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8" d="100"/>
          <a:sy n="78" d="100"/>
        </p:scale>
        <p:origin x="-2142" y="-114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AA1D5-F798-4D11-9539-991DE5F5CDCB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703B5-31A8-4A6C-9B10-A72D5F012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940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AA1D5-F798-4D11-9539-991DE5F5CDCB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703B5-31A8-4A6C-9B10-A72D5F012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635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AA1D5-F798-4D11-9539-991DE5F5CDCB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703B5-31A8-4A6C-9B10-A72D5F012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066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AA1D5-F798-4D11-9539-991DE5F5CDCB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703B5-31A8-4A6C-9B10-A72D5F012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953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AA1D5-F798-4D11-9539-991DE5F5CDCB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703B5-31A8-4A6C-9B10-A72D5F012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08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AA1D5-F798-4D11-9539-991DE5F5CDCB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703B5-31A8-4A6C-9B10-A72D5F012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724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AA1D5-F798-4D11-9539-991DE5F5CDCB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703B5-31A8-4A6C-9B10-A72D5F012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639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AA1D5-F798-4D11-9539-991DE5F5CDCB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703B5-31A8-4A6C-9B10-A72D5F012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31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AA1D5-F798-4D11-9539-991DE5F5CDCB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703B5-31A8-4A6C-9B10-A72D5F012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597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AA1D5-F798-4D11-9539-991DE5F5CDCB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703B5-31A8-4A6C-9B10-A72D5F012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AA1D5-F798-4D11-9539-991DE5F5CDCB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703B5-31A8-4A6C-9B10-A72D5F012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23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AA1D5-F798-4D11-9539-991DE5F5CDCB}" type="datetimeFigureOut">
              <a:rPr lang="en-GB" smtClean="0"/>
              <a:t>15/05/2018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703B5-31A8-4A6C-9B10-A72D5F0128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12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icture 7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2" r="12292"/>
          <a:stretch/>
        </p:blipFill>
        <p:spPr>
          <a:xfrm>
            <a:off x="-2" y="0"/>
            <a:ext cx="7561265" cy="10693400"/>
          </a:xfrm>
          <a:prstGeom prst="rect">
            <a:avLst/>
          </a:prstGeom>
        </p:spPr>
      </p:pic>
      <p:sp>
        <p:nvSpPr>
          <p:cNvPr id="77" name="Rectangle 76"/>
          <p:cNvSpPr/>
          <p:nvPr/>
        </p:nvSpPr>
        <p:spPr>
          <a:xfrm>
            <a:off x="2243138" y="3671888"/>
            <a:ext cx="3429000" cy="32174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8" name="Picture 7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963" y="146433"/>
            <a:ext cx="3146425" cy="1413768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29" y="8872538"/>
            <a:ext cx="1660524" cy="1660524"/>
          </a:xfrm>
          <a:prstGeom prst="rect">
            <a:avLst/>
          </a:prstGeom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102" y="8986837"/>
            <a:ext cx="1781520" cy="1063165"/>
          </a:xfrm>
          <a:prstGeom prst="rect">
            <a:avLst/>
          </a:prstGeom>
        </p:spPr>
      </p:pic>
      <p:sp>
        <p:nvSpPr>
          <p:cNvPr id="84" name="TextBox 83"/>
          <p:cNvSpPr txBox="1"/>
          <p:nvPr/>
        </p:nvSpPr>
        <p:spPr>
          <a:xfrm>
            <a:off x="26528" y="1467378"/>
            <a:ext cx="3958004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0000"/>
                </a:solidFill>
                <a:latin typeface="Monotype Corsiva" panose="03010101010201010101" pitchFamily="66" charset="0"/>
              </a:rPr>
              <a:t>See </a:t>
            </a:r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beyond the patient,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though difficult maybe.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Behind these gowns, drips and drains,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take a look it’s me.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I use to be a dancer,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a fireman, a nurse.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A handsome, strapping solider,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my country I did serve.</a:t>
            </a:r>
          </a:p>
          <a:p>
            <a:pPr algn="ctr"/>
            <a:endParaRPr lang="en-GB" dirty="0">
              <a:solidFill>
                <a:srgbClr val="000000"/>
              </a:solidFill>
              <a:latin typeface="Monotype Corsiva" panose="03010101010201010101" pitchFamily="66" charset="0"/>
            </a:endParaRP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Please excuse my tiredness,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and my far-fetched, muddled thoughts.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In a strange and new environment,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I’m completely out of sorts.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Thinking I’m at home,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following my fall.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Unable to express my needs,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I’m counting on you all.</a:t>
            </a:r>
          </a:p>
          <a:p>
            <a:pPr algn="ctr"/>
            <a:endParaRPr lang="en-GB" dirty="0">
              <a:solidFill>
                <a:srgbClr val="000000"/>
              </a:solidFill>
              <a:latin typeface="Monotype Corsiva" panose="03010101010201010101" pitchFamily="66" charset="0"/>
            </a:endParaRP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So please lend me a helping hand,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assist me to my chair.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Then offer me a drink,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even comb and plait my hair.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Don’t forget I’m here,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ask if I’m okay.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I may just need a book to read,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to pass away the day.</a:t>
            </a:r>
          </a:p>
          <a:p>
            <a:pPr algn="ctr"/>
            <a:endParaRPr lang="en-GB" dirty="0">
              <a:solidFill>
                <a:srgbClr val="00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37713" y="806328"/>
            <a:ext cx="14398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en-GB" sz="4000" b="1" u="sng" dirty="0">
                <a:solidFill>
                  <a:srgbClr val="000000"/>
                </a:solidFill>
                <a:latin typeface="Monotype Corsiva" panose="03010101010201010101" pitchFamily="66" charset="0"/>
              </a:rPr>
              <a:t>It’s 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76065" y="1440826"/>
            <a:ext cx="3780996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Or a friendly chat,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or even just a smile.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For I’m no longer mobile,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I’ll be sitting here a </a:t>
            </a:r>
            <a:r>
              <a:rPr lang="en-GB" dirty="0" smtClean="0">
                <a:solidFill>
                  <a:srgbClr val="000000"/>
                </a:solidFill>
                <a:latin typeface="Monotype Corsiva" panose="03010101010201010101" pitchFamily="66" charset="0"/>
              </a:rPr>
              <a:t>while</a:t>
            </a:r>
          </a:p>
          <a:p>
            <a:pPr algn="ctr"/>
            <a:endParaRPr lang="en-GB" sz="1600" dirty="0">
              <a:solidFill>
                <a:srgbClr val="000000"/>
              </a:solidFill>
              <a:latin typeface="Monotype Corsiva" panose="03010101010201010101" pitchFamily="66" charset="0"/>
            </a:endParaRP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I know you’re very busy,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amongst your daily tasks.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But I may need your help at times,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Don’t forget to ask.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And if I’m then to answer,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and you’re not completely sure.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Give a little space and time,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don’t walk towards the door.</a:t>
            </a:r>
          </a:p>
          <a:p>
            <a:pPr algn="ctr"/>
            <a:endParaRPr lang="en-GB" dirty="0">
              <a:solidFill>
                <a:srgbClr val="000000"/>
              </a:solidFill>
              <a:latin typeface="Monotype Corsiva" panose="03010101010201010101" pitchFamily="66" charset="0"/>
            </a:endParaRP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Because I think it’s easy,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to miss the me inside.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Behind these lines and weathered skin,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the real me often hides.</a:t>
            </a:r>
          </a:p>
          <a:p>
            <a:pPr algn="ctr"/>
            <a:endParaRPr lang="en-GB" dirty="0">
              <a:solidFill>
                <a:srgbClr val="000000"/>
              </a:solidFill>
              <a:latin typeface="Monotype Corsiva" panose="03010101010201010101" pitchFamily="66" charset="0"/>
            </a:endParaRP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But if we work together,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it will be clear for you to see.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That behind these gowns, drips and drains,</a:t>
            </a:r>
          </a:p>
          <a:p>
            <a:pPr algn="ctr"/>
            <a:r>
              <a:rPr lang="en-GB" dirty="0">
                <a:solidFill>
                  <a:srgbClr val="000000"/>
                </a:solidFill>
                <a:latin typeface="Monotype Corsiva" panose="03010101010201010101" pitchFamily="66" charset="0"/>
              </a:rPr>
              <a:t>not just a patient here, but me.</a:t>
            </a:r>
          </a:p>
          <a:p>
            <a:pPr algn="ctr"/>
            <a:endParaRPr lang="en-GB" sz="2000" dirty="0">
              <a:solidFill>
                <a:srgbClr val="000000"/>
              </a:solidFill>
              <a:latin typeface="Monotype Corsiva" panose="03010101010201010101" pitchFamily="66" charset="0"/>
            </a:endParaRPr>
          </a:p>
          <a:p>
            <a:pPr algn="ctr"/>
            <a:endParaRPr lang="en-GB" sz="2000" dirty="0">
              <a:solidFill>
                <a:srgbClr val="000000"/>
              </a:solidFill>
              <a:latin typeface="Monotype Corsiva" panose="03010101010201010101" pitchFamily="66" charset="0"/>
            </a:endParaRPr>
          </a:p>
          <a:p>
            <a:pPr algn="ctr"/>
            <a:r>
              <a:rPr lang="en-GB" sz="2000" dirty="0">
                <a:solidFill>
                  <a:srgbClr val="000000"/>
                </a:solidFill>
                <a:latin typeface="Monotype Corsiva" panose="03010101010201010101" pitchFamily="66" charset="0"/>
              </a:rPr>
              <a:t>Elaine Stock (Physiotherapist) </a:t>
            </a:r>
            <a:endParaRPr lang="en-GB" sz="2000" dirty="0" smtClean="0">
              <a:solidFill>
                <a:srgbClr val="000000"/>
              </a:solidFill>
              <a:latin typeface="Monotype Corsiva" panose="03010101010201010101" pitchFamily="66" charset="0"/>
            </a:endParaRPr>
          </a:p>
          <a:p>
            <a:pPr algn="ctr"/>
            <a:r>
              <a:rPr lang="en-GB" sz="2000" dirty="0" smtClean="0">
                <a:solidFill>
                  <a:srgbClr val="000000"/>
                </a:solidFill>
                <a:latin typeface="Monotype Corsiva" panose="03010101010201010101" pitchFamily="66" charset="0"/>
              </a:rPr>
              <a:t>Older </a:t>
            </a:r>
            <a:r>
              <a:rPr lang="en-GB" sz="2000" dirty="0">
                <a:solidFill>
                  <a:srgbClr val="000000"/>
                </a:solidFill>
                <a:latin typeface="Monotype Corsiva" panose="03010101010201010101" pitchFamily="66" charset="0"/>
              </a:rPr>
              <a:t>Persons Rehabilitation </a:t>
            </a:r>
          </a:p>
        </p:txBody>
      </p:sp>
    </p:spTree>
    <p:extLst>
      <p:ext uri="{BB962C8B-B14F-4D97-AF65-F5344CB8AC3E}">
        <p14:creationId xmlns:p14="http://schemas.microsoft.com/office/powerpoint/2010/main" val="82756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5EB8"/>
      </a:dk1>
      <a:lt1>
        <a:srgbClr val="0072CE"/>
      </a:lt1>
      <a:dk2>
        <a:srgbClr val="768692"/>
      </a:dk2>
      <a:lt2>
        <a:srgbClr val="009639"/>
      </a:lt2>
      <a:accent1>
        <a:srgbClr val="AE2573"/>
      </a:accent1>
      <a:accent2>
        <a:srgbClr val="FAE100"/>
      </a:accent2>
      <a:accent3>
        <a:srgbClr val="A5A4A7"/>
      </a:accent3>
      <a:accent4>
        <a:srgbClr val="CCCBCD"/>
      </a:accent4>
      <a:accent5>
        <a:srgbClr val="FFF27F"/>
      </a:accent5>
      <a:accent6>
        <a:srgbClr val="2C973E"/>
      </a:accent6>
      <a:hlink>
        <a:srgbClr val="A5A4A7"/>
      </a:hlink>
      <a:folHlink>
        <a:srgbClr val="CCCBC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288</Words>
  <Application>Microsoft Office PowerPoint</Application>
  <PresentationFormat>Custom</PresentationFormat>
  <Paragraphs>54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Robyn Jarrett</dc:creator>
  <cp:lastModifiedBy>Melissa Margret Fiel</cp:lastModifiedBy>
  <cp:revision>8</cp:revision>
  <dcterms:created xsi:type="dcterms:W3CDTF">2017-05-12T09:32:55Z</dcterms:created>
  <dcterms:modified xsi:type="dcterms:W3CDTF">2018-05-15T15:03:19Z</dcterms:modified>
</cp:coreProperties>
</file>