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3">
  <p:sldMasterIdLst>
    <p:sldMasterId id="2147483648" r:id="rId4"/>
    <p:sldMasterId id="2147483825" r:id="rId5"/>
    <p:sldMasterId id="2147483830" r:id="rId6"/>
    <p:sldMasterId id="2147483857" r:id="rId7"/>
    <p:sldMasterId id="2147483992" r:id="rId8"/>
    <p:sldMasterId id="2147483994" r:id="rId9"/>
    <p:sldMasterId id="2147484017" r:id="rId10"/>
    <p:sldMasterId id="2147484058" r:id="rId11"/>
    <p:sldMasterId id="2147484072" r:id="rId12"/>
    <p:sldMasterId id="2147484086" r:id="rId13"/>
    <p:sldMasterId id="2147484098" r:id="rId14"/>
    <p:sldMasterId id="2147484116" r:id="rId15"/>
    <p:sldMasterId id="2147484134" r:id="rId16"/>
    <p:sldMasterId id="2147484147" r:id="rId17"/>
    <p:sldMasterId id="2147484154" r:id="rId18"/>
  </p:sldMasterIdLst>
  <p:notesMasterIdLst>
    <p:notesMasterId r:id="rId97"/>
  </p:notesMasterIdLst>
  <p:sldIdLst>
    <p:sldId id="973" r:id="rId19"/>
    <p:sldId id="1078" r:id="rId20"/>
    <p:sldId id="1079" r:id="rId21"/>
    <p:sldId id="974" r:id="rId22"/>
    <p:sldId id="1088" r:id="rId23"/>
    <p:sldId id="3317" r:id="rId24"/>
    <p:sldId id="1934" r:id="rId25"/>
    <p:sldId id="888" r:id="rId26"/>
    <p:sldId id="3318" r:id="rId27"/>
    <p:sldId id="3319" r:id="rId28"/>
    <p:sldId id="1941" r:id="rId29"/>
    <p:sldId id="1953" r:id="rId30"/>
    <p:sldId id="1937" r:id="rId31"/>
    <p:sldId id="3320" r:id="rId32"/>
    <p:sldId id="1938" r:id="rId33"/>
    <p:sldId id="1955" r:id="rId34"/>
    <p:sldId id="262" r:id="rId35"/>
    <p:sldId id="875" r:id="rId36"/>
    <p:sldId id="465" r:id="rId37"/>
    <p:sldId id="464" r:id="rId38"/>
    <p:sldId id="466" r:id="rId39"/>
    <p:sldId id="855" r:id="rId40"/>
    <p:sldId id="878" r:id="rId41"/>
    <p:sldId id="1940" r:id="rId42"/>
    <p:sldId id="1956" r:id="rId43"/>
    <p:sldId id="1942" r:id="rId44"/>
    <p:sldId id="3323" r:id="rId45"/>
    <p:sldId id="265" r:id="rId46"/>
    <p:sldId id="652" r:id="rId47"/>
    <p:sldId id="2147474604" r:id="rId48"/>
    <p:sldId id="2147474605" r:id="rId49"/>
    <p:sldId id="267" r:id="rId50"/>
    <p:sldId id="269" r:id="rId51"/>
    <p:sldId id="2147474611" r:id="rId52"/>
    <p:sldId id="2147474608" r:id="rId53"/>
    <p:sldId id="260" r:id="rId54"/>
    <p:sldId id="2147474607" r:id="rId55"/>
    <p:sldId id="653" r:id="rId56"/>
    <p:sldId id="2147474606" r:id="rId57"/>
    <p:sldId id="2147474612" r:id="rId58"/>
    <p:sldId id="2147474609" r:id="rId59"/>
    <p:sldId id="266" r:id="rId60"/>
    <p:sldId id="1081" r:id="rId61"/>
    <p:sldId id="2147474613" r:id="rId62"/>
    <p:sldId id="2147474614" r:id="rId63"/>
    <p:sldId id="2147474615" r:id="rId64"/>
    <p:sldId id="2147474616" r:id="rId65"/>
    <p:sldId id="2147474617" r:id="rId66"/>
    <p:sldId id="277" r:id="rId67"/>
    <p:sldId id="2147474618" r:id="rId68"/>
    <p:sldId id="268" r:id="rId69"/>
    <p:sldId id="272" r:id="rId70"/>
    <p:sldId id="273" r:id="rId71"/>
    <p:sldId id="279" r:id="rId72"/>
    <p:sldId id="276" r:id="rId73"/>
    <p:sldId id="286" r:id="rId74"/>
    <p:sldId id="314" r:id="rId75"/>
    <p:sldId id="315" r:id="rId76"/>
    <p:sldId id="285" r:id="rId77"/>
    <p:sldId id="256" r:id="rId78"/>
    <p:sldId id="340" r:id="rId79"/>
    <p:sldId id="258" r:id="rId80"/>
    <p:sldId id="320" r:id="rId81"/>
    <p:sldId id="322" r:id="rId82"/>
    <p:sldId id="3322" r:id="rId83"/>
    <p:sldId id="321" r:id="rId84"/>
    <p:sldId id="264" r:id="rId85"/>
    <p:sldId id="337" r:id="rId86"/>
    <p:sldId id="335" r:id="rId87"/>
    <p:sldId id="257" r:id="rId88"/>
    <p:sldId id="261" r:id="rId89"/>
    <p:sldId id="333" r:id="rId90"/>
    <p:sldId id="339" r:id="rId91"/>
    <p:sldId id="338" r:id="rId92"/>
    <p:sldId id="336" r:id="rId93"/>
    <p:sldId id="1083" r:id="rId94"/>
    <p:sldId id="1084" r:id="rId95"/>
    <p:sldId id="1087" r:id="rId96"/>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Kew" initials="PK" lastIdx="1" clrIdx="0">
    <p:extLst>
      <p:ext uri="{19B8F6BF-5375-455C-9EA6-DF929625EA0E}">
        <p15:presenceInfo xmlns:p15="http://schemas.microsoft.com/office/powerpoint/2012/main" userId="38baf09ea46977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34AE"/>
    <a:srgbClr val="5D2884"/>
    <a:srgbClr val="F0AB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4" autoAdjust="0"/>
    <p:restoredTop sz="90547" autoAdjust="0"/>
  </p:normalViewPr>
  <p:slideViewPr>
    <p:cSldViewPr>
      <p:cViewPr varScale="1">
        <p:scale>
          <a:sx n="95" d="100"/>
          <a:sy n="95" d="100"/>
        </p:scale>
        <p:origin x="6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1.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commentAuthors" Target="commentAuthors.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D0252D-0467-4D64-9234-509B00760E83}" type="doc">
      <dgm:prSet loTypeId="urn:microsoft.com/office/officeart/2005/8/layout/vList4" loCatId="list" qsTypeId="urn:microsoft.com/office/officeart/2005/8/quickstyle/simple1" qsCatId="simple" csTypeId="urn:microsoft.com/office/officeart/2005/8/colors/accent2_2" csCatId="accent2" phldr="1"/>
      <dgm:spPr/>
      <dgm:t>
        <a:bodyPr/>
        <a:lstStyle/>
        <a:p>
          <a:endParaRPr lang="en-GB"/>
        </a:p>
      </dgm:t>
    </dgm:pt>
    <dgm:pt modelId="{394F490E-54A1-42E0-A7C3-0A15BAF358BD}">
      <dgm:prSet phldrT="[Text]" custT="1"/>
      <dgm:spPr>
        <a:solidFill>
          <a:schemeClr val="accent1"/>
        </a:solidFill>
      </dgm:spPr>
      <dgm:t>
        <a:bodyPr/>
        <a:lstStyle/>
        <a:p>
          <a:r>
            <a:rPr lang="en-GB" sz="3600" dirty="0"/>
            <a:t>The Individual</a:t>
          </a:r>
        </a:p>
      </dgm:t>
    </dgm:pt>
    <dgm:pt modelId="{A3BC9467-AD65-4ADF-96F6-3D77FA66AD80}" type="parTrans" cxnId="{8FD04319-D90C-461E-AD92-B06324366567}">
      <dgm:prSet/>
      <dgm:spPr/>
      <dgm:t>
        <a:bodyPr/>
        <a:lstStyle/>
        <a:p>
          <a:endParaRPr lang="en-GB"/>
        </a:p>
      </dgm:t>
    </dgm:pt>
    <dgm:pt modelId="{BBECBFD8-F2DA-45F4-A783-64243A3EFB94}" type="sibTrans" cxnId="{8FD04319-D90C-461E-AD92-B06324366567}">
      <dgm:prSet/>
      <dgm:spPr/>
      <dgm:t>
        <a:bodyPr/>
        <a:lstStyle/>
        <a:p>
          <a:endParaRPr lang="en-GB"/>
        </a:p>
      </dgm:t>
    </dgm:pt>
    <dgm:pt modelId="{459F1CCE-1CED-4AFE-9889-94C307932EFA}">
      <dgm:prSet phldrT="[Text]" custT="1"/>
      <dgm:spPr>
        <a:solidFill>
          <a:schemeClr val="accent1"/>
        </a:solidFill>
      </dgm:spPr>
      <dgm:t>
        <a:bodyPr/>
        <a:lstStyle/>
        <a:p>
          <a:r>
            <a:rPr lang="en-GB" sz="3600" dirty="0"/>
            <a:t>The Patient</a:t>
          </a:r>
        </a:p>
      </dgm:t>
    </dgm:pt>
    <dgm:pt modelId="{372867B3-3B11-44AF-B360-5288523830A5}" type="parTrans" cxnId="{E4EACD8C-DA31-4125-AAF1-C86435432D5A}">
      <dgm:prSet/>
      <dgm:spPr/>
      <dgm:t>
        <a:bodyPr/>
        <a:lstStyle/>
        <a:p>
          <a:endParaRPr lang="en-GB"/>
        </a:p>
      </dgm:t>
    </dgm:pt>
    <dgm:pt modelId="{401C29FD-75F1-4303-ACC1-D93A7D87FC9D}" type="sibTrans" cxnId="{E4EACD8C-DA31-4125-AAF1-C86435432D5A}">
      <dgm:prSet/>
      <dgm:spPr/>
      <dgm:t>
        <a:bodyPr/>
        <a:lstStyle/>
        <a:p>
          <a:endParaRPr lang="en-GB"/>
        </a:p>
      </dgm:t>
    </dgm:pt>
    <dgm:pt modelId="{07D1DF58-A37E-44C3-9DCE-F1802B43087B}">
      <dgm:prSet phldrT="[Text]" custT="1"/>
      <dgm:spPr>
        <a:solidFill>
          <a:schemeClr val="accent1"/>
        </a:solidFill>
      </dgm:spPr>
      <dgm:t>
        <a:bodyPr/>
        <a:lstStyle/>
        <a:p>
          <a:r>
            <a:rPr lang="en-GB" sz="3600" dirty="0"/>
            <a:t>Clinical Teams and</a:t>
          </a:r>
          <a:endParaRPr lang="en-GB" sz="1500" dirty="0"/>
        </a:p>
      </dgm:t>
    </dgm:pt>
    <dgm:pt modelId="{2DD3DB8C-7B22-4EB9-BBC0-CA628892CF5B}" type="parTrans" cxnId="{7053B1C6-0F89-4CB5-80B0-5CB7D90E5405}">
      <dgm:prSet/>
      <dgm:spPr/>
      <dgm:t>
        <a:bodyPr/>
        <a:lstStyle/>
        <a:p>
          <a:endParaRPr lang="en-GB"/>
        </a:p>
      </dgm:t>
    </dgm:pt>
    <dgm:pt modelId="{4701C944-BA32-4E93-B31F-CF5B92BBEFC3}" type="sibTrans" cxnId="{7053B1C6-0F89-4CB5-80B0-5CB7D90E5405}">
      <dgm:prSet/>
      <dgm:spPr/>
      <dgm:t>
        <a:bodyPr/>
        <a:lstStyle/>
        <a:p>
          <a:endParaRPr lang="en-GB"/>
        </a:p>
      </dgm:t>
    </dgm:pt>
    <dgm:pt modelId="{FA7DCF81-6AE7-4B68-B92D-89BB08E916B7}">
      <dgm:prSet custT="1"/>
      <dgm:spPr>
        <a:solidFill>
          <a:schemeClr val="accent1"/>
        </a:solidFill>
      </dgm:spPr>
      <dgm:t>
        <a:bodyPr/>
        <a:lstStyle/>
        <a:p>
          <a:r>
            <a:rPr lang="en-GB" sz="3600" dirty="0"/>
            <a:t>Communities and Networks</a:t>
          </a:r>
          <a:endParaRPr lang="en-GB" sz="2800" i="1" dirty="0"/>
        </a:p>
      </dgm:t>
    </dgm:pt>
    <dgm:pt modelId="{E89D387C-684C-4795-A634-54D0249B8FEA}" type="parTrans" cxnId="{75F9E5DF-0909-43C6-9494-C8D0A52FAFBF}">
      <dgm:prSet/>
      <dgm:spPr/>
      <dgm:t>
        <a:bodyPr/>
        <a:lstStyle/>
        <a:p>
          <a:endParaRPr lang="en-GB"/>
        </a:p>
      </dgm:t>
    </dgm:pt>
    <dgm:pt modelId="{E5104993-FF06-4346-B220-85930C26436C}" type="sibTrans" cxnId="{75F9E5DF-0909-43C6-9494-C8D0A52FAFBF}">
      <dgm:prSet/>
      <dgm:spPr/>
      <dgm:t>
        <a:bodyPr/>
        <a:lstStyle/>
        <a:p>
          <a:endParaRPr lang="en-GB"/>
        </a:p>
      </dgm:t>
    </dgm:pt>
    <dgm:pt modelId="{3DE04101-5E69-45B1-AB02-B44606D86968}">
      <dgm:prSet custT="1"/>
      <dgm:spPr>
        <a:solidFill>
          <a:schemeClr val="accent1"/>
        </a:solidFill>
      </dgm:spPr>
      <dgm:t>
        <a:bodyPr/>
        <a:lstStyle/>
        <a:p>
          <a:r>
            <a:rPr lang="en-GB" sz="3600" dirty="0"/>
            <a:t>System</a:t>
          </a:r>
          <a:endParaRPr lang="en-GB" sz="2800" dirty="0"/>
        </a:p>
      </dgm:t>
    </dgm:pt>
    <dgm:pt modelId="{E75055D1-6DD6-4B1E-BD9D-EC79F3F381DF}" type="parTrans" cxnId="{C2BBD767-9A2D-46C0-B94D-F115A0C0A514}">
      <dgm:prSet/>
      <dgm:spPr/>
      <dgm:t>
        <a:bodyPr/>
        <a:lstStyle/>
        <a:p>
          <a:endParaRPr lang="en-GB"/>
        </a:p>
      </dgm:t>
    </dgm:pt>
    <dgm:pt modelId="{4F9398F4-F6D9-4CDA-90E2-F8F8D6E949A8}" type="sibTrans" cxnId="{C2BBD767-9A2D-46C0-B94D-F115A0C0A514}">
      <dgm:prSet/>
      <dgm:spPr/>
      <dgm:t>
        <a:bodyPr/>
        <a:lstStyle/>
        <a:p>
          <a:endParaRPr lang="en-GB"/>
        </a:p>
      </dgm:t>
    </dgm:pt>
    <dgm:pt modelId="{6B228EDB-2D7B-4534-8341-65D13634B573}">
      <dgm:prSet custT="1"/>
      <dgm:spPr>
        <a:solidFill>
          <a:schemeClr val="accent1"/>
        </a:solidFill>
      </dgm:spPr>
      <dgm:t>
        <a:bodyPr/>
        <a:lstStyle/>
        <a:p>
          <a:r>
            <a:rPr lang="en-GB" sz="3600" dirty="0"/>
            <a:t>The Future</a:t>
          </a:r>
          <a:endParaRPr lang="en-GB" sz="2000" dirty="0"/>
        </a:p>
      </dgm:t>
    </dgm:pt>
    <dgm:pt modelId="{C7B4DD10-138C-4D08-A6E3-51F773756FD8}" type="parTrans" cxnId="{B65F9DE0-3805-4772-B830-006D82E1F52C}">
      <dgm:prSet/>
      <dgm:spPr/>
      <dgm:t>
        <a:bodyPr/>
        <a:lstStyle/>
        <a:p>
          <a:endParaRPr lang="en-GB"/>
        </a:p>
      </dgm:t>
    </dgm:pt>
    <dgm:pt modelId="{906A7CA2-2FAB-4CF4-98A1-ADCD036D6367}" type="sibTrans" cxnId="{B65F9DE0-3805-4772-B830-006D82E1F52C}">
      <dgm:prSet/>
      <dgm:spPr/>
      <dgm:t>
        <a:bodyPr/>
        <a:lstStyle/>
        <a:p>
          <a:endParaRPr lang="en-GB"/>
        </a:p>
      </dgm:t>
    </dgm:pt>
    <dgm:pt modelId="{6427E71A-1081-4A3A-91D0-587464BFFF68}" type="pres">
      <dgm:prSet presAssocID="{84D0252D-0467-4D64-9234-509B00760E83}" presName="linear" presStyleCnt="0">
        <dgm:presLayoutVars>
          <dgm:dir/>
          <dgm:resizeHandles val="exact"/>
        </dgm:presLayoutVars>
      </dgm:prSet>
      <dgm:spPr/>
    </dgm:pt>
    <dgm:pt modelId="{F9E678C2-D1DB-4DC1-86F8-56E9F2897F79}" type="pres">
      <dgm:prSet presAssocID="{394F490E-54A1-42E0-A7C3-0A15BAF358BD}" presName="comp" presStyleCnt="0"/>
      <dgm:spPr/>
    </dgm:pt>
    <dgm:pt modelId="{706EB554-9877-46BC-A86D-C5A26547FF55}" type="pres">
      <dgm:prSet presAssocID="{394F490E-54A1-42E0-A7C3-0A15BAF358BD}" presName="box" presStyleLbl="node1" presStyleIdx="0" presStyleCnt="6" custLinFactNeighborX="77" custLinFactNeighborY="-3997"/>
      <dgm:spPr/>
    </dgm:pt>
    <dgm:pt modelId="{F7D105D7-DEEA-4CD0-B7CA-3321D9746BB9}" type="pres">
      <dgm:prSet presAssocID="{394F490E-54A1-42E0-A7C3-0A15BAF358BD}" presName="img" presStyleLbl="fgImgPlace1" presStyleIdx="0" presStyleCnt="6" custScaleX="43218" custScaleY="104167" custLinFactNeighborX="-23686" custLinFactNeighborY="-71"/>
      <dgm:spPr>
        <a:blipFill dpi="0" rotWithShape="1">
          <a:blip xmlns:r="http://schemas.openxmlformats.org/officeDocument/2006/relationships" r:embed="rId1">
            <a:duotone>
              <a:schemeClr val="accent5">
                <a:shade val="45000"/>
                <a:satMod val="135000"/>
              </a:schemeClr>
              <a:prstClr val="white"/>
            </a:duotone>
          </a:blip>
          <a:srcRect/>
          <a:stretch>
            <a:fillRect/>
          </a:stretch>
        </a:blipFill>
      </dgm:spPr>
    </dgm:pt>
    <dgm:pt modelId="{230ACC6F-0230-40E1-BE99-EF0087CD7B66}" type="pres">
      <dgm:prSet presAssocID="{394F490E-54A1-42E0-A7C3-0A15BAF358BD}" presName="text" presStyleLbl="node1" presStyleIdx="0" presStyleCnt="6">
        <dgm:presLayoutVars>
          <dgm:bulletEnabled val="1"/>
        </dgm:presLayoutVars>
      </dgm:prSet>
      <dgm:spPr/>
    </dgm:pt>
    <dgm:pt modelId="{31F0E915-94FF-4E84-8994-4F3F7F8D72C1}" type="pres">
      <dgm:prSet presAssocID="{BBECBFD8-F2DA-45F4-A783-64243A3EFB94}" presName="spacer" presStyleCnt="0"/>
      <dgm:spPr/>
    </dgm:pt>
    <dgm:pt modelId="{44CA1AED-B60E-4F76-9598-5F7136B28248}" type="pres">
      <dgm:prSet presAssocID="{459F1CCE-1CED-4AFE-9889-94C307932EFA}" presName="comp" presStyleCnt="0"/>
      <dgm:spPr/>
    </dgm:pt>
    <dgm:pt modelId="{B22B18A1-F81C-472B-9CB3-8B57E0E17B13}" type="pres">
      <dgm:prSet presAssocID="{459F1CCE-1CED-4AFE-9889-94C307932EFA}" presName="box" presStyleLbl="node1" presStyleIdx="1" presStyleCnt="6" custLinFactNeighborX="0"/>
      <dgm:spPr/>
    </dgm:pt>
    <dgm:pt modelId="{5E8C5BE5-8604-4A33-BE74-A7FB318F1693}" type="pres">
      <dgm:prSet presAssocID="{459F1CCE-1CED-4AFE-9889-94C307932EFA}" presName="img" presStyleLbl="fgImgPlace1" presStyleIdx="1" presStyleCnt="6" custScaleX="53806" custScaleY="104867" custLinFactNeighborX="-18980" custLinFactNeighborY="-1594"/>
      <dgm:spPr>
        <a:blipFill>
          <a:blip xmlns:r="http://schemas.openxmlformats.org/officeDocument/2006/relationships" r:embed="rId2"/>
          <a:stretch>
            <a:fillRect/>
          </a:stretch>
        </a:blipFill>
      </dgm:spPr>
    </dgm:pt>
    <dgm:pt modelId="{B4E62A06-E8AC-4310-8D07-87AB131067F7}" type="pres">
      <dgm:prSet presAssocID="{459F1CCE-1CED-4AFE-9889-94C307932EFA}" presName="text" presStyleLbl="node1" presStyleIdx="1" presStyleCnt="6">
        <dgm:presLayoutVars>
          <dgm:bulletEnabled val="1"/>
        </dgm:presLayoutVars>
      </dgm:prSet>
      <dgm:spPr/>
    </dgm:pt>
    <dgm:pt modelId="{5270DCBC-F80B-43CE-B274-0647BC240646}" type="pres">
      <dgm:prSet presAssocID="{401C29FD-75F1-4303-ACC1-D93A7D87FC9D}" presName="spacer" presStyleCnt="0"/>
      <dgm:spPr/>
    </dgm:pt>
    <dgm:pt modelId="{F58DC55D-B951-4A6F-A811-42BB921A76E2}" type="pres">
      <dgm:prSet presAssocID="{07D1DF58-A37E-44C3-9DCE-F1802B43087B}" presName="comp" presStyleCnt="0"/>
      <dgm:spPr/>
    </dgm:pt>
    <dgm:pt modelId="{DF1D82CE-82BA-458F-84EB-40F3ADA2B5CC}" type="pres">
      <dgm:prSet presAssocID="{07D1DF58-A37E-44C3-9DCE-F1802B43087B}" presName="box" presStyleLbl="node1" presStyleIdx="2" presStyleCnt="6" custLinFactNeighborY="1215"/>
      <dgm:spPr/>
    </dgm:pt>
    <dgm:pt modelId="{C7A1E2EF-C8D8-4B95-A6D3-8927B6D866CC}" type="pres">
      <dgm:prSet presAssocID="{07D1DF58-A37E-44C3-9DCE-F1802B43087B}" presName="img" presStyleLbl="fgImgPlace1" presStyleIdx="2" presStyleCnt="6" custScaleX="55027" custScaleY="100694" custLinFactNeighborX="-15473" custLinFactNeighborY="2723"/>
      <dgm:spPr>
        <a:blipFill>
          <a:blip xmlns:r="http://schemas.openxmlformats.org/officeDocument/2006/relationships" r:embed="rId3"/>
          <a:stretch>
            <a:fillRect/>
          </a:stretch>
        </a:blipFill>
      </dgm:spPr>
    </dgm:pt>
    <dgm:pt modelId="{FD12C79C-D9ED-4477-A5E8-7D8DDE89434B}" type="pres">
      <dgm:prSet presAssocID="{07D1DF58-A37E-44C3-9DCE-F1802B43087B}" presName="text" presStyleLbl="node1" presStyleIdx="2" presStyleCnt="6">
        <dgm:presLayoutVars>
          <dgm:bulletEnabled val="1"/>
        </dgm:presLayoutVars>
      </dgm:prSet>
      <dgm:spPr/>
    </dgm:pt>
    <dgm:pt modelId="{A48A440F-BF6A-4CC2-A0A8-66CB999987CB}" type="pres">
      <dgm:prSet presAssocID="{4701C944-BA32-4E93-B31F-CF5B92BBEFC3}" presName="spacer" presStyleCnt="0"/>
      <dgm:spPr/>
    </dgm:pt>
    <dgm:pt modelId="{D5E9460D-F766-467B-9827-A32B293C56E0}" type="pres">
      <dgm:prSet presAssocID="{FA7DCF81-6AE7-4B68-B92D-89BB08E916B7}" presName="comp" presStyleCnt="0"/>
      <dgm:spPr/>
    </dgm:pt>
    <dgm:pt modelId="{0C9851D1-3DBF-4917-ABCD-0CE9AE93C83F}" type="pres">
      <dgm:prSet presAssocID="{FA7DCF81-6AE7-4B68-B92D-89BB08E916B7}" presName="box" presStyleLbl="node1" presStyleIdx="3" presStyleCnt="6" custLinFactNeighborX="0"/>
      <dgm:spPr/>
    </dgm:pt>
    <dgm:pt modelId="{5D04C30C-D0F1-4140-A186-956866575247}" type="pres">
      <dgm:prSet presAssocID="{FA7DCF81-6AE7-4B68-B92D-89BB08E916B7}" presName="img" presStyleLbl="fgImgPlace1" presStyleIdx="3" presStyleCnt="6" custScaleX="52717" custLinFactNeighborX="-19024" custLinFactNeighborY="-4996"/>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8F150BC-FDE2-4256-B21C-F48996E9BB15}" type="pres">
      <dgm:prSet presAssocID="{FA7DCF81-6AE7-4B68-B92D-89BB08E916B7}" presName="text" presStyleLbl="node1" presStyleIdx="3" presStyleCnt="6">
        <dgm:presLayoutVars>
          <dgm:bulletEnabled val="1"/>
        </dgm:presLayoutVars>
      </dgm:prSet>
      <dgm:spPr/>
    </dgm:pt>
    <dgm:pt modelId="{3D42FB95-FA49-4979-BB54-337FBD88F915}" type="pres">
      <dgm:prSet presAssocID="{E5104993-FF06-4346-B220-85930C26436C}" presName="spacer" presStyleCnt="0"/>
      <dgm:spPr/>
    </dgm:pt>
    <dgm:pt modelId="{5FBE88D0-2B1F-44D7-9424-0ED234053D7B}" type="pres">
      <dgm:prSet presAssocID="{3DE04101-5E69-45B1-AB02-B44606D86968}" presName="comp" presStyleCnt="0"/>
      <dgm:spPr/>
    </dgm:pt>
    <dgm:pt modelId="{6C5A9C84-069C-4A02-8265-F3CA31C9B69D}" type="pres">
      <dgm:prSet presAssocID="{3DE04101-5E69-45B1-AB02-B44606D86968}" presName="box" presStyleLbl="node1" presStyleIdx="4" presStyleCnt="6"/>
      <dgm:spPr/>
    </dgm:pt>
    <dgm:pt modelId="{CDBA2349-5B3F-4D11-AFD7-9DF3603D8EFF}" type="pres">
      <dgm:prSet presAssocID="{3DE04101-5E69-45B1-AB02-B44606D86968}" presName="img" presStyleLbl="fgImgPlace1" presStyleIdx="4" presStyleCnt="6" custScaleX="47967" custLinFactNeighborX="-17237" custLinFactNeighborY="-506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ADBC14F0-74D8-49E6-812B-A570E357DC23}" type="pres">
      <dgm:prSet presAssocID="{3DE04101-5E69-45B1-AB02-B44606D86968}" presName="text" presStyleLbl="node1" presStyleIdx="4" presStyleCnt="6">
        <dgm:presLayoutVars>
          <dgm:bulletEnabled val="1"/>
        </dgm:presLayoutVars>
      </dgm:prSet>
      <dgm:spPr/>
    </dgm:pt>
    <dgm:pt modelId="{09AFB88C-A69D-45C2-A611-5E3D994E03E6}" type="pres">
      <dgm:prSet presAssocID="{4F9398F4-F6D9-4CDA-90E2-F8F8D6E949A8}" presName="spacer" presStyleCnt="0"/>
      <dgm:spPr/>
    </dgm:pt>
    <dgm:pt modelId="{F60A52BA-A8FA-466E-B93F-520528701DC9}" type="pres">
      <dgm:prSet presAssocID="{6B228EDB-2D7B-4534-8341-65D13634B573}" presName="comp" presStyleCnt="0"/>
      <dgm:spPr/>
    </dgm:pt>
    <dgm:pt modelId="{5BADE5C0-CB1F-4FDA-8662-2B3A13625443}" type="pres">
      <dgm:prSet presAssocID="{6B228EDB-2D7B-4534-8341-65D13634B573}" presName="box" presStyleLbl="node1" presStyleIdx="5" presStyleCnt="6" custLinFactNeighborX="77"/>
      <dgm:spPr/>
    </dgm:pt>
    <dgm:pt modelId="{E03D5C3D-6734-47DE-8F0F-B1DAC9D0EB49}" type="pres">
      <dgm:prSet presAssocID="{6B228EDB-2D7B-4534-8341-65D13634B573}" presName="img" presStyleLbl="fgImgPlace1" presStyleIdx="5" presStyleCnt="6" custScaleX="52674" custLinFactNeighborX="-16061"/>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56B2A1A9-BC12-4A1A-8DB8-FF2532C99B99}" type="pres">
      <dgm:prSet presAssocID="{6B228EDB-2D7B-4534-8341-65D13634B573}" presName="text" presStyleLbl="node1" presStyleIdx="5" presStyleCnt="6">
        <dgm:presLayoutVars>
          <dgm:bulletEnabled val="1"/>
        </dgm:presLayoutVars>
      </dgm:prSet>
      <dgm:spPr/>
    </dgm:pt>
  </dgm:ptLst>
  <dgm:cxnLst>
    <dgm:cxn modelId="{3FC0E307-1F79-4042-AD74-4FDE41B44F0D}" type="presOf" srcId="{394F490E-54A1-42E0-A7C3-0A15BAF358BD}" destId="{230ACC6F-0230-40E1-BE99-EF0087CD7B66}" srcOrd="1" destOrd="0" presId="urn:microsoft.com/office/officeart/2005/8/layout/vList4"/>
    <dgm:cxn modelId="{8FD04319-D90C-461E-AD92-B06324366567}" srcId="{84D0252D-0467-4D64-9234-509B00760E83}" destId="{394F490E-54A1-42E0-A7C3-0A15BAF358BD}" srcOrd="0" destOrd="0" parTransId="{A3BC9467-AD65-4ADF-96F6-3D77FA66AD80}" sibTransId="{BBECBFD8-F2DA-45F4-A783-64243A3EFB94}"/>
    <dgm:cxn modelId="{7DF9BC20-95A3-49F4-849B-9016D5CE268C}" type="presOf" srcId="{394F490E-54A1-42E0-A7C3-0A15BAF358BD}" destId="{706EB554-9877-46BC-A86D-C5A26547FF55}" srcOrd="0" destOrd="0" presId="urn:microsoft.com/office/officeart/2005/8/layout/vList4"/>
    <dgm:cxn modelId="{2117EF31-110D-4BC2-B578-C292F1DBB1B3}" type="presOf" srcId="{3DE04101-5E69-45B1-AB02-B44606D86968}" destId="{ADBC14F0-74D8-49E6-812B-A570E357DC23}" srcOrd="1" destOrd="0" presId="urn:microsoft.com/office/officeart/2005/8/layout/vList4"/>
    <dgm:cxn modelId="{DC1F675D-66EE-41A0-B899-C91A7E03225B}" type="presOf" srcId="{6B228EDB-2D7B-4534-8341-65D13634B573}" destId="{5BADE5C0-CB1F-4FDA-8662-2B3A13625443}" srcOrd="0" destOrd="0" presId="urn:microsoft.com/office/officeart/2005/8/layout/vList4"/>
    <dgm:cxn modelId="{08E41260-28D4-42ED-A52D-6A6AB0984FC4}" type="presOf" srcId="{07D1DF58-A37E-44C3-9DCE-F1802B43087B}" destId="{FD12C79C-D9ED-4477-A5E8-7D8DDE89434B}" srcOrd="1" destOrd="0" presId="urn:microsoft.com/office/officeart/2005/8/layout/vList4"/>
    <dgm:cxn modelId="{71EB1267-10B7-4D0F-AE74-929AA1336FE0}" type="presOf" srcId="{FA7DCF81-6AE7-4B68-B92D-89BB08E916B7}" destId="{0C9851D1-3DBF-4917-ABCD-0CE9AE93C83F}" srcOrd="0" destOrd="0" presId="urn:microsoft.com/office/officeart/2005/8/layout/vList4"/>
    <dgm:cxn modelId="{C2BBD767-9A2D-46C0-B94D-F115A0C0A514}" srcId="{84D0252D-0467-4D64-9234-509B00760E83}" destId="{3DE04101-5E69-45B1-AB02-B44606D86968}" srcOrd="4" destOrd="0" parTransId="{E75055D1-6DD6-4B1E-BD9D-EC79F3F381DF}" sibTransId="{4F9398F4-F6D9-4CDA-90E2-F8F8D6E949A8}"/>
    <dgm:cxn modelId="{0F90C76E-557B-4E79-BFF7-62D056F107A7}" type="presOf" srcId="{6B228EDB-2D7B-4534-8341-65D13634B573}" destId="{56B2A1A9-BC12-4A1A-8DB8-FF2532C99B99}" srcOrd="1" destOrd="0" presId="urn:microsoft.com/office/officeart/2005/8/layout/vList4"/>
    <dgm:cxn modelId="{E4EACD8C-DA31-4125-AAF1-C86435432D5A}" srcId="{84D0252D-0467-4D64-9234-509B00760E83}" destId="{459F1CCE-1CED-4AFE-9889-94C307932EFA}" srcOrd="1" destOrd="0" parTransId="{372867B3-3B11-44AF-B360-5288523830A5}" sibTransId="{401C29FD-75F1-4303-ACC1-D93A7D87FC9D}"/>
    <dgm:cxn modelId="{108D6B93-A15B-46C1-9931-78115457C327}" type="presOf" srcId="{459F1CCE-1CED-4AFE-9889-94C307932EFA}" destId="{B22B18A1-F81C-472B-9CB3-8B57E0E17B13}" srcOrd="0" destOrd="0" presId="urn:microsoft.com/office/officeart/2005/8/layout/vList4"/>
    <dgm:cxn modelId="{25926E9C-90F1-431F-8D1E-45A2426A3747}" type="presOf" srcId="{3DE04101-5E69-45B1-AB02-B44606D86968}" destId="{6C5A9C84-069C-4A02-8265-F3CA31C9B69D}" srcOrd="0" destOrd="0" presId="urn:microsoft.com/office/officeart/2005/8/layout/vList4"/>
    <dgm:cxn modelId="{93D6FDB4-C425-41B7-8263-7DB55BB4AF84}" type="presOf" srcId="{FA7DCF81-6AE7-4B68-B92D-89BB08E916B7}" destId="{E8F150BC-FDE2-4256-B21C-F48996E9BB15}" srcOrd="1" destOrd="0" presId="urn:microsoft.com/office/officeart/2005/8/layout/vList4"/>
    <dgm:cxn modelId="{8EF0EEC1-0768-402D-A88D-7F43839F9255}" type="presOf" srcId="{07D1DF58-A37E-44C3-9DCE-F1802B43087B}" destId="{DF1D82CE-82BA-458F-84EB-40F3ADA2B5CC}" srcOrd="0" destOrd="0" presId="urn:microsoft.com/office/officeart/2005/8/layout/vList4"/>
    <dgm:cxn modelId="{82CC55C4-7324-4077-A826-5FFCEB444640}" type="presOf" srcId="{84D0252D-0467-4D64-9234-509B00760E83}" destId="{6427E71A-1081-4A3A-91D0-587464BFFF68}" srcOrd="0" destOrd="0" presId="urn:microsoft.com/office/officeart/2005/8/layout/vList4"/>
    <dgm:cxn modelId="{7053B1C6-0F89-4CB5-80B0-5CB7D90E5405}" srcId="{84D0252D-0467-4D64-9234-509B00760E83}" destId="{07D1DF58-A37E-44C3-9DCE-F1802B43087B}" srcOrd="2" destOrd="0" parTransId="{2DD3DB8C-7B22-4EB9-BBC0-CA628892CF5B}" sibTransId="{4701C944-BA32-4E93-B31F-CF5B92BBEFC3}"/>
    <dgm:cxn modelId="{75F9E5DF-0909-43C6-9494-C8D0A52FAFBF}" srcId="{84D0252D-0467-4D64-9234-509B00760E83}" destId="{FA7DCF81-6AE7-4B68-B92D-89BB08E916B7}" srcOrd="3" destOrd="0" parTransId="{E89D387C-684C-4795-A634-54D0249B8FEA}" sibTransId="{E5104993-FF06-4346-B220-85930C26436C}"/>
    <dgm:cxn modelId="{B65F9DE0-3805-4772-B830-006D82E1F52C}" srcId="{84D0252D-0467-4D64-9234-509B00760E83}" destId="{6B228EDB-2D7B-4534-8341-65D13634B573}" srcOrd="5" destOrd="0" parTransId="{C7B4DD10-138C-4D08-A6E3-51F773756FD8}" sibTransId="{906A7CA2-2FAB-4CF4-98A1-ADCD036D6367}"/>
    <dgm:cxn modelId="{E26714F0-5904-4B8A-87E6-2BC75CBA19AA}" type="presOf" srcId="{459F1CCE-1CED-4AFE-9889-94C307932EFA}" destId="{B4E62A06-E8AC-4310-8D07-87AB131067F7}" srcOrd="1" destOrd="0" presId="urn:microsoft.com/office/officeart/2005/8/layout/vList4"/>
    <dgm:cxn modelId="{56877DFB-E223-4C93-BDAF-6967CDE48421}" type="presParOf" srcId="{6427E71A-1081-4A3A-91D0-587464BFFF68}" destId="{F9E678C2-D1DB-4DC1-86F8-56E9F2897F79}" srcOrd="0" destOrd="0" presId="urn:microsoft.com/office/officeart/2005/8/layout/vList4"/>
    <dgm:cxn modelId="{EE87121A-B0FF-4EFC-872D-68195AC5270C}" type="presParOf" srcId="{F9E678C2-D1DB-4DC1-86F8-56E9F2897F79}" destId="{706EB554-9877-46BC-A86D-C5A26547FF55}" srcOrd="0" destOrd="0" presId="urn:microsoft.com/office/officeart/2005/8/layout/vList4"/>
    <dgm:cxn modelId="{B1DD9EC7-D040-472B-84F4-8357FCE8058E}" type="presParOf" srcId="{F9E678C2-D1DB-4DC1-86F8-56E9F2897F79}" destId="{F7D105D7-DEEA-4CD0-B7CA-3321D9746BB9}" srcOrd="1" destOrd="0" presId="urn:microsoft.com/office/officeart/2005/8/layout/vList4"/>
    <dgm:cxn modelId="{DA9260EC-8856-4EAD-842D-EA655498B717}" type="presParOf" srcId="{F9E678C2-D1DB-4DC1-86F8-56E9F2897F79}" destId="{230ACC6F-0230-40E1-BE99-EF0087CD7B66}" srcOrd="2" destOrd="0" presId="urn:microsoft.com/office/officeart/2005/8/layout/vList4"/>
    <dgm:cxn modelId="{6CB5A2A4-9F97-466A-9EA7-5B03B591E60D}" type="presParOf" srcId="{6427E71A-1081-4A3A-91D0-587464BFFF68}" destId="{31F0E915-94FF-4E84-8994-4F3F7F8D72C1}" srcOrd="1" destOrd="0" presId="urn:microsoft.com/office/officeart/2005/8/layout/vList4"/>
    <dgm:cxn modelId="{73DF10DC-F751-4687-9C8C-C44BA26BFE95}" type="presParOf" srcId="{6427E71A-1081-4A3A-91D0-587464BFFF68}" destId="{44CA1AED-B60E-4F76-9598-5F7136B28248}" srcOrd="2" destOrd="0" presId="urn:microsoft.com/office/officeart/2005/8/layout/vList4"/>
    <dgm:cxn modelId="{F3FEEBEB-99F9-46B8-B254-C7108BBACE1E}" type="presParOf" srcId="{44CA1AED-B60E-4F76-9598-5F7136B28248}" destId="{B22B18A1-F81C-472B-9CB3-8B57E0E17B13}" srcOrd="0" destOrd="0" presId="urn:microsoft.com/office/officeart/2005/8/layout/vList4"/>
    <dgm:cxn modelId="{5090372C-AF14-4703-8829-2E8B3D4C83DF}" type="presParOf" srcId="{44CA1AED-B60E-4F76-9598-5F7136B28248}" destId="{5E8C5BE5-8604-4A33-BE74-A7FB318F1693}" srcOrd="1" destOrd="0" presId="urn:microsoft.com/office/officeart/2005/8/layout/vList4"/>
    <dgm:cxn modelId="{D42729F4-F158-40DC-BA6F-577ABD730FD5}" type="presParOf" srcId="{44CA1AED-B60E-4F76-9598-5F7136B28248}" destId="{B4E62A06-E8AC-4310-8D07-87AB131067F7}" srcOrd="2" destOrd="0" presId="urn:microsoft.com/office/officeart/2005/8/layout/vList4"/>
    <dgm:cxn modelId="{F873FD5C-5042-4564-973B-2F94103FDFE3}" type="presParOf" srcId="{6427E71A-1081-4A3A-91D0-587464BFFF68}" destId="{5270DCBC-F80B-43CE-B274-0647BC240646}" srcOrd="3" destOrd="0" presId="urn:microsoft.com/office/officeart/2005/8/layout/vList4"/>
    <dgm:cxn modelId="{ADBA45C1-D5E1-47D2-9897-A96D7CFF1E37}" type="presParOf" srcId="{6427E71A-1081-4A3A-91D0-587464BFFF68}" destId="{F58DC55D-B951-4A6F-A811-42BB921A76E2}" srcOrd="4" destOrd="0" presId="urn:microsoft.com/office/officeart/2005/8/layout/vList4"/>
    <dgm:cxn modelId="{15A28463-09CC-4EA1-819E-C161AF87651F}" type="presParOf" srcId="{F58DC55D-B951-4A6F-A811-42BB921A76E2}" destId="{DF1D82CE-82BA-458F-84EB-40F3ADA2B5CC}" srcOrd="0" destOrd="0" presId="urn:microsoft.com/office/officeart/2005/8/layout/vList4"/>
    <dgm:cxn modelId="{97474F84-DEFF-4089-9F9F-7B7F82D39D12}" type="presParOf" srcId="{F58DC55D-B951-4A6F-A811-42BB921A76E2}" destId="{C7A1E2EF-C8D8-4B95-A6D3-8927B6D866CC}" srcOrd="1" destOrd="0" presId="urn:microsoft.com/office/officeart/2005/8/layout/vList4"/>
    <dgm:cxn modelId="{412BEAF8-630F-4E94-9CA5-78E6E6FEAC6F}" type="presParOf" srcId="{F58DC55D-B951-4A6F-A811-42BB921A76E2}" destId="{FD12C79C-D9ED-4477-A5E8-7D8DDE89434B}" srcOrd="2" destOrd="0" presId="urn:microsoft.com/office/officeart/2005/8/layout/vList4"/>
    <dgm:cxn modelId="{B361D0FB-1731-4853-8972-173BC9FBE15B}" type="presParOf" srcId="{6427E71A-1081-4A3A-91D0-587464BFFF68}" destId="{A48A440F-BF6A-4CC2-A0A8-66CB999987CB}" srcOrd="5" destOrd="0" presId="urn:microsoft.com/office/officeart/2005/8/layout/vList4"/>
    <dgm:cxn modelId="{82A8B9CC-2A84-41E7-901D-BE34525A28BE}" type="presParOf" srcId="{6427E71A-1081-4A3A-91D0-587464BFFF68}" destId="{D5E9460D-F766-467B-9827-A32B293C56E0}" srcOrd="6" destOrd="0" presId="urn:microsoft.com/office/officeart/2005/8/layout/vList4"/>
    <dgm:cxn modelId="{E63E8774-D0AA-483D-89A0-9BEFCA3353D1}" type="presParOf" srcId="{D5E9460D-F766-467B-9827-A32B293C56E0}" destId="{0C9851D1-3DBF-4917-ABCD-0CE9AE93C83F}" srcOrd="0" destOrd="0" presId="urn:microsoft.com/office/officeart/2005/8/layout/vList4"/>
    <dgm:cxn modelId="{C41A68D9-2FE5-4DEF-8E95-022588075501}" type="presParOf" srcId="{D5E9460D-F766-467B-9827-A32B293C56E0}" destId="{5D04C30C-D0F1-4140-A186-956866575247}" srcOrd="1" destOrd="0" presId="urn:microsoft.com/office/officeart/2005/8/layout/vList4"/>
    <dgm:cxn modelId="{FD6184CC-6DAE-402B-A4D3-44C905E2ECAF}" type="presParOf" srcId="{D5E9460D-F766-467B-9827-A32B293C56E0}" destId="{E8F150BC-FDE2-4256-B21C-F48996E9BB15}" srcOrd="2" destOrd="0" presId="urn:microsoft.com/office/officeart/2005/8/layout/vList4"/>
    <dgm:cxn modelId="{0DE5F7F4-6655-4CA8-BEAD-C80D9A4A944B}" type="presParOf" srcId="{6427E71A-1081-4A3A-91D0-587464BFFF68}" destId="{3D42FB95-FA49-4979-BB54-337FBD88F915}" srcOrd="7" destOrd="0" presId="urn:microsoft.com/office/officeart/2005/8/layout/vList4"/>
    <dgm:cxn modelId="{469E8E6E-B03A-4A7E-A987-20C209CC8685}" type="presParOf" srcId="{6427E71A-1081-4A3A-91D0-587464BFFF68}" destId="{5FBE88D0-2B1F-44D7-9424-0ED234053D7B}" srcOrd="8" destOrd="0" presId="urn:microsoft.com/office/officeart/2005/8/layout/vList4"/>
    <dgm:cxn modelId="{65A5905F-A748-4235-AF19-C5FB45BC16B7}" type="presParOf" srcId="{5FBE88D0-2B1F-44D7-9424-0ED234053D7B}" destId="{6C5A9C84-069C-4A02-8265-F3CA31C9B69D}" srcOrd="0" destOrd="0" presId="urn:microsoft.com/office/officeart/2005/8/layout/vList4"/>
    <dgm:cxn modelId="{3AAC8E05-DB1F-4E42-9B49-B686ADE4B124}" type="presParOf" srcId="{5FBE88D0-2B1F-44D7-9424-0ED234053D7B}" destId="{CDBA2349-5B3F-4D11-AFD7-9DF3603D8EFF}" srcOrd="1" destOrd="0" presId="urn:microsoft.com/office/officeart/2005/8/layout/vList4"/>
    <dgm:cxn modelId="{8E01CDAA-0871-4459-AB47-CEF572CC619E}" type="presParOf" srcId="{5FBE88D0-2B1F-44D7-9424-0ED234053D7B}" destId="{ADBC14F0-74D8-49E6-812B-A570E357DC23}" srcOrd="2" destOrd="0" presId="urn:microsoft.com/office/officeart/2005/8/layout/vList4"/>
    <dgm:cxn modelId="{AA3EC737-0B1E-4050-9664-473021A04EC0}" type="presParOf" srcId="{6427E71A-1081-4A3A-91D0-587464BFFF68}" destId="{09AFB88C-A69D-45C2-A611-5E3D994E03E6}" srcOrd="9" destOrd="0" presId="urn:microsoft.com/office/officeart/2005/8/layout/vList4"/>
    <dgm:cxn modelId="{AB2EE1A8-2D2A-416A-A92D-34104396E8FC}" type="presParOf" srcId="{6427E71A-1081-4A3A-91D0-587464BFFF68}" destId="{F60A52BA-A8FA-466E-B93F-520528701DC9}" srcOrd="10" destOrd="0" presId="urn:microsoft.com/office/officeart/2005/8/layout/vList4"/>
    <dgm:cxn modelId="{9608E46F-662A-474F-A887-1F1B4FA30DF7}" type="presParOf" srcId="{F60A52BA-A8FA-466E-B93F-520528701DC9}" destId="{5BADE5C0-CB1F-4FDA-8662-2B3A13625443}" srcOrd="0" destOrd="0" presId="urn:microsoft.com/office/officeart/2005/8/layout/vList4"/>
    <dgm:cxn modelId="{666998D2-EE5F-4F6A-AFDE-E7E6D6CD0DD7}" type="presParOf" srcId="{F60A52BA-A8FA-466E-B93F-520528701DC9}" destId="{E03D5C3D-6734-47DE-8F0F-B1DAC9D0EB49}" srcOrd="1" destOrd="0" presId="urn:microsoft.com/office/officeart/2005/8/layout/vList4"/>
    <dgm:cxn modelId="{43153997-4FAC-4879-A7BF-1FAC4065717E}" type="presParOf" srcId="{F60A52BA-A8FA-466E-B93F-520528701DC9}" destId="{56B2A1A9-BC12-4A1A-8DB8-FF2532C99B9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008DDC-5B21-4D86-B27F-7087C18F95E4}" type="doc">
      <dgm:prSet loTypeId="urn:microsoft.com/office/officeart/2016/7/layout/VerticalHollowActionList" loCatId="List" qsTypeId="urn:microsoft.com/office/officeart/2005/8/quickstyle/simple4" qsCatId="simple" csTypeId="urn:microsoft.com/office/officeart/2005/8/colors/colorful5" csCatId="colorful" phldr="1"/>
      <dgm:spPr/>
      <dgm:t>
        <a:bodyPr/>
        <a:lstStyle/>
        <a:p>
          <a:endParaRPr lang="en-US"/>
        </a:p>
      </dgm:t>
    </dgm:pt>
    <dgm:pt modelId="{59B36098-1BAC-41E1-9213-433FCF452A10}">
      <dgm:prSet/>
      <dgm:spPr/>
      <dgm:t>
        <a:bodyPr/>
        <a:lstStyle/>
        <a:p>
          <a:r>
            <a:rPr lang="en-GB" b="0" i="0" u="none" dirty="0"/>
            <a:t>knowledge about health inequality and quality improvement</a:t>
          </a:r>
          <a:endParaRPr lang="en-US" dirty="0"/>
        </a:p>
      </dgm:t>
    </dgm:pt>
    <dgm:pt modelId="{C145730B-BAB7-46FA-A86C-5ED33EE3F455}" type="parTrans" cxnId="{9FE92A50-CB0B-4BAC-A5CC-8D420DE0E58D}">
      <dgm:prSet/>
      <dgm:spPr/>
      <dgm:t>
        <a:bodyPr/>
        <a:lstStyle/>
        <a:p>
          <a:endParaRPr lang="en-US"/>
        </a:p>
      </dgm:t>
    </dgm:pt>
    <dgm:pt modelId="{95B54C3B-3E77-4A86-944E-A187574247D1}" type="sibTrans" cxnId="{9FE92A50-CB0B-4BAC-A5CC-8D420DE0E58D}">
      <dgm:prSet/>
      <dgm:spPr/>
      <dgm:t>
        <a:bodyPr/>
        <a:lstStyle/>
        <a:p>
          <a:endParaRPr lang="en-US"/>
        </a:p>
      </dgm:t>
    </dgm:pt>
    <dgm:pt modelId="{11FC6983-F9EA-4D67-9984-A1B9498D4FC6}">
      <dgm:prSet/>
      <dgm:spPr/>
      <dgm:t>
        <a:bodyPr/>
        <a:lstStyle/>
        <a:p>
          <a:r>
            <a:rPr lang="en-US" dirty="0"/>
            <a:t>More</a:t>
          </a:r>
        </a:p>
      </dgm:t>
    </dgm:pt>
    <dgm:pt modelId="{D470BD48-B477-4A08-A12A-2A0E1E01D24C}" type="parTrans" cxnId="{109278AA-3DE5-448A-A04B-943ACD84E821}">
      <dgm:prSet/>
      <dgm:spPr/>
      <dgm:t>
        <a:bodyPr/>
        <a:lstStyle/>
        <a:p>
          <a:endParaRPr lang="en-US"/>
        </a:p>
      </dgm:t>
    </dgm:pt>
    <dgm:pt modelId="{B7FAF416-A607-41F9-9229-A5E9D9B6D675}" type="sibTrans" cxnId="{109278AA-3DE5-448A-A04B-943ACD84E821}">
      <dgm:prSet/>
      <dgm:spPr/>
      <dgm:t>
        <a:bodyPr/>
        <a:lstStyle/>
        <a:p>
          <a:endParaRPr lang="en-US"/>
        </a:p>
      </dgm:t>
    </dgm:pt>
    <dgm:pt modelId="{53876011-B9B6-4906-B6C6-64DEB30178BB}">
      <dgm:prSet/>
      <dgm:spPr/>
      <dgm:t>
        <a:bodyPr/>
        <a:lstStyle/>
        <a:p>
          <a:r>
            <a:rPr lang="en-GB" b="0" i="0" dirty="0"/>
            <a:t>confidence in applying knowledge into practice</a:t>
          </a:r>
          <a:r>
            <a:rPr lang="en-US" dirty="0"/>
            <a:t>​</a:t>
          </a:r>
        </a:p>
      </dgm:t>
    </dgm:pt>
    <dgm:pt modelId="{3F0FC957-A302-496A-BFD3-9E84434950B7}" type="parTrans" cxnId="{890B828A-DE81-4CEF-8FBC-ED1B75B6308B}">
      <dgm:prSet/>
      <dgm:spPr/>
      <dgm:t>
        <a:bodyPr/>
        <a:lstStyle/>
        <a:p>
          <a:endParaRPr lang="en-US"/>
        </a:p>
      </dgm:t>
    </dgm:pt>
    <dgm:pt modelId="{50AF7C63-08EA-4319-8391-F900C0865F1B}" type="sibTrans" cxnId="{890B828A-DE81-4CEF-8FBC-ED1B75B6308B}">
      <dgm:prSet/>
      <dgm:spPr/>
      <dgm:t>
        <a:bodyPr/>
        <a:lstStyle/>
        <a:p>
          <a:endParaRPr lang="en-US"/>
        </a:p>
      </dgm:t>
    </dgm:pt>
    <dgm:pt modelId="{8A2ED9B0-3013-438A-8A73-4A902E3D7E88}">
      <dgm:prSet/>
      <dgm:spPr/>
      <dgm:t>
        <a:bodyPr/>
        <a:lstStyle/>
        <a:p>
          <a:r>
            <a:rPr lang="en-US" dirty="0"/>
            <a:t>More</a:t>
          </a:r>
        </a:p>
      </dgm:t>
    </dgm:pt>
    <dgm:pt modelId="{788E2CDF-1F9D-461B-BBCD-A35CEFD34D14}" type="parTrans" cxnId="{81B6D84F-D12C-414E-988C-0E0D77181CA3}">
      <dgm:prSet/>
      <dgm:spPr/>
      <dgm:t>
        <a:bodyPr/>
        <a:lstStyle/>
        <a:p>
          <a:endParaRPr lang="en-US"/>
        </a:p>
      </dgm:t>
    </dgm:pt>
    <dgm:pt modelId="{023D2A1A-ED9D-4B11-8235-52BF62A7ADEF}" type="sibTrans" cxnId="{81B6D84F-D12C-414E-988C-0E0D77181CA3}">
      <dgm:prSet/>
      <dgm:spPr/>
      <dgm:t>
        <a:bodyPr/>
        <a:lstStyle/>
        <a:p>
          <a:endParaRPr lang="en-US"/>
        </a:p>
      </dgm:t>
    </dgm:pt>
    <dgm:pt modelId="{CE071921-6042-4512-A220-3D08145F57E2}">
      <dgm:prSet/>
      <dgm:spPr/>
      <dgm:t>
        <a:bodyPr/>
        <a:lstStyle/>
        <a:p>
          <a:pPr>
            <a:buFont typeface="Arial" panose="020B0604020202020204" pitchFamily="34" charset="0"/>
            <a:buChar char="•"/>
          </a:pPr>
          <a:r>
            <a:rPr lang="en-GB" b="0" i="0" u="none" dirty="0"/>
            <a:t>opportunities to engage; demonstrating benefit</a:t>
          </a:r>
          <a:r>
            <a:rPr lang="en-US" b="0" i="0" dirty="0"/>
            <a:t>​</a:t>
          </a:r>
          <a:endParaRPr lang="en-US" dirty="0"/>
        </a:p>
      </dgm:t>
    </dgm:pt>
    <dgm:pt modelId="{92398100-8AA6-487F-B063-F659125E8F88}" type="parTrans" cxnId="{8524975F-D189-44AC-9F91-5616BE9DFAF6}">
      <dgm:prSet/>
      <dgm:spPr/>
      <dgm:t>
        <a:bodyPr/>
        <a:lstStyle/>
        <a:p>
          <a:endParaRPr lang="en-US"/>
        </a:p>
      </dgm:t>
    </dgm:pt>
    <dgm:pt modelId="{DB071D3C-2B01-4198-BF10-AB8B8975F021}" type="sibTrans" cxnId="{8524975F-D189-44AC-9F91-5616BE9DFAF6}">
      <dgm:prSet/>
      <dgm:spPr/>
      <dgm:t>
        <a:bodyPr/>
        <a:lstStyle/>
        <a:p>
          <a:endParaRPr lang="en-US"/>
        </a:p>
      </dgm:t>
    </dgm:pt>
    <dgm:pt modelId="{F1C029B8-9EDA-437D-B663-E0B128CD063A}">
      <dgm:prSet/>
      <dgm:spPr/>
      <dgm:t>
        <a:bodyPr/>
        <a:lstStyle/>
        <a:p>
          <a:r>
            <a:rPr lang="en-US" dirty="0"/>
            <a:t>More</a:t>
          </a:r>
        </a:p>
      </dgm:t>
    </dgm:pt>
    <dgm:pt modelId="{69153D2C-2C03-42C1-83EB-763F9739260B}" type="parTrans" cxnId="{68CC0B3E-815F-40FB-BD2D-3E5A2C949604}">
      <dgm:prSet/>
      <dgm:spPr/>
      <dgm:t>
        <a:bodyPr/>
        <a:lstStyle/>
        <a:p>
          <a:endParaRPr lang="en-US"/>
        </a:p>
      </dgm:t>
    </dgm:pt>
    <dgm:pt modelId="{52F6CECB-868F-4D6F-B59D-BEAA611E61BF}" type="sibTrans" cxnId="{68CC0B3E-815F-40FB-BD2D-3E5A2C949604}">
      <dgm:prSet/>
      <dgm:spPr/>
      <dgm:t>
        <a:bodyPr/>
        <a:lstStyle/>
        <a:p>
          <a:endParaRPr lang="en-US"/>
        </a:p>
      </dgm:t>
    </dgm:pt>
    <dgm:pt modelId="{0E820CCB-5B1D-4917-A928-6A64223DFAFB}">
      <dgm:prSet/>
      <dgm:spPr/>
      <dgm:t>
        <a:bodyPr/>
        <a:lstStyle/>
        <a:p>
          <a:r>
            <a:rPr lang="en-GB" b="0" i="0" dirty="0"/>
            <a:t>research and evidence</a:t>
          </a:r>
          <a:endParaRPr lang="en-US" dirty="0"/>
        </a:p>
      </dgm:t>
    </dgm:pt>
    <dgm:pt modelId="{2D80760B-6062-41D1-82C2-CA0D7D24EBCE}" type="parTrans" cxnId="{63E92B6B-C068-4109-99BB-CEA5B270D12C}">
      <dgm:prSet/>
      <dgm:spPr/>
      <dgm:t>
        <a:bodyPr/>
        <a:lstStyle/>
        <a:p>
          <a:endParaRPr lang="en-US"/>
        </a:p>
      </dgm:t>
    </dgm:pt>
    <dgm:pt modelId="{4FF08407-2DEB-490A-A036-2B74A280D17B}" type="sibTrans" cxnId="{63E92B6B-C068-4109-99BB-CEA5B270D12C}">
      <dgm:prSet/>
      <dgm:spPr/>
      <dgm:t>
        <a:bodyPr/>
        <a:lstStyle/>
        <a:p>
          <a:endParaRPr lang="en-US"/>
        </a:p>
      </dgm:t>
    </dgm:pt>
    <dgm:pt modelId="{A0E44211-FF51-436D-8C6F-9CE347306108}">
      <dgm:prSet/>
      <dgm:spPr/>
      <dgm:t>
        <a:bodyPr/>
        <a:lstStyle/>
        <a:p>
          <a:r>
            <a:rPr lang="en-US" dirty="0"/>
            <a:t>More</a:t>
          </a:r>
        </a:p>
      </dgm:t>
    </dgm:pt>
    <dgm:pt modelId="{F992646F-3D5A-4F41-B0DF-5E046DB7CC57}" type="sibTrans" cxnId="{8317FCFA-AE59-4676-B525-231C79A676C9}">
      <dgm:prSet/>
      <dgm:spPr/>
      <dgm:t>
        <a:bodyPr/>
        <a:lstStyle/>
        <a:p>
          <a:endParaRPr lang="en-US"/>
        </a:p>
      </dgm:t>
    </dgm:pt>
    <dgm:pt modelId="{A75E89F3-D7A8-48BC-A2B2-6B35A85E5B45}" type="parTrans" cxnId="{8317FCFA-AE59-4676-B525-231C79A676C9}">
      <dgm:prSet/>
      <dgm:spPr/>
      <dgm:t>
        <a:bodyPr/>
        <a:lstStyle/>
        <a:p>
          <a:endParaRPr lang="en-US"/>
        </a:p>
      </dgm:t>
    </dgm:pt>
    <dgm:pt modelId="{B0B5F6B7-B158-474C-8929-85F95F7D68D2}" type="pres">
      <dgm:prSet presAssocID="{33008DDC-5B21-4D86-B27F-7087C18F95E4}" presName="Name0" presStyleCnt="0">
        <dgm:presLayoutVars>
          <dgm:dir/>
          <dgm:animLvl val="lvl"/>
          <dgm:resizeHandles val="exact"/>
        </dgm:presLayoutVars>
      </dgm:prSet>
      <dgm:spPr/>
    </dgm:pt>
    <dgm:pt modelId="{0F66ABA4-C619-4899-B399-96E6122F8ADB}" type="pres">
      <dgm:prSet presAssocID="{A0E44211-FF51-436D-8C6F-9CE347306108}" presName="linNode" presStyleCnt="0"/>
      <dgm:spPr/>
    </dgm:pt>
    <dgm:pt modelId="{A589470B-9B1F-420F-A1E1-5CCF98CD9E2F}" type="pres">
      <dgm:prSet presAssocID="{A0E44211-FF51-436D-8C6F-9CE347306108}" presName="parentText" presStyleLbl="solidFgAcc1" presStyleIdx="0" presStyleCnt="4">
        <dgm:presLayoutVars>
          <dgm:chMax val="1"/>
          <dgm:bulletEnabled/>
        </dgm:presLayoutVars>
      </dgm:prSet>
      <dgm:spPr/>
    </dgm:pt>
    <dgm:pt modelId="{D5A08324-0517-461E-A363-3CE611EB7031}" type="pres">
      <dgm:prSet presAssocID="{A0E44211-FF51-436D-8C6F-9CE347306108}" presName="descendantText" presStyleLbl="alignNode1" presStyleIdx="0" presStyleCnt="4" custLinFactNeighborX="-790" custLinFactNeighborY="-193">
        <dgm:presLayoutVars>
          <dgm:bulletEnabled/>
        </dgm:presLayoutVars>
      </dgm:prSet>
      <dgm:spPr/>
    </dgm:pt>
    <dgm:pt modelId="{41F7A618-59DF-4C70-AB80-4388BC5C3FA3}" type="pres">
      <dgm:prSet presAssocID="{F992646F-3D5A-4F41-B0DF-5E046DB7CC57}" presName="sp" presStyleCnt="0"/>
      <dgm:spPr/>
    </dgm:pt>
    <dgm:pt modelId="{C01CC125-567B-4751-A5DA-C62E2624E452}" type="pres">
      <dgm:prSet presAssocID="{11FC6983-F9EA-4D67-9984-A1B9498D4FC6}" presName="linNode" presStyleCnt="0"/>
      <dgm:spPr/>
    </dgm:pt>
    <dgm:pt modelId="{B3819260-A0E1-4FC0-8365-D86361353009}" type="pres">
      <dgm:prSet presAssocID="{11FC6983-F9EA-4D67-9984-A1B9498D4FC6}" presName="parentText" presStyleLbl="solidFgAcc1" presStyleIdx="1" presStyleCnt="4">
        <dgm:presLayoutVars>
          <dgm:chMax val="1"/>
          <dgm:bulletEnabled/>
        </dgm:presLayoutVars>
      </dgm:prSet>
      <dgm:spPr/>
    </dgm:pt>
    <dgm:pt modelId="{C5FD3EB8-DFB0-4DAB-839F-4D779BEBEE3E}" type="pres">
      <dgm:prSet presAssocID="{11FC6983-F9EA-4D67-9984-A1B9498D4FC6}" presName="descendantText" presStyleLbl="alignNode1" presStyleIdx="1" presStyleCnt="4">
        <dgm:presLayoutVars>
          <dgm:bulletEnabled/>
        </dgm:presLayoutVars>
      </dgm:prSet>
      <dgm:spPr/>
    </dgm:pt>
    <dgm:pt modelId="{AA453173-7011-4093-A4EC-F7623F10DF19}" type="pres">
      <dgm:prSet presAssocID="{B7FAF416-A607-41F9-9229-A5E9D9B6D675}" presName="sp" presStyleCnt="0"/>
      <dgm:spPr/>
    </dgm:pt>
    <dgm:pt modelId="{88B48156-8FC4-46E0-A4B1-15164AF4FD34}" type="pres">
      <dgm:prSet presAssocID="{8A2ED9B0-3013-438A-8A73-4A902E3D7E88}" presName="linNode" presStyleCnt="0"/>
      <dgm:spPr/>
    </dgm:pt>
    <dgm:pt modelId="{9B633D85-B4D6-431E-BE69-01FB9B1526F6}" type="pres">
      <dgm:prSet presAssocID="{8A2ED9B0-3013-438A-8A73-4A902E3D7E88}" presName="parentText" presStyleLbl="solidFgAcc1" presStyleIdx="2" presStyleCnt="4">
        <dgm:presLayoutVars>
          <dgm:chMax val="1"/>
          <dgm:bulletEnabled/>
        </dgm:presLayoutVars>
      </dgm:prSet>
      <dgm:spPr/>
    </dgm:pt>
    <dgm:pt modelId="{50EE811A-EBC6-4657-A391-59229E1A43A9}" type="pres">
      <dgm:prSet presAssocID="{8A2ED9B0-3013-438A-8A73-4A902E3D7E88}" presName="descendantText" presStyleLbl="alignNode1" presStyleIdx="2" presStyleCnt="4">
        <dgm:presLayoutVars>
          <dgm:bulletEnabled/>
        </dgm:presLayoutVars>
      </dgm:prSet>
      <dgm:spPr/>
    </dgm:pt>
    <dgm:pt modelId="{A0CAB522-2768-418C-883D-BE2B273F9D63}" type="pres">
      <dgm:prSet presAssocID="{023D2A1A-ED9D-4B11-8235-52BF62A7ADEF}" presName="sp" presStyleCnt="0"/>
      <dgm:spPr/>
    </dgm:pt>
    <dgm:pt modelId="{98F6E919-5D7B-4202-9EF3-59990BB28341}" type="pres">
      <dgm:prSet presAssocID="{F1C029B8-9EDA-437D-B663-E0B128CD063A}" presName="linNode" presStyleCnt="0"/>
      <dgm:spPr/>
    </dgm:pt>
    <dgm:pt modelId="{C89BFB4D-23E2-4BD7-961D-D136B318C18C}" type="pres">
      <dgm:prSet presAssocID="{F1C029B8-9EDA-437D-B663-E0B128CD063A}" presName="parentText" presStyleLbl="solidFgAcc1" presStyleIdx="3" presStyleCnt="4">
        <dgm:presLayoutVars>
          <dgm:chMax val="1"/>
          <dgm:bulletEnabled/>
        </dgm:presLayoutVars>
      </dgm:prSet>
      <dgm:spPr/>
    </dgm:pt>
    <dgm:pt modelId="{7F032FED-838E-42D3-9CB0-AF4153827D95}" type="pres">
      <dgm:prSet presAssocID="{F1C029B8-9EDA-437D-B663-E0B128CD063A}" presName="descendantText" presStyleLbl="alignNode1" presStyleIdx="3" presStyleCnt="4" custLinFactNeighborX="1541" custLinFactNeighborY="725">
        <dgm:presLayoutVars>
          <dgm:bulletEnabled/>
        </dgm:presLayoutVars>
      </dgm:prSet>
      <dgm:spPr/>
    </dgm:pt>
  </dgm:ptLst>
  <dgm:cxnLst>
    <dgm:cxn modelId="{D0EE111C-D071-402D-B275-EC6042A98F5E}" type="presOf" srcId="{0E820CCB-5B1D-4917-A928-6A64223DFAFB}" destId="{7F032FED-838E-42D3-9CB0-AF4153827D95}" srcOrd="0" destOrd="0" presId="urn:microsoft.com/office/officeart/2016/7/layout/VerticalHollowActionList"/>
    <dgm:cxn modelId="{7EA8A121-8C5C-4EC0-91F5-F57BEE044CAD}" type="presOf" srcId="{33008DDC-5B21-4D86-B27F-7087C18F95E4}" destId="{B0B5F6B7-B158-474C-8929-85F95F7D68D2}" srcOrd="0" destOrd="0" presId="urn:microsoft.com/office/officeart/2016/7/layout/VerticalHollowActionList"/>
    <dgm:cxn modelId="{1B701D2D-9EAC-42B4-B478-A71B1966B5E7}" type="presOf" srcId="{11FC6983-F9EA-4D67-9984-A1B9498D4FC6}" destId="{B3819260-A0E1-4FC0-8365-D86361353009}" srcOrd="0" destOrd="0" presId="urn:microsoft.com/office/officeart/2016/7/layout/VerticalHollowActionList"/>
    <dgm:cxn modelId="{F4F43D36-55B1-4D23-ABC3-431AEF60D446}" type="presOf" srcId="{8A2ED9B0-3013-438A-8A73-4A902E3D7E88}" destId="{9B633D85-B4D6-431E-BE69-01FB9B1526F6}" srcOrd="0" destOrd="0" presId="urn:microsoft.com/office/officeart/2016/7/layout/VerticalHollowActionList"/>
    <dgm:cxn modelId="{68CC0B3E-815F-40FB-BD2D-3E5A2C949604}" srcId="{33008DDC-5B21-4D86-B27F-7087C18F95E4}" destId="{F1C029B8-9EDA-437D-B663-E0B128CD063A}" srcOrd="3" destOrd="0" parTransId="{69153D2C-2C03-42C1-83EB-763F9739260B}" sibTransId="{52F6CECB-868F-4D6F-B59D-BEAA611E61BF}"/>
    <dgm:cxn modelId="{199AEA3F-AAD5-4AFD-9B6E-32A7A76D10C1}" type="presOf" srcId="{53876011-B9B6-4906-B6C6-64DEB30178BB}" destId="{C5FD3EB8-DFB0-4DAB-839F-4D779BEBEE3E}" srcOrd="0" destOrd="0" presId="urn:microsoft.com/office/officeart/2016/7/layout/VerticalHollowActionList"/>
    <dgm:cxn modelId="{8524975F-D189-44AC-9F91-5616BE9DFAF6}" srcId="{8A2ED9B0-3013-438A-8A73-4A902E3D7E88}" destId="{CE071921-6042-4512-A220-3D08145F57E2}" srcOrd="0" destOrd="0" parTransId="{92398100-8AA6-487F-B063-F659125E8F88}" sibTransId="{DB071D3C-2B01-4198-BF10-AB8B8975F021}"/>
    <dgm:cxn modelId="{63E92B6B-C068-4109-99BB-CEA5B270D12C}" srcId="{F1C029B8-9EDA-437D-B663-E0B128CD063A}" destId="{0E820CCB-5B1D-4917-A928-6A64223DFAFB}" srcOrd="0" destOrd="0" parTransId="{2D80760B-6062-41D1-82C2-CA0D7D24EBCE}" sibTransId="{4FF08407-2DEB-490A-A036-2B74A280D17B}"/>
    <dgm:cxn modelId="{81B6D84F-D12C-414E-988C-0E0D77181CA3}" srcId="{33008DDC-5B21-4D86-B27F-7087C18F95E4}" destId="{8A2ED9B0-3013-438A-8A73-4A902E3D7E88}" srcOrd="2" destOrd="0" parTransId="{788E2CDF-1F9D-461B-BBCD-A35CEFD34D14}" sibTransId="{023D2A1A-ED9D-4B11-8235-52BF62A7ADEF}"/>
    <dgm:cxn modelId="{9FE92A50-CB0B-4BAC-A5CC-8D420DE0E58D}" srcId="{A0E44211-FF51-436D-8C6F-9CE347306108}" destId="{59B36098-1BAC-41E1-9213-433FCF452A10}" srcOrd="0" destOrd="0" parTransId="{C145730B-BAB7-46FA-A86C-5ED33EE3F455}" sibTransId="{95B54C3B-3E77-4A86-944E-A187574247D1}"/>
    <dgm:cxn modelId="{890B828A-DE81-4CEF-8FBC-ED1B75B6308B}" srcId="{11FC6983-F9EA-4D67-9984-A1B9498D4FC6}" destId="{53876011-B9B6-4906-B6C6-64DEB30178BB}" srcOrd="0" destOrd="0" parTransId="{3F0FC957-A302-496A-BFD3-9E84434950B7}" sibTransId="{50AF7C63-08EA-4319-8391-F900C0865F1B}"/>
    <dgm:cxn modelId="{F09F9993-7D34-4A36-A6B0-51C00D6ED0AF}" type="presOf" srcId="{A0E44211-FF51-436D-8C6F-9CE347306108}" destId="{A589470B-9B1F-420F-A1E1-5CCF98CD9E2F}" srcOrd="0" destOrd="0" presId="urn:microsoft.com/office/officeart/2016/7/layout/VerticalHollowActionList"/>
    <dgm:cxn modelId="{E2B89AA9-6A05-42DB-8E91-48AAF33A6FA7}" type="presOf" srcId="{F1C029B8-9EDA-437D-B663-E0B128CD063A}" destId="{C89BFB4D-23E2-4BD7-961D-D136B318C18C}" srcOrd="0" destOrd="0" presId="urn:microsoft.com/office/officeart/2016/7/layout/VerticalHollowActionList"/>
    <dgm:cxn modelId="{109278AA-3DE5-448A-A04B-943ACD84E821}" srcId="{33008DDC-5B21-4D86-B27F-7087C18F95E4}" destId="{11FC6983-F9EA-4D67-9984-A1B9498D4FC6}" srcOrd="1" destOrd="0" parTransId="{D470BD48-B477-4A08-A12A-2A0E1E01D24C}" sibTransId="{B7FAF416-A607-41F9-9229-A5E9D9B6D675}"/>
    <dgm:cxn modelId="{0F36B8E6-8835-492F-9D33-0FFEC8260CBE}" type="presOf" srcId="{CE071921-6042-4512-A220-3D08145F57E2}" destId="{50EE811A-EBC6-4657-A391-59229E1A43A9}" srcOrd="0" destOrd="0" presId="urn:microsoft.com/office/officeart/2016/7/layout/VerticalHollowActionList"/>
    <dgm:cxn modelId="{FFF06CEC-8AF5-4E8E-81A6-D0A50E39A5E0}" type="presOf" srcId="{59B36098-1BAC-41E1-9213-433FCF452A10}" destId="{D5A08324-0517-461E-A363-3CE611EB7031}" srcOrd="0" destOrd="0" presId="urn:microsoft.com/office/officeart/2016/7/layout/VerticalHollowActionList"/>
    <dgm:cxn modelId="{8317FCFA-AE59-4676-B525-231C79A676C9}" srcId="{33008DDC-5B21-4D86-B27F-7087C18F95E4}" destId="{A0E44211-FF51-436D-8C6F-9CE347306108}" srcOrd="0" destOrd="0" parTransId="{A75E89F3-D7A8-48BC-A2B2-6B35A85E5B45}" sibTransId="{F992646F-3D5A-4F41-B0DF-5E046DB7CC57}"/>
    <dgm:cxn modelId="{8EE77489-8B2B-44BB-B62B-D2332BCBFDB0}" type="presParOf" srcId="{B0B5F6B7-B158-474C-8929-85F95F7D68D2}" destId="{0F66ABA4-C619-4899-B399-96E6122F8ADB}" srcOrd="0" destOrd="0" presId="urn:microsoft.com/office/officeart/2016/7/layout/VerticalHollowActionList"/>
    <dgm:cxn modelId="{EDC419AB-18E2-4DBC-A5EA-54E188DD5D8D}" type="presParOf" srcId="{0F66ABA4-C619-4899-B399-96E6122F8ADB}" destId="{A589470B-9B1F-420F-A1E1-5CCF98CD9E2F}" srcOrd="0" destOrd="0" presId="urn:microsoft.com/office/officeart/2016/7/layout/VerticalHollowActionList"/>
    <dgm:cxn modelId="{127CAEAE-9883-4220-9FAC-6D889B2AA456}" type="presParOf" srcId="{0F66ABA4-C619-4899-B399-96E6122F8ADB}" destId="{D5A08324-0517-461E-A363-3CE611EB7031}" srcOrd="1" destOrd="0" presId="urn:microsoft.com/office/officeart/2016/7/layout/VerticalHollowActionList"/>
    <dgm:cxn modelId="{69A3FF63-EA1B-4630-AB11-1D6F90C3FF9D}" type="presParOf" srcId="{B0B5F6B7-B158-474C-8929-85F95F7D68D2}" destId="{41F7A618-59DF-4C70-AB80-4388BC5C3FA3}" srcOrd="1" destOrd="0" presId="urn:microsoft.com/office/officeart/2016/7/layout/VerticalHollowActionList"/>
    <dgm:cxn modelId="{16530753-327E-4D57-AB09-1016CF4390A7}" type="presParOf" srcId="{B0B5F6B7-B158-474C-8929-85F95F7D68D2}" destId="{C01CC125-567B-4751-A5DA-C62E2624E452}" srcOrd="2" destOrd="0" presId="urn:microsoft.com/office/officeart/2016/7/layout/VerticalHollowActionList"/>
    <dgm:cxn modelId="{9F427735-1D3E-470B-A401-9A2A820EADF6}" type="presParOf" srcId="{C01CC125-567B-4751-A5DA-C62E2624E452}" destId="{B3819260-A0E1-4FC0-8365-D86361353009}" srcOrd="0" destOrd="0" presId="urn:microsoft.com/office/officeart/2016/7/layout/VerticalHollowActionList"/>
    <dgm:cxn modelId="{3C5FF018-C0D4-41A2-84EC-EC69EFE1A6C6}" type="presParOf" srcId="{C01CC125-567B-4751-A5DA-C62E2624E452}" destId="{C5FD3EB8-DFB0-4DAB-839F-4D779BEBEE3E}" srcOrd="1" destOrd="0" presId="urn:microsoft.com/office/officeart/2016/7/layout/VerticalHollowActionList"/>
    <dgm:cxn modelId="{8CA40CEA-38A3-4CB2-A8A8-F4F8CA643699}" type="presParOf" srcId="{B0B5F6B7-B158-474C-8929-85F95F7D68D2}" destId="{AA453173-7011-4093-A4EC-F7623F10DF19}" srcOrd="3" destOrd="0" presId="urn:microsoft.com/office/officeart/2016/7/layout/VerticalHollowActionList"/>
    <dgm:cxn modelId="{4D12C089-61D7-4201-B74C-4F1D8279FC6A}" type="presParOf" srcId="{B0B5F6B7-B158-474C-8929-85F95F7D68D2}" destId="{88B48156-8FC4-46E0-A4B1-15164AF4FD34}" srcOrd="4" destOrd="0" presId="urn:microsoft.com/office/officeart/2016/7/layout/VerticalHollowActionList"/>
    <dgm:cxn modelId="{3EF06C08-E9DE-481C-A01A-BEFF18B5786B}" type="presParOf" srcId="{88B48156-8FC4-46E0-A4B1-15164AF4FD34}" destId="{9B633D85-B4D6-431E-BE69-01FB9B1526F6}" srcOrd="0" destOrd="0" presId="urn:microsoft.com/office/officeart/2016/7/layout/VerticalHollowActionList"/>
    <dgm:cxn modelId="{1128D241-05A3-4137-A7E4-773586C7AD40}" type="presParOf" srcId="{88B48156-8FC4-46E0-A4B1-15164AF4FD34}" destId="{50EE811A-EBC6-4657-A391-59229E1A43A9}" srcOrd="1" destOrd="0" presId="urn:microsoft.com/office/officeart/2016/7/layout/VerticalHollowActionList"/>
    <dgm:cxn modelId="{BF713240-3784-4030-B062-208DBE976E54}" type="presParOf" srcId="{B0B5F6B7-B158-474C-8929-85F95F7D68D2}" destId="{A0CAB522-2768-418C-883D-BE2B273F9D63}" srcOrd="5" destOrd="0" presId="urn:microsoft.com/office/officeart/2016/7/layout/VerticalHollowActionList"/>
    <dgm:cxn modelId="{C4328D87-42CC-4500-A50E-245E38070BE1}" type="presParOf" srcId="{B0B5F6B7-B158-474C-8929-85F95F7D68D2}" destId="{98F6E919-5D7B-4202-9EF3-59990BB28341}" srcOrd="6" destOrd="0" presId="urn:microsoft.com/office/officeart/2016/7/layout/VerticalHollowActionList"/>
    <dgm:cxn modelId="{21BDF2E0-2EA9-4E97-9ECA-020878FB90A1}" type="presParOf" srcId="{98F6E919-5D7B-4202-9EF3-59990BB28341}" destId="{C89BFB4D-23E2-4BD7-961D-D136B318C18C}" srcOrd="0" destOrd="0" presId="urn:microsoft.com/office/officeart/2016/7/layout/VerticalHollowActionList"/>
    <dgm:cxn modelId="{EB5DDB50-FD16-4A02-9113-FEBE9BB1FD42}" type="presParOf" srcId="{98F6E919-5D7B-4202-9EF3-59990BB28341}" destId="{7F032FED-838E-42D3-9CB0-AF4153827D95}"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69BBED-6607-41E8-9EC9-D55D575EBCDF}" type="doc">
      <dgm:prSet loTypeId="urn:microsoft.com/office/officeart/2005/8/layout/venn1" loCatId="relationship" qsTypeId="urn:microsoft.com/office/officeart/2005/8/quickstyle/3d3" qsCatId="3D" csTypeId="urn:microsoft.com/office/officeart/2005/8/colors/accent1_2" csCatId="accent1" phldr="1"/>
      <dgm:spPr/>
    </dgm:pt>
    <dgm:pt modelId="{7261A8F4-FE91-4F5C-BFC2-CEC1B05140FF}">
      <dgm:prSet phldrT="[Text]" custT="1"/>
      <dgm:spPr>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t="100000" r="100000"/>
          </a:path>
          <a:tileRect l="-100000" b="-100000"/>
        </a:gradFill>
      </dgm:spPr>
      <dgm:t>
        <a:bodyPr/>
        <a:lstStyle/>
        <a:p>
          <a:pPr algn="ctr"/>
          <a:r>
            <a:rPr lang="en-GB" sz="2800" dirty="0"/>
            <a:t>Building the evidence base</a:t>
          </a:r>
        </a:p>
      </dgm:t>
    </dgm:pt>
    <dgm:pt modelId="{DAF2FB17-8413-4F8C-A26E-BB362D99623E}" type="parTrans" cxnId="{D999C813-EB90-4B5E-94F3-27121A56B285}">
      <dgm:prSet/>
      <dgm:spPr/>
      <dgm:t>
        <a:bodyPr/>
        <a:lstStyle/>
        <a:p>
          <a:pPr algn="ctr"/>
          <a:endParaRPr lang="en-GB"/>
        </a:p>
      </dgm:t>
    </dgm:pt>
    <dgm:pt modelId="{588FA2DD-7F6B-4D52-BFF6-A56BC9158AA1}" type="sibTrans" cxnId="{D999C813-EB90-4B5E-94F3-27121A56B285}">
      <dgm:prSet/>
      <dgm:spPr/>
      <dgm:t>
        <a:bodyPr/>
        <a:lstStyle/>
        <a:p>
          <a:pPr algn="ctr"/>
          <a:endParaRPr lang="en-GB"/>
        </a:p>
      </dgm:t>
    </dgm:pt>
    <dgm:pt modelId="{A33701E0-95C7-4FB5-843B-7C4781193A8A}">
      <dgm:prSet phldrT="[Text]" custT="1"/>
      <dgm:spPr>
        <a:solidFill>
          <a:srgbClr val="FFC000">
            <a:alpha val="50000"/>
          </a:srgbClr>
        </a:solidFill>
      </dgm:spPr>
      <dgm:t>
        <a:bodyPr/>
        <a:lstStyle/>
        <a:p>
          <a:pPr algn="ctr"/>
          <a:endParaRPr lang="en-GB" sz="2800"/>
        </a:p>
        <a:p>
          <a:pPr algn="ctr"/>
          <a:r>
            <a:rPr lang="en-GB" sz="2800"/>
            <a:t>Building a supporting community</a:t>
          </a:r>
        </a:p>
      </dgm:t>
    </dgm:pt>
    <dgm:pt modelId="{50EBC96C-C069-4C16-893C-CB85A73DB5DF}" type="parTrans" cxnId="{1F181006-1017-416E-93F2-21C098166545}">
      <dgm:prSet/>
      <dgm:spPr/>
      <dgm:t>
        <a:bodyPr/>
        <a:lstStyle/>
        <a:p>
          <a:pPr algn="ctr"/>
          <a:endParaRPr lang="en-GB"/>
        </a:p>
      </dgm:t>
    </dgm:pt>
    <dgm:pt modelId="{129D609F-F188-4ECD-8072-C5430E7751C4}" type="sibTrans" cxnId="{1F181006-1017-416E-93F2-21C098166545}">
      <dgm:prSet/>
      <dgm:spPr/>
      <dgm:t>
        <a:bodyPr/>
        <a:lstStyle/>
        <a:p>
          <a:pPr algn="ctr"/>
          <a:endParaRPr lang="en-GB"/>
        </a:p>
      </dgm:t>
    </dgm:pt>
    <dgm:pt modelId="{BAB49E30-A6EF-4678-84D8-E31143F038F2}">
      <dgm:prSet phldrT="[Text]" custT="1"/>
      <dgm:spPr>
        <a:solidFill>
          <a:srgbClr val="92D050">
            <a:alpha val="50000"/>
          </a:srgbClr>
        </a:solidFill>
      </dgm:spPr>
      <dgm:t>
        <a:bodyPr/>
        <a:lstStyle/>
        <a:p>
          <a:pPr algn="ctr"/>
          <a:r>
            <a:rPr lang="en-GB" sz="2800"/>
            <a:t>Learning resources</a:t>
          </a:r>
        </a:p>
      </dgm:t>
    </dgm:pt>
    <dgm:pt modelId="{5175E830-2F70-416D-A852-CA8ECA4F237E}" type="parTrans" cxnId="{8828A598-2012-4ADE-A25A-99489A124693}">
      <dgm:prSet/>
      <dgm:spPr/>
      <dgm:t>
        <a:bodyPr/>
        <a:lstStyle/>
        <a:p>
          <a:pPr algn="ctr"/>
          <a:endParaRPr lang="en-GB"/>
        </a:p>
      </dgm:t>
    </dgm:pt>
    <dgm:pt modelId="{7F3FA877-A618-4328-93D3-62458C046230}" type="sibTrans" cxnId="{8828A598-2012-4ADE-A25A-99489A124693}">
      <dgm:prSet/>
      <dgm:spPr/>
      <dgm:t>
        <a:bodyPr/>
        <a:lstStyle/>
        <a:p>
          <a:pPr algn="ctr"/>
          <a:endParaRPr lang="en-GB"/>
        </a:p>
      </dgm:t>
    </dgm:pt>
    <dgm:pt modelId="{15E17BF4-6573-4E13-A508-961CEFAE2F49}" type="pres">
      <dgm:prSet presAssocID="{9169BBED-6607-41E8-9EC9-D55D575EBCDF}" presName="compositeShape" presStyleCnt="0">
        <dgm:presLayoutVars>
          <dgm:chMax val="7"/>
          <dgm:dir/>
          <dgm:resizeHandles val="exact"/>
        </dgm:presLayoutVars>
      </dgm:prSet>
      <dgm:spPr/>
    </dgm:pt>
    <dgm:pt modelId="{BA405632-D606-4DB5-B08A-9D41AD65E0FF}" type="pres">
      <dgm:prSet presAssocID="{7261A8F4-FE91-4F5C-BFC2-CEC1B05140FF}" presName="circ1" presStyleLbl="vennNode1" presStyleIdx="0" presStyleCnt="3" custLinFactNeighborX="0" custLinFactNeighborY="12633"/>
      <dgm:spPr/>
    </dgm:pt>
    <dgm:pt modelId="{D18A08C5-E6B3-4E9C-9510-6C210B7EA548}" type="pres">
      <dgm:prSet presAssocID="{7261A8F4-FE91-4F5C-BFC2-CEC1B05140FF}" presName="circ1Tx" presStyleLbl="revTx" presStyleIdx="0" presStyleCnt="0">
        <dgm:presLayoutVars>
          <dgm:chMax val="0"/>
          <dgm:chPref val="0"/>
          <dgm:bulletEnabled val="1"/>
        </dgm:presLayoutVars>
      </dgm:prSet>
      <dgm:spPr/>
    </dgm:pt>
    <dgm:pt modelId="{71E49CCD-421D-4179-8DF6-B51726AE22FF}" type="pres">
      <dgm:prSet presAssocID="{A33701E0-95C7-4FB5-843B-7C4781193A8A}" presName="circ2" presStyleLbl="vennNode1" presStyleIdx="1" presStyleCnt="3" custLinFactNeighborX="-3844" custLinFactNeighborY="4926"/>
      <dgm:spPr/>
    </dgm:pt>
    <dgm:pt modelId="{2F329AA3-F722-4BF9-85C7-1E86F35C0E0D}" type="pres">
      <dgm:prSet presAssocID="{A33701E0-95C7-4FB5-843B-7C4781193A8A}" presName="circ2Tx" presStyleLbl="revTx" presStyleIdx="0" presStyleCnt="0">
        <dgm:presLayoutVars>
          <dgm:chMax val="0"/>
          <dgm:chPref val="0"/>
          <dgm:bulletEnabled val="1"/>
        </dgm:presLayoutVars>
      </dgm:prSet>
      <dgm:spPr/>
    </dgm:pt>
    <dgm:pt modelId="{75B4B11A-FCB0-4D30-873E-13B92F1FAD89}" type="pres">
      <dgm:prSet presAssocID="{BAB49E30-A6EF-4678-84D8-E31143F038F2}" presName="circ3" presStyleLbl="vennNode1" presStyleIdx="2" presStyleCnt="3" custLinFactNeighborX="4389" custLinFactNeighborY="4833"/>
      <dgm:spPr/>
    </dgm:pt>
    <dgm:pt modelId="{C2F55930-4F3F-4BC7-B83B-2EB13F267F3E}" type="pres">
      <dgm:prSet presAssocID="{BAB49E30-A6EF-4678-84D8-E31143F038F2}" presName="circ3Tx" presStyleLbl="revTx" presStyleIdx="0" presStyleCnt="0">
        <dgm:presLayoutVars>
          <dgm:chMax val="0"/>
          <dgm:chPref val="0"/>
          <dgm:bulletEnabled val="1"/>
        </dgm:presLayoutVars>
      </dgm:prSet>
      <dgm:spPr/>
    </dgm:pt>
  </dgm:ptLst>
  <dgm:cxnLst>
    <dgm:cxn modelId="{1F181006-1017-416E-93F2-21C098166545}" srcId="{9169BBED-6607-41E8-9EC9-D55D575EBCDF}" destId="{A33701E0-95C7-4FB5-843B-7C4781193A8A}" srcOrd="1" destOrd="0" parTransId="{50EBC96C-C069-4C16-893C-CB85A73DB5DF}" sibTransId="{129D609F-F188-4ECD-8072-C5430E7751C4}"/>
    <dgm:cxn modelId="{1A311009-4446-4099-8133-33E59F27352B}" type="presOf" srcId="{9169BBED-6607-41E8-9EC9-D55D575EBCDF}" destId="{15E17BF4-6573-4E13-A508-961CEFAE2F49}" srcOrd="0" destOrd="0" presId="urn:microsoft.com/office/officeart/2005/8/layout/venn1"/>
    <dgm:cxn modelId="{D999C813-EB90-4B5E-94F3-27121A56B285}" srcId="{9169BBED-6607-41E8-9EC9-D55D575EBCDF}" destId="{7261A8F4-FE91-4F5C-BFC2-CEC1B05140FF}" srcOrd="0" destOrd="0" parTransId="{DAF2FB17-8413-4F8C-A26E-BB362D99623E}" sibTransId="{588FA2DD-7F6B-4D52-BFF6-A56BC9158AA1}"/>
    <dgm:cxn modelId="{8F981A21-8C8A-4419-A728-FE799E39DF2B}" type="presOf" srcId="{A33701E0-95C7-4FB5-843B-7C4781193A8A}" destId="{71E49CCD-421D-4179-8DF6-B51726AE22FF}" srcOrd="0" destOrd="0" presId="urn:microsoft.com/office/officeart/2005/8/layout/venn1"/>
    <dgm:cxn modelId="{F8C09284-D9EB-41F2-AD5B-3E3AF326228B}" type="presOf" srcId="{7261A8F4-FE91-4F5C-BFC2-CEC1B05140FF}" destId="{D18A08C5-E6B3-4E9C-9510-6C210B7EA548}" srcOrd="1" destOrd="0" presId="urn:microsoft.com/office/officeart/2005/8/layout/venn1"/>
    <dgm:cxn modelId="{F68D258B-C57B-4189-B5D4-347D01D9224D}" type="presOf" srcId="{BAB49E30-A6EF-4678-84D8-E31143F038F2}" destId="{C2F55930-4F3F-4BC7-B83B-2EB13F267F3E}" srcOrd="1" destOrd="0" presId="urn:microsoft.com/office/officeart/2005/8/layout/venn1"/>
    <dgm:cxn modelId="{D635B78E-481F-4B8F-8FE0-5B236C61B3D8}" type="presOf" srcId="{A33701E0-95C7-4FB5-843B-7C4781193A8A}" destId="{2F329AA3-F722-4BF9-85C7-1E86F35C0E0D}" srcOrd="1" destOrd="0" presId="urn:microsoft.com/office/officeart/2005/8/layout/venn1"/>
    <dgm:cxn modelId="{8828A598-2012-4ADE-A25A-99489A124693}" srcId="{9169BBED-6607-41E8-9EC9-D55D575EBCDF}" destId="{BAB49E30-A6EF-4678-84D8-E31143F038F2}" srcOrd="2" destOrd="0" parTransId="{5175E830-2F70-416D-A852-CA8ECA4F237E}" sibTransId="{7F3FA877-A618-4328-93D3-62458C046230}"/>
    <dgm:cxn modelId="{FF30D5AA-F565-421D-A099-8F458A1F093F}" type="presOf" srcId="{BAB49E30-A6EF-4678-84D8-E31143F038F2}" destId="{75B4B11A-FCB0-4D30-873E-13B92F1FAD89}" srcOrd="0" destOrd="0" presId="urn:microsoft.com/office/officeart/2005/8/layout/venn1"/>
    <dgm:cxn modelId="{A100C7D9-CBF5-49B4-AF82-3020BFD0827F}" type="presOf" srcId="{7261A8F4-FE91-4F5C-BFC2-CEC1B05140FF}" destId="{BA405632-D606-4DB5-B08A-9D41AD65E0FF}" srcOrd="0" destOrd="0" presId="urn:microsoft.com/office/officeart/2005/8/layout/venn1"/>
    <dgm:cxn modelId="{212330EC-0408-45D5-BBC3-D46716199661}" type="presParOf" srcId="{15E17BF4-6573-4E13-A508-961CEFAE2F49}" destId="{BA405632-D606-4DB5-B08A-9D41AD65E0FF}" srcOrd="0" destOrd="0" presId="urn:microsoft.com/office/officeart/2005/8/layout/venn1"/>
    <dgm:cxn modelId="{4BAD9A3D-AC0F-441A-82DC-5CF350BCBA68}" type="presParOf" srcId="{15E17BF4-6573-4E13-A508-961CEFAE2F49}" destId="{D18A08C5-E6B3-4E9C-9510-6C210B7EA548}" srcOrd="1" destOrd="0" presId="urn:microsoft.com/office/officeart/2005/8/layout/venn1"/>
    <dgm:cxn modelId="{E9DA31A2-2F5B-4CF2-A107-2C14C5408B58}" type="presParOf" srcId="{15E17BF4-6573-4E13-A508-961CEFAE2F49}" destId="{71E49CCD-421D-4179-8DF6-B51726AE22FF}" srcOrd="2" destOrd="0" presId="urn:microsoft.com/office/officeart/2005/8/layout/venn1"/>
    <dgm:cxn modelId="{C6DC653E-B106-465B-9A79-8E06A273ECB3}" type="presParOf" srcId="{15E17BF4-6573-4E13-A508-961CEFAE2F49}" destId="{2F329AA3-F722-4BF9-85C7-1E86F35C0E0D}" srcOrd="3" destOrd="0" presId="urn:microsoft.com/office/officeart/2005/8/layout/venn1"/>
    <dgm:cxn modelId="{A7E82A6F-8483-46C2-9511-CDE76298925B}" type="presParOf" srcId="{15E17BF4-6573-4E13-A508-961CEFAE2F49}" destId="{75B4B11A-FCB0-4D30-873E-13B92F1FAD89}" srcOrd="4" destOrd="0" presId="urn:microsoft.com/office/officeart/2005/8/layout/venn1"/>
    <dgm:cxn modelId="{29BE9674-7991-43E2-8937-7B756BD24AA4}" type="presParOf" srcId="{15E17BF4-6573-4E13-A508-961CEFAE2F49}" destId="{C2F55930-4F3F-4BC7-B83B-2EB13F267F3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099519-09EE-4223-A88E-8DA9EE3E1EB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FB06BD7-5CD8-45C8-B2CC-429DC6858F5B}">
      <dgm:prSet/>
      <dgm:spPr/>
      <dgm:t>
        <a:bodyPr/>
        <a:lstStyle/>
        <a:p>
          <a:r>
            <a:rPr lang="en-GB" dirty="0"/>
            <a:t>H</a:t>
          </a:r>
          <a:r>
            <a:rPr lang="en-GB" b="0" i="0" dirty="0"/>
            <a:t>ealth status, e.g. life expectancy</a:t>
          </a:r>
          <a:endParaRPr lang="en-US" dirty="0"/>
        </a:p>
      </dgm:t>
    </dgm:pt>
    <dgm:pt modelId="{2A2A2BE5-7224-45B9-937F-71A5DD072553}" type="parTrans" cxnId="{C292099F-167E-465C-BD1F-9C6993C1EDCD}">
      <dgm:prSet/>
      <dgm:spPr/>
      <dgm:t>
        <a:bodyPr/>
        <a:lstStyle/>
        <a:p>
          <a:endParaRPr lang="en-US"/>
        </a:p>
      </dgm:t>
    </dgm:pt>
    <dgm:pt modelId="{DB5299B3-2CF5-4EC3-94A1-84EC84D71DF8}" type="sibTrans" cxnId="{C292099F-167E-465C-BD1F-9C6993C1EDCD}">
      <dgm:prSet/>
      <dgm:spPr/>
      <dgm:t>
        <a:bodyPr/>
        <a:lstStyle/>
        <a:p>
          <a:endParaRPr lang="en-US"/>
        </a:p>
      </dgm:t>
    </dgm:pt>
    <dgm:pt modelId="{0FC50A74-EAE7-4BEB-B7F4-E23721AF29D3}">
      <dgm:prSet/>
      <dgm:spPr/>
      <dgm:t>
        <a:bodyPr/>
        <a:lstStyle/>
        <a:p>
          <a:r>
            <a:rPr lang="en-GB" dirty="0"/>
            <a:t>A</a:t>
          </a:r>
          <a:r>
            <a:rPr lang="en-GB" b="0" i="0" dirty="0"/>
            <a:t>ccess to care, e.g., availability of given services</a:t>
          </a:r>
          <a:endParaRPr lang="en-US" dirty="0"/>
        </a:p>
      </dgm:t>
    </dgm:pt>
    <dgm:pt modelId="{AAB47797-3CC1-4E1C-8B1D-D1E1F462C55D}" type="parTrans" cxnId="{06E38EFC-0691-4F89-BE20-55425964AF1A}">
      <dgm:prSet/>
      <dgm:spPr/>
      <dgm:t>
        <a:bodyPr/>
        <a:lstStyle/>
        <a:p>
          <a:endParaRPr lang="en-US"/>
        </a:p>
      </dgm:t>
    </dgm:pt>
    <dgm:pt modelId="{2FBAFEFD-0EA6-4A36-90F5-A76FBB9672A0}" type="sibTrans" cxnId="{06E38EFC-0691-4F89-BE20-55425964AF1A}">
      <dgm:prSet/>
      <dgm:spPr/>
      <dgm:t>
        <a:bodyPr/>
        <a:lstStyle/>
        <a:p>
          <a:endParaRPr lang="en-US"/>
        </a:p>
      </dgm:t>
    </dgm:pt>
    <dgm:pt modelId="{A672053F-4D24-4C15-AC69-DF3418A6E6C9}">
      <dgm:prSet/>
      <dgm:spPr/>
      <dgm:t>
        <a:bodyPr/>
        <a:lstStyle/>
        <a:p>
          <a:r>
            <a:rPr lang="en-GB"/>
            <a:t>Q</a:t>
          </a:r>
          <a:r>
            <a:rPr lang="en-GB" b="0" i="0"/>
            <a:t>uality and experience of care, for example, levels of patient satisfaction</a:t>
          </a:r>
          <a:endParaRPr lang="en-US"/>
        </a:p>
      </dgm:t>
    </dgm:pt>
    <dgm:pt modelId="{D6518E81-0D2C-4810-A4A0-66136621CA59}" type="parTrans" cxnId="{E0D6556E-E350-4249-8D7B-BA1C41202878}">
      <dgm:prSet/>
      <dgm:spPr/>
      <dgm:t>
        <a:bodyPr/>
        <a:lstStyle/>
        <a:p>
          <a:endParaRPr lang="en-US"/>
        </a:p>
      </dgm:t>
    </dgm:pt>
    <dgm:pt modelId="{FFBABC9D-F82F-4F27-B04B-19743D65AB43}" type="sibTrans" cxnId="{E0D6556E-E350-4249-8D7B-BA1C41202878}">
      <dgm:prSet/>
      <dgm:spPr/>
      <dgm:t>
        <a:bodyPr/>
        <a:lstStyle/>
        <a:p>
          <a:endParaRPr lang="en-US"/>
        </a:p>
      </dgm:t>
    </dgm:pt>
    <dgm:pt modelId="{3F963273-D55A-4859-A078-32D0661DEB48}">
      <dgm:prSet/>
      <dgm:spPr/>
      <dgm:t>
        <a:bodyPr/>
        <a:lstStyle/>
        <a:p>
          <a:r>
            <a:rPr lang="en-GB" dirty="0"/>
            <a:t>B</a:t>
          </a:r>
          <a:r>
            <a:rPr lang="en-GB" b="0" i="0" dirty="0"/>
            <a:t>ehavioural risks to health, e.g., smoking rates</a:t>
          </a:r>
          <a:endParaRPr lang="en-US" dirty="0"/>
        </a:p>
      </dgm:t>
    </dgm:pt>
    <dgm:pt modelId="{D1B5FDE8-4BBC-467A-AE81-D994FD89E353}" type="parTrans" cxnId="{E81E68A2-B90C-4DF9-8129-5A800B9F5ABA}">
      <dgm:prSet/>
      <dgm:spPr/>
      <dgm:t>
        <a:bodyPr/>
        <a:lstStyle/>
        <a:p>
          <a:endParaRPr lang="en-US"/>
        </a:p>
      </dgm:t>
    </dgm:pt>
    <dgm:pt modelId="{F0B785BE-664A-41AC-84B9-617A4A51AE1A}" type="sibTrans" cxnId="{E81E68A2-B90C-4DF9-8129-5A800B9F5ABA}">
      <dgm:prSet/>
      <dgm:spPr/>
      <dgm:t>
        <a:bodyPr/>
        <a:lstStyle/>
        <a:p>
          <a:endParaRPr lang="en-US"/>
        </a:p>
      </dgm:t>
    </dgm:pt>
    <dgm:pt modelId="{4C5F4349-1B75-4101-8286-975D3D468A7C}">
      <dgm:prSet/>
      <dgm:spPr/>
      <dgm:t>
        <a:bodyPr/>
        <a:lstStyle/>
        <a:p>
          <a:r>
            <a:rPr lang="en-GB" dirty="0"/>
            <a:t>W</a:t>
          </a:r>
          <a:r>
            <a:rPr lang="en-GB" b="0" i="0" dirty="0"/>
            <a:t>ider determinants of health, for example, quality of housing.</a:t>
          </a:r>
          <a:endParaRPr lang="en-US" dirty="0"/>
        </a:p>
      </dgm:t>
    </dgm:pt>
    <dgm:pt modelId="{ED966E76-B86F-4568-968B-0E40C2EE7B10}" type="parTrans" cxnId="{A626063B-3655-421D-8FAC-2F615B1C5D16}">
      <dgm:prSet/>
      <dgm:spPr/>
      <dgm:t>
        <a:bodyPr/>
        <a:lstStyle/>
        <a:p>
          <a:endParaRPr lang="en-US"/>
        </a:p>
      </dgm:t>
    </dgm:pt>
    <dgm:pt modelId="{D9338887-3BB2-4819-829A-111175BF2ADA}" type="sibTrans" cxnId="{A626063B-3655-421D-8FAC-2F615B1C5D16}">
      <dgm:prSet/>
      <dgm:spPr/>
      <dgm:t>
        <a:bodyPr/>
        <a:lstStyle/>
        <a:p>
          <a:endParaRPr lang="en-US"/>
        </a:p>
      </dgm:t>
    </dgm:pt>
    <dgm:pt modelId="{7E5A5598-8974-4876-9041-A597590C1AB8}" type="pres">
      <dgm:prSet presAssocID="{EC099519-09EE-4223-A88E-8DA9EE3E1EBE}" presName="linear" presStyleCnt="0">
        <dgm:presLayoutVars>
          <dgm:animLvl val="lvl"/>
          <dgm:resizeHandles val="exact"/>
        </dgm:presLayoutVars>
      </dgm:prSet>
      <dgm:spPr/>
    </dgm:pt>
    <dgm:pt modelId="{6CDEC4F7-1462-492F-B83F-B42F2035518B}" type="pres">
      <dgm:prSet presAssocID="{4FB06BD7-5CD8-45C8-B2CC-429DC6858F5B}" presName="parentText" presStyleLbl="node1" presStyleIdx="0" presStyleCnt="5">
        <dgm:presLayoutVars>
          <dgm:chMax val="0"/>
          <dgm:bulletEnabled val="1"/>
        </dgm:presLayoutVars>
      </dgm:prSet>
      <dgm:spPr/>
    </dgm:pt>
    <dgm:pt modelId="{6E0852A5-BC8B-4424-8280-9CB6FEA3E31C}" type="pres">
      <dgm:prSet presAssocID="{DB5299B3-2CF5-4EC3-94A1-84EC84D71DF8}" presName="spacer" presStyleCnt="0"/>
      <dgm:spPr/>
    </dgm:pt>
    <dgm:pt modelId="{73BA9E01-F309-4C47-8F9C-4A7CE9DD2202}" type="pres">
      <dgm:prSet presAssocID="{0FC50A74-EAE7-4BEB-B7F4-E23721AF29D3}" presName="parentText" presStyleLbl="node1" presStyleIdx="1" presStyleCnt="5">
        <dgm:presLayoutVars>
          <dgm:chMax val="0"/>
          <dgm:bulletEnabled val="1"/>
        </dgm:presLayoutVars>
      </dgm:prSet>
      <dgm:spPr/>
    </dgm:pt>
    <dgm:pt modelId="{0ABB018D-22A8-4FBD-AB08-B99D36283C50}" type="pres">
      <dgm:prSet presAssocID="{2FBAFEFD-0EA6-4A36-90F5-A76FBB9672A0}" presName="spacer" presStyleCnt="0"/>
      <dgm:spPr/>
    </dgm:pt>
    <dgm:pt modelId="{753BE3A4-91AA-4BDE-859D-036069E4E9A9}" type="pres">
      <dgm:prSet presAssocID="{A672053F-4D24-4C15-AC69-DF3418A6E6C9}" presName="parentText" presStyleLbl="node1" presStyleIdx="2" presStyleCnt="5">
        <dgm:presLayoutVars>
          <dgm:chMax val="0"/>
          <dgm:bulletEnabled val="1"/>
        </dgm:presLayoutVars>
      </dgm:prSet>
      <dgm:spPr/>
    </dgm:pt>
    <dgm:pt modelId="{9C5859C7-F2C8-4C61-BC04-439A1D478B05}" type="pres">
      <dgm:prSet presAssocID="{FFBABC9D-F82F-4F27-B04B-19743D65AB43}" presName="spacer" presStyleCnt="0"/>
      <dgm:spPr/>
    </dgm:pt>
    <dgm:pt modelId="{965E32C8-231A-4B47-B543-C6B0583D2E67}" type="pres">
      <dgm:prSet presAssocID="{3F963273-D55A-4859-A078-32D0661DEB48}" presName="parentText" presStyleLbl="node1" presStyleIdx="3" presStyleCnt="5">
        <dgm:presLayoutVars>
          <dgm:chMax val="0"/>
          <dgm:bulletEnabled val="1"/>
        </dgm:presLayoutVars>
      </dgm:prSet>
      <dgm:spPr/>
    </dgm:pt>
    <dgm:pt modelId="{FE8E08F0-6DD6-418C-A709-CE1CF033F96C}" type="pres">
      <dgm:prSet presAssocID="{F0B785BE-664A-41AC-84B9-617A4A51AE1A}" presName="spacer" presStyleCnt="0"/>
      <dgm:spPr/>
    </dgm:pt>
    <dgm:pt modelId="{D02531FA-D83A-4DF8-8183-3A79D64F12F3}" type="pres">
      <dgm:prSet presAssocID="{4C5F4349-1B75-4101-8286-975D3D468A7C}" presName="parentText" presStyleLbl="node1" presStyleIdx="4" presStyleCnt="5">
        <dgm:presLayoutVars>
          <dgm:chMax val="0"/>
          <dgm:bulletEnabled val="1"/>
        </dgm:presLayoutVars>
      </dgm:prSet>
      <dgm:spPr/>
    </dgm:pt>
  </dgm:ptLst>
  <dgm:cxnLst>
    <dgm:cxn modelId="{A626063B-3655-421D-8FAC-2F615B1C5D16}" srcId="{EC099519-09EE-4223-A88E-8DA9EE3E1EBE}" destId="{4C5F4349-1B75-4101-8286-975D3D468A7C}" srcOrd="4" destOrd="0" parTransId="{ED966E76-B86F-4568-968B-0E40C2EE7B10}" sibTransId="{D9338887-3BB2-4819-829A-111175BF2ADA}"/>
    <dgm:cxn modelId="{19424C3C-F727-4ABC-BD89-D0621F2A792A}" type="presOf" srcId="{0FC50A74-EAE7-4BEB-B7F4-E23721AF29D3}" destId="{73BA9E01-F309-4C47-8F9C-4A7CE9DD2202}" srcOrd="0" destOrd="0" presId="urn:microsoft.com/office/officeart/2005/8/layout/vList2"/>
    <dgm:cxn modelId="{E0D6556E-E350-4249-8D7B-BA1C41202878}" srcId="{EC099519-09EE-4223-A88E-8DA9EE3E1EBE}" destId="{A672053F-4D24-4C15-AC69-DF3418A6E6C9}" srcOrd="2" destOrd="0" parTransId="{D6518E81-0D2C-4810-A4A0-66136621CA59}" sibTransId="{FFBABC9D-F82F-4F27-B04B-19743D65AB43}"/>
    <dgm:cxn modelId="{4382144F-E005-4094-AFE5-8A89C39F80AF}" type="presOf" srcId="{4C5F4349-1B75-4101-8286-975D3D468A7C}" destId="{D02531FA-D83A-4DF8-8183-3A79D64F12F3}" srcOrd="0" destOrd="0" presId="urn:microsoft.com/office/officeart/2005/8/layout/vList2"/>
    <dgm:cxn modelId="{F3382979-3803-4C65-86B1-030E5A2CC620}" type="presOf" srcId="{EC099519-09EE-4223-A88E-8DA9EE3E1EBE}" destId="{7E5A5598-8974-4876-9041-A597590C1AB8}" srcOrd="0" destOrd="0" presId="urn:microsoft.com/office/officeart/2005/8/layout/vList2"/>
    <dgm:cxn modelId="{C292099F-167E-465C-BD1F-9C6993C1EDCD}" srcId="{EC099519-09EE-4223-A88E-8DA9EE3E1EBE}" destId="{4FB06BD7-5CD8-45C8-B2CC-429DC6858F5B}" srcOrd="0" destOrd="0" parTransId="{2A2A2BE5-7224-45B9-937F-71A5DD072553}" sibTransId="{DB5299B3-2CF5-4EC3-94A1-84EC84D71DF8}"/>
    <dgm:cxn modelId="{E81E68A2-B90C-4DF9-8129-5A800B9F5ABA}" srcId="{EC099519-09EE-4223-A88E-8DA9EE3E1EBE}" destId="{3F963273-D55A-4859-A078-32D0661DEB48}" srcOrd="3" destOrd="0" parTransId="{D1B5FDE8-4BBC-467A-AE81-D994FD89E353}" sibTransId="{F0B785BE-664A-41AC-84B9-617A4A51AE1A}"/>
    <dgm:cxn modelId="{D2ADD5D0-6983-4539-805D-13E2F06DDB88}" type="presOf" srcId="{A672053F-4D24-4C15-AC69-DF3418A6E6C9}" destId="{753BE3A4-91AA-4BDE-859D-036069E4E9A9}" srcOrd="0" destOrd="0" presId="urn:microsoft.com/office/officeart/2005/8/layout/vList2"/>
    <dgm:cxn modelId="{0F0437F2-6730-42E7-8E5D-5C7546B369E1}" type="presOf" srcId="{4FB06BD7-5CD8-45C8-B2CC-429DC6858F5B}" destId="{6CDEC4F7-1462-492F-B83F-B42F2035518B}" srcOrd="0" destOrd="0" presId="urn:microsoft.com/office/officeart/2005/8/layout/vList2"/>
    <dgm:cxn modelId="{5A128BFC-AD29-49C0-BC84-D04CEB71034F}" type="presOf" srcId="{3F963273-D55A-4859-A078-32D0661DEB48}" destId="{965E32C8-231A-4B47-B543-C6B0583D2E67}" srcOrd="0" destOrd="0" presId="urn:microsoft.com/office/officeart/2005/8/layout/vList2"/>
    <dgm:cxn modelId="{06E38EFC-0691-4F89-BE20-55425964AF1A}" srcId="{EC099519-09EE-4223-A88E-8DA9EE3E1EBE}" destId="{0FC50A74-EAE7-4BEB-B7F4-E23721AF29D3}" srcOrd="1" destOrd="0" parTransId="{AAB47797-3CC1-4E1C-8B1D-D1E1F462C55D}" sibTransId="{2FBAFEFD-0EA6-4A36-90F5-A76FBB9672A0}"/>
    <dgm:cxn modelId="{3B00DA41-390B-45C3-8044-BF1EA3157BB7}" type="presParOf" srcId="{7E5A5598-8974-4876-9041-A597590C1AB8}" destId="{6CDEC4F7-1462-492F-B83F-B42F2035518B}" srcOrd="0" destOrd="0" presId="urn:microsoft.com/office/officeart/2005/8/layout/vList2"/>
    <dgm:cxn modelId="{E5288D66-A28E-4FAF-B5A0-052FAA99B344}" type="presParOf" srcId="{7E5A5598-8974-4876-9041-A597590C1AB8}" destId="{6E0852A5-BC8B-4424-8280-9CB6FEA3E31C}" srcOrd="1" destOrd="0" presId="urn:microsoft.com/office/officeart/2005/8/layout/vList2"/>
    <dgm:cxn modelId="{05186421-3B38-4AD8-91D6-8F312B14E2DD}" type="presParOf" srcId="{7E5A5598-8974-4876-9041-A597590C1AB8}" destId="{73BA9E01-F309-4C47-8F9C-4A7CE9DD2202}" srcOrd="2" destOrd="0" presId="urn:microsoft.com/office/officeart/2005/8/layout/vList2"/>
    <dgm:cxn modelId="{00973228-3BFA-4E01-9CE4-2D29E5EB3A7D}" type="presParOf" srcId="{7E5A5598-8974-4876-9041-A597590C1AB8}" destId="{0ABB018D-22A8-4FBD-AB08-B99D36283C50}" srcOrd="3" destOrd="0" presId="urn:microsoft.com/office/officeart/2005/8/layout/vList2"/>
    <dgm:cxn modelId="{4BC86827-2805-4F5B-A9C4-9E627970341D}" type="presParOf" srcId="{7E5A5598-8974-4876-9041-A597590C1AB8}" destId="{753BE3A4-91AA-4BDE-859D-036069E4E9A9}" srcOrd="4" destOrd="0" presId="urn:microsoft.com/office/officeart/2005/8/layout/vList2"/>
    <dgm:cxn modelId="{AC08F698-53E4-4A02-90F5-C9F5C768A4B6}" type="presParOf" srcId="{7E5A5598-8974-4876-9041-A597590C1AB8}" destId="{9C5859C7-F2C8-4C61-BC04-439A1D478B05}" srcOrd="5" destOrd="0" presId="urn:microsoft.com/office/officeart/2005/8/layout/vList2"/>
    <dgm:cxn modelId="{9BB96357-1C06-4F57-A410-1561DFA9AEC1}" type="presParOf" srcId="{7E5A5598-8974-4876-9041-A597590C1AB8}" destId="{965E32C8-231A-4B47-B543-C6B0583D2E67}" srcOrd="6" destOrd="0" presId="urn:microsoft.com/office/officeart/2005/8/layout/vList2"/>
    <dgm:cxn modelId="{6742A18B-7F26-400E-9DD9-DADCD4DB439B}" type="presParOf" srcId="{7E5A5598-8974-4876-9041-A597590C1AB8}" destId="{FE8E08F0-6DD6-418C-A709-CE1CF033F96C}" srcOrd="7" destOrd="0" presId="urn:microsoft.com/office/officeart/2005/8/layout/vList2"/>
    <dgm:cxn modelId="{5F35215A-7EA4-4650-B8EB-ED340FABCB0E}" type="presParOf" srcId="{7E5A5598-8974-4876-9041-A597590C1AB8}" destId="{D02531FA-D83A-4DF8-8183-3A79D64F12F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EB554-9877-46BC-A86D-C5A26547FF55}">
      <dsp:nvSpPr>
        <dsp:cNvPr id="0" name=""/>
        <dsp:cNvSpPr/>
      </dsp:nvSpPr>
      <dsp:spPr>
        <a:xfrm>
          <a:off x="0" y="0"/>
          <a:ext cx="6588732" cy="73928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The Individual</a:t>
          </a:r>
        </a:p>
      </dsp:txBody>
      <dsp:txXfrm>
        <a:off x="1391675" y="0"/>
        <a:ext cx="5197056" cy="739286"/>
      </dsp:txXfrm>
    </dsp:sp>
    <dsp:sp modelId="{F7D105D7-DEEA-4CD0-B7CA-3321D9746BB9}">
      <dsp:nvSpPr>
        <dsp:cNvPr id="0" name=""/>
        <dsp:cNvSpPr/>
      </dsp:nvSpPr>
      <dsp:spPr>
        <a:xfrm>
          <a:off x="135928" y="61186"/>
          <a:ext cx="569503" cy="616073"/>
        </a:xfrm>
        <a:prstGeom prst="roundRect">
          <a:avLst>
            <a:gd name="adj" fmla="val 10000"/>
          </a:avLst>
        </a:prstGeom>
        <a:blipFill dpi="0" rotWithShape="1">
          <a:blip xmlns:r="http://schemas.openxmlformats.org/officeDocument/2006/relationships" r:embed="rId1">
            <a:duotone>
              <a:schemeClr val="accent5">
                <a:shade val="45000"/>
                <a:satMod val="135000"/>
              </a:schemeClr>
              <a:prstClr val="white"/>
            </a:duotone>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2B18A1-F81C-472B-9CB3-8B57E0E17B13}">
      <dsp:nvSpPr>
        <dsp:cNvPr id="0" name=""/>
        <dsp:cNvSpPr/>
      </dsp:nvSpPr>
      <dsp:spPr>
        <a:xfrm>
          <a:off x="0" y="813214"/>
          <a:ext cx="6588732" cy="73928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The Patient</a:t>
          </a:r>
        </a:p>
      </dsp:txBody>
      <dsp:txXfrm>
        <a:off x="1391675" y="813214"/>
        <a:ext cx="5197056" cy="739286"/>
      </dsp:txXfrm>
    </dsp:sp>
    <dsp:sp modelId="{5E8C5BE5-8604-4A33-BE74-A7FB318F1693}">
      <dsp:nvSpPr>
        <dsp:cNvPr id="0" name=""/>
        <dsp:cNvSpPr/>
      </dsp:nvSpPr>
      <dsp:spPr>
        <a:xfrm>
          <a:off x="128180" y="863323"/>
          <a:ext cx="709026" cy="620213"/>
        </a:xfrm>
        <a:prstGeom prst="roundRect">
          <a:avLst>
            <a:gd name="adj" fmla="val 10000"/>
          </a:avLst>
        </a:prstGeom>
        <a:blipFill>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1D82CE-82BA-458F-84EB-40F3ADA2B5CC}">
      <dsp:nvSpPr>
        <dsp:cNvPr id="0" name=""/>
        <dsp:cNvSpPr/>
      </dsp:nvSpPr>
      <dsp:spPr>
        <a:xfrm>
          <a:off x="0" y="1635412"/>
          <a:ext cx="6588732" cy="73928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Clinical Teams and</a:t>
          </a:r>
          <a:endParaRPr lang="en-GB" sz="1500" kern="1200" dirty="0"/>
        </a:p>
      </dsp:txBody>
      <dsp:txXfrm>
        <a:off x="1391675" y="1635412"/>
        <a:ext cx="5197056" cy="739286"/>
      </dsp:txXfrm>
    </dsp:sp>
    <dsp:sp modelId="{C7A1E2EF-C8D8-4B95-A6D3-8927B6D866CC}">
      <dsp:nvSpPr>
        <dsp:cNvPr id="0" name=""/>
        <dsp:cNvSpPr/>
      </dsp:nvSpPr>
      <dsp:spPr>
        <a:xfrm>
          <a:off x="166348" y="1714410"/>
          <a:ext cx="725116" cy="595533"/>
        </a:xfrm>
        <a:prstGeom prst="roundRect">
          <a:avLst>
            <a:gd name="adj" fmla="val 10000"/>
          </a:avLst>
        </a:prstGeom>
        <a:blipFill>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9851D1-3DBF-4917-ABCD-0CE9AE93C83F}">
      <dsp:nvSpPr>
        <dsp:cNvPr id="0" name=""/>
        <dsp:cNvSpPr/>
      </dsp:nvSpPr>
      <dsp:spPr>
        <a:xfrm>
          <a:off x="0" y="2439644"/>
          <a:ext cx="6588732" cy="73928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Communities and Networks</a:t>
          </a:r>
          <a:endParaRPr lang="en-GB" sz="2800" i="1" kern="1200" dirty="0"/>
        </a:p>
      </dsp:txBody>
      <dsp:txXfrm>
        <a:off x="1391675" y="2439644"/>
        <a:ext cx="5197056" cy="739286"/>
      </dsp:txXfrm>
    </dsp:sp>
    <dsp:sp modelId="{5D04C30C-D0F1-4140-A186-956866575247}">
      <dsp:nvSpPr>
        <dsp:cNvPr id="0" name=""/>
        <dsp:cNvSpPr/>
      </dsp:nvSpPr>
      <dsp:spPr>
        <a:xfrm>
          <a:off x="134775" y="2484025"/>
          <a:ext cx="694676" cy="591428"/>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5A9C84-069C-4A02-8265-F3CA31C9B69D}">
      <dsp:nvSpPr>
        <dsp:cNvPr id="0" name=""/>
        <dsp:cNvSpPr/>
      </dsp:nvSpPr>
      <dsp:spPr>
        <a:xfrm>
          <a:off x="0" y="3252859"/>
          <a:ext cx="6588732" cy="73928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System</a:t>
          </a:r>
          <a:endParaRPr lang="en-GB" sz="2800" kern="1200" dirty="0"/>
        </a:p>
      </dsp:txBody>
      <dsp:txXfrm>
        <a:off x="1391675" y="3252859"/>
        <a:ext cx="5197056" cy="739286"/>
      </dsp:txXfrm>
    </dsp:sp>
    <dsp:sp modelId="{CDBA2349-5B3F-4D11-AFD7-9DF3603D8EFF}">
      <dsp:nvSpPr>
        <dsp:cNvPr id="0" name=""/>
        <dsp:cNvSpPr/>
      </dsp:nvSpPr>
      <dsp:spPr>
        <a:xfrm>
          <a:off x="189620" y="3296826"/>
          <a:ext cx="632083" cy="591428"/>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ADE5C0-CB1F-4FDA-8662-2B3A13625443}">
      <dsp:nvSpPr>
        <dsp:cNvPr id="0" name=""/>
        <dsp:cNvSpPr/>
      </dsp:nvSpPr>
      <dsp:spPr>
        <a:xfrm>
          <a:off x="0" y="4066074"/>
          <a:ext cx="6588732" cy="73928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The Future</a:t>
          </a:r>
          <a:endParaRPr lang="en-GB" sz="2000" kern="1200" dirty="0"/>
        </a:p>
      </dsp:txBody>
      <dsp:txXfrm>
        <a:off x="1391675" y="4066074"/>
        <a:ext cx="5197056" cy="739286"/>
      </dsp:txXfrm>
    </dsp:sp>
    <dsp:sp modelId="{E03D5C3D-6734-47DE-8F0F-B1DAC9D0EB49}">
      <dsp:nvSpPr>
        <dsp:cNvPr id="0" name=""/>
        <dsp:cNvSpPr/>
      </dsp:nvSpPr>
      <dsp:spPr>
        <a:xfrm>
          <a:off x="174103" y="4140002"/>
          <a:ext cx="694109" cy="591428"/>
        </a:xfrm>
        <a:prstGeom prst="roundRect">
          <a:avLst>
            <a:gd name="adj" fmla="val 10000"/>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08324-0517-461E-A363-3CE611EB7031}">
      <dsp:nvSpPr>
        <dsp:cNvPr id="0" name=""/>
        <dsp:cNvSpPr/>
      </dsp:nvSpPr>
      <dsp:spPr>
        <a:xfrm>
          <a:off x="935789" y="0"/>
          <a:ext cx="3772964" cy="113591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3206" tIns="288523" rIns="73206" bIns="288523" numCol="1" spcCol="1270" anchor="ctr" anchorCtr="0">
          <a:noAutofit/>
        </a:bodyPr>
        <a:lstStyle/>
        <a:p>
          <a:pPr marL="0" lvl="0" indent="0" algn="l" defTabSz="844550">
            <a:lnSpc>
              <a:spcPct val="90000"/>
            </a:lnSpc>
            <a:spcBef>
              <a:spcPct val="0"/>
            </a:spcBef>
            <a:spcAft>
              <a:spcPct val="35000"/>
            </a:spcAft>
            <a:buNone/>
          </a:pPr>
          <a:r>
            <a:rPr lang="en-GB" sz="1900" b="0" i="0" u="none" kern="1200" dirty="0"/>
            <a:t>knowledge about health inequality and quality improvement</a:t>
          </a:r>
          <a:endParaRPr lang="en-US" sz="1900" kern="1200" dirty="0"/>
        </a:p>
      </dsp:txBody>
      <dsp:txXfrm>
        <a:off x="935789" y="0"/>
        <a:ext cx="3772964" cy="1135919"/>
      </dsp:txXfrm>
    </dsp:sp>
    <dsp:sp modelId="{A589470B-9B1F-420F-A1E1-5CCF98CD9E2F}">
      <dsp:nvSpPr>
        <dsp:cNvPr id="0" name=""/>
        <dsp:cNvSpPr/>
      </dsp:nvSpPr>
      <dsp:spPr>
        <a:xfrm>
          <a:off x="0" y="2192"/>
          <a:ext cx="943241" cy="1135919"/>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913" tIns="112204" rIns="49913" bIns="112204" numCol="1" spcCol="1270" anchor="ctr" anchorCtr="0">
          <a:noAutofit/>
        </a:bodyPr>
        <a:lstStyle/>
        <a:p>
          <a:pPr marL="0" lvl="0" indent="0" algn="ctr" defTabSz="1066800">
            <a:lnSpc>
              <a:spcPct val="90000"/>
            </a:lnSpc>
            <a:spcBef>
              <a:spcPct val="0"/>
            </a:spcBef>
            <a:spcAft>
              <a:spcPct val="35000"/>
            </a:spcAft>
            <a:buNone/>
          </a:pPr>
          <a:r>
            <a:rPr lang="en-US" sz="2400" kern="1200" dirty="0"/>
            <a:t>More</a:t>
          </a:r>
        </a:p>
      </dsp:txBody>
      <dsp:txXfrm>
        <a:off x="0" y="2192"/>
        <a:ext cx="943241" cy="1135919"/>
      </dsp:txXfrm>
    </dsp:sp>
    <dsp:sp modelId="{C5FD3EB8-DFB0-4DAB-839F-4D779BEBEE3E}">
      <dsp:nvSpPr>
        <dsp:cNvPr id="0" name=""/>
        <dsp:cNvSpPr/>
      </dsp:nvSpPr>
      <dsp:spPr>
        <a:xfrm>
          <a:off x="943241" y="1206267"/>
          <a:ext cx="3772964" cy="1135919"/>
        </a:xfrm>
        <a:prstGeom prst="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w="12700" cap="flat" cmpd="sng" algn="ctr">
          <a:solidFill>
            <a:schemeClr val="accent5">
              <a:hueOff val="-4050717"/>
              <a:satOff val="-275"/>
              <a:lumOff val="65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3206" tIns="288523" rIns="73206" bIns="288523" numCol="1" spcCol="1270" anchor="ctr" anchorCtr="0">
          <a:noAutofit/>
        </a:bodyPr>
        <a:lstStyle/>
        <a:p>
          <a:pPr marL="0" lvl="0" indent="0" algn="l" defTabSz="844550">
            <a:lnSpc>
              <a:spcPct val="90000"/>
            </a:lnSpc>
            <a:spcBef>
              <a:spcPct val="0"/>
            </a:spcBef>
            <a:spcAft>
              <a:spcPct val="35000"/>
            </a:spcAft>
            <a:buNone/>
          </a:pPr>
          <a:r>
            <a:rPr lang="en-GB" sz="1900" b="0" i="0" kern="1200" dirty="0"/>
            <a:t>confidence in applying knowledge into practice</a:t>
          </a:r>
          <a:r>
            <a:rPr lang="en-US" sz="1900" kern="1200" dirty="0"/>
            <a:t>​</a:t>
          </a:r>
        </a:p>
      </dsp:txBody>
      <dsp:txXfrm>
        <a:off x="943241" y="1206267"/>
        <a:ext cx="3772964" cy="1135919"/>
      </dsp:txXfrm>
    </dsp:sp>
    <dsp:sp modelId="{B3819260-A0E1-4FC0-8365-D86361353009}">
      <dsp:nvSpPr>
        <dsp:cNvPr id="0" name=""/>
        <dsp:cNvSpPr/>
      </dsp:nvSpPr>
      <dsp:spPr>
        <a:xfrm>
          <a:off x="0" y="1206267"/>
          <a:ext cx="943241" cy="1135919"/>
        </a:xfrm>
        <a:prstGeom prst="rect">
          <a:avLst/>
        </a:prstGeom>
        <a:solidFill>
          <a:schemeClr val="lt1">
            <a:hueOff val="0"/>
            <a:satOff val="0"/>
            <a:lumOff val="0"/>
            <a:alphaOff val="0"/>
          </a:schemeClr>
        </a:solidFill>
        <a:ln w="12700" cap="flat" cmpd="sng" algn="ctr">
          <a:solidFill>
            <a:schemeClr val="accent5">
              <a:hueOff val="-4050717"/>
              <a:satOff val="-275"/>
              <a:lumOff val="65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913" tIns="112204" rIns="49913" bIns="112204" numCol="1" spcCol="1270" anchor="ctr" anchorCtr="0">
          <a:noAutofit/>
        </a:bodyPr>
        <a:lstStyle/>
        <a:p>
          <a:pPr marL="0" lvl="0" indent="0" algn="ctr" defTabSz="1066800">
            <a:lnSpc>
              <a:spcPct val="90000"/>
            </a:lnSpc>
            <a:spcBef>
              <a:spcPct val="0"/>
            </a:spcBef>
            <a:spcAft>
              <a:spcPct val="35000"/>
            </a:spcAft>
            <a:buNone/>
          </a:pPr>
          <a:r>
            <a:rPr lang="en-US" sz="2400" kern="1200" dirty="0"/>
            <a:t>More</a:t>
          </a:r>
        </a:p>
      </dsp:txBody>
      <dsp:txXfrm>
        <a:off x="0" y="1206267"/>
        <a:ext cx="943241" cy="1135919"/>
      </dsp:txXfrm>
    </dsp:sp>
    <dsp:sp modelId="{50EE811A-EBC6-4657-A391-59229E1A43A9}">
      <dsp:nvSpPr>
        <dsp:cNvPr id="0" name=""/>
        <dsp:cNvSpPr/>
      </dsp:nvSpPr>
      <dsp:spPr>
        <a:xfrm>
          <a:off x="943241" y="2410341"/>
          <a:ext cx="3772964" cy="1135919"/>
        </a:xfrm>
        <a:prstGeom prst="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w="12700" cap="flat" cmpd="sng" algn="ctr">
          <a:solidFill>
            <a:schemeClr val="accent5">
              <a:hueOff val="-8101434"/>
              <a:satOff val="-551"/>
              <a:lumOff val="130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3206" tIns="288523" rIns="73206" bIns="288523" numCol="1" spcCol="1270" anchor="ctr"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GB" sz="1900" b="0" i="0" u="none" kern="1200" dirty="0"/>
            <a:t>opportunities to engage; demonstrating benefit</a:t>
          </a:r>
          <a:r>
            <a:rPr lang="en-US" sz="1900" b="0" i="0" kern="1200" dirty="0"/>
            <a:t>​</a:t>
          </a:r>
          <a:endParaRPr lang="en-US" sz="1900" kern="1200" dirty="0"/>
        </a:p>
      </dsp:txBody>
      <dsp:txXfrm>
        <a:off x="943241" y="2410341"/>
        <a:ext cx="3772964" cy="1135919"/>
      </dsp:txXfrm>
    </dsp:sp>
    <dsp:sp modelId="{9B633D85-B4D6-431E-BE69-01FB9B1526F6}">
      <dsp:nvSpPr>
        <dsp:cNvPr id="0" name=""/>
        <dsp:cNvSpPr/>
      </dsp:nvSpPr>
      <dsp:spPr>
        <a:xfrm>
          <a:off x="0" y="2410341"/>
          <a:ext cx="943241" cy="1135919"/>
        </a:xfrm>
        <a:prstGeom prst="rect">
          <a:avLst/>
        </a:prstGeom>
        <a:solidFill>
          <a:schemeClr val="lt1">
            <a:hueOff val="0"/>
            <a:satOff val="0"/>
            <a:lumOff val="0"/>
            <a:alphaOff val="0"/>
          </a:schemeClr>
        </a:solidFill>
        <a:ln w="12700" cap="flat" cmpd="sng" algn="ctr">
          <a:solidFill>
            <a:schemeClr val="accent5">
              <a:hueOff val="-8101434"/>
              <a:satOff val="-551"/>
              <a:lumOff val="130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913" tIns="112204" rIns="49913" bIns="112204" numCol="1" spcCol="1270" anchor="ctr" anchorCtr="0">
          <a:noAutofit/>
        </a:bodyPr>
        <a:lstStyle/>
        <a:p>
          <a:pPr marL="0" lvl="0" indent="0" algn="ctr" defTabSz="1066800">
            <a:lnSpc>
              <a:spcPct val="90000"/>
            </a:lnSpc>
            <a:spcBef>
              <a:spcPct val="0"/>
            </a:spcBef>
            <a:spcAft>
              <a:spcPct val="35000"/>
            </a:spcAft>
            <a:buNone/>
          </a:pPr>
          <a:r>
            <a:rPr lang="en-US" sz="2400" kern="1200" dirty="0"/>
            <a:t>More</a:t>
          </a:r>
        </a:p>
      </dsp:txBody>
      <dsp:txXfrm>
        <a:off x="0" y="2410341"/>
        <a:ext cx="943241" cy="1135919"/>
      </dsp:txXfrm>
    </dsp:sp>
    <dsp:sp modelId="{7F032FED-838E-42D3-9CB0-AF4153827D95}">
      <dsp:nvSpPr>
        <dsp:cNvPr id="0" name=""/>
        <dsp:cNvSpPr/>
      </dsp:nvSpPr>
      <dsp:spPr>
        <a:xfrm>
          <a:off x="943241" y="3616608"/>
          <a:ext cx="3772964" cy="1135919"/>
        </a:xfrm>
        <a:prstGeom prst="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12700" cap="flat" cmpd="sng" algn="ctr">
          <a:solidFill>
            <a:schemeClr val="accent5">
              <a:hueOff val="-12152150"/>
              <a:satOff val="-826"/>
              <a:lumOff val="196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3206" tIns="288523" rIns="73206" bIns="288523" numCol="1" spcCol="1270" anchor="ctr" anchorCtr="0">
          <a:noAutofit/>
        </a:bodyPr>
        <a:lstStyle/>
        <a:p>
          <a:pPr marL="0" lvl="0" indent="0" algn="l" defTabSz="844550">
            <a:lnSpc>
              <a:spcPct val="90000"/>
            </a:lnSpc>
            <a:spcBef>
              <a:spcPct val="0"/>
            </a:spcBef>
            <a:spcAft>
              <a:spcPct val="35000"/>
            </a:spcAft>
            <a:buNone/>
          </a:pPr>
          <a:r>
            <a:rPr lang="en-GB" sz="1900" b="0" i="0" kern="1200" dirty="0"/>
            <a:t>research and evidence</a:t>
          </a:r>
          <a:endParaRPr lang="en-US" sz="1900" kern="1200" dirty="0"/>
        </a:p>
      </dsp:txBody>
      <dsp:txXfrm>
        <a:off x="943241" y="3616608"/>
        <a:ext cx="3772964" cy="1135919"/>
      </dsp:txXfrm>
    </dsp:sp>
    <dsp:sp modelId="{C89BFB4D-23E2-4BD7-961D-D136B318C18C}">
      <dsp:nvSpPr>
        <dsp:cNvPr id="0" name=""/>
        <dsp:cNvSpPr/>
      </dsp:nvSpPr>
      <dsp:spPr>
        <a:xfrm>
          <a:off x="0" y="3614415"/>
          <a:ext cx="943241" cy="1135919"/>
        </a:xfrm>
        <a:prstGeom prst="rect">
          <a:avLst/>
        </a:prstGeom>
        <a:solidFill>
          <a:schemeClr val="lt1">
            <a:hueOff val="0"/>
            <a:satOff val="0"/>
            <a:lumOff val="0"/>
            <a:alphaOff val="0"/>
          </a:schemeClr>
        </a:solidFill>
        <a:ln w="12700" cap="flat" cmpd="sng" algn="ctr">
          <a:solidFill>
            <a:schemeClr val="accent5">
              <a:hueOff val="-12152150"/>
              <a:satOff val="-826"/>
              <a:lumOff val="19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913" tIns="112204" rIns="49913" bIns="112204" numCol="1" spcCol="1270" anchor="ctr" anchorCtr="0">
          <a:noAutofit/>
        </a:bodyPr>
        <a:lstStyle/>
        <a:p>
          <a:pPr marL="0" lvl="0" indent="0" algn="ctr" defTabSz="1066800">
            <a:lnSpc>
              <a:spcPct val="90000"/>
            </a:lnSpc>
            <a:spcBef>
              <a:spcPct val="0"/>
            </a:spcBef>
            <a:spcAft>
              <a:spcPct val="35000"/>
            </a:spcAft>
            <a:buNone/>
          </a:pPr>
          <a:r>
            <a:rPr lang="en-US" sz="2400" kern="1200" dirty="0"/>
            <a:t>More</a:t>
          </a:r>
        </a:p>
      </dsp:txBody>
      <dsp:txXfrm>
        <a:off x="0" y="3614415"/>
        <a:ext cx="943241" cy="11359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05632-D606-4DB5-B08A-9D41AD65E0FF}">
      <dsp:nvSpPr>
        <dsp:cNvPr id="0" name=""/>
        <dsp:cNvSpPr/>
      </dsp:nvSpPr>
      <dsp:spPr>
        <a:xfrm>
          <a:off x="2077664" y="392329"/>
          <a:ext cx="2246203" cy="2246203"/>
        </a:xfrm>
        <a:prstGeom prst="ellipse">
          <a:avLst/>
        </a:pr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t="100000" r="100000"/>
          </a:path>
          <a:tileRect l="-100000" b="-100000"/>
        </a:gra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dirty="0"/>
            <a:t>Building the evidence base</a:t>
          </a:r>
        </a:p>
      </dsp:txBody>
      <dsp:txXfrm>
        <a:off x="2377157" y="785415"/>
        <a:ext cx="1647216" cy="1010791"/>
      </dsp:txXfrm>
    </dsp:sp>
    <dsp:sp modelId="{71E49CCD-421D-4179-8DF6-B51726AE22FF}">
      <dsp:nvSpPr>
        <dsp:cNvPr id="0" name=""/>
        <dsp:cNvSpPr/>
      </dsp:nvSpPr>
      <dsp:spPr>
        <a:xfrm>
          <a:off x="2801825" y="1621010"/>
          <a:ext cx="2246203" cy="2246203"/>
        </a:xfrm>
        <a:prstGeom prst="ellipse">
          <a:avLst/>
        </a:prstGeom>
        <a:solidFill>
          <a:srgbClr val="FFC0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a:p>
          <a:pPr marL="0" lvl="0" indent="0" algn="ctr" defTabSz="1244600">
            <a:lnSpc>
              <a:spcPct val="90000"/>
            </a:lnSpc>
            <a:spcBef>
              <a:spcPct val="0"/>
            </a:spcBef>
            <a:spcAft>
              <a:spcPct val="35000"/>
            </a:spcAft>
            <a:buNone/>
          </a:pPr>
          <a:r>
            <a:rPr lang="en-GB" sz="2800" kern="1200"/>
            <a:t>Building a supporting community</a:t>
          </a:r>
        </a:p>
      </dsp:txBody>
      <dsp:txXfrm>
        <a:off x="3488789" y="2201279"/>
        <a:ext cx="1347722" cy="1235412"/>
      </dsp:txXfrm>
    </dsp:sp>
    <dsp:sp modelId="{75B4B11A-FCB0-4D30-873E-13B92F1FAD89}">
      <dsp:nvSpPr>
        <dsp:cNvPr id="0" name=""/>
        <dsp:cNvSpPr/>
      </dsp:nvSpPr>
      <dsp:spPr>
        <a:xfrm>
          <a:off x="1365744" y="1621002"/>
          <a:ext cx="2246203" cy="2246203"/>
        </a:xfrm>
        <a:prstGeom prst="ellipse">
          <a:avLst/>
        </a:prstGeom>
        <a:solidFill>
          <a:srgbClr val="92D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a:t>Learning resources</a:t>
          </a:r>
        </a:p>
      </dsp:txBody>
      <dsp:txXfrm>
        <a:off x="1577262" y="2201272"/>
        <a:ext cx="1347722" cy="1235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EC4F7-1462-492F-B83F-B42F2035518B}">
      <dsp:nvSpPr>
        <dsp:cNvPr id="0" name=""/>
        <dsp:cNvSpPr/>
      </dsp:nvSpPr>
      <dsp:spPr>
        <a:xfrm>
          <a:off x="0" y="76195"/>
          <a:ext cx="4793456" cy="71505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H</a:t>
          </a:r>
          <a:r>
            <a:rPr lang="en-GB" sz="1800" b="0" i="0" kern="1200" dirty="0"/>
            <a:t>ealth status, e.g. life expectancy</a:t>
          </a:r>
          <a:endParaRPr lang="en-US" sz="1800" kern="1200" dirty="0"/>
        </a:p>
      </dsp:txBody>
      <dsp:txXfrm>
        <a:off x="34906" y="111101"/>
        <a:ext cx="4723644" cy="645240"/>
      </dsp:txXfrm>
    </dsp:sp>
    <dsp:sp modelId="{73BA9E01-F309-4C47-8F9C-4A7CE9DD2202}">
      <dsp:nvSpPr>
        <dsp:cNvPr id="0" name=""/>
        <dsp:cNvSpPr/>
      </dsp:nvSpPr>
      <dsp:spPr>
        <a:xfrm>
          <a:off x="0" y="843088"/>
          <a:ext cx="4793456" cy="715052"/>
        </a:xfrm>
        <a:prstGeom prst="roundRect">
          <a:avLst/>
        </a:prstGeom>
        <a:solidFill>
          <a:schemeClr val="accent2">
            <a:hueOff val="-4941430"/>
            <a:satOff val="225"/>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A</a:t>
          </a:r>
          <a:r>
            <a:rPr lang="en-GB" sz="1800" b="0" i="0" kern="1200" dirty="0"/>
            <a:t>ccess to care, e.g., availability of given services</a:t>
          </a:r>
          <a:endParaRPr lang="en-US" sz="1800" kern="1200" dirty="0"/>
        </a:p>
      </dsp:txBody>
      <dsp:txXfrm>
        <a:off x="34906" y="877994"/>
        <a:ext cx="4723644" cy="645240"/>
      </dsp:txXfrm>
    </dsp:sp>
    <dsp:sp modelId="{753BE3A4-91AA-4BDE-859D-036069E4E9A9}">
      <dsp:nvSpPr>
        <dsp:cNvPr id="0" name=""/>
        <dsp:cNvSpPr/>
      </dsp:nvSpPr>
      <dsp:spPr>
        <a:xfrm>
          <a:off x="0" y="1609981"/>
          <a:ext cx="4793456" cy="715052"/>
        </a:xfrm>
        <a:prstGeom prst="roundRect">
          <a:avLst/>
        </a:prstGeom>
        <a:solidFill>
          <a:schemeClr val="accent2">
            <a:hueOff val="-9882860"/>
            <a:satOff val="45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Q</a:t>
          </a:r>
          <a:r>
            <a:rPr lang="en-GB" sz="1800" b="0" i="0" kern="1200"/>
            <a:t>uality and experience of care, for example, levels of patient satisfaction</a:t>
          </a:r>
          <a:endParaRPr lang="en-US" sz="1800" kern="1200"/>
        </a:p>
      </dsp:txBody>
      <dsp:txXfrm>
        <a:off x="34906" y="1644887"/>
        <a:ext cx="4723644" cy="645240"/>
      </dsp:txXfrm>
    </dsp:sp>
    <dsp:sp modelId="{965E32C8-231A-4B47-B543-C6B0583D2E67}">
      <dsp:nvSpPr>
        <dsp:cNvPr id="0" name=""/>
        <dsp:cNvSpPr/>
      </dsp:nvSpPr>
      <dsp:spPr>
        <a:xfrm>
          <a:off x="0" y="2376873"/>
          <a:ext cx="4793456" cy="715052"/>
        </a:xfrm>
        <a:prstGeom prst="roundRect">
          <a:avLst/>
        </a:prstGeom>
        <a:solidFill>
          <a:schemeClr val="accent2">
            <a:hueOff val="-14824290"/>
            <a:satOff val="676"/>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B</a:t>
          </a:r>
          <a:r>
            <a:rPr lang="en-GB" sz="1800" b="0" i="0" kern="1200" dirty="0"/>
            <a:t>ehavioural risks to health, e.g., smoking rates</a:t>
          </a:r>
          <a:endParaRPr lang="en-US" sz="1800" kern="1200" dirty="0"/>
        </a:p>
      </dsp:txBody>
      <dsp:txXfrm>
        <a:off x="34906" y="2411779"/>
        <a:ext cx="4723644" cy="645240"/>
      </dsp:txXfrm>
    </dsp:sp>
    <dsp:sp modelId="{D02531FA-D83A-4DF8-8183-3A79D64F12F3}">
      <dsp:nvSpPr>
        <dsp:cNvPr id="0" name=""/>
        <dsp:cNvSpPr/>
      </dsp:nvSpPr>
      <dsp:spPr>
        <a:xfrm>
          <a:off x="0" y="3143766"/>
          <a:ext cx="4793456" cy="715052"/>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W</a:t>
          </a:r>
          <a:r>
            <a:rPr lang="en-GB" sz="1800" b="0" i="0" kern="1200" dirty="0"/>
            <a:t>ider determinants of health, for example, quality of housing.</a:t>
          </a:r>
          <a:endParaRPr lang="en-US" sz="1800" kern="1200" dirty="0"/>
        </a:p>
      </dsp:txBody>
      <dsp:txXfrm>
        <a:off x="34906" y="3178672"/>
        <a:ext cx="4723644" cy="645240"/>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7A984E53-D184-450F-A500-A383605C2EE5}" type="datetimeFigureOut">
              <a:rPr lang="en-GB" smtClean="0"/>
              <a:pPr/>
              <a:t>13/05/2024</a:t>
            </a:fld>
            <a:endParaRPr lang="en-GB" dirty="0"/>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FFA5208C-D5B8-41AA-9899-0311D22C914E}" type="slidenum">
              <a:rPr lang="en-GB" smtClean="0"/>
              <a:pPr/>
              <a:t>‹#›</a:t>
            </a:fld>
            <a:endParaRPr lang="en-GB" dirty="0"/>
          </a:p>
        </p:txBody>
      </p:sp>
    </p:spTree>
    <p:extLst>
      <p:ext uri="{BB962C8B-B14F-4D97-AF65-F5344CB8AC3E}">
        <p14:creationId xmlns:p14="http://schemas.microsoft.com/office/powerpoint/2010/main" val="4165467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ngland.nhs.uk/about/equality/equality-hub/national-healthcare-inequalities-improvement-programme/what-are-healthcare-inequalities/deprivation/"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www.england.nhs.uk/about/equality/equality-hub/national-healthcare-inequalities-improvement-programme/what-are-healthcare-inequalities/inclusion-health-group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ingsfund.org.uk/projects/nhs-in-a-nutshell/health-inequalities?utm_source=The%20King%27s%20Fund%20newsletters%20(main%20account)&amp;utm_medium=email&amp;utm_campaign=12600405_NEWSL_The%20Weekly%20Update%202021-08-20&amp;utm_content=Leading_button&amp;dm_i=21A8,7I2J9,FLWSR8,UIAVZ,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A5208C-D5B8-41AA-9899-0311D22C914E}" type="slidenum">
              <a:rPr lang="en-GB" smtClean="0"/>
              <a:pPr/>
              <a:t>4</a:t>
            </a:fld>
            <a:endParaRPr lang="en-GB" dirty="0"/>
          </a:p>
        </p:txBody>
      </p:sp>
    </p:spTree>
    <p:extLst>
      <p:ext uri="{BB962C8B-B14F-4D97-AF65-F5344CB8AC3E}">
        <p14:creationId xmlns:p14="http://schemas.microsoft.com/office/powerpoint/2010/main" val="762189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C0BB2-5A88-6051-B6D3-67F474942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3CE80-B9D3-7D3C-8F67-FA39CADCF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9296B-FD4F-8AF4-1531-3F9CE971257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0FF2C69-19B5-7034-D6D7-691D197F87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F7556-FF0E-4431-930F-7B1DC61BFD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20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project team heard from over 4500 members who told us that they needed more……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377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Guided by the member insight, work is getting started which includes:</a:t>
            </a:r>
          </a:p>
          <a:p>
            <a:endParaRPr lang="en-GB" dirty="0">
              <a:ea typeface="Calibri"/>
              <a:cs typeface="Calibri"/>
            </a:endParaRPr>
          </a:p>
          <a:p>
            <a:pPr marL="171450" indent="-171450">
              <a:buFont typeface="Arial" panose="020B0604020202020204" pitchFamily="34" charset="0"/>
              <a:buChar char="•"/>
            </a:pPr>
            <a:r>
              <a:rPr lang="en-GB" dirty="0">
                <a:ea typeface="Calibri"/>
                <a:cs typeface="Calibri"/>
              </a:rPr>
              <a:t>Networking opportunities: </a:t>
            </a:r>
            <a:r>
              <a:rPr lang="en-GB" b="1" dirty="0">
                <a:ea typeface="Calibri"/>
                <a:cs typeface="Calibri"/>
              </a:rPr>
              <a:t>the start of which is the Health Inequalities iCSP which launched on 1</a:t>
            </a:r>
            <a:r>
              <a:rPr lang="en-GB" b="1" baseline="30000" dirty="0">
                <a:ea typeface="Calibri"/>
                <a:cs typeface="Calibri"/>
              </a:rPr>
              <a:t>st</a:t>
            </a:r>
            <a:r>
              <a:rPr lang="en-GB" b="1" dirty="0">
                <a:ea typeface="Calibri"/>
                <a:cs typeface="Calibri"/>
              </a:rPr>
              <a:t> May 24 (linked in the next slide)</a:t>
            </a:r>
          </a:p>
          <a:p>
            <a:pPr marL="171450" indent="-171450">
              <a:buFont typeface="Arial" panose="020B0604020202020204" pitchFamily="34" charset="0"/>
              <a:buChar char="•"/>
            </a:pPr>
            <a:endParaRPr lang="en-GB" dirty="0">
              <a:ea typeface="Calibri"/>
              <a:cs typeface="Calibri"/>
            </a:endParaRPr>
          </a:p>
          <a:p>
            <a:pPr marL="171450" indent="-171450">
              <a:buFont typeface="Arial" panose="020B0604020202020204" pitchFamily="34" charset="0"/>
              <a:buChar char="•"/>
            </a:pPr>
            <a:r>
              <a:rPr lang="en-GB" b="1" dirty="0">
                <a:ea typeface="Calibri"/>
                <a:cs typeface="Calibri"/>
              </a:rPr>
              <a:t>Further development of the existing CSP online health inequalities resources into a hub </a:t>
            </a:r>
            <a:r>
              <a:rPr lang="en-GB" dirty="0">
                <a:ea typeface="Calibri"/>
                <a:cs typeface="Calibri"/>
              </a:rPr>
              <a:t>with the aim of getting pertinent health inequalities information at members fingertips (this is developing over 2024 with the aim of it being fully available to members in the 1</a:t>
            </a:r>
            <a:r>
              <a:rPr lang="en-GB" baseline="30000" dirty="0">
                <a:ea typeface="Calibri"/>
                <a:cs typeface="Calibri"/>
              </a:rPr>
              <a:t>st</a:t>
            </a:r>
            <a:r>
              <a:rPr lang="en-GB" dirty="0">
                <a:ea typeface="Calibri"/>
                <a:cs typeface="Calibri"/>
              </a:rPr>
              <a:t> quarter 2025)</a:t>
            </a:r>
          </a:p>
          <a:p>
            <a:pPr marL="171450" indent="-171450">
              <a:buFont typeface="Arial" panose="020B0604020202020204" pitchFamily="34" charset="0"/>
              <a:buChar char="•"/>
            </a:pPr>
            <a:endParaRPr lang="en-GB" dirty="0">
              <a:ea typeface="Calibri"/>
              <a:cs typeface="Calibri"/>
            </a:endParaRPr>
          </a:p>
          <a:p>
            <a:pPr marL="171450" indent="-171450">
              <a:buFont typeface="Arial" panose="020B0604020202020204" pitchFamily="34" charset="0"/>
              <a:buChar char="•"/>
            </a:pPr>
            <a:r>
              <a:rPr lang="en-GB" b="1" dirty="0">
                <a:ea typeface="Calibri"/>
                <a:cs typeface="Calibri"/>
              </a:rPr>
              <a:t>Building the evidence base</a:t>
            </a:r>
            <a:r>
              <a:rPr lang="en-GB" dirty="0">
                <a:ea typeface="Calibri"/>
                <a:cs typeface="Calibri"/>
              </a:rPr>
              <a:t> with the development of a database of service improvement examples, illustrating how physio team members can tackle health inequalities in practice. The team would love to hear about any work you are doing in your practice to tackle health inequalities.</a:t>
            </a:r>
          </a:p>
          <a:p>
            <a:pPr marL="171450" indent="-171450">
              <a:buFont typeface="Arial" panose="020B0604020202020204" pitchFamily="34" charset="0"/>
              <a:buChar char="•"/>
            </a:pPr>
            <a:endParaRPr lang="en-GB" dirty="0">
              <a:ea typeface="Calibri"/>
              <a:cs typeface="Calibri"/>
            </a:endParaRPr>
          </a:p>
          <a:p>
            <a:pPr marL="171450" indent="-171450">
              <a:buFont typeface="Arial" panose="020B0604020202020204" pitchFamily="34" charset="0"/>
              <a:buChar char="•"/>
            </a:pPr>
            <a:r>
              <a:rPr lang="en-GB" dirty="0">
                <a:ea typeface="Calibri"/>
                <a:cs typeface="Calibri"/>
              </a:rPr>
              <a:t>A repository of education and training resources.</a:t>
            </a:r>
          </a:p>
          <a:p>
            <a:endParaRPr lang="en-GB" dirty="0">
              <a:ea typeface="Calibri"/>
              <a:cs typeface="Calibri"/>
            </a:endParaRPr>
          </a:p>
          <a:p>
            <a:r>
              <a:rPr lang="en-GB" dirty="0">
                <a:ea typeface="Calibri"/>
                <a:cs typeface="Calibri"/>
              </a:rPr>
              <a:t>The project team would welcome speaking to anyone who would like to find out more about their work or who have any questions about health inequalities in their practice.</a:t>
            </a:r>
          </a:p>
          <a:p>
            <a:endParaRPr lang="en-GB" dirty="0">
              <a:ea typeface="Calibri"/>
              <a:cs typeface="Calibri"/>
            </a:endParaRPr>
          </a:p>
          <a:p>
            <a:endParaRPr lang="en-GB" dirty="0">
              <a:ea typeface="Calibri"/>
              <a:cs typeface="Calibri"/>
            </a:endParaRPr>
          </a:p>
          <a:p>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282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Pertinent CSP resources </a:t>
            </a:r>
            <a:r>
              <a:rPr lang="en-GB" dirty="0"/>
              <a:t>and networking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208C-D5B8-41AA-9899-0311D22C91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77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CSP Health Inequalities project team are really keen to find out more about what work teams are undertaking to tackle health inequalities to both increase the evidence base and find illustrative examples that can be shared to inspire other members to undertake work to address health inequalities. The QR and link above will take you to a quick form to share some key information about the work/ project with the team</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208C-D5B8-41AA-9899-0311D22C91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2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8B4489-09E1-4D17-96D9-19D59619CE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545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8B4489-09E1-4D17-96D9-19D59619CE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833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chemeClr val="accent6">
                    <a:lumMod val="75000"/>
                  </a:schemeClr>
                </a:solidFill>
                <a:effectLst/>
                <a:highlight>
                  <a:srgbClr val="FFFFFF"/>
                </a:highlight>
                <a:latin typeface="Arial" panose="020B0604020202020204" pitchFamily="34" charset="0"/>
                <a:cs typeface="Arial" panose="020B0604020202020204" pitchFamily="34" charset="0"/>
              </a:rPr>
              <a:t>There might be issues with access to services due to location, appointment time, accessibility, literacy (whether written or digital) or cultural differences. We should all take an active interest in trying to improve our services to ensure the best outcomes for our population.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CEA19-A0A6-4745-A013-C90A282931C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5065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202A30"/>
                </a:solidFill>
                <a:effectLst/>
                <a:highlight>
                  <a:srgbClr val="FFFFFF"/>
                </a:highlight>
                <a:latin typeface="-apple-system"/>
              </a:rPr>
              <a:t>Wider determinants of health are often interlinked. For example, someone who is unemployed may be more likely to live in poorer quality housing with less access to green space and less access to fresh, healthy food. This means some groups and communities are more likely to experience poorer health than the general population. These groups are also more likely to experience challenges in accessing care.</a:t>
            </a:r>
          </a:p>
          <a:p>
            <a:pPr algn="l" fontAlgn="base"/>
            <a:r>
              <a:rPr lang="en-GB" b="0" i="0" dirty="0">
                <a:solidFill>
                  <a:srgbClr val="202A30"/>
                </a:solidFill>
                <a:effectLst/>
                <a:highlight>
                  <a:srgbClr val="FFFFFF"/>
                </a:highlight>
                <a:latin typeface="-apple-system"/>
              </a:rPr>
              <a:t>The reasons for this are complex and may include:</a:t>
            </a:r>
          </a:p>
          <a:p>
            <a:pPr algn="l" fontAlgn="base">
              <a:buFont typeface="Arial" panose="020B0604020202020204" pitchFamily="34" charset="0"/>
              <a:buChar char="•"/>
            </a:pPr>
            <a:r>
              <a:rPr lang="en-GB" b="0" i="0" dirty="0">
                <a:solidFill>
                  <a:srgbClr val="202A30"/>
                </a:solidFill>
                <a:effectLst/>
                <a:highlight>
                  <a:srgbClr val="FFFFFF"/>
                </a:highlight>
                <a:latin typeface="-apple-system"/>
              </a:rPr>
              <a:t>the availability of services in their local area</a:t>
            </a:r>
          </a:p>
          <a:p>
            <a:pPr algn="l" fontAlgn="base">
              <a:buFont typeface="Arial" panose="020B0604020202020204" pitchFamily="34" charset="0"/>
              <a:buChar char="•"/>
            </a:pPr>
            <a:r>
              <a:rPr lang="en-GB" b="0" i="0" dirty="0">
                <a:solidFill>
                  <a:srgbClr val="202A30"/>
                </a:solidFill>
                <a:effectLst/>
                <a:highlight>
                  <a:srgbClr val="FFFFFF"/>
                </a:highlight>
                <a:latin typeface="-apple-system"/>
              </a:rPr>
              <a:t>service opening times</a:t>
            </a:r>
          </a:p>
          <a:p>
            <a:pPr algn="l" fontAlgn="base">
              <a:buFont typeface="Arial" panose="020B0604020202020204" pitchFamily="34" charset="0"/>
              <a:buChar char="•"/>
            </a:pPr>
            <a:r>
              <a:rPr lang="en-GB" b="0" i="0" dirty="0">
                <a:solidFill>
                  <a:srgbClr val="202A30"/>
                </a:solidFill>
                <a:effectLst/>
                <a:highlight>
                  <a:srgbClr val="FFFFFF"/>
                </a:highlight>
                <a:latin typeface="-apple-system"/>
              </a:rPr>
              <a:t>access to transport</a:t>
            </a:r>
          </a:p>
          <a:p>
            <a:pPr algn="l" fontAlgn="base">
              <a:buFont typeface="Arial" panose="020B0604020202020204" pitchFamily="34" charset="0"/>
              <a:buChar char="•"/>
            </a:pPr>
            <a:r>
              <a:rPr lang="en-GB" b="0" i="0" dirty="0">
                <a:solidFill>
                  <a:srgbClr val="202A30"/>
                </a:solidFill>
                <a:effectLst/>
                <a:highlight>
                  <a:srgbClr val="FFFFFF"/>
                </a:highlight>
                <a:latin typeface="-apple-system"/>
              </a:rPr>
              <a:t>access to childcare</a:t>
            </a:r>
          </a:p>
          <a:p>
            <a:pPr algn="l" fontAlgn="base">
              <a:buFont typeface="Arial" panose="020B0604020202020204" pitchFamily="34" charset="0"/>
              <a:buChar char="•"/>
            </a:pPr>
            <a:r>
              <a:rPr lang="en-GB" b="0" i="0" dirty="0">
                <a:solidFill>
                  <a:srgbClr val="202A30"/>
                </a:solidFill>
                <a:effectLst/>
                <a:highlight>
                  <a:srgbClr val="FFFFFF"/>
                </a:highlight>
                <a:latin typeface="-apple-system"/>
              </a:rPr>
              <a:t>language (spoken and written)</a:t>
            </a:r>
          </a:p>
          <a:p>
            <a:pPr algn="l" fontAlgn="base">
              <a:buFont typeface="Arial" panose="020B0604020202020204" pitchFamily="34" charset="0"/>
              <a:buChar char="•"/>
            </a:pPr>
            <a:r>
              <a:rPr lang="en-GB" b="0" i="0" dirty="0">
                <a:solidFill>
                  <a:srgbClr val="202A30"/>
                </a:solidFill>
                <a:effectLst/>
                <a:highlight>
                  <a:srgbClr val="FFFFFF"/>
                </a:highlight>
                <a:latin typeface="-apple-system"/>
              </a:rPr>
              <a:t>literacy</a:t>
            </a:r>
          </a:p>
          <a:p>
            <a:pPr algn="l" fontAlgn="base">
              <a:buFont typeface="Arial" panose="020B0604020202020204" pitchFamily="34" charset="0"/>
              <a:buChar char="•"/>
            </a:pPr>
            <a:r>
              <a:rPr lang="en-GB" b="0" i="0" dirty="0">
                <a:solidFill>
                  <a:srgbClr val="202A30"/>
                </a:solidFill>
                <a:effectLst/>
                <a:highlight>
                  <a:srgbClr val="FFFFFF"/>
                </a:highlight>
                <a:latin typeface="-apple-system"/>
              </a:rPr>
              <a:t>poor experiences in the past</a:t>
            </a:r>
          </a:p>
          <a:p>
            <a:pPr algn="l" fontAlgn="base">
              <a:buFont typeface="Arial" panose="020B0604020202020204" pitchFamily="34" charset="0"/>
              <a:buChar char="•"/>
            </a:pPr>
            <a:r>
              <a:rPr lang="en-GB" b="0" i="0" dirty="0">
                <a:solidFill>
                  <a:srgbClr val="202A30"/>
                </a:solidFill>
                <a:effectLst/>
                <a:highlight>
                  <a:srgbClr val="FFFFFF"/>
                </a:highlight>
                <a:latin typeface="-apple-system"/>
              </a:rPr>
              <a:t>misinformation</a:t>
            </a:r>
          </a:p>
          <a:p>
            <a:pPr algn="l" fontAlgn="base">
              <a:buFont typeface="Arial" panose="020B0604020202020204" pitchFamily="34" charset="0"/>
              <a:buChar char="•"/>
            </a:pPr>
            <a:r>
              <a:rPr lang="en-GB" b="0" i="0" dirty="0">
                <a:solidFill>
                  <a:srgbClr val="202A30"/>
                </a:solidFill>
                <a:effectLst/>
                <a:highlight>
                  <a:srgbClr val="FFFFFF"/>
                </a:highlight>
                <a:latin typeface="-apple-system"/>
              </a:rPr>
              <a:t>fear</a:t>
            </a:r>
          </a:p>
          <a:p>
            <a:pPr algn="l" fontAlgn="base"/>
            <a:r>
              <a:rPr lang="en-GB" b="0" i="0" dirty="0">
                <a:solidFill>
                  <a:srgbClr val="202A30"/>
                </a:solidFill>
                <a:effectLst/>
                <a:highlight>
                  <a:srgbClr val="FFFFFF"/>
                </a:highlight>
                <a:latin typeface="-apple-system"/>
              </a:rPr>
              <a:t>People living in areas of </a:t>
            </a:r>
            <a:r>
              <a:rPr lang="en-GB" b="0" i="0" u="sng" dirty="0">
                <a:solidFill>
                  <a:srgbClr val="005EB8"/>
                </a:solidFill>
                <a:effectLst/>
                <a:highlight>
                  <a:srgbClr val="FFFFFF"/>
                </a:highlight>
                <a:latin typeface="-apple-system"/>
                <a:hlinkClick r:id="rId3"/>
              </a:rPr>
              <a:t>high deprivation</a:t>
            </a:r>
            <a:r>
              <a:rPr lang="en-GB" b="0" i="0" dirty="0">
                <a:solidFill>
                  <a:srgbClr val="202A30"/>
                </a:solidFill>
                <a:effectLst/>
                <a:highlight>
                  <a:srgbClr val="FFFFFF"/>
                </a:highlight>
                <a:latin typeface="-apple-system"/>
              </a:rPr>
              <a:t>, those from Black, Asian and minority ethnic communities and those from </a:t>
            </a:r>
            <a:r>
              <a:rPr lang="en-GB" b="0" i="0" u="sng" dirty="0">
                <a:solidFill>
                  <a:srgbClr val="005EB8"/>
                </a:solidFill>
                <a:effectLst/>
                <a:highlight>
                  <a:srgbClr val="FFFFFF"/>
                </a:highlight>
                <a:latin typeface="-apple-system"/>
                <a:hlinkClick r:id="rId4"/>
              </a:rPr>
              <a:t>inclusion health group</a:t>
            </a:r>
            <a:r>
              <a:rPr lang="en-GB" b="0" i="0" dirty="0">
                <a:solidFill>
                  <a:srgbClr val="202A30"/>
                </a:solidFill>
                <a:effectLst/>
                <a:highlight>
                  <a:srgbClr val="FFFFFF"/>
                </a:highlight>
                <a:latin typeface="-apple-system"/>
              </a:rPr>
              <a:t>, for example the homeless, are most at risk of experiencing these inequalities.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CEA19-A0A6-4745-A013-C90A282931C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9419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58098-B055-45E9-8345-8DA1F3EAB84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39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b="1" dirty="0">
                <a:solidFill>
                  <a:srgbClr val="0E0E0E"/>
                </a:solidFill>
                <a:highlight>
                  <a:srgbClr val="FBFAF8"/>
                </a:highlight>
              </a:rPr>
              <a:t>Who is a higher risk of experiencing health inequalities?</a:t>
            </a:r>
            <a:endParaRPr lang="en-US" dirty="0"/>
          </a:p>
          <a:p>
            <a:endParaRPr lang="en-GB" b="1" dirty="0">
              <a:solidFill>
                <a:srgbClr val="0E0E0E"/>
              </a:solidFill>
              <a:highlight>
                <a:srgbClr val="FBFAF8"/>
              </a:highlight>
              <a:ea typeface="Calibri"/>
              <a:cs typeface="Calibri"/>
            </a:endParaRPr>
          </a:p>
          <a:p>
            <a:r>
              <a:rPr lang="en-GB" dirty="0">
                <a:solidFill>
                  <a:srgbClr val="0E0E0E"/>
                </a:solidFill>
                <a:highlight>
                  <a:srgbClr val="FBFAF8"/>
                </a:highlight>
              </a:rPr>
              <a:t>Health inequalities are caused by complex interactions between many factors which creates barriers to access to and successful participation in services.</a:t>
            </a:r>
            <a:endParaRPr lang="en-GB" dirty="0"/>
          </a:p>
          <a:p>
            <a:endParaRPr lang="en-GB" b="1" dirty="0">
              <a:solidFill>
                <a:srgbClr val="0E0E0E"/>
              </a:solidFill>
              <a:highlight>
                <a:srgbClr val="FBFAF8"/>
              </a:highlight>
              <a:ea typeface="Calibri"/>
              <a:cs typeface="Calibri"/>
            </a:endParaRPr>
          </a:p>
          <a:p>
            <a:r>
              <a:rPr lang="en-GB" dirty="0">
                <a:solidFill>
                  <a:srgbClr val="0E0E0E"/>
                </a:solidFill>
                <a:highlight>
                  <a:srgbClr val="FBFAF8"/>
                </a:highlight>
              </a:rPr>
              <a:t>Some groups and communities are more likely to experience health inequalities and therefore experience poorer health outcomes and greater challenges in accessing care than others.</a:t>
            </a:r>
            <a:endParaRPr lang="en-GB" dirty="0"/>
          </a:p>
          <a:p>
            <a:endParaRPr lang="en-GB" dirty="0">
              <a:solidFill>
                <a:srgbClr val="0E0E0E"/>
              </a:solidFill>
              <a:highlight>
                <a:srgbClr val="FBFAF8"/>
              </a:highlight>
            </a:endParaRPr>
          </a:p>
          <a:p>
            <a:r>
              <a:rPr lang="en-GB" dirty="0">
                <a:solidFill>
                  <a:srgbClr val="0E0E0E"/>
                </a:solidFill>
                <a:highlight>
                  <a:srgbClr val="FBFAF8"/>
                </a:highlight>
              </a:rPr>
              <a:t>The conditions in which we are born, grow, live, work and age can impact our health and wellbeing, and are sometimes referred to as </a:t>
            </a:r>
            <a:r>
              <a:rPr lang="en-GB" b="1" dirty="0">
                <a:solidFill>
                  <a:srgbClr val="0E0E0E"/>
                </a:solidFill>
                <a:highlight>
                  <a:srgbClr val="FBFAF8"/>
                </a:highlight>
              </a:rPr>
              <a:t>wider determinants of health</a:t>
            </a:r>
            <a:r>
              <a:rPr lang="en-GB" dirty="0">
                <a:solidFill>
                  <a:srgbClr val="0E0E0E"/>
                </a:solidFill>
                <a:highlight>
                  <a:srgbClr val="FBFAF8"/>
                </a:highlight>
              </a:rPr>
              <a:t>. </a:t>
            </a:r>
            <a:endParaRPr lang="en-GB"/>
          </a:p>
          <a:p>
            <a:endParaRPr lang="en-GB" dirty="0">
              <a:solidFill>
                <a:srgbClr val="0E0E0E"/>
              </a:solidFill>
              <a:highlight>
                <a:srgbClr val="FBFAF8"/>
              </a:highlight>
            </a:endParaRPr>
          </a:p>
          <a:p>
            <a:r>
              <a:rPr lang="en-GB" dirty="0">
                <a:solidFill>
                  <a:srgbClr val="0E0E0E"/>
                </a:solidFill>
                <a:highlight>
                  <a:srgbClr val="FBFAF8"/>
                </a:highlight>
              </a:rPr>
              <a:t>This Venn diagram helps us gain a clearer picture of who is at greater risk from the impacts of health inequalities. </a:t>
            </a:r>
            <a:endParaRPr lang="en-GB" dirty="0">
              <a:solidFill>
                <a:srgbClr val="000000"/>
              </a:solidFill>
            </a:endParaRPr>
          </a:p>
          <a:p>
            <a:endParaRPr lang="en-GB" dirty="0">
              <a:solidFill>
                <a:srgbClr val="0E0E0E"/>
              </a:solidFill>
              <a:highlight>
                <a:srgbClr val="FBFAF8"/>
              </a:highlight>
            </a:endParaRPr>
          </a:p>
          <a:p>
            <a:r>
              <a:rPr lang="en-GB" dirty="0">
                <a:solidFill>
                  <a:srgbClr val="0E0E0E"/>
                </a:solidFill>
                <a:highlight>
                  <a:srgbClr val="FBFAF8"/>
                </a:highlight>
              </a:rPr>
              <a:t>Wider determinants of health can be divided into 4 categories:</a:t>
            </a:r>
            <a:endParaRPr lang="en-GB" dirty="0">
              <a:ea typeface="Calibri"/>
              <a:cs typeface="Calibri"/>
            </a:endParaRPr>
          </a:p>
          <a:p>
            <a:endParaRPr lang="en-GB" dirty="0">
              <a:solidFill>
                <a:srgbClr val="0E0E0E"/>
              </a:solidFill>
              <a:highlight>
                <a:srgbClr val="FBFAF8"/>
              </a:highlight>
            </a:endParaRPr>
          </a:p>
          <a:p>
            <a:r>
              <a:rPr lang="en-GB" dirty="0">
                <a:solidFill>
                  <a:srgbClr val="0E0E0E"/>
                </a:solidFill>
                <a:highlight>
                  <a:srgbClr val="FBFAF8"/>
                </a:highlight>
              </a:rPr>
              <a:t>•socioeconomic status and deprivation</a:t>
            </a:r>
            <a:endParaRPr lang="en-GB" dirty="0"/>
          </a:p>
          <a:p>
            <a:r>
              <a:rPr lang="en-GB" dirty="0">
                <a:solidFill>
                  <a:srgbClr val="0E0E0E"/>
                </a:solidFill>
                <a:highlight>
                  <a:srgbClr val="FBFAF8"/>
                </a:highlight>
              </a:rPr>
              <a:t>•sharing certain protected characteristics</a:t>
            </a:r>
            <a:endParaRPr lang="en-GB" dirty="0"/>
          </a:p>
          <a:p>
            <a:r>
              <a:rPr lang="en-GB" dirty="0">
                <a:solidFill>
                  <a:srgbClr val="0E0E0E"/>
                </a:solidFill>
                <a:highlight>
                  <a:srgbClr val="FBFAF8"/>
                </a:highlight>
              </a:rPr>
              <a:t>•belonging to vulnerable or excluded groups of society</a:t>
            </a:r>
            <a:endParaRPr lang="en-GB" dirty="0"/>
          </a:p>
          <a:p>
            <a:r>
              <a:rPr lang="en-GB" dirty="0">
                <a:solidFill>
                  <a:srgbClr val="0E0E0E"/>
                </a:solidFill>
                <a:highlight>
                  <a:srgbClr val="FBFAF8"/>
                </a:highlight>
              </a:rPr>
              <a:t>•geography.</a:t>
            </a:r>
            <a:endParaRPr lang="en-GB" dirty="0"/>
          </a:p>
          <a:p>
            <a:endParaRPr lang="en-GB" dirty="0">
              <a:solidFill>
                <a:srgbClr val="0E0E0E"/>
              </a:solidFill>
              <a:highlight>
                <a:srgbClr val="FBFAF8"/>
              </a:highlight>
            </a:endParaRPr>
          </a:p>
          <a:p>
            <a:r>
              <a:rPr lang="en-GB" dirty="0">
                <a:solidFill>
                  <a:srgbClr val="0E0E0E"/>
                </a:solidFill>
                <a:highlight>
                  <a:srgbClr val="FBFAF8"/>
                </a:highlight>
              </a:rPr>
              <a:t>These factors often overlap, meaning people can fall into combinations of these categories. This can compound and multiply the impact and severity of health inequalities experienced.</a:t>
            </a:r>
            <a:endParaRPr lang="en-GB" dirty="0"/>
          </a:p>
          <a:p>
            <a:endParaRPr lang="en-GB" dirty="0">
              <a:solidFill>
                <a:srgbClr val="0E0E0E"/>
              </a:solidFill>
              <a:highlight>
                <a:srgbClr val="FBFAF8"/>
              </a:highlight>
            </a:endParaRPr>
          </a:p>
          <a:p>
            <a:r>
              <a:rPr lang="en-GB" dirty="0">
                <a:solidFill>
                  <a:srgbClr val="0E0E0E"/>
                </a:solidFill>
                <a:highlight>
                  <a:srgbClr val="FBFAF8"/>
                </a:highlight>
              </a:rPr>
              <a:t>For example, someone who is unemployed may be more likely to live in poorer quality housing with less access to green space and less access to fresh, healthy food. This means some groups and communities are more likely to experience poorer health than the general population. These groups are also more likely to experience challenges in accessing care.</a:t>
            </a:r>
            <a:endParaRPr lang="en-GB" dirty="0"/>
          </a:p>
          <a:p>
            <a:pPr algn="l"/>
            <a:endParaRPr lang="en-GB" b="1" dirty="0">
              <a:solidFill>
                <a:srgbClr val="0E0E0E"/>
              </a:solidFill>
              <a:effectLst/>
              <a:highlight>
                <a:srgbClr val="FBFAF8"/>
              </a:highlight>
              <a:latin typeface="var(--serif-font-famil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C8E9-B464-4DB2-93B1-E498C5CF1A0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7610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A5208C-D5B8-41AA-9899-0311D22C914E}" type="slidenum">
              <a:rPr lang="en-GB" smtClean="0"/>
              <a:pPr/>
              <a:t>77</a:t>
            </a:fld>
            <a:endParaRPr lang="en-GB" dirty="0"/>
          </a:p>
        </p:txBody>
      </p:sp>
    </p:spTree>
    <p:extLst>
      <p:ext uri="{BB962C8B-B14F-4D97-AF65-F5344CB8AC3E}">
        <p14:creationId xmlns:p14="http://schemas.microsoft.com/office/powerpoint/2010/main" val="248801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b="1" dirty="0"/>
              <a:t>National examples of the impact of health inequalities:</a:t>
            </a:r>
          </a:p>
          <a:p>
            <a:endParaRPr lang="en-GB" dirty="0"/>
          </a:p>
          <a:p>
            <a:pPr algn="l"/>
            <a:r>
              <a:rPr lang="en-GB" b="0" i="0" dirty="0">
                <a:solidFill>
                  <a:srgbClr val="43423E"/>
                </a:solidFill>
                <a:effectLst/>
                <a:highlight>
                  <a:srgbClr val="DCDAD7"/>
                </a:highlight>
                <a:latin typeface="DTL Documenta TOT"/>
              </a:rPr>
              <a:t>The number of years that a person can expect to live in good health varies across the UK.</a:t>
            </a:r>
          </a:p>
          <a:p>
            <a:pPr algn="l"/>
            <a:endParaRPr lang="en-GB" b="0" i="0" dirty="0">
              <a:solidFill>
                <a:srgbClr val="43423E"/>
              </a:solidFill>
              <a:effectLst/>
              <a:highlight>
                <a:srgbClr val="DCDAD7"/>
              </a:highlight>
              <a:latin typeface="DTL Documenta TO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3423E"/>
                </a:solidFill>
                <a:effectLst/>
                <a:highlight>
                  <a:srgbClr val="FFFFFF"/>
                </a:highlight>
                <a:latin typeface="Univers LT Pro"/>
              </a:rPr>
              <a:t>This stark inequality is played out in communities around the country, showing that the circumstances in which we live (the wider determinants of health) shape our health</a:t>
            </a:r>
            <a:r>
              <a:rPr lang="en-GB" b="0" i="0" dirty="0">
                <a:solidFill>
                  <a:srgbClr val="000000"/>
                </a:solidFill>
                <a:effectLst/>
                <a:highlight>
                  <a:srgbClr val="EEEEEE"/>
                </a:highlight>
                <a:latin typeface="system-u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highlight>
                <a:srgbClr val="EEEEEE"/>
              </a:highligh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UK map shows the difference in health life expectancy in years between those living in the areas of highest deprivation verses those living in the least deprived areas. With Scotland showing a 23 year difference in health life expectancy between the most deprived and the least deprived.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highlight>
                <a:srgbClr val="EEEEEE"/>
              </a:highligh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highlight>
                <a:srgbClr val="EEEEEE"/>
              </a:highlight>
              <a:latin typeface="system-ui"/>
            </a:endParaRPr>
          </a:p>
          <a:p>
            <a:pPr algn="l"/>
            <a:r>
              <a:rPr lang="en-GB" b="1" i="0" dirty="0">
                <a:solidFill>
                  <a:srgbClr val="43423E"/>
                </a:solidFill>
                <a:effectLst/>
                <a:highlight>
                  <a:srgbClr val="FFFFFF"/>
                </a:highlight>
                <a:latin typeface="Univers LT Pro"/>
              </a:rPr>
              <a:t>Examples from across the UK quoted by The Health Foundation:</a:t>
            </a:r>
          </a:p>
          <a:p>
            <a:pPr algn="l"/>
            <a:endParaRPr lang="en-GB" b="0" i="0" dirty="0">
              <a:solidFill>
                <a:srgbClr val="43423E"/>
              </a:solidFill>
              <a:effectLst/>
              <a:highlight>
                <a:srgbClr val="FFFFFF"/>
              </a:highlight>
              <a:latin typeface="Univers LT Pro"/>
            </a:endParaRPr>
          </a:p>
          <a:p>
            <a:pPr algn="l"/>
            <a:r>
              <a:rPr lang="en-GB" b="0" i="0" dirty="0">
                <a:solidFill>
                  <a:srgbClr val="43423E"/>
                </a:solidFill>
                <a:effectLst/>
                <a:highlight>
                  <a:srgbClr val="FFFFFF"/>
                </a:highlight>
                <a:latin typeface="Univers LT Pro"/>
              </a:rPr>
              <a:t>A woman born in Wokingham can expect to live 15 more years in good health than a woman born in Blackpool. A man born in Richmond upon Thames can expect to live 17 more years in good health than a man born in Belfast.</a:t>
            </a:r>
          </a:p>
          <a:p>
            <a:pPr algn="l"/>
            <a:endParaRPr lang="en-GB" b="0" i="0" dirty="0">
              <a:solidFill>
                <a:srgbClr val="43423E"/>
              </a:solidFill>
              <a:effectLst/>
              <a:highlight>
                <a:srgbClr val="FFFFFF"/>
              </a:highlight>
              <a:latin typeface="Univers LT Pro"/>
            </a:endParaRPr>
          </a:p>
          <a:p>
            <a:pPr algn="l"/>
            <a:r>
              <a:rPr lang="en-GB" b="0" i="0" dirty="0">
                <a:solidFill>
                  <a:srgbClr val="43423E"/>
                </a:solidFill>
                <a:effectLst/>
                <a:highlight>
                  <a:srgbClr val="DCDAD7"/>
                </a:highlight>
                <a:latin typeface="DTL Documenta TOT"/>
              </a:rPr>
              <a:t>In the Orkney Islands female healthy life expectancy at birth is 75.0 years, while in Blackpool it is just 55.3 years.</a:t>
            </a:r>
            <a:endParaRPr lang="en-GB" b="0" i="0" dirty="0">
              <a:solidFill>
                <a:srgbClr val="43423E"/>
              </a:solidFill>
              <a:effectLst/>
              <a:highlight>
                <a:srgbClr val="FFFFFF"/>
              </a:highlight>
              <a:latin typeface="Univers LT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r>
              <a:rPr lang="en-GB" b="1" dirty="0"/>
              <a:t>The impact of deprivation, further pertinent statistics</a:t>
            </a:r>
            <a:endParaRPr lang="en-GB" b="1" i="0" dirty="0">
              <a:solidFill>
                <a:srgbClr val="000000"/>
              </a:solidFill>
              <a:effectLst/>
              <a:highlight>
                <a:srgbClr val="EEEEEE"/>
              </a:highlight>
              <a:latin typeface="system-ui"/>
            </a:endParaRPr>
          </a:p>
          <a:p>
            <a:endParaRPr lang="en-GB" dirty="0"/>
          </a:p>
          <a:p>
            <a:r>
              <a:rPr lang="en-GB" dirty="0"/>
              <a:t>People in the poorest communities are 60% more likely to be diagnosed with a LTC. They also have a 30% higher chance that their condition will be more severe.</a:t>
            </a:r>
          </a:p>
          <a:p>
            <a:endParaRPr lang="en-GB" dirty="0"/>
          </a:p>
          <a:p>
            <a:r>
              <a:rPr lang="en-GB" dirty="0"/>
              <a:t>People in the bottom fifth of deprivation levels (so in the highest areas of deprivation) are nearly twice as likely to have MSK or respiratory conditions and 4 times as likely to have mental health issues than those living in areas of lowest deprivation.</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C8E9-B464-4DB2-93B1-E498C5CF1A0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390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a:r>
              <a:rPr lang="en-GB" dirty="0">
                <a:latin typeface="Arial" panose="020B0604020202020204" pitchFamily="34" charset="0"/>
                <a:cs typeface="Arial" panose="020B0604020202020204" pitchFamily="34" charset="0"/>
              </a:rPr>
              <a:t>Key health inequality work the</a:t>
            </a:r>
            <a:r>
              <a:rPr lang="en-GB" dirty="0">
                <a:effectLst/>
                <a:latin typeface="Arial" panose="020B0604020202020204" pitchFamily="34" charset="0"/>
                <a:cs typeface="Arial" panose="020B0604020202020204" pitchFamily="34" charset="0"/>
              </a:rPr>
              <a:t> CSP is doing nationally :</a:t>
            </a:r>
          </a:p>
          <a:p>
            <a:pPr rtl="0"/>
            <a:endParaRPr lang="en-GB" sz="1200" i="1" dirty="0">
              <a:latin typeface="Arial" panose="020B0604020202020204" pitchFamily="34" charset="0"/>
              <a:cs typeface="Arial" panose="020B0604020202020204" pitchFamily="34" charset="0"/>
            </a:endParaRPr>
          </a:p>
          <a:p>
            <a:pPr algn="l"/>
            <a:r>
              <a:rPr lang="en-GB" sz="1200" b="0" i="0" dirty="0">
                <a:solidFill>
                  <a:srgbClr val="000000"/>
                </a:solidFill>
                <a:effectLst/>
                <a:latin typeface="Times New Roman" panose="02020603050405020304" pitchFamily="18" charset="0"/>
              </a:rPr>
              <a:t>Easing the pain report, infographics and presentation slides https://www.csp.org.uk/publications/rehabilitation-recovery-reducing-health-inequity-easing-pain</a:t>
            </a:r>
          </a:p>
          <a:p>
            <a:pPr algn="l"/>
            <a:r>
              <a:rPr lang="en-GB" sz="1200" b="0" i="0" dirty="0">
                <a:solidFill>
                  <a:srgbClr val="000000"/>
                </a:solidFill>
                <a:effectLst/>
                <a:latin typeface="Times New Roman" panose="02020603050405020304" pitchFamily="18" charset="0"/>
              </a:rPr>
              <a:t>· Contributed and influenced the ARMA national inquiry into musculoskeletal (MSK) health inequalities and deprivation https://www.csp.org.uk/news/2024-03-19-physiotherapists-are-tackling-musculoskeletal-health-inequalities https://www.csp.org.uk/system/files/documents/2023-08/ARMA%20Health%20inequalities%20inquiry%20response%20FINAL.pdf · CSP response to Women’s health strategy https://www.csp.org.uk/news/2021-06-15-csp-urges-government-reform-healthcare-women https://www.csp.org.uk/system/files/documents/2021-06/Women%27s%20health%20strategy_140621_pdf.pdf · Lobbying CSP professional network Pelvic, Obstetric and Gynaecological Physiotherapy (POGP) and the Community Rehabilitation Alliance (CRA) has resulted in invitations from NHS England to support the implementation of women's health hubs https://www.csp.org.uk/news/2024-03-13-nhs-england-invites-physios-help-implement-womens-health-hubs-improve-pelvic-health</a:t>
            </a:r>
          </a:p>
          <a:p>
            <a:pPr algn="l"/>
            <a:endParaRPr lang="en-GB" sz="1200"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 Inequalities Health Alliance member – We are members of the IHA. 250 members campaigning for a cross-government strategy to reduce health inequalities. Made contact with Asha Intensive Care Society Tasha following a positive IHA meeting, at which Tasha presented the Easing the Pain report These follow on meetings led to ICS joining the CRA. Inputted into joint letters, statements and campaigns.</a:t>
            </a:r>
          </a:p>
          <a:p>
            <a:pPr algn="l"/>
            <a:r>
              <a:rPr lang="en-GB" b="0" i="0" dirty="0">
                <a:solidFill>
                  <a:srgbClr val="000000"/>
                </a:solidFill>
                <a:effectLst/>
                <a:latin typeface="Times New Roman" panose="02020603050405020304" pitchFamily="18" charset="0"/>
              </a:rPr>
              <a:t>· 10 year cancer plan consultation – calling for Health Equality to be made mandatory for all cancer service planning and delivery. The mandate should include: a minimum dataset, inequalities measures, and a health equity audit as part of routine monitoring and reporting of actions taken to address inequalities. https://www.csp.org.uk/news/2022-04-28-physiotherapy-influences-future-cancer-care-england https://www.csp.org.uk/system/files/documents/2022-04/10_year_cancer_plan_call_for_evidence_response.pdf -</a:t>
            </a:r>
          </a:p>
          <a:p>
            <a:pPr algn="l"/>
            <a:endParaRPr lang="en-GB" sz="1200" b="0" i="0" dirty="0">
              <a:solidFill>
                <a:srgbClr val="000000"/>
              </a:solidFill>
              <a:effectLst/>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208C-D5B8-41AA-9899-0311D22C91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297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solidFill>
                  <a:srgbClr val="242424"/>
                </a:solidFill>
                <a:latin typeface="-apple-system"/>
              </a:rPr>
              <a:t>In this complex and intersectional picture of multiple factors that impact health inequalities how can CSP members work to tackle health inequalities?</a:t>
            </a:r>
          </a:p>
          <a:p>
            <a:pPr lvl="0"/>
            <a:endParaRPr lang="en-GB" dirty="0">
              <a:solidFill>
                <a:srgbClr val="242424"/>
              </a:solidFill>
              <a:latin typeface="-apple-system"/>
            </a:endParaRPr>
          </a:p>
          <a:p>
            <a:pPr lvl="0"/>
            <a:r>
              <a:rPr lang="en-GB" dirty="0">
                <a:solidFill>
                  <a:srgbClr val="242424"/>
                </a:solidFill>
                <a:latin typeface="-apple-system"/>
              </a:rPr>
              <a:t>It can feel like a big mountain to climb and sometimes there is a perception that it is not our job or it can be difficult to know where to get started</a:t>
            </a:r>
          </a:p>
          <a:p>
            <a:pPr lvl="0"/>
            <a:endParaRPr lang="en-GB" dirty="0">
              <a:solidFill>
                <a:srgbClr val="242424"/>
              </a:solidFill>
              <a:latin typeface="-apple-system"/>
            </a:endParaRPr>
          </a:p>
          <a:p>
            <a:pPr lvl="0"/>
            <a:r>
              <a:rPr lang="en-GB" dirty="0">
                <a:solidFill>
                  <a:srgbClr val="242424"/>
                </a:solidFill>
                <a:latin typeface="-apple-system"/>
              </a:rPr>
              <a:t>Physiotherapists, alongside other AHPs, are the third largest clinical workforce, with physios being the largest AHP profession. Therefore, there is huge potential for physio team members contributions to tackling health inequalities to be impactful.</a:t>
            </a:r>
          </a:p>
          <a:p>
            <a:pPr lvl="0"/>
            <a:endParaRPr lang="en-GB" dirty="0">
              <a:solidFill>
                <a:srgbClr val="242424"/>
              </a:solidFill>
              <a:latin typeface="-apple-system"/>
            </a:endParaRPr>
          </a:p>
          <a:p>
            <a:pPr lvl="0"/>
            <a:r>
              <a:rPr lang="en-GB" dirty="0">
                <a:solidFill>
                  <a:srgbClr val="242424"/>
                </a:solidFill>
                <a:latin typeface="-apple-system"/>
              </a:rPr>
              <a:t>Physio services support patients across pathways and through all stages of life and are therefore really well placed to identify and understand the key characteristics and the needs of the populations they serve.</a:t>
            </a:r>
          </a:p>
          <a:p>
            <a:pPr lvl="0"/>
            <a:endParaRPr lang="en-GB" dirty="0">
              <a:solidFill>
                <a:srgbClr val="242424"/>
              </a:solidFill>
              <a:latin typeface="-apple-system"/>
            </a:endParaRPr>
          </a:p>
          <a:p>
            <a:pPr lvl="0"/>
            <a:r>
              <a:rPr lang="en-GB" dirty="0">
                <a:solidFill>
                  <a:srgbClr val="242424"/>
                </a:solidFill>
                <a:latin typeface="-apple-system"/>
              </a:rPr>
              <a:t>Small changes to services can improve access to underserved and vulnerable communities, helping to tackle health inequalities. </a:t>
            </a:r>
          </a:p>
          <a:p>
            <a:pPr lvl="0"/>
            <a:endParaRPr lang="en-GB" dirty="0">
              <a:solidFill>
                <a:srgbClr val="242424"/>
              </a:solidFill>
              <a:latin typeface="-apple-system"/>
            </a:endParaRPr>
          </a:p>
          <a:p>
            <a:pPr lvl="0"/>
            <a:r>
              <a:rPr lang="en-GB" dirty="0">
                <a:solidFill>
                  <a:srgbClr val="242424"/>
                </a:solidFill>
                <a:latin typeface="-apple-system"/>
              </a:rPr>
              <a:t>The King’s Fund has created a framework to support AHPs to get started with seeing their place and take action in tackling health inequalities.</a:t>
            </a:r>
          </a:p>
          <a:p>
            <a:pPr lvl="0"/>
            <a:endParaRPr lang="en-GB" dirty="0">
              <a:solidFill>
                <a:srgbClr val="242424"/>
              </a:solidFill>
              <a:latin typeface="-apple-system"/>
            </a:endParaRPr>
          </a:p>
          <a:p>
            <a:pPr lvl="0"/>
            <a:endParaRPr lang="en-GB" dirty="0">
              <a:solidFill>
                <a:srgbClr val="242424"/>
              </a:solidFill>
              <a:latin typeface="-apple-system"/>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C8E9-B464-4DB2-93B1-E498C5CF1A0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1157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a:r>
              <a:rPr lang="en-GB" b="0" i="0" dirty="0">
                <a:solidFill>
                  <a:srgbClr val="222222"/>
                </a:solidFill>
                <a:effectLst/>
                <a:highlight>
                  <a:srgbClr val="FFFFFF"/>
                </a:highlight>
                <a:latin typeface="fsalbertlight"/>
              </a:rPr>
              <a:t>The Framework encourages all AHPs throughout their career to contribute towards improving health inequalities via three approaches: raising awareness, taking action and optimising advocacy through six routes to change:</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1 Self: everyone’s individual contribution counts</a:t>
            </a:r>
            <a:r>
              <a:rPr lang="en-GB" b="0" i="0" dirty="0">
                <a:solidFill>
                  <a:srgbClr val="222222"/>
                </a:solidFill>
                <a:effectLst/>
                <a:highlight>
                  <a:srgbClr val="FFFFFF"/>
                </a:highlight>
                <a:latin typeface="fsalbertlight"/>
              </a:rPr>
              <a:t> – such as increasing your own awareness of health inequalities and considering what unconscious bias you have which could impact your practice. There are excellent resources available such as the </a:t>
            </a:r>
            <a:r>
              <a:rPr lang="en-GB" b="0" i="0" u="none" strike="noStrike" dirty="0">
                <a:solidFill>
                  <a:srgbClr val="2B2652"/>
                </a:solidFill>
                <a:effectLst/>
                <a:highlight>
                  <a:srgbClr val="FFFFFF"/>
                </a:highlight>
                <a:latin typeface="fsalbertregular"/>
                <a:hlinkClick r:id="rId3"/>
              </a:rPr>
              <a:t>King’s Fund’s Health Inequalities </a:t>
            </a:r>
            <a:r>
              <a:rPr lang="en-GB" b="0" i="0" dirty="0">
                <a:solidFill>
                  <a:srgbClr val="222222"/>
                </a:solidFill>
                <a:effectLst/>
                <a:highlight>
                  <a:srgbClr val="FFFFFF"/>
                </a:highlight>
                <a:latin typeface="fsalbertlight"/>
              </a:rPr>
              <a:t>in a Nutshell paper. </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2 Patients: is your patient at risk of experiencing barriers</a:t>
            </a:r>
            <a:r>
              <a:rPr lang="en-GB" b="0" i="0" dirty="0">
                <a:solidFill>
                  <a:srgbClr val="222222"/>
                </a:solidFill>
                <a:effectLst/>
                <a:highlight>
                  <a:srgbClr val="FFFFFF"/>
                </a:highlight>
                <a:latin typeface="fsalbertlight"/>
              </a:rPr>
              <a:t> to healthcare such as learning difficulties, poverty and deprivation or low health literacy? What can you do to improve their equity of access? Could these steps benefit other patients?</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3 Clinical teams,</a:t>
            </a:r>
            <a:r>
              <a:rPr lang="en-GB" b="0" i="0" dirty="0">
                <a:solidFill>
                  <a:srgbClr val="222222"/>
                </a:solidFill>
                <a:effectLst/>
                <a:highlight>
                  <a:srgbClr val="FFFFFF"/>
                </a:highlight>
                <a:latin typeface="fsalbertlight"/>
              </a:rPr>
              <a:t> pathway and service groups: does your service collect and effectively utilise demographic data about patients? </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light"/>
              </a:rPr>
              <a:t>Are there any gaps in the information you collect? Does the data tell a story about an underserved community in your patient population?</a:t>
            </a:r>
          </a:p>
          <a:p>
            <a:pPr algn="l"/>
            <a:r>
              <a:rPr lang="en-GB" b="0" i="0" dirty="0">
                <a:solidFill>
                  <a:srgbClr val="222222"/>
                </a:solidFill>
                <a:effectLst/>
                <a:highlight>
                  <a:srgbClr val="FFFFFF"/>
                </a:highlight>
                <a:latin typeface="fsalbertbold"/>
              </a:rPr>
              <a:t>Practical example: </a:t>
            </a:r>
            <a:r>
              <a:rPr lang="en-GB" b="0" i="0" dirty="0">
                <a:solidFill>
                  <a:srgbClr val="222222"/>
                </a:solidFill>
                <a:effectLst/>
                <a:highlight>
                  <a:srgbClr val="FFFFFF"/>
                </a:highlight>
                <a:latin typeface="fsalbertlight"/>
              </a:rPr>
              <a:t>You want to make your MSK clinic hours more accessible. You survey existing patients about convenient clinic opening hours–the outcome is that the existing hours are fine. </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Consider: </a:t>
            </a:r>
            <a:r>
              <a:rPr lang="en-GB" b="0" i="0" dirty="0">
                <a:solidFill>
                  <a:srgbClr val="222222"/>
                </a:solidFill>
                <a:effectLst/>
                <a:highlight>
                  <a:srgbClr val="FFFFFF"/>
                </a:highlight>
                <a:latin typeface="fsalbertlight"/>
              </a:rPr>
              <a:t>With this approach you are not reaching those who struggle to access the clinic. </a:t>
            </a:r>
          </a:p>
          <a:p>
            <a:pPr algn="l"/>
            <a:r>
              <a:rPr lang="en-GB" b="0" i="0" dirty="0">
                <a:solidFill>
                  <a:srgbClr val="222222"/>
                </a:solidFill>
                <a:effectLst/>
                <a:highlight>
                  <a:srgbClr val="FFFFFF"/>
                </a:highlight>
                <a:latin typeface="fsalbertlight"/>
              </a:rPr>
              <a:t>Look for ways to include opinions from a much wider population that may be struggling to access the service - such as asking via local GP practices or local orthopaedic teams.</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4 Communities and networks: </a:t>
            </a:r>
            <a:r>
              <a:rPr lang="en-GB" b="0" i="0" dirty="0">
                <a:solidFill>
                  <a:srgbClr val="222222"/>
                </a:solidFill>
                <a:effectLst/>
                <a:highlight>
                  <a:srgbClr val="FFFFFF"/>
                </a:highlight>
                <a:latin typeface="fsalbertlight"/>
              </a:rPr>
              <a:t>Working together across services is essential to ensure the needs of your population are fully understood.</a:t>
            </a:r>
          </a:p>
          <a:p>
            <a:pPr algn="l"/>
            <a:r>
              <a:rPr lang="en-GB" b="0" i="0" dirty="0">
                <a:solidFill>
                  <a:srgbClr val="222222"/>
                </a:solidFill>
                <a:effectLst/>
                <a:highlight>
                  <a:srgbClr val="FFFFFF"/>
                </a:highlight>
                <a:latin typeface="fsalbertlight"/>
              </a:rPr>
              <a:t>Consider how health inequality may impact at different junctures in patient’s health journey. Is there anything you could do to advocate for patients as they transition from your service into another service? Do groups of patients get lost along the way? </a:t>
            </a:r>
          </a:p>
          <a:p>
            <a:pPr algn="l"/>
            <a:r>
              <a:rPr lang="en-GB" b="0" i="0" dirty="0">
                <a:solidFill>
                  <a:srgbClr val="222222"/>
                </a:solidFill>
                <a:effectLst/>
                <a:highlight>
                  <a:srgbClr val="FFFFFF"/>
                </a:highlight>
                <a:latin typeface="fsalbertlight"/>
              </a:rPr>
              <a:t>Are the referrals/ self-referrals received by your team reflective of the population in that local area – if not, why not? Can awareness be more widely raised in different ways and to different audiences (for example faith groups, online social groups, local cafes and libraries).</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5 Systems: </a:t>
            </a:r>
            <a:r>
              <a:rPr lang="en-GB" b="0" i="0" dirty="0">
                <a:solidFill>
                  <a:srgbClr val="222222"/>
                </a:solidFill>
                <a:effectLst/>
                <a:highlight>
                  <a:srgbClr val="FFFFFF"/>
                </a:highlight>
                <a:latin typeface="fsalbertlight"/>
              </a:rPr>
              <a:t>If there are known populations not accessing certain services it is the duty of the system to reach out to where those communities gather.  </a:t>
            </a:r>
          </a:p>
          <a:p>
            <a:pPr algn="l"/>
            <a:r>
              <a:rPr lang="en-GB" b="0" i="0" dirty="0">
                <a:solidFill>
                  <a:srgbClr val="222222"/>
                </a:solidFill>
                <a:effectLst/>
                <a:highlight>
                  <a:srgbClr val="FFFFFF"/>
                </a:highlight>
                <a:latin typeface="fsalbertlight"/>
              </a:rPr>
              <a:t>However, everyone can be proactive in building relationships within the system to promote engagement - for example building relationships with relevant community groups.</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6 Nurturing the future: </a:t>
            </a:r>
            <a:r>
              <a:rPr lang="en-GB" b="0" i="0" dirty="0">
                <a:solidFill>
                  <a:srgbClr val="222222"/>
                </a:solidFill>
                <a:effectLst/>
                <a:highlight>
                  <a:srgbClr val="FFFFFF"/>
                </a:highlight>
                <a:latin typeface="fsalbertlight"/>
              </a:rPr>
              <a:t>How can we plan for the changing needs of our population? Population health changes do not provide swift outcomes. NHS England suggests that population health changes may be felt 15-20 years down the line but the decisions we make today are crucial for the healthy lives of the future population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C8E9-B464-4DB2-93B1-E498C5CF1A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602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Arial" panose="020B0604020202020204" pitchFamily="34" charset="0"/>
                <a:ea typeface="Segoe UI Emoji" panose="020B0502040204020203" pitchFamily="34" charset="0"/>
                <a:cs typeface="Arial" panose="020B0604020202020204" pitchFamily="34" charset="0"/>
              </a:rPr>
              <a:t>Alongside this national influencing work, the </a:t>
            </a:r>
            <a:r>
              <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Segoe UI Emoji" panose="020B0502040204020203" pitchFamily="34" charset="0"/>
                <a:cs typeface="Arial" panose="020B0604020202020204" pitchFamily="34" charset="0"/>
              </a:rPr>
              <a:t>CSP </a:t>
            </a:r>
            <a:r>
              <a:rPr lang="en-GB" sz="2400" b="0" dirty="0">
                <a:solidFill>
                  <a:srgbClr val="002060"/>
                </a:solidFill>
                <a:latin typeface="Arial" panose="020B0604020202020204" pitchFamily="34" charset="0"/>
                <a:ea typeface="Segoe UI Emoji" panose="020B0502040204020203" pitchFamily="34" charset="0"/>
                <a:cs typeface="Arial" panose="020B0604020202020204" pitchFamily="34" charset="0"/>
              </a:rPr>
              <a:t>is developing r</a:t>
            </a:r>
            <a:r>
              <a:rPr kumimoji="0" lang="en-GB" sz="2400" b="0" i="0" u="none" strike="noStrike" kern="1200" cap="none" spc="0" normalizeH="0" baseline="0" noProof="0" dirty="0" err="1">
                <a:ln>
                  <a:noFill/>
                </a:ln>
                <a:solidFill>
                  <a:srgbClr val="002060"/>
                </a:solidFill>
                <a:effectLst/>
                <a:uLnTx/>
                <a:uFillTx/>
                <a:latin typeface="Arial" panose="020B0604020202020204" pitchFamily="34" charset="0"/>
                <a:ea typeface="Segoe UI Emoji" panose="020B0502040204020203" pitchFamily="34" charset="0"/>
                <a:cs typeface="Arial" panose="020B0604020202020204" pitchFamily="34" charset="0"/>
              </a:rPr>
              <a:t>esources</a:t>
            </a:r>
            <a:r>
              <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Segoe UI Emoji" panose="020B0502040204020203" pitchFamily="34" charset="0"/>
                <a:cs typeface="Arial" panose="020B0604020202020204" pitchFamily="34" charset="0"/>
              </a:rPr>
              <a:t> and support opportunities to help members tackle health inequalities through their practice</a:t>
            </a: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Segoe UI Emoji" panose="020B0502040204020203"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a:solidFill>
                  <a:srgbClr val="000000"/>
                </a:solidFill>
                <a:effectLst/>
                <a:latin typeface="Segoe UI" panose="020B0502040204020203" pitchFamily="34" charset="0"/>
              </a:rPr>
              <a:t>The CSP Health Inequalities project team undertook broad ranging insight across 2023 with the aim of</a:t>
            </a:r>
            <a:r>
              <a:rPr lang="en-GB" sz="2400" dirty="0"/>
              <a:t> understanding member baseline knowledge, capability and ask them what resources and support they need to transform services and reduce health inequalities. </a:t>
            </a:r>
          </a:p>
          <a:p>
            <a:endParaRPr lang="en-GB" sz="1600" b="1"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49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C0BB2-5A88-6051-B6D3-67F474942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3CE80-B9D3-7D3C-8F67-FA39CADCF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9296B-FD4F-8AF4-1531-3F9CE971257F}"/>
              </a:ext>
            </a:extLst>
          </p:cNvPr>
          <p:cNvSpPr>
            <a:spLocks noGrp="1"/>
          </p:cNvSpPr>
          <p:nvPr>
            <p:ph type="body" idx="1"/>
          </p:nvPr>
        </p:nvSpPr>
        <p:spPr/>
        <p:txBody>
          <a:bodyPr>
            <a:normAutofit fontScale="85000" lnSpcReduction="20000"/>
          </a:bodyPr>
          <a:lstStyle/>
          <a:p>
            <a:r>
              <a:rPr lang="en-GB"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we know that physios aren’t utilising data to its best advantage, services ask us for support if they have challenges and one of the first thing we ask is ‘what data do you have’ …more often than you would think the answer is none </a:t>
            </a:r>
          </a:p>
          <a:p>
            <a:r>
              <a:rPr lang="en-GB"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We’re encouraging services to think about what data you want to collect and why, numbers of patients referred into a service doesn’t tell us a lot, patient numbers plus number of treatments tells us more, add in re-referral rates and you’re starting to build a picture of what a service achieves </a:t>
            </a:r>
          </a:p>
          <a:p>
            <a:r>
              <a:rPr lang="en-GB"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We also need to think about who our data impacts, for example if you work in an early supported stroke service and you expand your service allowing you to take patients out of hospital on average three days earlier, your best evidence for your impact along the pathway may be to collect this data and use it to show the savings you have made for the acute hospital. Using this alongside patient outcomes and satisfaction can show how you have a wide impact and value over more than one area. </a:t>
            </a:r>
          </a:p>
          <a:p>
            <a:r>
              <a:rPr lang="en-GB"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Think about the data you collect, how you are using it, and whether it supports you with your work around health inequity</a:t>
            </a:r>
          </a:p>
          <a:p>
            <a:r>
              <a:rPr lang="en-GB"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In an ideal world what would you want to collect to show your effect on health inequalities? Can you start to think of ways to achieve this? </a:t>
            </a:r>
            <a:endParaRPr lang="en-GB" dirty="0"/>
          </a:p>
        </p:txBody>
      </p:sp>
      <p:sp>
        <p:nvSpPr>
          <p:cNvPr id="4" name="Slide Number Placeholder 3">
            <a:extLst>
              <a:ext uri="{FF2B5EF4-FFF2-40B4-BE49-F238E27FC236}">
                <a16:creationId xmlns:a16="http://schemas.microsoft.com/office/drawing/2014/main" id="{10FF2C69-19B5-7034-D6D7-691D197F87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F7556-FF0E-4431-930F-7B1DC61BFD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320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C0BB2-5A88-6051-B6D3-67F474942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3CE80-B9D3-7D3C-8F67-FA39CADCF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9296B-FD4F-8AF4-1531-3F9CE971257F}"/>
              </a:ext>
            </a:extLst>
          </p:cNvPr>
          <p:cNvSpPr>
            <a:spLocks noGrp="1"/>
          </p:cNvSpPr>
          <p:nvPr>
            <p:ph type="body" idx="1"/>
          </p:nvPr>
        </p:nvSpPr>
        <p:spPr/>
        <p:txBody>
          <a:bodyPr/>
          <a:lstStyle/>
          <a:p>
            <a:r>
              <a:rPr lang="en-GB" dirty="0"/>
              <a:t>One of the most powerful ways to present your data is to use it to tell a story – you can weave in multiple aspects of your service, and tailor your content to fit the audience you’re talking to – think about what they might want to hear, and what the hooks will be to engage them. Think about where they may be at now, and the place you want your story to take them to. You can use your data to provide the context for your story, and illustrate how you are or can address problems or gaps in services, or reduce health inequities. Have characters in your story. Introduce your team, and its make-up and why this works, or how you may want to shape the team. A patient or carer quote or video can show the real-life impact of what you do, and qualitative data alongside quantitative data strengthens your value. Having the right data is key to developing your health inequities strategies and services.</a:t>
            </a:r>
          </a:p>
        </p:txBody>
      </p:sp>
      <p:sp>
        <p:nvSpPr>
          <p:cNvPr id="4" name="Slide Number Placeholder 3">
            <a:extLst>
              <a:ext uri="{FF2B5EF4-FFF2-40B4-BE49-F238E27FC236}">
                <a16:creationId xmlns:a16="http://schemas.microsoft.com/office/drawing/2014/main" id="{10FF2C69-19B5-7034-D6D7-691D197F87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F7556-FF0E-4431-930F-7B1DC61BFD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694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lang="en-US" sz="5400" b="1" kern="1200" baseline="30000" dirty="0" smtClean="0">
                <a:solidFill>
                  <a:srgbClr val="4E5590"/>
                </a:solidFill>
                <a:latin typeface="Arial Bold" pitchFamily="34" charset="0"/>
                <a:ea typeface="+mn-ea"/>
                <a:cs typeface="Arial Bold"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1889244" y="721161"/>
            <a:ext cx="8382000" cy="7315200"/>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0"/>
            <a:ext cx="1600200" cy="927075"/>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1381390"/>
            <a:ext cx="2987089" cy="1574808"/>
          </a:xfrm>
        </p:spPr>
        <p:txBody>
          <a:bodyPr anchor="b">
            <a:normAutofit/>
          </a:bodyPr>
          <a:lstStyle>
            <a:lvl1pPr algn="l">
              <a:defRPr sz="18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4" name="Text Placeholder 3"/>
          <p:cNvSpPr>
            <a:spLocks noGrp="1"/>
          </p:cNvSpPr>
          <p:nvPr>
            <p:ph type="body" sz="half" idx="2"/>
          </p:nvPr>
        </p:nvSpPr>
        <p:spPr>
          <a:xfrm>
            <a:off x="866441" y="3086100"/>
            <a:ext cx="2987089" cy="24511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9727D84E-C3B3-469B-BEAC-82E86BBE44D8}" type="datetimeFigureOut">
              <a:rPr lang="en-GB" smtClean="0"/>
              <a:t>13/05/2024</a:t>
            </a:fld>
            <a:endParaRPr lang="en-GB"/>
          </a:p>
        </p:txBody>
      </p:sp>
      <p:sp>
        <p:nvSpPr>
          <p:cNvPr id="6" name="Footer Placeholder 5"/>
          <p:cNvSpPr>
            <a:spLocks noGrp="1"/>
          </p:cNvSpPr>
          <p:nvPr>
            <p:ph type="ftr" sz="quarter" idx="11"/>
          </p:nvPr>
        </p:nvSpPr>
        <p:spPr/>
        <p:txBody>
          <a:bodyPr/>
          <a:lstStyle/>
          <a:p>
            <a:endParaRPr lang="en-GB"/>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7" y="295732"/>
            <a:ext cx="791308" cy="767687"/>
          </a:xfrm>
          <a:prstGeom prst="rect">
            <a:avLst/>
          </a:prstGeom>
        </p:spPr>
        <p:txBody>
          <a:bodyPr/>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6147027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18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9727D84E-C3B3-469B-BEAC-82E86BBE44D8}" type="datetimeFigureOut">
              <a:rPr lang="en-GB" smtClean="0"/>
              <a:t>13/05/2024</a:t>
            </a:fld>
            <a:endParaRPr lang="en-GB"/>
          </a:p>
        </p:txBody>
      </p:sp>
      <p:sp>
        <p:nvSpPr>
          <p:cNvPr id="6" name="Footer Placeholder 5"/>
          <p:cNvSpPr>
            <a:spLocks noGrp="1"/>
          </p:cNvSpPr>
          <p:nvPr>
            <p:ph type="ftr" sz="quarter" idx="11"/>
          </p:nvPr>
        </p:nvSpPr>
        <p:spPr/>
        <p:txBody>
          <a:bodyPr/>
          <a:lstStyle/>
          <a:p>
            <a:endParaRPr lang="en-GB"/>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7" y="295732"/>
            <a:ext cx="791308" cy="767687"/>
          </a:xfrm>
          <a:prstGeom prst="rect">
            <a:avLst/>
          </a:prstGeom>
        </p:spPr>
        <p:txBody>
          <a:bodyPr/>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10935276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927100"/>
            <a:ext cx="6422005" cy="1692720"/>
          </a:xfrm>
        </p:spPr>
        <p:txBody>
          <a:bodyPr/>
          <a:lstStyle>
            <a:lvl1pPr>
              <a:defRPr sz="2700"/>
            </a:lvl1pPr>
          </a:lstStyle>
          <a:p>
            <a:r>
              <a:rPr lang="en-GB"/>
              <a:t>Click to edit Master title style</a:t>
            </a:r>
            <a:endParaRPr lang="en-US" dirty="0"/>
          </a:p>
        </p:txBody>
      </p:sp>
      <p:sp>
        <p:nvSpPr>
          <p:cNvPr id="13" name="Text Placeholder 3"/>
          <p:cNvSpPr>
            <a:spLocks noGrp="1"/>
          </p:cNvSpPr>
          <p:nvPr>
            <p:ph type="body" sz="half" idx="2"/>
          </p:nvPr>
        </p:nvSpPr>
        <p:spPr>
          <a:xfrm>
            <a:off x="866441" y="3488025"/>
            <a:ext cx="6422005" cy="2536857"/>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4" name="Date Placeholder 3"/>
          <p:cNvSpPr>
            <a:spLocks noGrp="1"/>
          </p:cNvSpPr>
          <p:nvPr>
            <p:ph type="dt" sz="half" idx="10"/>
          </p:nvPr>
        </p:nvSpPr>
        <p:spPr/>
        <p:txBody>
          <a:bodyPr/>
          <a:lstStyle/>
          <a:p>
            <a:fld id="{9727D84E-C3B3-469B-BEAC-82E86BBE44D8}"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95732"/>
            <a:ext cx="791308" cy="767687"/>
          </a:xfrm>
          <a:prstGeom prst="rect">
            <a:avLst/>
          </a:prstGeom>
        </p:spPr>
        <p:txBody>
          <a:bodyPr/>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362995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1" y="651692"/>
            <a:ext cx="601591" cy="1015663"/>
          </a:xfrm>
          <a:prstGeom prst="rect">
            <a:avLst/>
          </a:prstGeom>
          <a:noFill/>
        </p:spPr>
        <p:txBody>
          <a:bodyPr wrap="square" rtlCol="0">
            <a:spAutoFit/>
          </a:bodyPr>
          <a:lstStyle/>
          <a:p>
            <a:pPr algn="r"/>
            <a:r>
              <a:rPr lang="en-US" sz="6000" b="0" i="0" dirty="0">
                <a:solidFill>
                  <a:schemeClr val="accent1">
                    <a:lumMod val="60000"/>
                    <a:lumOff val="40000"/>
                  </a:schemeClr>
                </a:solidFill>
                <a:latin typeface="Arial"/>
                <a:cs typeface="Arial"/>
              </a:rPr>
              <a:t>“</a:t>
            </a:r>
          </a:p>
        </p:txBody>
      </p:sp>
      <p:sp>
        <p:nvSpPr>
          <p:cNvPr id="14" name="TextBox 13"/>
          <p:cNvSpPr txBox="1"/>
          <p:nvPr/>
        </p:nvSpPr>
        <p:spPr bwMode="gray">
          <a:xfrm>
            <a:off x="7069419" y="2900294"/>
            <a:ext cx="619063" cy="1015663"/>
          </a:xfrm>
          <a:prstGeom prst="rect">
            <a:avLst/>
          </a:prstGeom>
          <a:noFill/>
        </p:spPr>
        <p:txBody>
          <a:bodyPr wrap="square" rtlCol="0">
            <a:spAutoFit/>
          </a:bodyPr>
          <a:lstStyle/>
          <a:p>
            <a:pPr algn="r"/>
            <a:r>
              <a:rPr lang="en-US" sz="6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1" y="927101"/>
            <a:ext cx="6160385" cy="2882179"/>
          </a:xfrm>
        </p:spPr>
        <p:txBody>
          <a:bodyPr anchor="ctr"/>
          <a:lstStyle>
            <a:lvl1pPr>
              <a:defRPr sz="2700"/>
            </a:lvl1pPr>
          </a:lstStyle>
          <a:p>
            <a:r>
              <a:rPr lang="en-GB"/>
              <a:t>Click to edit Master title style</a:t>
            </a:r>
            <a:endParaRPr lang="en-US" dirty="0"/>
          </a:p>
        </p:txBody>
      </p:sp>
      <p:sp>
        <p:nvSpPr>
          <p:cNvPr id="17" name="Text Placeholder 3"/>
          <p:cNvSpPr>
            <a:spLocks noGrp="1"/>
          </p:cNvSpPr>
          <p:nvPr>
            <p:ph type="body" sz="half" idx="13"/>
          </p:nvPr>
        </p:nvSpPr>
        <p:spPr bwMode="gray">
          <a:xfrm>
            <a:off x="1387279" y="3809280"/>
            <a:ext cx="5646143" cy="333113"/>
          </a:xfrm>
        </p:spPr>
        <p:txBody>
          <a:bodyPr>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16" name="Text Placeholder 3"/>
          <p:cNvSpPr>
            <a:spLocks noGrp="1"/>
          </p:cNvSpPr>
          <p:nvPr>
            <p:ph type="body" sz="half" idx="2"/>
          </p:nvPr>
        </p:nvSpPr>
        <p:spPr>
          <a:xfrm>
            <a:off x="866441" y="5000818"/>
            <a:ext cx="6343673" cy="1010619"/>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4" name="Date Placeholder 3"/>
          <p:cNvSpPr>
            <a:spLocks noGrp="1"/>
          </p:cNvSpPr>
          <p:nvPr>
            <p:ph type="dt" sz="half" idx="10"/>
          </p:nvPr>
        </p:nvSpPr>
        <p:spPr/>
        <p:txBody>
          <a:bodyPr/>
          <a:lstStyle/>
          <a:p>
            <a:fld id="{9727D84E-C3B3-469B-BEAC-82E86BBE44D8}"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95732"/>
            <a:ext cx="791308" cy="767687"/>
          </a:xfrm>
          <a:prstGeom prst="rect">
            <a:avLst/>
          </a:prstGeom>
        </p:spPr>
        <p:txBody>
          <a:bodyPr/>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9139467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057400"/>
            <a:ext cx="6422005" cy="2095500"/>
          </a:xfrm>
        </p:spPr>
        <p:txBody>
          <a:bodyPr anchor="b"/>
          <a:lstStyle>
            <a:lvl1pPr algn="l">
              <a:defRPr sz="3000" b="0" cap="none"/>
            </a:lvl1pPr>
          </a:lstStyle>
          <a:p>
            <a:r>
              <a:rPr lang="en-GB"/>
              <a:t>Click to edit Master title style</a:t>
            </a:r>
            <a:endParaRPr lang="en-US" dirty="0"/>
          </a:p>
        </p:txBody>
      </p:sp>
      <p:sp>
        <p:nvSpPr>
          <p:cNvPr id="3" name="Text Placeholder 2"/>
          <p:cNvSpPr>
            <a:spLocks noGrp="1"/>
          </p:cNvSpPr>
          <p:nvPr>
            <p:ph type="body" idx="1"/>
          </p:nvPr>
        </p:nvSpPr>
        <p:spPr>
          <a:xfrm>
            <a:off x="866441" y="5024910"/>
            <a:ext cx="6422004" cy="994891"/>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727D84E-C3B3-469B-BEAC-82E86BBE44D8}"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95732"/>
            <a:ext cx="791308" cy="767687"/>
          </a:xfrm>
          <a:prstGeom prst="rect">
            <a:avLst/>
          </a:prstGeom>
        </p:spPr>
        <p:txBody>
          <a:bodyPr/>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42872967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0"/>
            <a:ext cx="6423593" cy="709864"/>
          </a:xfrm>
        </p:spPr>
        <p:txBody>
          <a:bodyPr/>
          <a:lstStyle>
            <a:lvl1pPr>
              <a:defRPr sz="2400"/>
            </a:lvl1pPr>
          </a:lstStyle>
          <a:p>
            <a:r>
              <a:rPr lang="en-GB"/>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Text Placeholder 4"/>
          <p:cNvSpPr>
            <a:spLocks noGrp="1"/>
          </p:cNvSpPr>
          <p:nvPr>
            <p:ph type="body" sz="quarter" idx="3"/>
          </p:nvPr>
        </p:nvSpPr>
        <p:spPr>
          <a:xfrm>
            <a:off x="3405615" y="2489200"/>
            <a:ext cx="2318918"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23" name="Text Placeholder 3"/>
          <p:cNvSpPr>
            <a:spLocks noGrp="1"/>
          </p:cNvSpPr>
          <p:nvPr>
            <p:ph type="body" sz="half" idx="16"/>
          </p:nvPr>
        </p:nvSpPr>
        <p:spPr>
          <a:xfrm>
            <a:off x="3408472" y="3147164"/>
            <a:ext cx="2318918" cy="2888366"/>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14" name="Text Placeholder 4"/>
          <p:cNvSpPr>
            <a:spLocks noGrp="1"/>
          </p:cNvSpPr>
          <p:nvPr>
            <p:ph type="body" sz="quarter" idx="13"/>
          </p:nvPr>
        </p:nvSpPr>
        <p:spPr>
          <a:xfrm>
            <a:off x="5958643" y="2489200"/>
            <a:ext cx="2318918"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24" name="Text Placeholder 3"/>
          <p:cNvSpPr>
            <a:spLocks noGrp="1"/>
          </p:cNvSpPr>
          <p:nvPr>
            <p:ph type="body" sz="half" idx="17"/>
          </p:nvPr>
        </p:nvSpPr>
        <p:spPr>
          <a:xfrm>
            <a:off x="5960936" y="3147164"/>
            <a:ext cx="2316625" cy="2888366"/>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727D84E-C3B3-469B-BEAC-82E86BBE44D8}" type="datetimeFigureOut">
              <a:rPr lang="en-GB" smtClean="0"/>
              <a:t>13/05/2024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7678617" y="295732"/>
            <a:ext cx="791308" cy="767687"/>
          </a:xfrm>
          <a:prstGeom prst="rect">
            <a:avLst/>
          </a:prstGeom>
        </p:spPr>
        <p:txBody>
          <a:bodyPr/>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8169406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2400"/>
            </a:lvl1pPr>
          </a:lstStyle>
          <a:p>
            <a:r>
              <a:rPr lang="en-GB"/>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22" name="Picture Placeholder 2"/>
          <p:cNvSpPr>
            <a:spLocks noGrp="1" noChangeAspect="1"/>
          </p:cNvSpPr>
          <p:nvPr>
            <p:ph type="pic" idx="15"/>
          </p:nvPr>
        </p:nvSpPr>
        <p:spPr>
          <a:xfrm>
            <a:off x="1019056"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23" name="Text Placeholder 3"/>
          <p:cNvSpPr>
            <a:spLocks noGrp="1"/>
          </p:cNvSpPr>
          <p:nvPr>
            <p:ph type="body" sz="half" idx="18"/>
          </p:nvPr>
        </p:nvSpPr>
        <p:spPr>
          <a:xfrm>
            <a:off x="866439" y="4837560"/>
            <a:ext cx="2313432" cy="1187321"/>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Text Placeholder 4"/>
          <p:cNvSpPr>
            <a:spLocks noGrp="1"/>
          </p:cNvSpPr>
          <p:nvPr>
            <p:ph type="body" sz="quarter" idx="3"/>
          </p:nvPr>
        </p:nvSpPr>
        <p:spPr>
          <a:xfrm>
            <a:off x="3411126" y="4179595"/>
            <a:ext cx="2318918"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24" name="Text Placeholder 3"/>
          <p:cNvSpPr>
            <a:spLocks noGrp="1"/>
          </p:cNvSpPr>
          <p:nvPr>
            <p:ph type="body" sz="half" idx="19"/>
          </p:nvPr>
        </p:nvSpPr>
        <p:spPr>
          <a:xfrm>
            <a:off x="3411126" y="4848210"/>
            <a:ext cx="2318918" cy="1187321"/>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14" name="Text Placeholder 4"/>
          <p:cNvSpPr>
            <a:spLocks noGrp="1"/>
          </p:cNvSpPr>
          <p:nvPr>
            <p:ph type="body" sz="quarter" idx="13"/>
          </p:nvPr>
        </p:nvSpPr>
        <p:spPr>
          <a:xfrm>
            <a:off x="5958643" y="4179596"/>
            <a:ext cx="2318918"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39" name="Picture Placeholder 2"/>
          <p:cNvSpPr>
            <a:spLocks noGrp="1" noChangeAspect="1"/>
          </p:cNvSpPr>
          <p:nvPr>
            <p:ph type="pic" idx="22"/>
          </p:nvPr>
        </p:nvSpPr>
        <p:spPr>
          <a:xfrm>
            <a:off x="6108642"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27" name="Text Placeholder 3"/>
          <p:cNvSpPr>
            <a:spLocks noGrp="1"/>
          </p:cNvSpPr>
          <p:nvPr>
            <p:ph type="body" sz="half" idx="20"/>
          </p:nvPr>
        </p:nvSpPr>
        <p:spPr>
          <a:xfrm>
            <a:off x="5958643" y="4837560"/>
            <a:ext cx="2318918" cy="1187321"/>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727D84E-C3B3-469B-BEAC-82E86BBE44D8}" type="datetimeFigureOut">
              <a:rPr lang="en-GB" smtClean="0"/>
              <a:t>13/05/2024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7678617" y="295732"/>
            <a:ext cx="791308" cy="767687"/>
          </a:xfrm>
          <a:prstGeom prst="rect">
            <a:avLst/>
          </a:prstGeom>
        </p:spPr>
        <p:txBody>
          <a:bodyPr/>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21637794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7621302" y="6387912"/>
            <a:ext cx="990599" cy="228659"/>
          </a:xfrm>
        </p:spPr>
        <p:txBody>
          <a:bodyPr/>
          <a:lstStyle/>
          <a:p>
            <a:fld id="{9727D84E-C3B3-469B-BEAC-82E86BBE44D8}" type="datetimeFigureOut">
              <a:rPr lang="en-GB" smtClean="0"/>
              <a:t>13/05/2024</a:t>
            </a:fld>
            <a:endParaRPr lang="en-GB"/>
          </a:p>
        </p:txBody>
      </p:sp>
      <p:sp>
        <p:nvSpPr>
          <p:cNvPr id="5" name="Footer Placeholder 4"/>
          <p:cNvSpPr>
            <a:spLocks noGrp="1"/>
          </p:cNvSpPr>
          <p:nvPr>
            <p:ph type="ftr" sz="quarter" idx="11"/>
          </p:nvPr>
        </p:nvSpPr>
        <p:spPr>
          <a:xfrm>
            <a:off x="516134" y="6387910"/>
            <a:ext cx="3859795" cy="228660"/>
          </a:xfrm>
        </p:spPr>
        <p:txBody>
          <a:bodyPr/>
          <a:lstStyle/>
          <a:p>
            <a:endParaRPr lang="en-GB"/>
          </a:p>
        </p:txBody>
      </p:sp>
      <p:sp>
        <p:nvSpPr>
          <p:cNvPr id="6" name="Slide Number Placeholder 5"/>
          <p:cNvSpPr>
            <a:spLocks noGrp="1"/>
          </p:cNvSpPr>
          <p:nvPr>
            <p:ph type="sldNum" sz="quarter" idx="12"/>
          </p:nvPr>
        </p:nvSpPr>
        <p:spPr>
          <a:xfrm>
            <a:off x="7678617" y="295732"/>
            <a:ext cx="791308" cy="767687"/>
          </a:xfrm>
          <a:prstGeom prst="rect">
            <a:avLst/>
          </a:prstGeom>
        </p:spPr>
        <p:txBody>
          <a:bodyPr/>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5878398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8"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10" y="1765598"/>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727D84E-C3B3-469B-BEAC-82E86BBE44D8}" type="datetimeFigureOut">
              <a:rPr lang="en-GB" smtClean="0"/>
              <a:t>13/05/2024</a:t>
            </a:fld>
            <a:endParaRPr lang="en-GB"/>
          </a:p>
        </p:txBody>
      </p:sp>
      <p:sp>
        <p:nvSpPr>
          <p:cNvPr id="5" name="Footer Placeholder 4"/>
          <p:cNvSpPr>
            <a:spLocks noGrp="1"/>
          </p:cNvSpPr>
          <p:nvPr>
            <p:ph type="ftr" sz="quarter" idx="11"/>
          </p:nvPr>
        </p:nvSpPr>
        <p:spPr>
          <a:xfrm>
            <a:off x="538547" y="6365498"/>
            <a:ext cx="3859795" cy="228660"/>
          </a:xfrm>
        </p:spPr>
        <p:txBody>
          <a:bodyPr/>
          <a:lstStyle/>
          <a:p>
            <a:endParaRPr lang="en-GB"/>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95732"/>
            <a:ext cx="791308" cy="767687"/>
          </a:xfrm>
          <a:prstGeom prst="rect">
            <a:avLst/>
          </a:prstGeom>
        </p:spPr>
        <p:txBody>
          <a:bodyPr/>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40295356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47D965-6CFA-4184-A1A6-5A42DBBC5143}" type="datetimeFigureOut">
              <a:rPr lang="en-GB" smtClean="0"/>
              <a:t>13/05/2024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CF40516-9C93-4B7E-8A22-E348500FB04D}" type="slidenum">
              <a:rPr lang="en-GB" smtClean="0"/>
              <a:t>‹#›</a:t>
            </a:fld>
            <a:endParaRPr lang="en-GB" dirty="0"/>
          </a:p>
        </p:txBody>
      </p:sp>
    </p:spTree>
    <p:extLst>
      <p:ext uri="{BB962C8B-B14F-4D97-AF65-F5344CB8AC3E}">
        <p14:creationId xmlns:p14="http://schemas.microsoft.com/office/powerpoint/2010/main" val="2475866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list with web addr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0" y="228600"/>
            <a:ext cx="3288170" cy="1905000"/>
          </a:xfrm>
          <a:prstGeom prst="rect">
            <a:avLst/>
          </a:prstGeom>
        </p:spPr>
      </p:pic>
      <p:sp>
        <p:nvSpPr>
          <p:cNvPr id="12" name="Title 1"/>
          <p:cNvSpPr txBox="1">
            <a:spLocks/>
          </p:cNvSpPr>
          <p:nvPr userDrawn="1"/>
        </p:nvSpPr>
        <p:spPr>
          <a:xfrm>
            <a:off x="4114800" y="5410200"/>
            <a:ext cx="6705600" cy="1828800"/>
          </a:xfrm>
          <a:prstGeom prst="rect">
            <a:avLst/>
          </a:prstGeom>
        </p:spPr>
        <p:txBody>
          <a:bodyPr vert="horz" lIns="91440" tIns="45720" rIns="91440" bIns="45720" rtlCol="0" anchor="ctr">
            <a:normAutofit/>
          </a:bodyPr>
          <a:lstStyle/>
          <a:p>
            <a:r>
              <a:rPr lang="en-US" sz="7200" b="1" baseline="30000" dirty="0">
                <a:solidFill>
                  <a:srgbClr val="4E5590"/>
                </a:solidFill>
                <a:latin typeface="Arial"/>
                <a:cs typeface="Arial"/>
              </a:rPr>
              <a:t>www.csp.org.uk</a:t>
            </a:r>
          </a:p>
        </p:txBody>
      </p:sp>
      <p:sp>
        <p:nvSpPr>
          <p:cNvPr id="14" name="Content Placeholder 13"/>
          <p:cNvSpPr>
            <a:spLocks noGrp="1"/>
          </p:cNvSpPr>
          <p:nvPr>
            <p:ph sz="quarter" idx="13"/>
          </p:nvPr>
        </p:nvSpPr>
        <p:spPr>
          <a:xfrm>
            <a:off x="642938" y="2286000"/>
            <a:ext cx="7858125" cy="314325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47D965-6CFA-4184-A1A6-5A42DBBC5143}" type="datetimeFigureOut">
              <a:rPr lang="en-GB" smtClean="0"/>
              <a:t>13/05/2024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CF40516-9C93-4B7E-8A22-E348500FB04D}" type="slidenum">
              <a:rPr lang="en-GB" smtClean="0"/>
              <a:t>‹#›</a:t>
            </a:fld>
            <a:endParaRPr lang="en-GB" dirty="0"/>
          </a:p>
        </p:txBody>
      </p:sp>
    </p:spTree>
    <p:extLst>
      <p:ext uri="{BB962C8B-B14F-4D97-AF65-F5344CB8AC3E}">
        <p14:creationId xmlns:p14="http://schemas.microsoft.com/office/powerpoint/2010/main" val="17624005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47D965-6CFA-4184-A1A6-5A42DBBC5143}" type="datetimeFigureOut">
              <a:rPr lang="en-GB" smtClean="0"/>
              <a:t>13/05/2024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CF40516-9C93-4B7E-8A22-E348500FB04D}" type="slidenum">
              <a:rPr lang="en-GB" smtClean="0"/>
              <a:t>‹#›</a:t>
            </a:fld>
            <a:endParaRPr lang="en-GB" dirty="0"/>
          </a:p>
        </p:txBody>
      </p:sp>
    </p:spTree>
    <p:extLst>
      <p:ext uri="{BB962C8B-B14F-4D97-AF65-F5344CB8AC3E}">
        <p14:creationId xmlns:p14="http://schemas.microsoft.com/office/powerpoint/2010/main" val="4518569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47D965-6CFA-4184-A1A6-5A42DBBC5143}" type="datetimeFigureOut">
              <a:rPr lang="en-GB" smtClean="0"/>
              <a:t>13/05/2024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CF40516-9C93-4B7E-8A22-E348500FB04D}" type="slidenum">
              <a:rPr lang="en-GB" smtClean="0"/>
              <a:t>‹#›</a:t>
            </a:fld>
            <a:endParaRPr lang="en-GB" dirty="0"/>
          </a:p>
        </p:txBody>
      </p:sp>
    </p:spTree>
    <p:extLst>
      <p:ext uri="{BB962C8B-B14F-4D97-AF65-F5344CB8AC3E}">
        <p14:creationId xmlns:p14="http://schemas.microsoft.com/office/powerpoint/2010/main" val="13565697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47D965-6CFA-4184-A1A6-5A42DBBC5143}" type="datetimeFigureOut">
              <a:rPr lang="en-GB" smtClean="0"/>
              <a:t>13/05/2024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CF40516-9C93-4B7E-8A22-E348500FB04D}" type="slidenum">
              <a:rPr lang="en-GB" smtClean="0"/>
              <a:t>‹#›</a:t>
            </a:fld>
            <a:endParaRPr lang="en-GB" dirty="0"/>
          </a:p>
        </p:txBody>
      </p:sp>
    </p:spTree>
    <p:extLst>
      <p:ext uri="{BB962C8B-B14F-4D97-AF65-F5344CB8AC3E}">
        <p14:creationId xmlns:p14="http://schemas.microsoft.com/office/powerpoint/2010/main" val="14753779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47D965-6CFA-4184-A1A6-5A42DBBC5143}" type="datetimeFigureOut">
              <a:rPr lang="en-GB" smtClean="0"/>
              <a:t>13/05/2024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CF40516-9C93-4B7E-8A22-E348500FB04D}" type="slidenum">
              <a:rPr lang="en-GB" smtClean="0"/>
              <a:t>‹#›</a:t>
            </a:fld>
            <a:endParaRPr lang="en-GB" dirty="0"/>
          </a:p>
        </p:txBody>
      </p:sp>
    </p:spTree>
    <p:extLst>
      <p:ext uri="{BB962C8B-B14F-4D97-AF65-F5344CB8AC3E}">
        <p14:creationId xmlns:p14="http://schemas.microsoft.com/office/powerpoint/2010/main" val="938931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47D965-6CFA-4184-A1A6-5A42DBBC5143}" type="datetimeFigureOut">
              <a:rPr lang="en-GB" smtClean="0"/>
              <a:t>13/05/2024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CF40516-9C93-4B7E-8A22-E348500FB04D}" type="slidenum">
              <a:rPr lang="en-GB" smtClean="0"/>
              <a:t>‹#›</a:t>
            </a:fld>
            <a:endParaRPr lang="en-GB" dirty="0"/>
          </a:p>
        </p:txBody>
      </p:sp>
    </p:spTree>
    <p:extLst>
      <p:ext uri="{BB962C8B-B14F-4D97-AF65-F5344CB8AC3E}">
        <p14:creationId xmlns:p14="http://schemas.microsoft.com/office/powerpoint/2010/main" val="25361113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E47D965-6CFA-4184-A1A6-5A42DBBC5143}" type="datetimeFigureOut">
              <a:rPr lang="en-GB" smtClean="0"/>
              <a:t>13/05/2024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CF40516-9C93-4B7E-8A22-E348500FB04D}" type="slidenum">
              <a:rPr lang="en-GB" smtClean="0"/>
              <a:t>‹#›</a:t>
            </a:fld>
            <a:endParaRPr lang="en-GB" dirty="0"/>
          </a:p>
        </p:txBody>
      </p:sp>
    </p:spTree>
    <p:extLst>
      <p:ext uri="{BB962C8B-B14F-4D97-AF65-F5344CB8AC3E}">
        <p14:creationId xmlns:p14="http://schemas.microsoft.com/office/powerpoint/2010/main" val="25326749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E47D965-6CFA-4184-A1A6-5A42DBBC5143}" type="datetimeFigureOut">
              <a:rPr lang="en-GB" smtClean="0"/>
              <a:t>13/05/2024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CF40516-9C93-4B7E-8A22-E348500FB04D}" type="slidenum">
              <a:rPr lang="en-GB" smtClean="0"/>
              <a:t>‹#›</a:t>
            </a:fld>
            <a:endParaRPr lang="en-GB" dirty="0"/>
          </a:p>
        </p:txBody>
      </p:sp>
    </p:spTree>
    <p:extLst>
      <p:ext uri="{BB962C8B-B14F-4D97-AF65-F5344CB8AC3E}">
        <p14:creationId xmlns:p14="http://schemas.microsoft.com/office/powerpoint/2010/main" val="36508044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47D965-6CFA-4184-A1A6-5A42DBBC5143}" type="datetimeFigureOut">
              <a:rPr lang="en-GB" smtClean="0"/>
              <a:t>13/05/2024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CF40516-9C93-4B7E-8A22-E348500FB04D}" type="slidenum">
              <a:rPr lang="en-GB" smtClean="0"/>
              <a:t>‹#›</a:t>
            </a:fld>
            <a:endParaRPr lang="en-GB" dirty="0"/>
          </a:p>
        </p:txBody>
      </p:sp>
    </p:spTree>
    <p:extLst>
      <p:ext uri="{BB962C8B-B14F-4D97-AF65-F5344CB8AC3E}">
        <p14:creationId xmlns:p14="http://schemas.microsoft.com/office/powerpoint/2010/main" val="40283219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47D965-6CFA-4184-A1A6-5A42DBBC5143}" type="datetimeFigureOut">
              <a:rPr lang="en-GB" smtClean="0"/>
              <a:t>13/05/2024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CF40516-9C93-4B7E-8A22-E348500FB04D}" type="slidenum">
              <a:rPr lang="en-GB" smtClean="0"/>
              <a:t>‹#›</a:t>
            </a:fld>
            <a:endParaRPr lang="en-GB" dirty="0"/>
          </a:p>
        </p:txBody>
      </p:sp>
    </p:spTree>
    <p:extLst>
      <p:ext uri="{BB962C8B-B14F-4D97-AF65-F5344CB8AC3E}">
        <p14:creationId xmlns:p14="http://schemas.microsoft.com/office/powerpoint/2010/main" val="32277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in middl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133600" y="1752600"/>
            <a:ext cx="4734964" cy="2743200"/>
          </a:xfrm>
          <a:prstGeom prst="rect">
            <a:avLst/>
          </a:prstGeom>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5344" t="1875" r="5631" b="42132"/>
          <a:stretch/>
        </p:blipFill>
        <p:spPr>
          <a:xfrm>
            <a:off x="0" y="188686"/>
            <a:ext cx="5734799" cy="6669314"/>
          </a:xfrm>
          <a:prstGeom prst="rect">
            <a:avLst/>
          </a:pr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333" t="88976" r="62371" b="2756"/>
          <a:stretch/>
        </p:blipFill>
        <p:spPr>
          <a:xfrm>
            <a:off x="7131902" y="5970816"/>
            <a:ext cx="1964474" cy="827315"/>
          </a:xfrm>
          <a:prstGeom prst="rect">
            <a:avLst/>
          </a:prstGeom>
        </p:spPr>
      </p:pic>
    </p:spTree>
    <p:extLst>
      <p:ext uri="{BB962C8B-B14F-4D97-AF65-F5344CB8AC3E}">
        <p14:creationId xmlns:p14="http://schemas.microsoft.com/office/powerpoint/2010/main" val="15846218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64291" y="277999"/>
            <a:ext cx="4029730" cy="1530664"/>
          </a:xfrm>
          <a:prstGeom prst="rect">
            <a:avLst/>
          </a:prstGeom>
        </p:spPr>
      </p:pic>
      <p:grpSp>
        <p:nvGrpSpPr>
          <p:cNvPr id="11" name="Group 10"/>
          <p:cNvGrpSpPr/>
          <p:nvPr userDrawn="1"/>
        </p:nvGrpSpPr>
        <p:grpSpPr>
          <a:xfrm>
            <a:off x="-5166" y="6484213"/>
            <a:ext cx="9154332" cy="225303"/>
            <a:chOff x="-5166" y="6484213"/>
            <a:chExt cx="9154332" cy="225303"/>
          </a:xfrm>
        </p:grpSpPr>
        <p:sp>
          <p:nvSpPr>
            <p:cNvPr id="9" name="Parallelogram 8"/>
            <p:cNvSpPr/>
            <p:nvPr/>
          </p:nvSpPr>
          <p:spPr>
            <a:xfrm>
              <a:off x="-5166" y="6492428"/>
              <a:ext cx="4577165" cy="217088"/>
            </a:xfrm>
            <a:custGeom>
              <a:avLst/>
              <a:gdLst>
                <a:gd name="connsiteX0" fmla="*/ 0 w 9144000"/>
                <a:gd name="connsiteY0" fmla="*/ 217088 h 217088"/>
                <a:gd name="connsiteX1" fmla="*/ 54272 w 9144000"/>
                <a:gd name="connsiteY1" fmla="*/ 0 h 217088"/>
                <a:gd name="connsiteX2" fmla="*/ 9144000 w 9144000"/>
                <a:gd name="connsiteY2" fmla="*/ 0 h 217088"/>
                <a:gd name="connsiteX3" fmla="*/ 9089728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8775691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9015836 w 9144000"/>
                <a:gd name="connsiteY3" fmla="*/ 207852 h 217088"/>
                <a:gd name="connsiteX4" fmla="*/ 0 w 9144000"/>
                <a:gd name="connsiteY4" fmla="*/ 217088 h 217088"/>
                <a:gd name="connsiteX0" fmla="*/ 10332 w 9154332"/>
                <a:gd name="connsiteY0" fmla="*/ 217088 h 217088"/>
                <a:gd name="connsiteX1" fmla="*/ 0 w 9154332"/>
                <a:gd name="connsiteY1" fmla="*/ 0 h 217088"/>
                <a:gd name="connsiteX2" fmla="*/ 9154332 w 9154332"/>
                <a:gd name="connsiteY2" fmla="*/ 0 h 217088"/>
                <a:gd name="connsiteX3" fmla="*/ 9026168 w 9154332"/>
                <a:gd name="connsiteY3" fmla="*/ 207852 h 217088"/>
                <a:gd name="connsiteX4" fmla="*/ 10332 w 9154332"/>
                <a:gd name="connsiteY4" fmla="*/ 217088 h 21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32" h="217088">
                  <a:moveTo>
                    <a:pt x="10332" y="217088"/>
                  </a:moveTo>
                  <a:lnTo>
                    <a:pt x="0" y="0"/>
                  </a:lnTo>
                  <a:lnTo>
                    <a:pt x="9154332" y="0"/>
                  </a:lnTo>
                  <a:lnTo>
                    <a:pt x="9026168" y="207852"/>
                  </a:lnTo>
                  <a:lnTo>
                    <a:pt x="10332" y="217088"/>
                  </a:lnTo>
                  <a:close/>
                </a:path>
              </a:pathLst>
            </a:cu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arallelogram 8"/>
            <p:cNvSpPr/>
            <p:nvPr/>
          </p:nvSpPr>
          <p:spPr>
            <a:xfrm rot="10800000">
              <a:off x="4572000" y="6484213"/>
              <a:ext cx="4577166" cy="219572"/>
            </a:xfrm>
            <a:custGeom>
              <a:avLst/>
              <a:gdLst>
                <a:gd name="connsiteX0" fmla="*/ 0 w 9144000"/>
                <a:gd name="connsiteY0" fmla="*/ 217088 h 217088"/>
                <a:gd name="connsiteX1" fmla="*/ 54272 w 9144000"/>
                <a:gd name="connsiteY1" fmla="*/ 0 h 217088"/>
                <a:gd name="connsiteX2" fmla="*/ 9144000 w 9144000"/>
                <a:gd name="connsiteY2" fmla="*/ 0 h 217088"/>
                <a:gd name="connsiteX3" fmla="*/ 9089728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8775691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9015836 w 9144000"/>
                <a:gd name="connsiteY3" fmla="*/ 207852 h 217088"/>
                <a:gd name="connsiteX4" fmla="*/ 0 w 9144000"/>
                <a:gd name="connsiteY4" fmla="*/ 217088 h 217088"/>
                <a:gd name="connsiteX0" fmla="*/ 10332 w 9154332"/>
                <a:gd name="connsiteY0" fmla="*/ 219572 h 219572"/>
                <a:gd name="connsiteX1" fmla="*/ 0 w 9154332"/>
                <a:gd name="connsiteY1" fmla="*/ 0 h 219572"/>
                <a:gd name="connsiteX2" fmla="*/ 9154332 w 9154332"/>
                <a:gd name="connsiteY2" fmla="*/ 2484 h 219572"/>
                <a:gd name="connsiteX3" fmla="*/ 9026168 w 9154332"/>
                <a:gd name="connsiteY3" fmla="*/ 210336 h 219572"/>
                <a:gd name="connsiteX4" fmla="*/ 10332 w 9154332"/>
                <a:gd name="connsiteY4" fmla="*/ 219572 h 21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32" h="219572">
                  <a:moveTo>
                    <a:pt x="10332" y="219572"/>
                  </a:moveTo>
                  <a:lnTo>
                    <a:pt x="0" y="0"/>
                  </a:lnTo>
                  <a:lnTo>
                    <a:pt x="9154332" y="2484"/>
                  </a:lnTo>
                  <a:lnTo>
                    <a:pt x="9026168" y="210336"/>
                  </a:lnTo>
                  <a:lnTo>
                    <a:pt x="10332" y="219572"/>
                  </a:lnTo>
                  <a:close/>
                </a:path>
              </a:pathLst>
            </a:cu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99677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userDrawn="1"/>
        </p:nvGrpSpPr>
        <p:grpSpPr>
          <a:xfrm>
            <a:off x="-5166" y="6484213"/>
            <a:ext cx="9154332" cy="225303"/>
            <a:chOff x="-5166" y="6484213"/>
            <a:chExt cx="9154332" cy="225303"/>
          </a:xfrm>
        </p:grpSpPr>
        <p:sp>
          <p:nvSpPr>
            <p:cNvPr id="8" name="Parallelogram 8"/>
            <p:cNvSpPr/>
            <p:nvPr/>
          </p:nvSpPr>
          <p:spPr>
            <a:xfrm>
              <a:off x="-5166" y="6492428"/>
              <a:ext cx="4577165" cy="217088"/>
            </a:xfrm>
            <a:custGeom>
              <a:avLst/>
              <a:gdLst>
                <a:gd name="connsiteX0" fmla="*/ 0 w 9144000"/>
                <a:gd name="connsiteY0" fmla="*/ 217088 h 217088"/>
                <a:gd name="connsiteX1" fmla="*/ 54272 w 9144000"/>
                <a:gd name="connsiteY1" fmla="*/ 0 h 217088"/>
                <a:gd name="connsiteX2" fmla="*/ 9144000 w 9144000"/>
                <a:gd name="connsiteY2" fmla="*/ 0 h 217088"/>
                <a:gd name="connsiteX3" fmla="*/ 9089728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8775691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9015836 w 9144000"/>
                <a:gd name="connsiteY3" fmla="*/ 207852 h 217088"/>
                <a:gd name="connsiteX4" fmla="*/ 0 w 9144000"/>
                <a:gd name="connsiteY4" fmla="*/ 217088 h 217088"/>
                <a:gd name="connsiteX0" fmla="*/ 10332 w 9154332"/>
                <a:gd name="connsiteY0" fmla="*/ 217088 h 217088"/>
                <a:gd name="connsiteX1" fmla="*/ 0 w 9154332"/>
                <a:gd name="connsiteY1" fmla="*/ 0 h 217088"/>
                <a:gd name="connsiteX2" fmla="*/ 9154332 w 9154332"/>
                <a:gd name="connsiteY2" fmla="*/ 0 h 217088"/>
                <a:gd name="connsiteX3" fmla="*/ 9026168 w 9154332"/>
                <a:gd name="connsiteY3" fmla="*/ 207852 h 217088"/>
                <a:gd name="connsiteX4" fmla="*/ 10332 w 9154332"/>
                <a:gd name="connsiteY4" fmla="*/ 217088 h 21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32" h="217088">
                  <a:moveTo>
                    <a:pt x="10332" y="217088"/>
                  </a:moveTo>
                  <a:lnTo>
                    <a:pt x="0" y="0"/>
                  </a:lnTo>
                  <a:lnTo>
                    <a:pt x="9154332" y="0"/>
                  </a:lnTo>
                  <a:lnTo>
                    <a:pt x="9026168" y="207852"/>
                  </a:lnTo>
                  <a:lnTo>
                    <a:pt x="10332" y="217088"/>
                  </a:lnTo>
                  <a:close/>
                </a:path>
              </a:pathLst>
            </a:cu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arallelogram 8"/>
            <p:cNvSpPr/>
            <p:nvPr/>
          </p:nvSpPr>
          <p:spPr>
            <a:xfrm rot="10800000">
              <a:off x="4572000" y="6484213"/>
              <a:ext cx="4577166" cy="219572"/>
            </a:xfrm>
            <a:custGeom>
              <a:avLst/>
              <a:gdLst>
                <a:gd name="connsiteX0" fmla="*/ 0 w 9144000"/>
                <a:gd name="connsiteY0" fmla="*/ 217088 h 217088"/>
                <a:gd name="connsiteX1" fmla="*/ 54272 w 9144000"/>
                <a:gd name="connsiteY1" fmla="*/ 0 h 217088"/>
                <a:gd name="connsiteX2" fmla="*/ 9144000 w 9144000"/>
                <a:gd name="connsiteY2" fmla="*/ 0 h 217088"/>
                <a:gd name="connsiteX3" fmla="*/ 9089728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8775691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9015836 w 9144000"/>
                <a:gd name="connsiteY3" fmla="*/ 207852 h 217088"/>
                <a:gd name="connsiteX4" fmla="*/ 0 w 9144000"/>
                <a:gd name="connsiteY4" fmla="*/ 217088 h 217088"/>
                <a:gd name="connsiteX0" fmla="*/ 10332 w 9154332"/>
                <a:gd name="connsiteY0" fmla="*/ 219572 h 219572"/>
                <a:gd name="connsiteX1" fmla="*/ 0 w 9154332"/>
                <a:gd name="connsiteY1" fmla="*/ 0 h 219572"/>
                <a:gd name="connsiteX2" fmla="*/ 9154332 w 9154332"/>
                <a:gd name="connsiteY2" fmla="*/ 2484 h 219572"/>
                <a:gd name="connsiteX3" fmla="*/ 9026168 w 9154332"/>
                <a:gd name="connsiteY3" fmla="*/ 210336 h 219572"/>
                <a:gd name="connsiteX4" fmla="*/ 10332 w 9154332"/>
                <a:gd name="connsiteY4" fmla="*/ 219572 h 21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32" h="219572">
                  <a:moveTo>
                    <a:pt x="10332" y="219572"/>
                  </a:moveTo>
                  <a:lnTo>
                    <a:pt x="0" y="0"/>
                  </a:lnTo>
                  <a:lnTo>
                    <a:pt x="9154332" y="2484"/>
                  </a:lnTo>
                  <a:lnTo>
                    <a:pt x="9026168" y="210336"/>
                  </a:lnTo>
                  <a:lnTo>
                    <a:pt x="10332" y="219572"/>
                  </a:lnTo>
                  <a:close/>
                </a:path>
              </a:pathLst>
            </a:cu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839247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DAA10-4E8B-451A-8193-2C950EC733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EBFF0C-7AA4-4F21-8F4D-B28BD0D12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C8D4C-4FD5-49E0-B185-9145C36B734E}"/>
              </a:ext>
            </a:extLst>
          </p:cNvPr>
          <p:cNvSpPr>
            <a:spLocks noGrp="1"/>
          </p:cNvSpPr>
          <p:nvPr>
            <p:ph type="dt" sz="half" idx="10"/>
          </p:nvPr>
        </p:nvSpPr>
        <p:spPr/>
        <p:txBody>
          <a:bodyPr/>
          <a:lstStyle/>
          <a:p>
            <a:fld id="{2D2D7E8D-E686-4F98-8664-A711409EEFF2}" type="datetimeFigureOut">
              <a:rPr lang="en-GB" smtClean="0"/>
              <a:t>14/05/2024</a:t>
            </a:fld>
            <a:endParaRPr lang="en-GB"/>
          </a:p>
        </p:txBody>
      </p:sp>
      <p:sp>
        <p:nvSpPr>
          <p:cNvPr id="5" name="Footer Placeholder 4">
            <a:extLst>
              <a:ext uri="{FF2B5EF4-FFF2-40B4-BE49-F238E27FC236}">
                <a16:creationId xmlns:a16="http://schemas.microsoft.com/office/drawing/2014/main" id="{ADF86918-2999-4DE5-AD7F-DB2F4BD57F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38E37B-94A3-4480-98EA-FC1DEF4566F4}"/>
              </a:ext>
            </a:extLst>
          </p:cNvPr>
          <p:cNvSpPr>
            <a:spLocks noGrp="1"/>
          </p:cNvSpPr>
          <p:nvPr>
            <p:ph type="sldNum" sz="quarter" idx="12"/>
          </p:nvPr>
        </p:nvSpPr>
        <p:spPr/>
        <p:txBody>
          <a:bodyPr/>
          <a:lstStyle/>
          <a:p>
            <a:fld id="{17871F5A-AA6A-48A0-88EA-E0C0F0DBF94B}" type="slidenum">
              <a:rPr lang="en-GB" smtClean="0"/>
              <a:t>‹#›</a:t>
            </a:fld>
            <a:endParaRPr lang="en-GB"/>
          </a:p>
        </p:txBody>
      </p:sp>
    </p:spTree>
    <p:extLst>
      <p:ext uri="{BB962C8B-B14F-4D97-AF65-F5344CB8AC3E}">
        <p14:creationId xmlns:p14="http://schemas.microsoft.com/office/powerpoint/2010/main" val="1222389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C173-D5AE-48D1-BCEB-59ADD6C1370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625176-87C3-4B21-8BD6-C587EE5819E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219DE711-063E-4735-A08F-70499E67357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6D9B74-741C-4297-8B98-1EC01F60CE0A}"/>
              </a:ext>
            </a:extLst>
          </p:cNvPr>
          <p:cNvSpPr>
            <a:spLocks noGrp="1"/>
          </p:cNvSpPr>
          <p:nvPr>
            <p:ph type="dt" sz="half" idx="10"/>
          </p:nvPr>
        </p:nvSpPr>
        <p:spPr/>
        <p:txBody>
          <a:bodyPr/>
          <a:lstStyle/>
          <a:p>
            <a:fld id="{2D2D7E8D-E686-4F98-8664-A711409EEFF2}" type="datetimeFigureOut">
              <a:rPr lang="en-GB" smtClean="0"/>
              <a:t>14/05/2024</a:t>
            </a:fld>
            <a:endParaRPr lang="en-GB"/>
          </a:p>
        </p:txBody>
      </p:sp>
      <p:sp>
        <p:nvSpPr>
          <p:cNvPr id="6" name="Footer Placeholder 5">
            <a:extLst>
              <a:ext uri="{FF2B5EF4-FFF2-40B4-BE49-F238E27FC236}">
                <a16:creationId xmlns:a16="http://schemas.microsoft.com/office/drawing/2014/main" id="{50847BF2-DB0A-4976-9C82-84CFABCB37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59C494-7F62-4B8B-90E5-87572DC425AD}"/>
              </a:ext>
            </a:extLst>
          </p:cNvPr>
          <p:cNvSpPr>
            <a:spLocks noGrp="1"/>
          </p:cNvSpPr>
          <p:nvPr>
            <p:ph type="sldNum" sz="quarter" idx="12"/>
          </p:nvPr>
        </p:nvSpPr>
        <p:spPr/>
        <p:txBody>
          <a:bodyPr/>
          <a:lstStyle/>
          <a:p>
            <a:fld id="{17871F5A-AA6A-48A0-88EA-E0C0F0DBF94B}" type="slidenum">
              <a:rPr lang="en-GB" smtClean="0"/>
              <a:t>‹#›</a:t>
            </a:fld>
            <a:endParaRPr lang="en-GB"/>
          </a:p>
        </p:txBody>
      </p:sp>
    </p:spTree>
    <p:extLst>
      <p:ext uri="{BB962C8B-B14F-4D97-AF65-F5344CB8AC3E}">
        <p14:creationId xmlns:p14="http://schemas.microsoft.com/office/powerpoint/2010/main" val="11622409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508B-4C3C-4CCE-8973-085FC425B67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9442AD6-0471-4D1E-96FF-66CEC384C2D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EE6409B-96B2-4A03-BA16-7FF92D9AD10F}"/>
              </a:ext>
            </a:extLst>
          </p:cNvPr>
          <p:cNvSpPr>
            <a:spLocks noGrp="1"/>
          </p:cNvSpPr>
          <p:nvPr>
            <p:ph type="dt" sz="half" idx="10"/>
          </p:nvPr>
        </p:nvSpPr>
        <p:spPr/>
        <p:txBody>
          <a:bodyPr/>
          <a:lstStyle/>
          <a:p>
            <a:fld id="{2D2D7E8D-E686-4F98-8664-A711409EEFF2}" type="datetimeFigureOut">
              <a:rPr lang="en-GB" smtClean="0"/>
              <a:t>14/05/2024</a:t>
            </a:fld>
            <a:endParaRPr lang="en-GB"/>
          </a:p>
        </p:txBody>
      </p:sp>
      <p:sp>
        <p:nvSpPr>
          <p:cNvPr id="5" name="Footer Placeholder 4">
            <a:extLst>
              <a:ext uri="{FF2B5EF4-FFF2-40B4-BE49-F238E27FC236}">
                <a16:creationId xmlns:a16="http://schemas.microsoft.com/office/drawing/2014/main" id="{6D73D6C1-2CCC-4048-8F8C-BD575DCE2A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44ABFD-59B8-4D2B-949F-6D0B28C14BEB}"/>
              </a:ext>
            </a:extLst>
          </p:cNvPr>
          <p:cNvSpPr>
            <a:spLocks noGrp="1"/>
          </p:cNvSpPr>
          <p:nvPr>
            <p:ph type="sldNum" sz="quarter" idx="12"/>
          </p:nvPr>
        </p:nvSpPr>
        <p:spPr/>
        <p:txBody>
          <a:bodyPr/>
          <a:lstStyle/>
          <a:p>
            <a:fld id="{17871F5A-AA6A-48A0-88EA-E0C0F0DBF94B}" type="slidenum">
              <a:rPr lang="en-GB" smtClean="0"/>
              <a:t>‹#›</a:t>
            </a:fld>
            <a:endParaRPr lang="en-GB"/>
          </a:p>
        </p:txBody>
      </p:sp>
    </p:spTree>
    <p:extLst>
      <p:ext uri="{BB962C8B-B14F-4D97-AF65-F5344CB8AC3E}">
        <p14:creationId xmlns:p14="http://schemas.microsoft.com/office/powerpoint/2010/main" val="21459343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E8C7-2211-4DDD-8A18-E60F5476010E}"/>
              </a:ext>
            </a:extLst>
          </p:cNvPr>
          <p:cNvSpPr>
            <a:spLocks noGrp="1"/>
          </p:cNvSpPr>
          <p:nvPr>
            <p:ph type="title"/>
          </p:nvPr>
        </p:nvSpPr>
        <p:spPr>
          <a:xfrm>
            <a:off x="390524" y="105072"/>
            <a:ext cx="7266465" cy="666271"/>
          </a:xfrm>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BF664A45-7E06-4FFB-B932-6DBA3600D432}"/>
              </a:ext>
            </a:extLst>
          </p:cNvPr>
          <p:cNvSpPr/>
          <p:nvPr userDrawn="1"/>
        </p:nvSpPr>
        <p:spPr>
          <a:xfrm>
            <a:off x="8049589" y="161841"/>
            <a:ext cx="854715" cy="55929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descr="A close up of a sign&#10;&#10;Description automatically generated">
            <a:hlinkClick r:id="" action="ppaction://noaction"/>
            <a:extLst>
              <a:ext uri="{FF2B5EF4-FFF2-40B4-BE49-F238E27FC236}">
                <a16:creationId xmlns:a16="http://schemas.microsoft.com/office/drawing/2014/main" id="{24C72AA5-D9D2-4BB7-ABB0-FB8DB74490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701379" y="0"/>
            <a:ext cx="1379526" cy="1003688"/>
          </a:xfrm>
          <a:prstGeom prst="rect">
            <a:avLst/>
          </a:prstGeom>
        </p:spPr>
      </p:pic>
      <p:sp>
        <p:nvSpPr>
          <p:cNvPr id="5" name="Slide Number Placeholder 3">
            <a:extLst>
              <a:ext uri="{FF2B5EF4-FFF2-40B4-BE49-F238E27FC236}">
                <a16:creationId xmlns:a16="http://schemas.microsoft.com/office/drawing/2014/main" id="{1071BEC6-BA70-42AB-8EB0-32607A0D3F0C}"/>
              </a:ext>
            </a:extLst>
          </p:cNvPr>
          <p:cNvSpPr>
            <a:spLocks noGrp="1"/>
          </p:cNvSpPr>
          <p:nvPr>
            <p:ph type="sldNum" sz="quarter" idx="4"/>
          </p:nvPr>
        </p:nvSpPr>
        <p:spPr>
          <a:xfrm>
            <a:off x="8714460" y="6469610"/>
            <a:ext cx="278621" cy="366183"/>
          </a:xfrm>
          <a:prstGeom prst="rect">
            <a:avLst/>
          </a:prstGeom>
        </p:spPr>
        <p:txBody>
          <a:bodyPr vert="horz" lIns="36000" tIns="36000" rIns="91440" bIns="36000" rtlCol="0" anchor="ctr"/>
          <a:lstStyle>
            <a:lvl1pPr algn="r">
              <a:defRPr sz="800" b="0" i="0">
                <a:solidFill>
                  <a:srgbClr val="5A5A5A"/>
                </a:solidFill>
                <a:latin typeface="+mj-lt"/>
                <a:cs typeface="Calibri Light"/>
              </a:defRPr>
            </a:lvl1pPr>
          </a:lstStyle>
          <a:p>
            <a:fld id="{954D091F-AB52-C242-8A0B-C47CF91B12DD}" type="slidenum">
              <a:rPr lang="en-US" smtClean="0"/>
              <a:pPr/>
              <a:t>‹#›</a:t>
            </a:fld>
            <a:endParaRPr lang="en-US"/>
          </a:p>
        </p:txBody>
      </p:sp>
      <p:grpSp>
        <p:nvGrpSpPr>
          <p:cNvPr id="16" name="Group 15">
            <a:extLst>
              <a:ext uri="{FF2B5EF4-FFF2-40B4-BE49-F238E27FC236}">
                <a16:creationId xmlns:a16="http://schemas.microsoft.com/office/drawing/2014/main" id="{2973CCC7-BA72-4AF8-9C05-E79EF2EB049D}"/>
              </a:ext>
            </a:extLst>
          </p:cNvPr>
          <p:cNvGrpSpPr/>
          <p:nvPr userDrawn="1"/>
        </p:nvGrpSpPr>
        <p:grpSpPr>
          <a:xfrm>
            <a:off x="1" y="0"/>
            <a:ext cx="239697" cy="6858000"/>
            <a:chOff x="137855" y="825623"/>
            <a:chExt cx="252670" cy="3733060"/>
          </a:xfrm>
        </p:grpSpPr>
        <p:sp>
          <p:nvSpPr>
            <p:cNvPr id="9" name="Rectangle 8">
              <a:extLst>
                <a:ext uri="{FF2B5EF4-FFF2-40B4-BE49-F238E27FC236}">
                  <a16:creationId xmlns:a16="http://schemas.microsoft.com/office/drawing/2014/main" id="{689F5503-9769-4BEA-90D7-F29A95CF3D8F}"/>
                </a:ext>
              </a:extLst>
            </p:cNvPr>
            <p:cNvSpPr/>
            <p:nvPr userDrawn="1"/>
          </p:nvSpPr>
          <p:spPr>
            <a:xfrm>
              <a:off x="137855" y="825623"/>
              <a:ext cx="252670" cy="624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D9DBBF51-50D0-48C6-9765-8962EB7DFD94}"/>
                </a:ext>
              </a:extLst>
            </p:cNvPr>
            <p:cNvSpPr/>
            <p:nvPr userDrawn="1"/>
          </p:nvSpPr>
          <p:spPr>
            <a:xfrm>
              <a:off x="137855" y="1448040"/>
              <a:ext cx="252670" cy="62445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800"/>
            </a:p>
          </p:txBody>
        </p:sp>
        <p:sp>
          <p:nvSpPr>
            <p:cNvPr id="11" name="Rectangle 10">
              <a:extLst>
                <a:ext uri="{FF2B5EF4-FFF2-40B4-BE49-F238E27FC236}">
                  <a16:creationId xmlns:a16="http://schemas.microsoft.com/office/drawing/2014/main" id="{F6E50830-00E7-4A73-831C-501351D25274}"/>
                </a:ext>
              </a:extLst>
            </p:cNvPr>
            <p:cNvSpPr/>
            <p:nvPr userDrawn="1"/>
          </p:nvSpPr>
          <p:spPr>
            <a:xfrm>
              <a:off x="137855" y="3934227"/>
              <a:ext cx="252670" cy="624456"/>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800"/>
            </a:p>
          </p:txBody>
        </p:sp>
        <p:sp>
          <p:nvSpPr>
            <p:cNvPr id="12" name="Rectangle 11">
              <a:extLst>
                <a:ext uri="{FF2B5EF4-FFF2-40B4-BE49-F238E27FC236}">
                  <a16:creationId xmlns:a16="http://schemas.microsoft.com/office/drawing/2014/main" id="{4F5F321E-D4EA-44E0-A5C8-CCC17A2BE3AB}"/>
                </a:ext>
              </a:extLst>
            </p:cNvPr>
            <p:cNvSpPr/>
            <p:nvPr userDrawn="1"/>
          </p:nvSpPr>
          <p:spPr>
            <a:xfrm>
              <a:off x="137855" y="3311816"/>
              <a:ext cx="252670" cy="6244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800"/>
            </a:p>
          </p:txBody>
        </p:sp>
        <p:sp>
          <p:nvSpPr>
            <p:cNvPr id="13" name="Rectangle 12">
              <a:extLst>
                <a:ext uri="{FF2B5EF4-FFF2-40B4-BE49-F238E27FC236}">
                  <a16:creationId xmlns:a16="http://schemas.microsoft.com/office/drawing/2014/main" id="{BFDF3C66-0841-4FB8-853B-376F16A2B67B}"/>
                </a:ext>
              </a:extLst>
            </p:cNvPr>
            <p:cNvSpPr/>
            <p:nvPr userDrawn="1"/>
          </p:nvSpPr>
          <p:spPr>
            <a:xfrm>
              <a:off x="137855" y="2688913"/>
              <a:ext cx="252670" cy="62445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800"/>
            </a:p>
          </p:txBody>
        </p:sp>
        <p:sp>
          <p:nvSpPr>
            <p:cNvPr id="14" name="Rectangle 13">
              <a:extLst>
                <a:ext uri="{FF2B5EF4-FFF2-40B4-BE49-F238E27FC236}">
                  <a16:creationId xmlns:a16="http://schemas.microsoft.com/office/drawing/2014/main" id="{65E78132-17B3-42A0-AF8C-FACB34323751}"/>
                </a:ext>
              </a:extLst>
            </p:cNvPr>
            <p:cNvSpPr/>
            <p:nvPr userDrawn="1"/>
          </p:nvSpPr>
          <p:spPr>
            <a:xfrm>
              <a:off x="137855" y="2066496"/>
              <a:ext cx="252670" cy="62445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800"/>
            </a:p>
          </p:txBody>
        </p:sp>
      </p:grpSp>
      <p:sp>
        <p:nvSpPr>
          <p:cNvPr id="7" name="Content Placeholder 6">
            <a:extLst>
              <a:ext uri="{FF2B5EF4-FFF2-40B4-BE49-F238E27FC236}">
                <a16:creationId xmlns:a16="http://schemas.microsoft.com/office/drawing/2014/main" id="{16B5FCED-4677-4E19-BF80-03801782F94C}"/>
              </a:ext>
            </a:extLst>
          </p:cNvPr>
          <p:cNvSpPr>
            <a:spLocks noGrp="1"/>
          </p:cNvSpPr>
          <p:nvPr>
            <p:ph sz="quarter" idx="11"/>
          </p:nvPr>
        </p:nvSpPr>
        <p:spPr>
          <a:xfrm>
            <a:off x="390525" y="1003299"/>
            <a:ext cx="8602663" cy="5466308"/>
          </a:xfrm>
        </p:spPr>
        <p:txBody>
          <a:bodyPr>
            <a:normAutofit/>
          </a:bodyPr>
          <a:lstStyle>
            <a:lvl1pPr>
              <a:defRPr sz="1200"/>
            </a:lvl1pPr>
            <a:lvl2pPr>
              <a:defRPr sz="1100"/>
            </a:lvl2pPr>
            <a:lvl3pPr>
              <a:defRPr sz="900"/>
            </a:lvl3pPr>
            <a:lvl4pPr>
              <a:defRPr sz="800"/>
            </a:lvl4pPr>
            <a:lvl5pPr>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565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59" y="3389"/>
            <a:ext cx="9139482" cy="6854612"/>
          </a:xfrm>
          <a:prstGeom prst="rect">
            <a:avLst/>
          </a:prstGeom>
        </p:spPr>
      </p:pic>
    </p:spTree>
    <p:extLst>
      <p:ext uri="{BB962C8B-B14F-4D97-AF65-F5344CB8AC3E}">
        <p14:creationId xmlns:p14="http://schemas.microsoft.com/office/powerpoint/2010/main" val="34550492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57" y="1"/>
            <a:ext cx="9139484" cy="6857999"/>
          </a:xfrm>
          <a:prstGeom prst="rect">
            <a:avLst/>
          </a:prstGeom>
        </p:spPr>
      </p:pic>
    </p:spTree>
    <p:extLst>
      <p:ext uri="{BB962C8B-B14F-4D97-AF65-F5344CB8AC3E}">
        <p14:creationId xmlns:p14="http://schemas.microsoft.com/office/powerpoint/2010/main" val="36014664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945D08-CDEF-F236-8822-F7C84F45BADF}"/>
              </a:ext>
            </a:extLst>
          </p:cNvPr>
          <p:cNvSpPr>
            <a:spLocks noGrp="1"/>
          </p:cNvSpPr>
          <p:nvPr>
            <p:ph type="sldNum" sz="quarter" idx="10"/>
          </p:nvPr>
        </p:nvSpPr>
        <p:spPr/>
        <p:txBody>
          <a:bodyPr/>
          <a:lstStyle/>
          <a:p>
            <a:fld id="{4B909379-8BDA-4DDC-B953-11690A62F4DC}" type="slidenum">
              <a:rPr lang="en-GB" smtClean="0"/>
              <a:t>‹#›</a:t>
            </a:fld>
            <a:endParaRPr lang="en-GB"/>
          </a:p>
        </p:txBody>
      </p:sp>
    </p:spTree>
    <p:extLst>
      <p:ext uri="{BB962C8B-B14F-4D97-AF65-F5344CB8AC3E}">
        <p14:creationId xmlns:p14="http://schemas.microsoft.com/office/powerpoint/2010/main" val="3157443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17828" y="1887133"/>
            <a:ext cx="5940123" cy="1810224"/>
          </a:xfrm>
          <a:prstGeom prst="rect">
            <a:avLst/>
          </a:prstGeom>
        </p:spPr>
        <p:txBody>
          <a:bodyPr vert="horz" lIns="91440" tIns="45720" rIns="91440" bIns="45720" rtlCol="0" anchor="t" anchorCtr="0">
            <a:normAutofit/>
          </a:bodyPr>
          <a:lstStyle>
            <a:lvl1pPr>
              <a:defRPr baseline="0"/>
            </a:lvl1pPr>
          </a:lstStyle>
          <a:p>
            <a:r>
              <a:rPr lang="en-US" dirty="0"/>
              <a:t>Click to add presentation title</a:t>
            </a:r>
            <a:br>
              <a:rPr lang="en-US" dirty="0"/>
            </a:br>
            <a:endParaRPr lang="en-GB" dirty="0"/>
          </a:p>
        </p:txBody>
      </p:sp>
      <p:sp>
        <p:nvSpPr>
          <p:cNvPr id="8" name="Text Placeholder 4"/>
          <p:cNvSpPr>
            <a:spLocks noGrp="1"/>
          </p:cNvSpPr>
          <p:nvPr>
            <p:ph type="body" sz="quarter" idx="12" hasCustomPrompt="1"/>
          </p:nvPr>
        </p:nvSpPr>
        <p:spPr>
          <a:xfrm>
            <a:off x="517826" y="241654"/>
            <a:ext cx="5940123" cy="402403"/>
          </a:xfrm>
          <a:prstGeom prst="rect">
            <a:avLst/>
          </a:prstGeom>
        </p:spPr>
        <p:txBody>
          <a:bodyPr anchor="t" anchorCtr="0">
            <a:noAutofit/>
          </a:bodyPr>
          <a:lstStyle>
            <a:lvl1pPr marL="0" indent="0">
              <a:lnSpc>
                <a:spcPct val="100000"/>
              </a:lnSpc>
              <a:spcBef>
                <a:spcPts val="0"/>
              </a:spcBef>
              <a:buNone/>
              <a:defRPr sz="750" b="0">
                <a:solidFill>
                  <a:srgbClr val="53565A"/>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presentation title, author and date</a:t>
            </a:r>
            <a:endParaRPr lang="en-GB" dirty="0"/>
          </a:p>
        </p:txBody>
      </p:sp>
      <p:sp>
        <p:nvSpPr>
          <p:cNvPr id="11" name="Picture Placeholder 10"/>
          <p:cNvSpPr>
            <a:spLocks noGrp="1"/>
          </p:cNvSpPr>
          <p:nvPr>
            <p:ph type="pic" sz="quarter" idx="13" hasCustomPrompt="1"/>
          </p:nvPr>
        </p:nvSpPr>
        <p:spPr>
          <a:xfrm>
            <a:off x="6718854" y="5295819"/>
            <a:ext cx="1867894" cy="1374775"/>
          </a:xfrm>
          <a:prstGeom prst="rect">
            <a:avLst/>
          </a:prstGeom>
          <a:noFill/>
          <a:ln>
            <a:noFill/>
          </a:ln>
        </p:spPr>
        <p:txBody>
          <a:bodyPr/>
          <a:lstStyle>
            <a:lvl1pPr marL="0" indent="0">
              <a:buNone/>
              <a:defRPr sz="1050" baseline="0">
                <a:solidFill>
                  <a:srgbClr val="53565A"/>
                </a:solidFill>
                <a:latin typeface="Arial" panose="020B0604020202020204" pitchFamily="34" charset="0"/>
                <a:cs typeface="Arial" panose="020B0604020202020204" pitchFamily="34" charset="0"/>
              </a:defRPr>
            </a:lvl1pPr>
          </a:lstStyle>
          <a:p>
            <a:r>
              <a:rPr lang="en-GB" dirty="0"/>
              <a:t>Insert company logo if applicable</a:t>
            </a:r>
          </a:p>
        </p:txBody>
      </p:sp>
      <p:sp>
        <p:nvSpPr>
          <p:cNvPr id="6" name="Text Placeholder 5"/>
          <p:cNvSpPr>
            <a:spLocks noGrp="1"/>
          </p:cNvSpPr>
          <p:nvPr>
            <p:ph type="body" sz="quarter" idx="14" hasCustomPrompt="1"/>
          </p:nvPr>
        </p:nvSpPr>
        <p:spPr>
          <a:xfrm>
            <a:off x="517826" y="3887790"/>
            <a:ext cx="5940123" cy="708025"/>
          </a:xfrm>
          <a:prstGeom prst="rect">
            <a:avLst/>
          </a:prstGeom>
        </p:spPr>
        <p:txBody>
          <a:bodyPr/>
          <a:lstStyle>
            <a:lvl1pPr marL="0" indent="0">
              <a:buNone/>
              <a:defRPr sz="975" b="1" baseline="0">
                <a:solidFill>
                  <a:srgbClr val="165788"/>
                </a:solidFill>
                <a:latin typeface="Arial" panose="020B0604020202020204" pitchFamily="34" charset="0"/>
                <a:cs typeface="Arial" panose="020B0604020202020204" pitchFamily="34" charset="0"/>
              </a:defRPr>
            </a:lvl1pPr>
            <a:lvl2pPr>
              <a:defRPr sz="1050">
                <a:solidFill>
                  <a:srgbClr val="53565A"/>
                </a:solidFill>
                <a:latin typeface="Arial" panose="020B0604020202020204" pitchFamily="34" charset="0"/>
                <a:cs typeface="Arial" panose="020B0604020202020204" pitchFamily="34" charset="0"/>
              </a:defRPr>
            </a:lvl2pPr>
            <a:lvl3pPr>
              <a:defRPr sz="1050">
                <a:solidFill>
                  <a:srgbClr val="53565A"/>
                </a:solidFill>
                <a:latin typeface="Arial" panose="020B0604020202020204" pitchFamily="34" charset="0"/>
                <a:cs typeface="Arial" panose="020B0604020202020204" pitchFamily="34" charset="0"/>
              </a:defRPr>
            </a:lvl3pPr>
            <a:lvl4pPr>
              <a:defRPr sz="1050">
                <a:solidFill>
                  <a:srgbClr val="53565A"/>
                </a:solidFill>
                <a:latin typeface="Arial" panose="020B0604020202020204" pitchFamily="34" charset="0"/>
                <a:cs typeface="Arial" panose="020B0604020202020204" pitchFamily="34" charset="0"/>
              </a:defRPr>
            </a:lvl4pPr>
            <a:lvl5pPr>
              <a:defRPr sz="1050">
                <a:solidFill>
                  <a:srgbClr val="53565A"/>
                </a:solidFill>
                <a:latin typeface="Arial" panose="020B0604020202020204" pitchFamily="34" charset="0"/>
                <a:cs typeface="Arial" panose="020B0604020202020204" pitchFamily="34" charset="0"/>
              </a:defRPr>
            </a:lvl5pPr>
          </a:lstStyle>
          <a:p>
            <a:pPr lvl="0"/>
            <a:r>
              <a:rPr lang="en-US" dirty="0"/>
              <a:t>To ensure you take full advantage of our new presentation template, please take a moment to read the quick reference guide available on </a:t>
            </a:r>
            <a:r>
              <a:rPr lang="en-US" dirty="0" err="1"/>
              <a:t>Spacehopper</a:t>
            </a:r>
            <a:r>
              <a:rPr lang="en-US" dirty="0"/>
              <a:t>. There you will also find a full user guide.</a:t>
            </a:r>
            <a:endParaRPr lang="en-GB" dirty="0"/>
          </a:p>
        </p:txBody>
      </p:sp>
    </p:spTree>
    <p:extLst>
      <p:ext uri="{BB962C8B-B14F-4D97-AF65-F5344CB8AC3E}">
        <p14:creationId xmlns:p14="http://schemas.microsoft.com/office/powerpoint/2010/main" val="2954192812"/>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 y="0"/>
            <a:ext cx="9139487" cy="6858000"/>
          </a:xfrm>
          <a:prstGeom prst="rect">
            <a:avLst/>
          </a:prstGeom>
        </p:spPr>
      </p:pic>
      <p:sp>
        <p:nvSpPr>
          <p:cNvPr id="2" name="Slide Number Placeholder 1">
            <a:extLst>
              <a:ext uri="{FF2B5EF4-FFF2-40B4-BE49-F238E27FC236}">
                <a16:creationId xmlns:a16="http://schemas.microsoft.com/office/drawing/2014/main" id="{66D2DF29-FFAA-3561-9382-F9CA64560842}"/>
              </a:ext>
            </a:extLst>
          </p:cNvPr>
          <p:cNvSpPr>
            <a:spLocks noGrp="1"/>
          </p:cNvSpPr>
          <p:nvPr>
            <p:ph type="sldNum" sz="quarter" idx="10"/>
          </p:nvPr>
        </p:nvSpPr>
        <p:spPr/>
        <p:txBody>
          <a:bodyPr/>
          <a:lstStyle/>
          <a:p>
            <a:fld id="{4B909379-8BDA-4DDC-B953-11690A62F4DC}" type="slidenum">
              <a:rPr lang="en-GB" smtClean="0"/>
              <a:t>‹#›</a:t>
            </a:fld>
            <a:endParaRPr lang="en-GB"/>
          </a:p>
        </p:txBody>
      </p:sp>
    </p:spTree>
    <p:extLst>
      <p:ext uri="{BB962C8B-B14F-4D97-AF65-F5344CB8AC3E}">
        <p14:creationId xmlns:p14="http://schemas.microsoft.com/office/powerpoint/2010/main" val="14636830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6858000"/>
          </a:xfrm>
          <a:prstGeom prst="rect">
            <a:avLst/>
          </a:prstGeom>
        </p:spPr>
      </p:pic>
      <p:sp>
        <p:nvSpPr>
          <p:cNvPr id="2" name="Slide Number Placeholder 1">
            <a:extLst>
              <a:ext uri="{FF2B5EF4-FFF2-40B4-BE49-F238E27FC236}">
                <a16:creationId xmlns:a16="http://schemas.microsoft.com/office/drawing/2014/main" id="{081474E0-3B76-6392-C53A-32B717295F5B}"/>
              </a:ext>
            </a:extLst>
          </p:cNvPr>
          <p:cNvSpPr>
            <a:spLocks noGrp="1"/>
          </p:cNvSpPr>
          <p:nvPr>
            <p:ph type="sldNum" sz="quarter" idx="10"/>
          </p:nvPr>
        </p:nvSpPr>
        <p:spPr/>
        <p:txBody>
          <a:bodyPr/>
          <a:lstStyle/>
          <a:p>
            <a:fld id="{4B909379-8BDA-4DDC-B953-11690A62F4DC}" type="slidenum">
              <a:rPr lang="en-GB" smtClean="0"/>
              <a:t>‹#›</a:t>
            </a:fld>
            <a:endParaRPr lang="en-GB"/>
          </a:p>
        </p:txBody>
      </p:sp>
    </p:spTree>
    <p:extLst>
      <p:ext uri="{BB962C8B-B14F-4D97-AF65-F5344CB8AC3E}">
        <p14:creationId xmlns:p14="http://schemas.microsoft.com/office/powerpoint/2010/main" val="15072964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6858000"/>
          </a:xfrm>
          <a:prstGeom prst="rect">
            <a:avLst/>
          </a:prstGeom>
        </p:spPr>
      </p:pic>
    </p:spTree>
    <p:extLst>
      <p:ext uri="{BB962C8B-B14F-4D97-AF65-F5344CB8AC3E}">
        <p14:creationId xmlns:p14="http://schemas.microsoft.com/office/powerpoint/2010/main" val="3772258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56" y="1694"/>
            <a:ext cx="9139486" cy="6854613"/>
          </a:xfrm>
          <a:prstGeom prst="rect">
            <a:avLst/>
          </a:prstGeom>
        </p:spPr>
      </p:pic>
    </p:spTree>
    <p:extLst>
      <p:ext uri="{BB962C8B-B14F-4D97-AF65-F5344CB8AC3E}">
        <p14:creationId xmlns:p14="http://schemas.microsoft.com/office/powerpoint/2010/main" val="22742827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156F2-D865-1FB5-1572-DE28B244C4F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AF7C1DE-C8ED-C542-08C1-E00ED77B851D}"/>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789C8C-2E45-D3AD-37A3-FFFC7D08E336}"/>
              </a:ext>
            </a:extLst>
          </p:cNvPr>
          <p:cNvSpPr>
            <a:spLocks noGrp="1"/>
          </p:cNvSpPr>
          <p:nvPr>
            <p:ph type="dt" sz="half" idx="10"/>
          </p:nvPr>
        </p:nvSpPr>
        <p:spPr/>
        <p:txBody>
          <a:bodyPr/>
          <a:lstStyle/>
          <a:p>
            <a:fld id="{74A7E240-6F08-4A92-B7F4-AB665C0092E4}" type="datetimeFigureOut">
              <a:rPr lang="en-GB" smtClean="0"/>
              <a:t>14/05/2024</a:t>
            </a:fld>
            <a:endParaRPr lang="en-GB"/>
          </a:p>
        </p:txBody>
      </p:sp>
      <p:sp>
        <p:nvSpPr>
          <p:cNvPr id="5" name="Footer Placeholder 4">
            <a:extLst>
              <a:ext uri="{FF2B5EF4-FFF2-40B4-BE49-F238E27FC236}">
                <a16:creationId xmlns:a16="http://schemas.microsoft.com/office/drawing/2014/main" id="{C2D4FDCD-76D3-2551-29C5-96A0F6DF7D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45C87C-242B-192C-1E0C-4BD19E2AAC8C}"/>
              </a:ext>
            </a:extLst>
          </p:cNvPr>
          <p:cNvSpPr>
            <a:spLocks noGrp="1"/>
          </p:cNvSpPr>
          <p:nvPr>
            <p:ph type="sldNum" sz="quarter" idx="12"/>
          </p:nvPr>
        </p:nvSpPr>
        <p:spPr/>
        <p:txBody>
          <a:bodyPr/>
          <a:lstStyle/>
          <a:p>
            <a:fld id="{01C5B503-8015-4C6F-9E44-9AAAB1841187}" type="slidenum">
              <a:rPr lang="en-GB" smtClean="0"/>
              <a:t>‹#›</a:t>
            </a:fld>
            <a:endParaRPr lang="en-GB"/>
          </a:p>
        </p:txBody>
      </p:sp>
    </p:spTree>
    <p:extLst>
      <p:ext uri="{BB962C8B-B14F-4D97-AF65-F5344CB8AC3E}">
        <p14:creationId xmlns:p14="http://schemas.microsoft.com/office/powerpoint/2010/main" val="62889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17828" y="1887133"/>
            <a:ext cx="5940123" cy="1810224"/>
          </a:xfrm>
          <a:prstGeom prst="rect">
            <a:avLst/>
          </a:prstGeom>
        </p:spPr>
        <p:txBody>
          <a:bodyPr vert="horz" lIns="91440" tIns="45720" rIns="91440" bIns="45720" rtlCol="0" anchor="t" anchorCtr="0">
            <a:normAutofit/>
          </a:bodyPr>
          <a:lstStyle>
            <a:lvl1pPr>
              <a:defRPr baseline="0"/>
            </a:lvl1pPr>
          </a:lstStyle>
          <a:p>
            <a:r>
              <a:rPr lang="en-US" dirty="0"/>
              <a:t>Click to add presentation title</a:t>
            </a:r>
            <a:br>
              <a:rPr lang="en-US" dirty="0"/>
            </a:br>
            <a:endParaRPr lang="en-GB" dirty="0"/>
          </a:p>
        </p:txBody>
      </p:sp>
      <p:sp>
        <p:nvSpPr>
          <p:cNvPr id="8" name="Text Placeholder 4"/>
          <p:cNvSpPr>
            <a:spLocks noGrp="1"/>
          </p:cNvSpPr>
          <p:nvPr>
            <p:ph type="body" sz="quarter" idx="12" hasCustomPrompt="1"/>
          </p:nvPr>
        </p:nvSpPr>
        <p:spPr>
          <a:xfrm>
            <a:off x="517826" y="241654"/>
            <a:ext cx="5940123" cy="402403"/>
          </a:xfrm>
          <a:prstGeom prst="rect">
            <a:avLst/>
          </a:prstGeom>
        </p:spPr>
        <p:txBody>
          <a:bodyPr anchor="t" anchorCtr="0">
            <a:noAutofit/>
          </a:bodyPr>
          <a:lstStyle>
            <a:lvl1pPr marL="0" indent="0">
              <a:lnSpc>
                <a:spcPct val="100000"/>
              </a:lnSpc>
              <a:spcBef>
                <a:spcPts val="0"/>
              </a:spcBef>
              <a:buNone/>
              <a:defRPr sz="750" b="0">
                <a:solidFill>
                  <a:srgbClr val="53565A"/>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presentation title, author and date</a:t>
            </a:r>
            <a:endParaRPr lang="en-GB" dirty="0"/>
          </a:p>
        </p:txBody>
      </p:sp>
      <p:sp>
        <p:nvSpPr>
          <p:cNvPr id="11" name="Picture Placeholder 10"/>
          <p:cNvSpPr>
            <a:spLocks noGrp="1"/>
          </p:cNvSpPr>
          <p:nvPr>
            <p:ph type="pic" sz="quarter" idx="13" hasCustomPrompt="1"/>
          </p:nvPr>
        </p:nvSpPr>
        <p:spPr>
          <a:xfrm>
            <a:off x="6718854" y="5295819"/>
            <a:ext cx="1867894" cy="1374775"/>
          </a:xfrm>
          <a:prstGeom prst="rect">
            <a:avLst/>
          </a:prstGeom>
          <a:noFill/>
          <a:ln>
            <a:noFill/>
          </a:ln>
        </p:spPr>
        <p:txBody>
          <a:bodyPr/>
          <a:lstStyle>
            <a:lvl1pPr marL="0" indent="0">
              <a:buNone/>
              <a:defRPr sz="1050" baseline="0">
                <a:solidFill>
                  <a:srgbClr val="53565A"/>
                </a:solidFill>
                <a:latin typeface="Arial" panose="020B0604020202020204" pitchFamily="34" charset="0"/>
                <a:cs typeface="Arial" panose="020B0604020202020204" pitchFamily="34" charset="0"/>
              </a:defRPr>
            </a:lvl1pPr>
          </a:lstStyle>
          <a:p>
            <a:r>
              <a:rPr lang="en-GB" dirty="0"/>
              <a:t>Insert company logo if applicable</a:t>
            </a:r>
          </a:p>
        </p:txBody>
      </p:sp>
      <p:sp>
        <p:nvSpPr>
          <p:cNvPr id="6" name="Text Placeholder 5"/>
          <p:cNvSpPr>
            <a:spLocks noGrp="1"/>
          </p:cNvSpPr>
          <p:nvPr>
            <p:ph type="body" sz="quarter" idx="14" hasCustomPrompt="1"/>
          </p:nvPr>
        </p:nvSpPr>
        <p:spPr>
          <a:xfrm>
            <a:off x="517826" y="3887790"/>
            <a:ext cx="5940123" cy="708025"/>
          </a:xfrm>
          <a:prstGeom prst="rect">
            <a:avLst/>
          </a:prstGeom>
        </p:spPr>
        <p:txBody>
          <a:bodyPr/>
          <a:lstStyle>
            <a:lvl1pPr marL="0" indent="0">
              <a:buNone/>
              <a:defRPr sz="975" b="1" baseline="0">
                <a:solidFill>
                  <a:srgbClr val="165788"/>
                </a:solidFill>
                <a:latin typeface="Arial" panose="020B0604020202020204" pitchFamily="34" charset="0"/>
                <a:cs typeface="Arial" panose="020B0604020202020204" pitchFamily="34" charset="0"/>
              </a:defRPr>
            </a:lvl1pPr>
            <a:lvl2pPr>
              <a:defRPr sz="1050">
                <a:solidFill>
                  <a:srgbClr val="53565A"/>
                </a:solidFill>
                <a:latin typeface="Arial" panose="020B0604020202020204" pitchFamily="34" charset="0"/>
                <a:cs typeface="Arial" panose="020B0604020202020204" pitchFamily="34" charset="0"/>
              </a:defRPr>
            </a:lvl2pPr>
            <a:lvl3pPr>
              <a:defRPr sz="1050">
                <a:solidFill>
                  <a:srgbClr val="53565A"/>
                </a:solidFill>
                <a:latin typeface="Arial" panose="020B0604020202020204" pitchFamily="34" charset="0"/>
                <a:cs typeface="Arial" panose="020B0604020202020204" pitchFamily="34" charset="0"/>
              </a:defRPr>
            </a:lvl3pPr>
            <a:lvl4pPr>
              <a:defRPr sz="1050">
                <a:solidFill>
                  <a:srgbClr val="53565A"/>
                </a:solidFill>
                <a:latin typeface="Arial" panose="020B0604020202020204" pitchFamily="34" charset="0"/>
                <a:cs typeface="Arial" panose="020B0604020202020204" pitchFamily="34" charset="0"/>
              </a:defRPr>
            </a:lvl4pPr>
            <a:lvl5pPr>
              <a:defRPr sz="1050">
                <a:solidFill>
                  <a:srgbClr val="53565A"/>
                </a:solidFill>
                <a:latin typeface="Arial" panose="020B0604020202020204" pitchFamily="34" charset="0"/>
                <a:cs typeface="Arial" panose="020B0604020202020204" pitchFamily="34" charset="0"/>
              </a:defRPr>
            </a:lvl5pPr>
          </a:lstStyle>
          <a:p>
            <a:pPr lvl="0"/>
            <a:r>
              <a:rPr lang="en-US" dirty="0"/>
              <a:t>To ensure you take full advantage of our new presentation template, please take a moment to read the quick reference guide available on </a:t>
            </a:r>
            <a:r>
              <a:rPr lang="en-US" dirty="0" err="1"/>
              <a:t>Spacehopper</a:t>
            </a:r>
            <a:r>
              <a:rPr lang="en-US" dirty="0"/>
              <a:t>. There you will also find a full user guide.</a:t>
            </a:r>
            <a:endParaRPr lang="en-GB" dirty="0"/>
          </a:p>
        </p:txBody>
      </p:sp>
    </p:spTree>
    <p:extLst>
      <p:ext uri="{BB962C8B-B14F-4D97-AF65-F5344CB8AC3E}">
        <p14:creationId xmlns:p14="http://schemas.microsoft.com/office/powerpoint/2010/main" val="381677828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9731D-1EFE-479F-879B-C4D0230676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EE0C61-36A6-4589-A1DC-D9F9E5BC4C67}"/>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24A4E2-AE89-443F-B0DF-D702830915D6}"/>
              </a:ext>
            </a:extLst>
          </p:cNvPr>
          <p:cNvSpPr>
            <a:spLocks noGrp="1"/>
          </p:cNvSpPr>
          <p:nvPr>
            <p:ph type="dt" sz="half" idx="10"/>
          </p:nvPr>
        </p:nvSpPr>
        <p:spPr>
          <a:xfrm>
            <a:off x="628650" y="6356351"/>
            <a:ext cx="2057400" cy="365125"/>
          </a:xfrm>
          <a:prstGeom prst="rect">
            <a:avLst/>
          </a:prstGeom>
        </p:spPr>
        <p:txBody>
          <a:bodyPr/>
          <a:lstStyle/>
          <a:p>
            <a:fld id="{D5DB807B-5B30-454C-A69F-66DBD37364C2}" type="datetimeFigureOut">
              <a:rPr lang="en-GB" smtClean="0"/>
              <a:t>13/05/2024</a:t>
            </a:fld>
            <a:endParaRPr lang="en-GB"/>
          </a:p>
        </p:txBody>
      </p:sp>
      <p:sp>
        <p:nvSpPr>
          <p:cNvPr id="5" name="Footer Placeholder 4">
            <a:extLst>
              <a:ext uri="{FF2B5EF4-FFF2-40B4-BE49-F238E27FC236}">
                <a16:creationId xmlns:a16="http://schemas.microsoft.com/office/drawing/2014/main" id="{68F25C68-A04D-4BE3-BBC2-E59A3447FF3D}"/>
              </a:ext>
            </a:extLst>
          </p:cNvPr>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75FCB6A-D30D-43E7-8335-2A9C8ECC7192}"/>
              </a:ext>
            </a:extLst>
          </p:cNvPr>
          <p:cNvSpPr>
            <a:spLocks noGrp="1"/>
          </p:cNvSpPr>
          <p:nvPr>
            <p:ph type="sldNum" sz="quarter" idx="12"/>
          </p:nvPr>
        </p:nvSpPr>
        <p:spPr>
          <a:xfrm>
            <a:off x="6457950" y="6356351"/>
            <a:ext cx="2057400" cy="365125"/>
          </a:xfrm>
          <a:prstGeom prst="rect">
            <a:avLst/>
          </a:prstGeom>
        </p:spPr>
        <p:txBody>
          <a:bodyPr/>
          <a:lstStyle/>
          <a:p>
            <a:fld id="{CD1B717E-7974-455A-8B69-97C0EEBCE49D}" type="slidenum">
              <a:rPr lang="en-GB" smtClean="0"/>
              <a:t>‹#›</a:t>
            </a:fld>
            <a:endParaRPr lang="en-GB"/>
          </a:p>
        </p:txBody>
      </p:sp>
    </p:spTree>
    <p:extLst>
      <p:ext uri="{BB962C8B-B14F-4D97-AF65-F5344CB8AC3E}">
        <p14:creationId xmlns:p14="http://schemas.microsoft.com/office/powerpoint/2010/main" val="1169649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960B5-0E62-4BB7-9ADB-E21EC2EA83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AA7108-939F-423E-B8FD-A9DA08567D4E}"/>
              </a:ext>
            </a:extLst>
          </p:cNvPr>
          <p:cNvSpPr>
            <a:spLocks noGrp="1"/>
          </p:cNvSpPr>
          <p:nvPr>
            <p:ph type="dt" sz="half" idx="10"/>
          </p:nvPr>
        </p:nvSpPr>
        <p:spPr>
          <a:xfrm>
            <a:off x="628650" y="6356351"/>
            <a:ext cx="2057400" cy="365125"/>
          </a:xfrm>
          <a:prstGeom prst="rect">
            <a:avLst/>
          </a:prstGeom>
        </p:spPr>
        <p:txBody>
          <a:bodyPr/>
          <a:lstStyle/>
          <a:p>
            <a:fld id="{D5DB807B-5B30-454C-A69F-66DBD37364C2}" type="datetimeFigureOut">
              <a:rPr lang="en-GB" smtClean="0"/>
              <a:t>13/05/2024</a:t>
            </a:fld>
            <a:endParaRPr lang="en-GB"/>
          </a:p>
        </p:txBody>
      </p:sp>
      <p:sp>
        <p:nvSpPr>
          <p:cNvPr id="4" name="Footer Placeholder 3">
            <a:extLst>
              <a:ext uri="{FF2B5EF4-FFF2-40B4-BE49-F238E27FC236}">
                <a16:creationId xmlns:a16="http://schemas.microsoft.com/office/drawing/2014/main" id="{C3936672-8ADB-4507-A978-C8217DB5479B}"/>
              </a:ext>
            </a:extLst>
          </p:cNvPr>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9E00D5DF-7CFD-4D70-8549-4092FEE2E193}"/>
              </a:ext>
            </a:extLst>
          </p:cNvPr>
          <p:cNvSpPr>
            <a:spLocks noGrp="1"/>
          </p:cNvSpPr>
          <p:nvPr>
            <p:ph type="sldNum" sz="quarter" idx="12"/>
          </p:nvPr>
        </p:nvSpPr>
        <p:spPr>
          <a:xfrm>
            <a:off x="6457950" y="6356351"/>
            <a:ext cx="2057400" cy="365125"/>
          </a:xfrm>
          <a:prstGeom prst="rect">
            <a:avLst/>
          </a:prstGeom>
        </p:spPr>
        <p:txBody>
          <a:bodyPr/>
          <a:lstStyle/>
          <a:p>
            <a:fld id="{CD1B717E-7974-455A-8B69-97C0EEBCE49D}" type="slidenum">
              <a:rPr lang="en-GB" smtClean="0"/>
              <a:t>‹#›</a:t>
            </a:fld>
            <a:endParaRPr lang="en-GB"/>
          </a:p>
        </p:txBody>
      </p:sp>
    </p:spTree>
    <p:extLst>
      <p:ext uri="{BB962C8B-B14F-4D97-AF65-F5344CB8AC3E}">
        <p14:creationId xmlns:p14="http://schemas.microsoft.com/office/powerpoint/2010/main" val="3720501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879A76-E599-41C4-91DA-B9B7E2A7FD3A}" type="datetimeFigureOut">
              <a:rPr lang="en-GB" smtClean="0"/>
              <a:t>13/05/2024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C63D38-88E8-43B9-8D64-988E9DB586FD}" type="slidenum">
              <a:rPr lang="en-GB" smtClean="0"/>
              <a:t>‹#›</a:t>
            </a:fld>
            <a:endParaRPr lang="en-GB"/>
          </a:p>
        </p:txBody>
      </p:sp>
      <p:pic>
        <p:nvPicPr>
          <p:cNvPr id="6" name="Picture 5"/>
          <p:cNvPicPr>
            <a:picLocks noChangeAspect="1"/>
          </p:cNvPicPr>
          <p:nvPr userDrawn="1"/>
        </p:nvPicPr>
        <p:blipFill>
          <a:blip r:embed="rId2" cstate="print"/>
          <a:stretch>
            <a:fillRect/>
          </a:stretch>
        </p:blipFill>
        <p:spPr>
          <a:xfrm>
            <a:off x="-304800" y="1143000"/>
            <a:ext cx="12411010" cy="9296400"/>
          </a:xfrm>
          <a:prstGeom prst="rect">
            <a:avLst/>
          </a:prstGeom>
        </p:spPr>
      </p:pic>
      <p:pic>
        <p:nvPicPr>
          <p:cNvPr id="8" name="Picture 7"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
        <p:nvSpPr>
          <p:cNvPr id="9" name="Title 8"/>
          <p:cNvSpPr>
            <a:spLocks noGrp="1"/>
          </p:cNvSpPr>
          <p:nvPr>
            <p:ph type="title"/>
          </p:nvPr>
        </p:nvSpPr>
        <p:spPr>
          <a:xfrm>
            <a:off x="539552" y="2276872"/>
            <a:ext cx="8229600" cy="1143000"/>
          </a:xfrm>
        </p:spPr>
        <p:txBody>
          <a:bodyPr>
            <a:normAutofit/>
          </a:bodyPr>
          <a:lstStyle>
            <a:lvl1pPr>
              <a:defRPr lang="en-GB" sz="54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11" name="Text Placeholder 10"/>
          <p:cNvSpPr>
            <a:spLocks noGrp="1"/>
          </p:cNvSpPr>
          <p:nvPr>
            <p:ph type="body" sz="quarter" idx="13"/>
          </p:nvPr>
        </p:nvSpPr>
        <p:spPr>
          <a:xfrm>
            <a:off x="1042988" y="3644900"/>
            <a:ext cx="7200900" cy="1368425"/>
          </a:xfrm>
        </p:spPr>
        <p:txBody>
          <a:bodyPr/>
          <a:lstStyle>
            <a:lvl1pPr algn="ctr">
              <a:buNone/>
              <a:defRPr>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84384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3797674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pic>
        <p:nvPicPr>
          <p:cNvPr id="9" name="Picture 8"/>
          <p:cNvPicPr>
            <a:picLocks noChangeAspect="1"/>
          </p:cNvPicPr>
          <p:nvPr userDrawn="1"/>
        </p:nvPicPr>
        <p:blipFill>
          <a:blip r:embed="rId4" cstate="print"/>
          <a:stretch>
            <a:fillRect/>
          </a:stretch>
        </p:blipFill>
        <p:spPr>
          <a:xfrm>
            <a:off x="6858000" y="334028"/>
            <a:ext cx="2946974" cy="6257272"/>
          </a:xfrm>
          <a:prstGeom prst="rect">
            <a:avLst/>
          </a:prstGeom>
        </p:spPr>
      </p:pic>
    </p:spTree>
    <p:extLst>
      <p:ext uri="{BB962C8B-B14F-4D97-AF65-F5344CB8AC3E}">
        <p14:creationId xmlns:p14="http://schemas.microsoft.com/office/powerpoint/2010/main" val="378847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4200" b="1" kern="1200" spc="-150" dirty="0" smtClean="0">
                <a:solidFill>
                  <a:srgbClr val="4E5590"/>
                </a:solidFill>
                <a:latin typeface="Arial Bold"/>
                <a:ea typeface="+mn-ea"/>
                <a:cs typeface="Arial Bold"/>
              </a:defRPr>
            </a:lvl1pPr>
            <a:lvl3pPr>
              <a:buNone/>
              <a:defRPr/>
            </a:lvl3pPr>
            <a:lvl5pPr>
              <a:buNone/>
              <a:defRPr/>
            </a:lvl5pPr>
          </a:lstStyle>
          <a:p>
            <a:pPr lvl="0"/>
            <a:r>
              <a:rPr lang="en-US" dirty="0"/>
              <a:t>Add title here</a:t>
            </a:r>
          </a:p>
        </p:txBody>
      </p:sp>
      <p:sp>
        <p:nvSpPr>
          <p:cNvPr id="3" name="Content Placeholder 2"/>
          <p:cNvSpPr>
            <a:spLocks noGrp="1"/>
          </p:cNvSpPr>
          <p:nvPr>
            <p:ph idx="1"/>
          </p:nvPr>
        </p:nvSpPr>
        <p:spPr>
          <a:xfrm>
            <a:off x="457200" y="2714620"/>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7119258" y="334028"/>
            <a:ext cx="2946974" cy="625727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with shapes">
    <p:spTree>
      <p:nvGrpSpPr>
        <p:cNvPr id="1" name=""/>
        <p:cNvGrpSpPr/>
        <p:nvPr/>
      </p:nvGrpSpPr>
      <p:grpSpPr>
        <a:xfrm>
          <a:off x="0" y="0"/>
          <a:ext cx="0" cy="0"/>
          <a:chOff x="0" y="0"/>
          <a:chExt cx="0" cy="0"/>
        </a:xfrm>
      </p:grpSpPr>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12" name="Picture 11"/>
          <p:cNvPicPr>
            <a:picLocks noChangeAspect="1"/>
          </p:cNvPicPr>
          <p:nvPr userDrawn="1"/>
        </p:nvPicPr>
        <p:blipFill>
          <a:blip r:embed="rId3" cstate="print"/>
          <a:stretch>
            <a:fillRect/>
          </a:stretch>
        </p:blipFill>
        <p:spPr>
          <a:xfrm>
            <a:off x="4253114" y="-969820"/>
            <a:ext cx="7254243" cy="9842500"/>
          </a:xfrm>
          <a:prstGeom prst="rect">
            <a:avLst/>
          </a:prstGeom>
        </p:spPr>
      </p:pic>
    </p:spTree>
    <p:extLst>
      <p:ext uri="{BB962C8B-B14F-4D97-AF65-F5344CB8AC3E}">
        <p14:creationId xmlns:p14="http://schemas.microsoft.com/office/powerpoint/2010/main" val="347714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ysio work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879A76-E599-41C4-91DA-B9B7E2A7FD3A}" type="datetimeFigureOut">
              <a:rPr lang="en-GB" smtClean="0"/>
              <a:t>13/05/2024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C63D38-88E8-43B9-8D64-988E9DB586FD}" type="slidenum">
              <a:rPr lang="en-GB" smtClean="0"/>
              <a:t>‹#›</a:t>
            </a:fld>
            <a:endParaRPr lang="en-GB"/>
          </a:p>
        </p:txBody>
      </p:sp>
      <p:pic>
        <p:nvPicPr>
          <p:cNvPr id="6" name="Picture 5"/>
          <p:cNvPicPr>
            <a:picLocks noChangeAspect="1"/>
          </p:cNvPicPr>
          <p:nvPr userDrawn="1"/>
        </p:nvPicPr>
        <p:blipFill>
          <a:blip r:embed="rId2" cstate="print"/>
          <a:stretch>
            <a:fillRect/>
          </a:stretch>
        </p:blipFill>
        <p:spPr>
          <a:xfrm>
            <a:off x="-304800" y="1143000"/>
            <a:ext cx="12411010" cy="9296400"/>
          </a:xfrm>
          <a:prstGeom prst="rect">
            <a:avLst/>
          </a:prstGeom>
        </p:spPr>
      </p:pic>
      <p:pic>
        <p:nvPicPr>
          <p:cNvPr id="7" name="Picture 6"/>
          <p:cNvPicPr>
            <a:picLocks noChangeAspect="1"/>
          </p:cNvPicPr>
          <p:nvPr userDrawn="1"/>
        </p:nvPicPr>
        <p:blipFill>
          <a:blip r:embed="rId3" cstate="print"/>
          <a:stretch>
            <a:fillRect/>
          </a:stretch>
        </p:blipFill>
        <p:spPr>
          <a:xfrm>
            <a:off x="2286000" y="2895600"/>
            <a:ext cx="5308600" cy="2413000"/>
          </a:xfrm>
          <a:prstGeom prst="rect">
            <a:avLst/>
          </a:prstGeom>
        </p:spPr>
      </p:pic>
      <p:pic>
        <p:nvPicPr>
          <p:cNvPr id="8" name="Picture 7"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3613138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720" y="1687814"/>
            <a:ext cx="6635080" cy="1143000"/>
          </a:xfrm>
        </p:spPr>
        <p:txBody>
          <a:bodyPr>
            <a:noAutofit/>
          </a:bodyPr>
          <a:lstStyle>
            <a:lvl1pPr>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2036618" y="2852936"/>
            <a:ext cx="6650182" cy="327322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54ECB295-DE05-4816-8DC8-5004B4D8B5D6}"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7" name="Picture 6"/>
          <p:cNvPicPr>
            <a:picLocks noChangeAspect="1"/>
          </p:cNvPicPr>
          <p:nvPr userDrawn="1"/>
        </p:nvPicPr>
        <p:blipFill>
          <a:blip r:embed="rId2" cstate="print"/>
          <a:stretch>
            <a:fillRect/>
          </a:stretch>
        </p:blipFill>
        <p:spPr>
          <a:xfrm>
            <a:off x="222455" y="1591328"/>
            <a:ext cx="2444545" cy="5190472"/>
          </a:xfrm>
          <a:prstGeom prst="rect">
            <a:avLst/>
          </a:prstGeom>
        </p:spPr>
      </p:pic>
      <p:pic>
        <p:nvPicPr>
          <p:cNvPr id="8" name="Picture 7"/>
          <p:cNvPicPr>
            <a:picLocks noChangeAspect="1"/>
          </p:cNvPicPr>
          <p:nvPr userDrawn="1"/>
        </p:nvPicPr>
        <p:blipFill>
          <a:blip r:embed="rId3" cstate="print"/>
          <a:stretch>
            <a:fillRect/>
          </a:stretch>
        </p:blipFill>
        <p:spPr>
          <a:xfrm>
            <a:off x="-756592" y="-1956007"/>
            <a:ext cx="12020550" cy="3912013"/>
          </a:xfrm>
          <a:prstGeom prst="rect">
            <a:avLst/>
          </a:prstGeom>
        </p:spPr>
      </p:pic>
      <p:pic>
        <p:nvPicPr>
          <p:cNvPr id="9" name="Picture 8"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4129069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no image">
    <p:spTree>
      <p:nvGrpSpPr>
        <p:cNvPr id="1" name=""/>
        <p:cNvGrpSpPr/>
        <p:nvPr/>
      </p:nvGrpSpPr>
      <p:grpSpPr>
        <a:xfrm>
          <a:off x="0" y="0"/>
          <a:ext cx="0" cy="0"/>
          <a:chOff x="0" y="0"/>
          <a:chExt cx="0" cy="0"/>
        </a:xfrm>
      </p:grpSpPr>
      <p:sp>
        <p:nvSpPr>
          <p:cNvPr id="2" name="Title 1"/>
          <p:cNvSpPr>
            <a:spLocks noGrp="1"/>
          </p:cNvSpPr>
          <p:nvPr>
            <p:ph type="title"/>
          </p:nvPr>
        </p:nvSpPr>
        <p:spPr>
          <a:xfrm>
            <a:off x="683568" y="1687814"/>
            <a:ext cx="8003232" cy="1143000"/>
          </a:xfrm>
        </p:spPr>
        <p:txBody>
          <a:bodyPr>
            <a:noAutofit/>
          </a:bodyPr>
          <a:lstStyle>
            <a:lvl1pPr algn="l">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683568" y="2852936"/>
            <a:ext cx="8003232" cy="327322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54ECB295-DE05-4816-8DC8-5004B4D8B5D6}"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8" name="Picture 7"/>
          <p:cNvPicPr>
            <a:picLocks noChangeAspect="1"/>
          </p:cNvPicPr>
          <p:nvPr userDrawn="1"/>
        </p:nvPicPr>
        <p:blipFill>
          <a:blip r:embed="rId2" cstate="print"/>
          <a:stretch>
            <a:fillRect/>
          </a:stretch>
        </p:blipFill>
        <p:spPr>
          <a:xfrm>
            <a:off x="-756592" y="-1956007"/>
            <a:ext cx="12020550" cy="3912013"/>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272521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1143000" y="152400"/>
            <a:ext cx="14465300" cy="10452100"/>
          </a:xfrm>
          <a:prstGeom prst="rect">
            <a:avLst/>
          </a:prstGeom>
        </p:spPr>
      </p:pic>
      <p:sp>
        <p:nvSpPr>
          <p:cNvPr id="4" name="Date Placeholder 3"/>
          <p:cNvSpPr>
            <a:spLocks noGrp="1"/>
          </p:cNvSpPr>
          <p:nvPr>
            <p:ph type="dt" sz="half" idx="10"/>
          </p:nvPr>
        </p:nvSpPr>
        <p:spPr/>
        <p:txBody>
          <a:bodyPr/>
          <a:lstStyle/>
          <a:p>
            <a:fld id="{54ECB295-DE05-4816-8DC8-5004B4D8B5D6}"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7" name="Picture 6"/>
          <p:cNvPicPr>
            <a:picLocks noChangeAspect="1"/>
          </p:cNvPicPr>
          <p:nvPr userDrawn="1"/>
        </p:nvPicPr>
        <p:blipFill>
          <a:blip r:embed="rId3" cstate="print"/>
          <a:stretch>
            <a:fillRect/>
          </a:stretch>
        </p:blipFill>
        <p:spPr>
          <a:xfrm>
            <a:off x="914400" y="-304800"/>
            <a:ext cx="7874000" cy="11023600"/>
          </a:xfrm>
          <a:prstGeom prst="rect">
            <a:avLst/>
          </a:prstGeom>
        </p:spPr>
      </p:pic>
      <p:pic>
        <p:nvPicPr>
          <p:cNvPr id="9" name="Picture 8"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1459137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1907704" y="274638"/>
            <a:ext cx="6779096" cy="1143000"/>
          </a:xfrm>
        </p:spPr>
        <p:txBody>
          <a:bodyPr>
            <a:normAutofit/>
          </a:bodyPr>
          <a:lstStyle>
            <a:lvl1pPr algn="l">
              <a:defRPr lang="en-GB" sz="54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54ECB295-DE05-4816-8DC8-5004B4D8B5D6}" type="datetimeFigureOut">
              <a:rPr lang="en-GB" smtClean="0"/>
              <a:t>13/05/2024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97EDDF-FA85-40FB-91ED-DC376DA6AEEE}" type="slidenum">
              <a:rPr lang="en-GB" smtClean="0"/>
              <a:t>‹#›</a:t>
            </a:fld>
            <a:endParaRPr lang="en-GB"/>
          </a:p>
        </p:txBody>
      </p:sp>
      <p:pic>
        <p:nvPicPr>
          <p:cNvPr id="9" name="Picture 8"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553027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web addres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133600" y="1485900"/>
            <a:ext cx="14496272" cy="10744200"/>
          </a:xfrm>
          <a:prstGeom prst="rect">
            <a:avLst/>
          </a:prstGeom>
        </p:spPr>
      </p:pic>
      <p:sp>
        <p:nvSpPr>
          <p:cNvPr id="2" name="Title 1"/>
          <p:cNvSpPr>
            <a:spLocks noGrp="1"/>
          </p:cNvSpPr>
          <p:nvPr>
            <p:ph type="title" hasCustomPrompt="1"/>
          </p:nvPr>
        </p:nvSpPr>
        <p:spPr>
          <a:xfrm>
            <a:off x="539552" y="3861048"/>
            <a:ext cx="8229600" cy="1143000"/>
          </a:xfrm>
        </p:spPr>
        <p:txBody>
          <a:bodyPr>
            <a:noAutofit/>
          </a:bodyPr>
          <a:lstStyle>
            <a:lvl1pPr>
              <a:defRPr lang="en-GB" sz="7200" b="1" kern="1200" baseline="30000" dirty="0" smtClean="0">
                <a:solidFill>
                  <a:srgbClr val="E9A000"/>
                </a:solidFill>
                <a:latin typeface="Arial"/>
                <a:ea typeface="+mn-ea"/>
                <a:cs typeface="Arial"/>
              </a:defRPr>
            </a:lvl1pPr>
          </a:lstStyle>
          <a:p>
            <a:r>
              <a:rPr lang="en-US" dirty="0"/>
              <a:t>www.csp.org.uk</a:t>
            </a:r>
            <a:endParaRPr lang="en-GB" dirty="0"/>
          </a:p>
        </p:txBody>
      </p:sp>
      <p:sp>
        <p:nvSpPr>
          <p:cNvPr id="3" name="Date Placeholder 2"/>
          <p:cNvSpPr>
            <a:spLocks noGrp="1"/>
          </p:cNvSpPr>
          <p:nvPr>
            <p:ph type="dt" sz="half" idx="10"/>
          </p:nvPr>
        </p:nvSpPr>
        <p:spPr/>
        <p:txBody>
          <a:bodyPr/>
          <a:lstStyle/>
          <a:p>
            <a:fld id="{54ECB295-DE05-4816-8DC8-5004B4D8B5D6}" type="datetimeFigureOut">
              <a:rPr lang="en-GB" smtClean="0"/>
              <a:t>13/05/2024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97EDDF-FA85-40FB-91ED-DC376DA6AEEE}" type="slidenum">
              <a:rPr lang="en-GB" smtClean="0"/>
              <a:t>‹#›</a:t>
            </a:fld>
            <a:endParaRPr lang="en-GB"/>
          </a:p>
        </p:txBody>
      </p:sp>
      <p:pic>
        <p:nvPicPr>
          <p:cNvPr id="6" name="Picture 5" descr="CSP MASTER LOGO cmyk.eps"/>
          <p:cNvPicPr>
            <a:picLocks noChangeAspect="1"/>
          </p:cNvPicPr>
          <p:nvPr userDrawn="1"/>
        </p:nvPicPr>
        <p:blipFill>
          <a:blip r:embed="rId3" cstate="print"/>
          <a:stretch>
            <a:fillRect/>
          </a:stretch>
        </p:blipFill>
        <p:spPr>
          <a:xfrm>
            <a:off x="228600" y="228600"/>
            <a:ext cx="3288170" cy="1905000"/>
          </a:xfrm>
          <a:prstGeom prst="rect">
            <a:avLst/>
          </a:prstGeom>
        </p:spPr>
      </p:pic>
    </p:spTree>
    <p:extLst>
      <p:ext uri="{BB962C8B-B14F-4D97-AF65-F5344CB8AC3E}">
        <p14:creationId xmlns:p14="http://schemas.microsoft.com/office/powerpoint/2010/main" val="1501742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1828800" y="2743200"/>
            <a:ext cx="7860242" cy="4432930"/>
          </a:xfrm>
          <a:prstGeom prst="rect">
            <a:avLst/>
          </a:prstGeom>
        </p:spPr>
      </p:pic>
      <p:sp>
        <p:nvSpPr>
          <p:cNvPr id="2" name="Date Placeholder 1"/>
          <p:cNvSpPr>
            <a:spLocks noGrp="1"/>
          </p:cNvSpPr>
          <p:nvPr>
            <p:ph type="dt" sz="half" idx="10"/>
          </p:nvPr>
        </p:nvSpPr>
        <p:spPr/>
        <p:txBody>
          <a:bodyPr/>
          <a:lstStyle/>
          <a:p>
            <a:fld id="{54ECB295-DE05-4816-8DC8-5004B4D8B5D6}" type="datetimeFigureOut">
              <a:rPr lang="en-GB" smtClean="0"/>
              <a:t>13/05/2024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97EDDF-FA85-40FB-91ED-DC376DA6AEEE}" type="slidenum">
              <a:rPr lang="en-GB" smtClean="0"/>
              <a:t>‹#›</a:t>
            </a:fld>
            <a:endParaRPr lang="en-GB"/>
          </a:p>
        </p:txBody>
      </p:sp>
      <p:sp>
        <p:nvSpPr>
          <p:cNvPr id="5" name="Title 1"/>
          <p:cNvSpPr>
            <a:spLocks noGrp="1"/>
          </p:cNvSpPr>
          <p:nvPr userDrawn="1">
            <p:ph type="title"/>
          </p:nvPr>
        </p:nvSpPr>
        <p:spPr>
          <a:xfrm>
            <a:off x="914400" y="1447800"/>
            <a:ext cx="8229600" cy="1143000"/>
          </a:xfrm>
        </p:spPr>
        <p:txBody>
          <a:bodyPr/>
          <a:lstStyle/>
          <a:p>
            <a:pPr algn="l"/>
            <a:endParaRPr lang="en-US" spc="-150" dirty="0">
              <a:solidFill>
                <a:schemeClr val="tx1">
                  <a:lumMod val="65000"/>
                  <a:lumOff val="35000"/>
                </a:schemeClr>
              </a:solidFill>
              <a:latin typeface="Arial"/>
              <a:cs typeface="Arial"/>
            </a:endParaRPr>
          </a:p>
        </p:txBody>
      </p:sp>
      <p:pic>
        <p:nvPicPr>
          <p:cNvPr id="6" name="Picture 5"/>
          <p:cNvPicPr>
            <a:picLocks noChangeAspect="1"/>
          </p:cNvPicPr>
          <p:nvPr userDrawn="1"/>
        </p:nvPicPr>
        <p:blipFill>
          <a:blip r:embed="rId3" cstate="print"/>
          <a:stretch>
            <a:fillRect/>
          </a:stretch>
        </p:blipFill>
        <p:spPr>
          <a:xfrm>
            <a:off x="-1981200" y="533400"/>
            <a:ext cx="15621000" cy="11658600"/>
          </a:xfrm>
          <a:prstGeom prst="rect">
            <a:avLst/>
          </a:prstGeom>
        </p:spPr>
      </p:pic>
      <p:pic>
        <p:nvPicPr>
          <p:cNvPr id="8" name="Picture 7"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200968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8CF1-6D06-4D12-A5B7-AD7424122EA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9D8C23-892F-4B22-888B-39830584104A}"/>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00013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025"/>
              </a:lnSpc>
              <a:defRPr sz="1856"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1" y="1944003"/>
            <a:ext cx="7092733" cy="3533933"/>
          </a:xfrm>
        </p:spPr>
        <p:txBody>
          <a:bodyPr lIns="0" tIns="0" rIns="0" bIns="0">
            <a:normAutofit/>
          </a:bodyPr>
          <a:lstStyle>
            <a:lvl1pPr marL="0" indent="0" algn="l">
              <a:lnSpc>
                <a:spcPts val="2025"/>
              </a:lnSpc>
              <a:spcBef>
                <a:spcPts val="0"/>
              </a:spcBef>
              <a:buNone/>
              <a:defRPr sz="1856" b="0" i="0">
                <a:solidFill>
                  <a:srgbClr val="53565A"/>
                </a:solidFill>
                <a:latin typeface="Arial"/>
                <a:cs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GB" dirty="0"/>
              <a:t>Click to add body copy (large)</a:t>
            </a:r>
            <a:endParaRPr lang="en-US" dirty="0"/>
          </a:p>
        </p:txBody>
      </p:sp>
      <p:sp>
        <p:nvSpPr>
          <p:cNvPr id="6" name="Slide Number Placeholder 5"/>
          <p:cNvSpPr>
            <a:spLocks noGrp="1"/>
          </p:cNvSpPr>
          <p:nvPr>
            <p:ph type="sldNum" sz="quarter" idx="12"/>
          </p:nvPr>
        </p:nvSpPr>
        <p:spPr>
          <a:xfrm>
            <a:off x="468313" y="6335717"/>
            <a:ext cx="1066800" cy="365125"/>
          </a:xfrm>
        </p:spPr>
        <p:txBody>
          <a:bodyPr lIns="0" tIns="0" bIns="0" anchor="t"/>
          <a:lstStyle>
            <a:lvl1pPr algn="l">
              <a:defRPr sz="563">
                <a:solidFill>
                  <a:srgbClr val="53565A"/>
                </a:solidFill>
                <a:latin typeface="Arial" panose="020B0604020202020204" pitchFamily="34" charset="0"/>
                <a:cs typeface="Arial" panose="020B0604020202020204" pitchFamily="34" charset="0"/>
              </a:defRPr>
            </a:lvl1pPr>
          </a:lstStyle>
          <a:p>
            <a:r>
              <a:rPr lang="en-GB"/>
              <a:t>Page </a:t>
            </a:r>
            <a:fld id="{FE8EF773-C66E-465C-A741-B59E89357D8A}" type="slidenum">
              <a:rPr lang="en-GB"/>
              <a:pPr/>
              <a:t>‹#›</a:t>
            </a:fld>
            <a:endParaRPr lang="en-GB"/>
          </a:p>
        </p:txBody>
      </p:sp>
    </p:spTree>
    <p:extLst>
      <p:ext uri="{BB962C8B-B14F-4D97-AF65-F5344CB8AC3E}">
        <p14:creationId xmlns:p14="http://schemas.microsoft.com/office/powerpoint/2010/main" val="4069362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4200" b="1" kern="1200" spc="-150" dirty="0" smtClean="0">
                <a:solidFill>
                  <a:srgbClr val="4E5590"/>
                </a:solidFill>
                <a:latin typeface="Arial Bold"/>
                <a:ea typeface="+mn-ea"/>
                <a:cs typeface="Arial Bold"/>
              </a:defRPr>
            </a:lvl1pPr>
            <a:lvl3pPr>
              <a:buNone/>
              <a:defRPr/>
            </a:lvl3pPr>
            <a:lvl5pPr>
              <a:buNone/>
              <a:defRPr/>
            </a:lvl5pPr>
          </a:lstStyle>
          <a:p>
            <a:pPr lvl="0"/>
            <a:r>
              <a:rPr lang="en-US" dirty="0"/>
              <a:t>Add title here</a:t>
            </a:r>
          </a:p>
        </p:txBody>
      </p:sp>
      <p:sp>
        <p:nvSpPr>
          <p:cNvPr id="3" name="Content Placeholder 2"/>
          <p:cNvSpPr>
            <a:spLocks noGrp="1"/>
          </p:cNvSpPr>
          <p:nvPr>
            <p:ph idx="1"/>
          </p:nvPr>
        </p:nvSpPr>
        <p:spPr>
          <a:xfrm>
            <a:off x="457200" y="2714620"/>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025"/>
              </a:lnSpc>
              <a:defRPr sz="1856"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1" y="1944003"/>
            <a:ext cx="7092733" cy="3533933"/>
          </a:xfrm>
        </p:spPr>
        <p:txBody>
          <a:bodyPr lIns="0" tIns="0" rIns="0" bIns="0">
            <a:normAutofit/>
          </a:bodyPr>
          <a:lstStyle>
            <a:lvl1pPr marL="160735" indent="-160735" algn="l">
              <a:lnSpc>
                <a:spcPts val="1181"/>
              </a:lnSpc>
              <a:spcBef>
                <a:spcPts val="0"/>
              </a:spcBef>
              <a:buFont typeface="Arial" panose="020B0604020202020204" pitchFamily="34" charset="0"/>
              <a:buChar char="•"/>
              <a:defRPr sz="1013" b="0" i="0" baseline="0">
                <a:solidFill>
                  <a:srgbClr val="53565A"/>
                </a:solidFill>
                <a:latin typeface="Arial"/>
                <a:cs typeface="Arial"/>
              </a:defRPr>
            </a:lvl1pPr>
            <a:lvl2pPr marL="417910" indent="-160735" algn="l">
              <a:buFont typeface="Arial" panose="020B0604020202020204" pitchFamily="34" charset="0"/>
              <a:buChar char="•"/>
              <a:defRPr sz="1013">
                <a:solidFill>
                  <a:schemeClr val="tx1">
                    <a:tint val="75000"/>
                  </a:schemeClr>
                </a:solidFill>
                <a:latin typeface="Arial" panose="020B0604020202020204" pitchFamily="34" charset="0"/>
                <a:cs typeface="Arial" panose="020B0604020202020204" pitchFamily="34" charset="0"/>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7"/>
            <a:ext cx="1066800" cy="365125"/>
          </a:xfrm>
        </p:spPr>
        <p:txBody>
          <a:bodyPr lIns="0" tIns="0" bIns="0" anchor="t"/>
          <a:lstStyle>
            <a:lvl1pPr algn="l">
              <a:defRPr sz="563">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4292630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025"/>
              </a:lnSpc>
              <a:defRPr sz="1856"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1" y="1944003"/>
            <a:ext cx="4509443" cy="3533933"/>
          </a:xfrm>
        </p:spPr>
        <p:txBody>
          <a:bodyPr lIns="0" tIns="0" rIns="0" bIns="0">
            <a:normAutofit/>
          </a:bodyPr>
          <a:lstStyle>
            <a:lvl1pPr marL="160735" indent="-160735" algn="l">
              <a:lnSpc>
                <a:spcPts val="1181"/>
              </a:lnSpc>
              <a:spcBef>
                <a:spcPts val="0"/>
              </a:spcBef>
              <a:buFont typeface="Arial" panose="020B0604020202020204" pitchFamily="34" charset="0"/>
              <a:buChar char="•"/>
              <a:defRPr sz="1013" b="0" i="0" baseline="0">
                <a:solidFill>
                  <a:srgbClr val="53565A"/>
                </a:solidFill>
                <a:latin typeface="Arial"/>
                <a:cs typeface="Arial"/>
              </a:defRPr>
            </a:lvl1pPr>
            <a:lvl2pPr marL="417910" indent="-160735" algn="l">
              <a:buFont typeface="Arial" panose="020B0604020202020204" pitchFamily="34" charset="0"/>
              <a:buChar char="•"/>
              <a:defRPr sz="1013">
                <a:solidFill>
                  <a:schemeClr val="tx1">
                    <a:tint val="75000"/>
                  </a:schemeClr>
                </a:solidFill>
                <a:latin typeface="Arial" panose="020B0604020202020204" pitchFamily="34" charset="0"/>
                <a:cs typeface="Arial" panose="020B0604020202020204" pitchFamily="34" charset="0"/>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7"/>
            <a:ext cx="1066800" cy="365125"/>
          </a:xfrm>
        </p:spPr>
        <p:txBody>
          <a:bodyPr lIns="0" tIns="0" bIns="0" anchor="t"/>
          <a:lstStyle>
            <a:lvl1pPr algn="l">
              <a:defRPr sz="563">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859502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ub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673" y="408857"/>
            <a:ext cx="7092066" cy="581080"/>
          </a:xfrm>
        </p:spPr>
        <p:txBody>
          <a:bodyPr/>
          <a:lstStyle>
            <a:lvl1pPr>
              <a:defRPr/>
            </a:lvl1pPr>
          </a:lstStyle>
          <a:p>
            <a:r>
              <a:rPr lang="en-US" dirty="0"/>
              <a:t>Click to add title</a:t>
            </a:r>
            <a:endParaRPr lang="en-GB" dirty="0"/>
          </a:p>
        </p:txBody>
      </p:sp>
      <p:sp>
        <p:nvSpPr>
          <p:cNvPr id="5" name="Subtitle 2"/>
          <p:cNvSpPr>
            <a:spLocks noGrp="1"/>
          </p:cNvSpPr>
          <p:nvPr>
            <p:ph type="subTitle" idx="1" hasCustomPrompt="1"/>
          </p:nvPr>
        </p:nvSpPr>
        <p:spPr>
          <a:xfrm>
            <a:off x="468000" y="1944001"/>
            <a:ext cx="7092733" cy="3533933"/>
          </a:xfrm>
        </p:spPr>
        <p:txBody>
          <a:bodyPr>
            <a:normAutofit/>
          </a:bodyPr>
          <a:lstStyle>
            <a:lvl1pPr marL="214313" indent="-214313">
              <a:buClr>
                <a:srgbClr val="ECE81A"/>
              </a:buClr>
              <a:buSzPct val="75000"/>
              <a:buFont typeface="Wingdings" panose="05000000000000000000" pitchFamily="2" charset="2"/>
              <a:buChar char="¢"/>
              <a:defRPr sz="1350">
                <a:solidFill>
                  <a:srgbClr val="53565A"/>
                </a:solidFill>
                <a:latin typeface="Arial" panose="020B0604020202020204" pitchFamily="34" charset="0"/>
                <a:cs typeface="Arial" panose="020B0604020202020204" pitchFamily="34" charset="0"/>
              </a:defRPr>
            </a:lvl1pPr>
          </a:lstStyle>
          <a:p>
            <a:pPr lvl="0"/>
            <a:r>
              <a:rPr lang="en-US" dirty="0"/>
              <a:t>Click to add body copy</a:t>
            </a:r>
          </a:p>
          <a:p>
            <a:pPr lvl="1"/>
            <a:r>
              <a:rPr lang="en-US" dirty="0"/>
              <a:t>Second level</a:t>
            </a:r>
          </a:p>
        </p:txBody>
      </p:sp>
      <p:sp>
        <p:nvSpPr>
          <p:cNvPr id="6" name="Rectangle 5"/>
          <p:cNvSpPr/>
          <p:nvPr userDrawn="1"/>
        </p:nvSpPr>
        <p:spPr>
          <a:xfrm>
            <a:off x="0" y="1011261"/>
            <a:ext cx="9144000" cy="428646"/>
          </a:xfrm>
          <a:prstGeom prst="rect">
            <a:avLst/>
          </a:prstGeom>
          <a:gradFill flip="none" rotWithShape="1">
            <a:gsLst>
              <a:gs pos="59000">
                <a:srgbClr val="8F9194"/>
              </a:gs>
              <a:gs pos="0">
                <a:srgbClr val="53565A"/>
              </a:gs>
              <a:gs pos="8000">
                <a:srgbClr val="53565A"/>
              </a:gs>
              <a:gs pos="88000">
                <a:srgbClr val="53565A">
                  <a:tint val="44500"/>
                  <a:satMod val="160000"/>
                </a:srgbClr>
              </a:gs>
              <a:gs pos="100000">
                <a:srgbClr val="53565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 Placeholder 4"/>
          <p:cNvSpPr>
            <a:spLocks noGrp="1"/>
          </p:cNvSpPr>
          <p:nvPr>
            <p:ph type="body" sz="quarter" idx="3" hasCustomPrompt="1"/>
          </p:nvPr>
        </p:nvSpPr>
        <p:spPr>
          <a:xfrm>
            <a:off x="461673" y="1010542"/>
            <a:ext cx="7092066" cy="425755"/>
          </a:xfrm>
        </p:spPr>
        <p:txBody>
          <a:bodyPr anchor="b">
            <a:normAutofit/>
          </a:bodyPr>
          <a:lstStyle>
            <a:lvl1pPr marL="0" indent="0">
              <a:buNone/>
              <a:defRPr sz="1575"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subtitle</a:t>
            </a:r>
          </a:p>
        </p:txBody>
      </p:sp>
    </p:spTree>
    <p:extLst>
      <p:ext uri="{BB962C8B-B14F-4D97-AF65-F5344CB8AC3E}">
        <p14:creationId xmlns:p14="http://schemas.microsoft.com/office/powerpoint/2010/main" val="2888098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8" name="Subtitle 2"/>
          <p:cNvSpPr>
            <a:spLocks noGrp="1"/>
          </p:cNvSpPr>
          <p:nvPr>
            <p:ph type="subTitle" idx="10" hasCustomPrompt="1"/>
          </p:nvPr>
        </p:nvSpPr>
        <p:spPr>
          <a:xfrm>
            <a:off x="468000" y="1944001"/>
            <a:ext cx="4104001" cy="3534449"/>
          </a:xfrm>
        </p:spPr>
        <p:txBody>
          <a:bodyPr>
            <a:normAutofit/>
          </a:bodyPr>
          <a:lstStyle>
            <a:lvl1pPr marL="214313" indent="-214313">
              <a:buClr>
                <a:srgbClr val="ECE81A"/>
              </a:buClr>
              <a:buSzPct val="75000"/>
              <a:buFont typeface="Wingdings" panose="05000000000000000000" pitchFamily="2" charset="2"/>
              <a:buChar char="¢"/>
              <a:defRPr sz="1350">
                <a:solidFill>
                  <a:srgbClr val="53565A"/>
                </a:solidFill>
                <a:latin typeface="Arial" panose="020B0604020202020204" pitchFamily="34" charset="0"/>
                <a:cs typeface="Arial" panose="020B0604020202020204" pitchFamily="34" charset="0"/>
              </a:defRPr>
            </a:lvl1pPr>
          </a:lstStyle>
          <a:p>
            <a:pPr lvl="0"/>
            <a:r>
              <a:rPr lang="en-US" dirty="0"/>
              <a:t>Click to add body copy</a:t>
            </a:r>
          </a:p>
          <a:p>
            <a:pPr lvl="1"/>
            <a:r>
              <a:rPr lang="en-US" dirty="0"/>
              <a:t>Second level</a:t>
            </a:r>
          </a:p>
        </p:txBody>
      </p:sp>
      <p:sp>
        <p:nvSpPr>
          <p:cNvPr id="9" name="Title Placeholder 1"/>
          <p:cNvSpPr>
            <a:spLocks noGrp="1"/>
          </p:cNvSpPr>
          <p:nvPr>
            <p:ph type="title"/>
          </p:nvPr>
        </p:nvSpPr>
        <p:spPr>
          <a:xfrm>
            <a:off x="461673" y="409853"/>
            <a:ext cx="7092066" cy="795128"/>
          </a:xfrm>
          <a:prstGeom prst="rect">
            <a:avLst/>
          </a:prstGeom>
        </p:spPr>
        <p:txBody>
          <a:bodyPr vert="horz" lIns="91440" tIns="45720" rIns="91440" bIns="45720" rtlCol="0" anchor="t" anchorCtr="0">
            <a:normAutofit/>
          </a:bodyPr>
          <a:lstStyle>
            <a:lvl1pPr>
              <a:defRPr baseline="0"/>
            </a:lvl1pPr>
          </a:lstStyle>
          <a:p>
            <a:endParaRPr lang="en-GB" dirty="0"/>
          </a:p>
        </p:txBody>
      </p:sp>
      <p:sp>
        <p:nvSpPr>
          <p:cNvPr id="12" name="Picture Placeholder 2"/>
          <p:cNvSpPr>
            <a:spLocks noGrp="1"/>
          </p:cNvSpPr>
          <p:nvPr>
            <p:ph type="pic" idx="12"/>
          </p:nvPr>
        </p:nvSpPr>
        <p:spPr>
          <a:xfrm>
            <a:off x="4890053" y="1944001"/>
            <a:ext cx="2663687" cy="353444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Tree>
    <p:extLst>
      <p:ext uri="{BB962C8B-B14F-4D97-AF65-F5344CB8AC3E}">
        <p14:creationId xmlns:p14="http://schemas.microsoft.com/office/powerpoint/2010/main" val="4075984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 two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674" y="415637"/>
            <a:ext cx="7085741" cy="806334"/>
          </a:xfrm>
          <a:prstGeom prst="rect">
            <a:avLst/>
          </a:prstGeom>
        </p:spPr>
        <p:txBody>
          <a:bodyPr/>
          <a:lstStyle>
            <a:lvl1pPr>
              <a:defRPr/>
            </a:lvl1pPr>
          </a:lstStyle>
          <a:p>
            <a:r>
              <a:rPr lang="en-US" dirty="0"/>
              <a:t>Click to add title</a:t>
            </a:r>
            <a:endParaRPr lang="en-GB" dirty="0"/>
          </a:p>
        </p:txBody>
      </p:sp>
      <p:sp>
        <p:nvSpPr>
          <p:cNvPr id="4" name="Content Placeholder 3"/>
          <p:cNvSpPr>
            <a:spLocks noGrp="1"/>
          </p:cNvSpPr>
          <p:nvPr>
            <p:ph sz="half" idx="2"/>
          </p:nvPr>
        </p:nvSpPr>
        <p:spPr>
          <a:xfrm>
            <a:off x="467999" y="2460567"/>
            <a:ext cx="3412239" cy="2909813"/>
          </a:xfrm>
        </p:spPr>
        <p:txBody>
          <a:bodyPr/>
          <a:lstStyle>
            <a:lvl1pPr marL="214313" indent="-214313">
              <a:buClr>
                <a:srgbClr val="ECE81A"/>
              </a:buClr>
              <a:buSzPct val="75000"/>
              <a:buFont typeface="Wingdings" panose="05000000000000000000"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135176" y="1928555"/>
            <a:ext cx="3418564" cy="448889"/>
          </a:xfrm>
        </p:spPr>
        <p:txBody>
          <a:bodyPr anchor="t" anchorCtr="0">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136267" y="2460567"/>
            <a:ext cx="3417473" cy="2909813"/>
          </a:xfrm>
        </p:spPr>
        <p:txBody>
          <a:bodyPr/>
          <a:lstStyle>
            <a:lvl1pPr marL="214313" indent="-214313">
              <a:buClr>
                <a:srgbClr val="ECE81A"/>
              </a:buClr>
              <a:buSzPct val="75000"/>
              <a:buFont typeface="Wingdings" panose="05000000000000000000"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4"/>
          <p:cNvSpPr>
            <a:spLocks noGrp="1"/>
          </p:cNvSpPr>
          <p:nvPr>
            <p:ph type="body" sz="quarter" idx="10"/>
          </p:nvPr>
        </p:nvSpPr>
        <p:spPr>
          <a:xfrm>
            <a:off x="461673" y="1928555"/>
            <a:ext cx="3418564" cy="448889"/>
          </a:xfrm>
        </p:spPr>
        <p:txBody>
          <a:bodyPr anchor="t" anchorCtr="0">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43025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673" y="409489"/>
            <a:ext cx="7092067" cy="787542"/>
          </a:xfrm>
        </p:spPr>
        <p:txBody>
          <a:bodyPr/>
          <a:lstStyle>
            <a:lvl1pPr>
              <a:defRPr/>
            </a:lvl1pPr>
          </a:lstStyle>
          <a:p>
            <a:r>
              <a:rPr lang="en-US" dirty="0"/>
              <a:t>Click to add title</a:t>
            </a:r>
            <a:endParaRPr lang="en-GB" dirty="0"/>
          </a:p>
        </p:txBody>
      </p:sp>
      <p:sp>
        <p:nvSpPr>
          <p:cNvPr id="4" name="Chart Placeholder 3"/>
          <p:cNvSpPr>
            <a:spLocks noGrp="1"/>
          </p:cNvSpPr>
          <p:nvPr>
            <p:ph type="chart" sz="quarter" idx="10" hasCustomPrompt="1"/>
          </p:nvPr>
        </p:nvSpPr>
        <p:spPr>
          <a:xfrm>
            <a:off x="461964" y="1943999"/>
            <a:ext cx="7091362" cy="3799576"/>
          </a:xfrm>
        </p:spPr>
        <p:txBody>
          <a:bodyPr/>
          <a:lstStyle>
            <a:lvl1pPr marL="0" indent="0">
              <a:buNone/>
              <a:defRPr baseline="0"/>
            </a:lvl1pPr>
          </a:lstStyle>
          <a:p>
            <a:r>
              <a:rPr lang="en-GB" dirty="0"/>
              <a:t>Click the icon to add a graph/chart</a:t>
            </a:r>
          </a:p>
        </p:txBody>
      </p:sp>
    </p:spTree>
    <p:extLst>
      <p:ext uri="{BB962C8B-B14F-4D97-AF65-F5344CB8AC3E}">
        <p14:creationId xmlns:p14="http://schemas.microsoft.com/office/powerpoint/2010/main" val="4009195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700"/>
              </a:lnSpc>
              <a:defRPr sz="2475"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0" y="1944001"/>
            <a:ext cx="7092733" cy="3533933"/>
          </a:xfrm>
        </p:spPr>
        <p:txBody>
          <a:bodyPr lIns="0" tIns="0" rIns="0" bIns="0">
            <a:normAutofit/>
          </a:bodyPr>
          <a:lstStyle>
            <a:lvl1pPr marL="0" indent="0" algn="l">
              <a:lnSpc>
                <a:spcPts val="2700"/>
              </a:lnSpc>
              <a:spcBef>
                <a:spcPts val="0"/>
              </a:spcBef>
              <a:buNone/>
              <a:defRPr sz="2475" b="0" i="0">
                <a:solidFill>
                  <a:srgbClr val="53565A"/>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body copy (large)</a:t>
            </a:r>
            <a:endParaRPr lang="en-US" dirty="0"/>
          </a:p>
        </p:txBody>
      </p:sp>
      <p:sp>
        <p:nvSpPr>
          <p:cNvPr id="6" name="Slide Number Placeholder 5"/>
          <p:cNvSpPr>
            <a:spLocks noGrp="1"/>
          </p:cNvSpPr>
          <p:nvPr>
            <p:ph type="sldNum" sz="quarter" idx="12"/>
          </p:nvPr>
        </p:nvSpPr>
        <p:spPr>
          <a:xfrm>
            <a:off x="468313" y="6335715"/>
            <a:ext cx="1066800" cy="365125"/>
          </a:xfrm>
        </p:spPr>
        <p:txBody>
          <a:bodyPr lIns="0" tIns="0" bIns="0" anchor="t"/>
          <a:lstStyle>
            <a:lvl1pPr algn="l">
              <a:defRPr sz="750">
                <a:solidFill>
                  <a:srgbClr val="53565A"/>
                </a:solidFill>
                <a:latin typeface="Arial" panose="020B0604020202020204" pitchFamily="34" charset="0"/>
                <a:cs typeface="Arial" panose="020B0604020202020204" pitchFamily="34" charset="0"/>
              </a:defRPr>
            </a:lvl1pPr>
          </a:lstStyle>
          <a:p>
            <a:r>
              <a:rPr lang="en-GB"/>
              <a:t>Page </a:t>
            </a:r>
            <a:fld id="{FE8EF773-C66E-465C-A741-B59E89357D8A}" type="slidenum">
              <a:rPr lang="en-GB"/>
              <a:pPr/>
              <a:t>‹#›</a:t>
            </a:fld>
            <a:endParaRPr lang="en-GB"/>
          </a:p>
        </p:txBody>
      </p:sp>
    </p:spTree>
    <p:extLst>
      <p:ext uri="{BB962C8B-B14F-4D97-AF65-F5344CB8AC3E}">
        <p14:creationId xmlns:p14="http://schemas.microsoft.com/office/powerpoint/2010/main" val="4154113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700"/>
              </a:lnSpc>
              <a:defRPr sz="2475"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0" y="1944001"/>
            <a:ext cx="7092733" cy="3533933"/>
          </a:xfrm>
        </p:spPr>
        <p:txBody>
          <a:bodyPr lIns="0" tIns="0" rIns="0" bIns="0">
            <a:normAutofit/>
          </a:bodyPr>
          <a:lstStyle>
            <a:lvl1pPr marL="214313" indent="-214313" algn="l">
              <a:lnSpc>
                <a:spcPts val="1575"/>
              </a:lnSpc>
              <a:spcBef>
                <a:spcPts val="0"/>
              </a:spcBef>
              <a:buFont typeface="Arial" panose="020B0604020202020204" pitchFamily="34" charset="0"/>
              <a:buChar char="•"/>
              <a:defRPr sz="1350" b="0" i="0" baseline="0">
                <a:solidFill>
                  <a:srgbClr val="53565A"/>
                </a:solidFill>
                <a:latin typeface="Arial"/>
                <a:cs typeface="Arial"/>
              </a:defRPr>
            </a:lvl1pPr>
            <a:lvl2pPr marL="557213" indent="-214313" algn="l">
              <a:buFont typeface="Arial" panose="020B0604020202020204" pitchFamily="34" charset="0"/>
              <a:buChar char="•"/>
              <a:defRPr sz="1350">
                <a:solidFill>
                  <a:schemeClr val="tx1">
                    <a:tint val="75000"/>
                  </a:schemeClr>
                </a:solidFill>
                <a:latin typeface="Arial" panose="020B0604020202020204" pitchFamily="34" charset="0"/>
                <a:cs typeface="Arial" panose="020B0604020202020204" pitchFamily="34" charset="0"/>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5"/>
            <a:ext cx="1066800" cy="365125"/>
          </a:xfrm>
        </p:spPr>
        <p:txBody>
          <a:bodyPr lIns="0" tIns="0" bIns="0" anchor="t"/>
          <a:lstStyle>
            <a:lvl1pPr algn="l">
              <a:defRPr sz="750">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766582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700"/>
              </a:lnSpc>
              <a:defRPr sz="2475"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0" y="1944001"/>
            <a:ext cx="4509443" cy="3533933"/>
          </a:xfrm>
        </p:spPr>
        <p:txBody>
          <a:bodyPr lIns="0" tIns="0" rIns="0" bIns="0">
            <a:normAutofit/>
          </a:bodyPr>
          <a:lstStyle>
            <a:lvl1pPr marL="214313" indent="-214313" algn="l">
              <a:lnSpc>
                <a:spcPts val="1575"/>
              </a:lnSpc>
              <a:spcBef>
                <a:spcPts val="0"/>
              </a:spcBef>
              <a:buFont typeface="Arial" panose="020B0604020202020204" pitchFamily="34" charset="0"/>
              <a:buChar char="•"/>
              <a:defRPr sz="1350" b="0" i="0" baseline="0">
                <a:solidFill>
                  <a:srgbClr val="53565A"/>
                </a:solidFill>
                <a:latin typeface="Arial"/>
                <a:cs typeface="Arial"/>
              </a:defRPr>
            </a:lvl1pPr>
            <a:lvl2pPr marL="557213" indent="-214313" algn="l">
              <a:buFont typeface="Arial" panose="020B0604020202020204" pitchFamily="34" charset="0"/>
              <a:buChar char="•"/>
              <a:defRPr sz="1350">
                <a:solidFill>
                  <a:schemeClr val="tx1">
                    <a:tint val="75000"/>
                  </a:schemeClr>
                </a:solidFill>
                <a:latin typeface="Arial" panose="020B0604020202020204" pitchFamily="34" charset="0"/>
                <a:cs typeface="Arial" panose="020B0604020202020204" pitchFamily="34" charset="0"/>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5"/>
            <a:ext cx="1066800" cy="365125"/>
          </a:xfrm>
        </p:spPr>
        <p:txBody>
          <a:bodyPr lIns="0" tIns="0" bIns="0" anchor="t"/>
          <a:lstStyle>
            <a:lvl1pPr algn="l">
              <a:defRPr sz="750">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870148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863B973-805C-47D1-A1AE-47D3ACA56B74}" type="datetimeFigureOut">
              <a:rPr lang="en-GB" smtClean="0"/>
              <a:pPr/>
              <a:t>13/05/2024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467544" y="6381328"/>
            <a:ext cx="2133600" cy="365125"/>
          </a:xfrm>
        </p:spPr>
        <p:txBody>
          <a:bodyPr/>
          <a:lstStyle/>
          <a:p>
            <a:fld id="{57D8A3F3-11A3-4699-BF4F-CDB1AE7409E1}" type="slidenum">
              <a:rPr lang="en-GB" smtClean="0"/>
              <a:pPr/>
              <a:t>‹#›</a:t>
            </a:fld>
            <a:endParaRPr lang="en-GB" dirty="0"/>
          </a:p>
        </p:txBody>
      </p:sp>
    </p:spTree>
    <p:extLst>
      <p:ext uri="{BB962C8B-B14F-4D97-AF65-F5344CB8AC3E}">
        <p14:creationId xmlns:p14="http://schemas.microsoft.com/office/powerpoint/2010/main" val="3979685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000504"/>
            <a:ext cx="7772400" cy="1768471"/>
          </a:xfrm>
        </p:spPr>
        <p:txBody>
          <a:bodyPr anchor="t">
            <a:normAutofit/>
          </a:bodyPr>
          <a:lstStyle>
            <a:lvl1pPr marL="0" algn="l">
              <a:lnSpc>
                <a:spcPct val="200000"/>
              </a:lnSpc>
              <a:spcBef>
                <a:spcPts val="1200"/>
              </a:spcBef>
              <a:defRPr lang="en-US" sz="4800" b="1" kern="1200" baseline="30000" dirty="0" smtClean="0">
                <a:solidFill>
                  <a:srgbClr val="4E5590"/>
                </a:solidFill>
                <a:latin typeface="Arial Bold" pitchFamily="34" charset="0"/>
                <a:ea typeface="+mn-ea"/>
                <a:cs typeface="Arial Bold"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63B973-805C-47D1-A1AE-47D3ACA56B74}" type="datetimeFigureOut">
              <a:rPr lang="en-GB" smtClean="0"/>
              <a:pPr/>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391912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63B973-805C-47D1-A1AE-47D3ACA56B74}" type="datetimeFigureOut">
              <a:rPr lang="en-GB" smtClean="0"/>
              <a:pPr/>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1553541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863B973-805C-47D1-A1AE-47D3ACA56B74}" type="datetimeFigureOut">
              <a:rPr lang="en-GB" smtClean="0"/>
              <a:pPr/>
              <a:t>13/05/2024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4042343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863B973-805C-47D1-A1AE-47D3ACA56B74}" type="datetimeFigureOut">
              <a:rPr lang="en-GB" smtClean="0"/>
              <a:pPr/>
              <a:t>13/05/2024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909700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863B973-805C-47D1-A1AE-47D3ACA56B74}" type="datetimeFigureOut">
              <a:rPr lang="en-GB" smtClean="0"/>
              <a:pPr/>
              <a:t>13/05/2024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2591133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3B973-805C-47D1-A1AE-47D3ACA56B74}" type="datetimeFigureOut">
              <a:rPr lang="en-GB" smtClean="0"/>
              <a:pPr/>
              <a:t>13/05/2024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3146710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63B973-805C-47D1-A1AE-47D3ACA56B74}" type="datetimeFigureOut">
              <a:rPr lang="en-GB" smtClean="0"/>
              <a:pPr/>
              <a:t>13/05/2024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1690670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63B973-805C-47D1-A1AE-47D3ACA56B74}" type="datetimeFigureOut">
              <a:rPr lang="en-GB" smtClean="0"/>
              <a:pPr/>
              <a:t>13/05/2024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2940478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63B973-805C-47D1-A1AE-47D3ACA56B74}" type="datetimeFigureOut">
              <a:rPr lang="en-GB" smtClean="0"/>
              <a:pPr/>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42713293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63B973-805C-47D1-A1AE-47D3ACA56B74}" type="datetimeFigureOut">
              <a:rPr lang="en-GB" smtClean="0"/>
              <a:pPr/>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1675752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5188991" y="1690175"/>
            <a:ext cx="3955009" cy="5157192"/>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0"/>
            <a:ext cx="1600200" cy="927075"/>
          </a:xfrm>
          <a:prstGeom prst="rect">
            <a:avLst/>
          </a:prstGeom>
        </p:spPr>
      </p:pic>
      <p:sp>
        <p:nvSpPr>
          <p:cNvPr id="11" name="Text Placeholder 10"/>
          <p:cNvSpPr>
            <a:spLocks noGrp="1"/>
          </p:cNvSpPr>
          <p:nvPr>
            <p:ph type="body" sz="quarter" idx="13"/>
          </p:nvPr>
        </p:nvSpPr>
        <p:spPr>
          <a:xfrm>
            <a:off x="500062" y="1279393"/>
            <a:ext cx="4720010" cy="1388048"/>
          </a:xfrm>
        </p:spPr>
        <p:txBody>
          <a:bodyPr>
            <a:noAutofit/>
          </a:bodyPr>
          <a:lstStyle>
            <a:lvl1pPr marL="0" indent="0">
              <a:buNone/>
              <a:defRPr lang="en-US" sz="4200" b="1" kern="1200" spc="-150" dirty="0" smtClean="0">
                <a:solidFill>
                  <a:srgbClr val="4E5590"/>
                </a:solidFill>
                <a:latin typeface="Arial Bold"/>
                <a:ea typeface="+mn-ea"/>
                <a:cs typeface="Arial Bold"/>
              </a:defRPr>
            </a:lvl1pPr>
          </a:lstStyle>
          <a:p>
            <a:pPr lvl="0"/>
            <a:r>
              <a:rPr lang="en-US"/>
              <a:t>Click to edit Master text styles</a:t>
            </a:r>
          </a:p>
        </p:txBody>
      </p:sp>
      <p:sp>
        <p:nvSpPr>
          <p:cNvPr id="13" name="Text Placeholder 12"/>
          <p:cNvSpPr>
            <a:spLocks noGrp="1"/>
          </p:cNvSpPr>
          <p:nvPr>
            <p:ph type="body" sz="quarter" idx="14"/>
          </p:nvPr>
        </p:nvSpPr>
        <p:spPr>
          <a:xfrm>
            <a:off x="500063" y="2643188"/>
            <a:ext cx="4720009" cy="3571875"/>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35730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lang="en-US" sz="4050" b="1" kern="1200" baseline="30000" dirty="0" smtClean="0">
                <a:solidFill>
                  <a:srgbClr val="4E5590"/>
                </a:solidFill>
                <a:latin typeface="Arial Bold" pitchFamily="34" charset="0"/>
                <a:ea typeface="+mn-ea"/>
                <a:cs typeface="Arial Bold"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0" y="228602"/>
            <a:ext cx="1600200" cy="927075"/>
          </a:xfrm>
          <a:prstGeom prst="rect">
            <a:avLst/>
          </a:prstGeom>
        </p:spPr>
      </p:pic>
    </p:spTree>
    <p:extLst>
      <p:ext uri="{BB962C8B-B14F-4D97-AF65-F5344CB8AC3E}">
        <p14:creationId xmlns:p14="http://schemas.microsoft.com/office/powerpoint/2010/main" val="2392391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3150" b="1" kern="1200" spc="-113" dirty="0" smtClean="0">
                <a:solidFill>
                  <a:srgbClr val="4E5590"/>
                </a:solidFill>
                <a:latin typeface="Arial Bold"/>
                <a:ea typeface="+mn-ea"/>
                <a:cs typeface="Arial Bold"/>
              </a:defRPr>
            </a:lvl1pPr>
            <a:lvl3pPr>
              <a:buNone/>
              <a:defRPr/>
            </a:lvl3pPr>
            <a:lvl5pPr>
              <a:buNone/>
              <a:defRPr/>
            </a:lvl5pPr>
          </a:lstStyle>
          <a:p>
            <a:pPr lvl="0"/>
            <a:r>
              <a:rPr lang="en-US" dirty="0"/>
              <a:t>Add title here</a:t>
            </a:r>
          </a:p>
        </p:txBody>
      </p:sp>
      <p:sp>
        <p:nvSpPr>
          <p:cNvPr id="3" name="Content Placeholder 2"/>
          <p:cNvSpPr>
            <a:spLocks noGrp="1"/>
          </p:cNvSpPr>
          <p:nvPr>
            <p:ph idx="1"/>
          </p:nvPr>
        </p:nvSpPr>
        <p:spPr>
          <a:xfrm>
            <a:off x="457200" y="2714622"/>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2"/>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7119259" y="334028"/>
            <a:ext cx="2946974" cy="6257272"/>
          </a:xfrm>
          <a:prstGeom prst="rect">
            <a:avLst/>
          </a:prstGeom>
        </p:spPr>
      </p:pic>
    </p:spTree>
    <p:extLst>
      <p:ext uri="{BB962C8B-B14F-4D97-AF65-F5344CB8AC3E}">
        <p14:creationId xmlns:p14="http://schemas.microsoft.com/office/powerpoint/2010/main" val="1281775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3150" b="1" kern="1200" spc="-113" dirty="0" smtClean="0">
                <a:solidFill>
                  <a:srgbClr val="4E5590"/>
                </a:solidFill>
                <a:latin typeface="Arial Bold"/>
                <a:ea typeface="+mn-ea"/>
                <a:cs typeface="Arial Bold"/>
              </a:defRPr>
            </a:lvl1pPr>
            <a:lvl3pPr>
              <a:buNone/>
              <a:defRPr/>
            </a:lvl3pPr>
            <a:lvl5pPr>
              <a:buNone/>
              <a:defRPr/>
            </a:lvl5pPr>
          </a:lstStyle>
          <a:p>
            <a:pPr lvl="0"/>
            <a:r>
              <a:rPr lang="en-US" dirty="0"/>
              <a:t>Add title here</a:t>
            </a:r>
          </a:p>
        </p:txBody>
      </p:sp>
      <p:sp>
        <p:nvSpPr>
          <p:cNvPr id="3" name="Content Placeholder 2"/>
          <p:cNvSpPr>
            <a:spLocks noGrp="1"/>
          </p:cNvSpPr>
          <p:nvPr>
            <p:ph idx="1"/>
          </p:nvPr>
        </p:nvSpPr>
        <p:spPr>
          <a:xfrm>
            <a:off x="457200" y="2714622"/>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2"/>
            <a:ext cx="1600200" cy="927075"/>
          </a:xfrm>
          <a:prstGeom prst="rect">
            <a:avLst/>
          </a:prstGeom>
        </p:spPr>
      </p:pic>
    </p:spTree>
    <p:extLst>
      <p:ext uri="{BB962C8B-B14F-4D97-AF65-F5344CB8AC3E}">
        <p14:creationId xmlns:p14="http://schemas.microsoft.com/office/powerpoint/2010/main" val="2123263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000506"/>
            <a:ext cx="7772400" cy="1768471"/>
          </a:xfrm>
        </p:spPr>
        <p:txBody>
          <a:bodyPr anchor="t">
            <a:normAutofit/>
          </a:bodyPr>
          <a:lstStyle>
            <a:lvl1pPr marL="0" algn="l">
              <a:lnSpc>
                <a:spcPct val="200000"/>
              </a:lnSpc>
              <a:spcBef>
                <a:spcPts val="900"/>
              </a:spcBef>
              <a:defRPr lang="en-US" sz="3600" b="1" kern="1200" baseline="30000" dirty="0" smtClean="0">
                <a:solidFill>
                  <a:srgbClr val="4E5590"/>
                </a:solidFill>
                <a:latin typeface="Arial Bold" pitchFamily="34" charset="0"/>
                <a:ea typeface="+mn-ea"/>
                <a:cs typeface="Arial Bold"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Tree>
    <p:extLst>
      <p:ext uri="{BB962C8B-B14F-4D97-AF65-F5344CB8AC3E}">
        <p14:creationId xmlns:p14="http://schemas.microsoft.com/office/powerpoint/2010/main" val="180419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5188992" y="1690175"/>
            <a:ext cx="3955009" cy="5157192"/>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2"/>
            <a:ext cx="1600200" cy="927075"/>
          </a:xfrm>
          <a:prstGeom prst="rect">
            <a:avLst/>
          </a:prstGeom>
        </p:spPr>
      </p:pic>
      <p:sp>
        <p:nvSpPr>
          <p:cNvPr id="11" name="Text Placeholder 10"/>
          <p:cNvSpPr>
            <a:spLocks noGrp="1"/>
          </p:cNvSpPr>
          <p:nvPr>
            <p:ph type="body" sz="quarter" idx="13"/>
          </p:nvPr>
        </p:nvSpPr>
        <p:spPr>
          <a:xfrm>
            <a:off x="500062" y="1279393"/>
            <a:ext cx="4720010" cy="1388048"/>
          </a:xfrm>
        </p:spPr>
        <p:txBody>
          <a:bodyPr>
            <a:noAutofit/>
          </a:bodyPr>
          <a:lstStyle>
            <a:lvl1pPr marL="0" indent="0">
              <a:buNone/>
              <a:defRPr lang="en-US" sz="3150" b="1" kern="1200" spc="-113" dirty="0" smtClean="0">
                <a:solidFill>
                  <a:srgbClr val="4E5590"/>
                </a:solidFill>
                <a:latin typeface="Arial Bold"/>
                <a:ea typeface="+mn-ea"/>
                <a:cs typeface="Arial Bold"/>
              </a:defRPr>
            </a:lvl1pPr>
          </a:lstStyle>
          <a:p>
            <a:pPr lvl="0"/>
            <a:r>
              <a:rPr lang="en-US"/>
              <a:t>Click to edit Master text styles</a:t>
            </a:r>
          </a:p>
        </p:txBody>
      </p:sp>
      <p:sp>
        <p:nvSpPr>
          <p:cNvPr id="13" name="Text Placeholder 12"/>
          <p:cNvSpPr>
            <a:spLocks noGrp="1"/>
          </p:cNvSpPr>
          <p:nvPr>
            <p:ph type="body" sz="quarter" idx="14"/>
          </p:nvPr>
        </p:nvSpPr>
        <p:spPr>
          <a:xfrm>
            <a:off x="500063" y="2643190"/>
            <a:ext cx="4720009" cy="3571875"/>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02606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list with shape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27B4EA-56D5-40A5-951C-369EC0F9CDBA}" type="slidenum">
              <a:rPr lang="en-US" smtClean="0"/>
              <a:pPr/>
              <a:t>‹#›</a:t>
            </a:fld>
            <a:endParaRPr lang="en-US" dirty="0"/>
          </a:p>
        </p:txBody>
      </p:sp>
      <p:sp>
        <p:nvSpPr>
          <p:cNvPr id="10" name="Content Placeholder 2"/>
          <p:cNvSpPr>
            <a:spLocks noGrp="1"/>
          </p:cNvSpPr>
          <p:nvPr userDrawn="1">
            <p:ph idx="1"/>
          </p:nvPr>
        </p:nvSpPr>
        <p:spPr>
          <a:xfrm>
            <a:off x="457200" y="3230563"/>
            <a:ext cx="8229600" cy="2698768"/>
          </a:xfrm>
        </p:spPr>
        <p:txBody>
          <a:bodyPr/>
          <a:lstStyle/>
          <a:p>
            <a:pPr lvl="0"/>
            <a:r>
              <a:rPr lang="en-US">
                <a:latin typeface="Arial"/>
                <a:cs typeface="Arial"/>
              </a:rPr>
              <a:t>Click to edit Master text styles</a:t>
            </a:r>
          </a:p>
        </p:txBody>
      </p:sp>
      <p:sp>
        <p:nvSpPr>
          <p:cNvPr id="11" name="Title 1"/>
          <p:cNvSpPr>
            <a:spLocks noGrp="1"/>
          </p:cNvSpPr>
          <p:nvPr userDrawn="1">
            <p:ph type="title" hasCustomPrompt="1"/>
          </p:nvPr>
        </p:nvSpPr>
        <p:spPr>
          <a:xfrm>
            <a:off x="457200" y="1905000"/>
            <a:ext cx="8229600" cy="1143000"/>
          </a:xfrm>
        </p:spPr>
        <p:txBody>
          <a:bodyPr>
            <a:normAutofit/>
          </a:bodyPr>
          <a:lstStyle>
            <a:lvl1pPr algn="l" defTabSz="685800" rtl="0" eaLnBrk="1" latinLnBrk="0" hangingPunct="1">
              <a:spcBef>
                <a:spcPct val="0"/>
              </a:spcBef>
              <a:buNone/>
              <a:defRPr lang="en-US" sz="3150" b="1" kern="1200" spc="-113" dirty="0">
                <a:solidFill>
                  <a:srgbClr val="4E5590"/>
                </a:solidFill>
                <a:latin typeface="Arial Bold" pitchFamily="34" charset="0"/>
                <a:ea typeface="+mn-ea"/>
                <a:cs typeface="Arial Bold" pitchFamily="34" charset="0"/>
              </a:defRPr>
            </a:lvl1pPr>
          </a:lstStyle>
          <a:p>
            <a:pPr algn="l"/>
            <a:r>
              <a:rPr lang="en-US" b="1" spc="-113" dirty="0">
                <a:solidFill>
                  <a:srgbClr val="4E5590"/>
                </a:solidFill>
                <a:latin typeface="Arial"/>
                <a:cs typeface="Arial"/>
              </a:rPr>
              <a:t>Type heading here</a:t>
            </a:r>
          </a:p>
        </p:txBody>
      </p:sp>
      <p:pic>
        <p:nvPicPr>
          <p:cNvPr id="12" name="Picture 11"/>
          <p:cNvPicPr>
            <a:picLocks noChangeAspect="1"/>
          </p:cNvPicPr>
          <p:nvPr userDrawn="1"/>
        </p:nvPicPr>
        <p:blipFill>
          <a:blip r:embed="rId2" cstate="print"/>
          <a:stretch>
            <a:fillRect/>
          </a:stretch>
        </p:blipFill>
        <p:spPr>
          <a:xfrm>
            <a:off x="4067944" y="-603448"/>
            <a:ext cx="7254243" cy="9842500"/>
          </a:xfrm>
          <a:prstGeom prst="rect">
            <a:avLst/>
          </a:prstGeom>
        </p:spPr>
      </p:pic>
      <p:pic>
        <p:nvPicPr>
          <p:cNvPr id="13" name="Picture 12" descr="CSP MASTER LOGO cmyk.eps"/>
          <p:cNvPicPr>
            <a:picLocks noChangeAspect="1"/>
          </p:cNvPicPr>
          <p:nvPr userDrawn="1"/>
        </p:nvPicPr>
        <p:blipFill>
          <a:blip r:embed="rId3" cstate="print"/>
          <a:stretch>
            <a:fillRect/>
          </a:stretch>
        </p:blipFill>
        <p:spPr>
          <a:xfrm>
            <a:off x="228600" y="152402"/>
            <a:ext cx="1600200" cy="927075"/>
          </a:xfrm>
          <a:prstGeom prst="rect">
            <a:avLst/>
          </a:prstGeom>
        </p:spPr>
      </p:pic>
    </p:spTree>
    <p:extLst>
      <p:ext uri="{BB962C8B-B14F-4D97-AF65-F5344CB8AC3E}">
        <p14:creationId xmlns:p14="http://schemas.microsoft.com/office/powerpoint/2010/main" val="3551544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152402"/>
            <a:ext cx="1600200" cy="927075"/>
          </a:xfrm>
          <a:prstGeom prst="rect">
            <a:avLst/>
          </a:prstGeom>
        </p:spPr>
      </p:pic>
      <p:pic>
        <p:nvPicPr>
          <p:cNvPr id="8" name="Picture 7"/>
          <p:cNvPicPr>
            <a:picLocks noChangeAspect="1"/>
          </p:cNvPicPr>
          <p:nvPr userDrawn="1"/>
        </p:nvPicPr>
        <p:blipFill>
          <a:blip r:embed="rId3" cstate="print"/>
          <a:stretch>
            <a:fillRect/>
          </a:stretch>
        </p:blipFill>
        <p:spPr>
          <a:xfrm>
            <a:off x="1524000" y="152400"/>
            <a:ext cx="7329714" cy="10261600"/>
          </a:xfrm>
          <a:prstGeom prst="rect">
            <a:avLst/>
          </a:prstGeom>
        </p:spPr>
      </p:pic>
    </p:spTree>
    <p:extLst>
      <p:ext uri="{BB962C8B-B14F-4D97-AF65-F5344CB8AC3E}">
        <p14:creationId xmlns:p14="http://schemas.microsoft.com/office/powerpoint/2010/main" val="1666416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list with large csp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27B4EA-56D5-40A5-951C-369EC0F9CDBA}" type="slidenum">
              <a:rPr lang="en-US" smtClean="0"/>
              <a:pPr/>
              <a:t>‹#›</a:t>
            </a:fld>
            <a:endParaRPr lang="en-US" dirty="0"/>
          </a:p>
        </p:txBody>
      </p:sp>
      <p:pic>
        <p:nvPicPr>
          <p:cNvPr id="5" name="Picture 4"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
        <p:nvSpPr>
          <p:cNvPr id="7" name="Text Placeholder 6"/>
          <p:cNvSpPr>
            <a:spLocks noGrp="1"/>
          </p:cNvSpPr>
          <p:nvPr>
            <p:ph type="body" sz="quarter" idx="13"/>
          </p:nvPr>
        </p:nvSpPr>
        <p:spPr>
          <a:xfrm>
            <a:off x="571473" y="2928940"/>
            <a:ext cx="8072494" cy="264318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2272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ysio work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152402"/>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642257" y="1513114"/>
            <a:ext cx="5308600" cy="2413000"/>
          </a:xfrm>
          <a:prstGeom prst="rect">
            <a:avLst/>
          </a:prstGeom>
        </p:spPr>
      </p:pic>
    </p:spTree>
    <p:extLst>
      <p:ext uri="{BB962C8B-B14F-4D97-AF65-F5344CB8AC3E}">
        <p14:creationId xmlns:p14="http://schemas.microsoft.com/office/powerpoint/2010/main" val="343170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with shape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27B4EA-56D5-40A5-951C-369EC0F9CDBA}" type="slidenum">
              <a:rPr lang="en-US" smtClean="0"/>
              <a:pPr/>
              <a:t>‹#›</a:t>
            </a:fld>
            <a:endParaRPr lang="en-US" dirty="0"/>
          </a:p>
        </p:txBody>
      </p:sp>
      <p:sp>
        <p:nvSpPr>
          <p:cNvPr id="10" name="Content Placeholder 2"/>
          <p:cNvSpPr>
            <a:spLocks noGrp="1"/>
          </p:cNvSpPr>
          <p:nvPr userDrawn="1">
            <p:ph idx="1"/>
          </p:nvPr>
        </p:nvSpPr>
        <p:spPr>
          <a:xfrm>
            <a:off x="457200" y="3230563"/>
            <a:ext cx="8229600" cy="2698768"/>
          </a:xfrm>
        </p:spPr>
        <p:txBody>
          <a:bodyPr/>
          <a:lstStyle/>
          <a:p>
            <a:pPr lvl="0"/>
            <a:r>
              <a:rPr lang="en-US">
                <a:latin typeface="Arial"/>
                <a:cs typeface="Arial"/>
              </a:rPr>
              <a:t>Click to edit Master text styles</a:t>
            </a:r>
          </a:p>
        </p:txBody>
      </p:sp>
      <p:sp>
        <p:nvSpPr>
          <p:cNvPr id="11" name="Title 1"/>
          <p:cNvSpPr>
            <a:spLocks noGrp="1"/>
          </p:cNvSpPr>
          <p:nvPr userDrawn="1">
            <p:ph type="title" hasCustomPrompt="1"/>
          </p:nvPr>
        </p:nvSpPr>
        <p:spPr>
          <a:xfrm>
            <a:off x="457200" y="1905000"/>
            <a:ext cx="8229600" cy="1143000"/>
          </a:xfrm>
        </p:spPr>
        <p:txBody>
          <a:bodyPr>
            <a:normAutofit/>
          </a:bodyPr>
          <a:lstStyle>
            <a:lvl1pPr algn="l" defTabSz="914400" rtl="0" eaLnBrk="1" latinLnBrk="0" hangingPunct="1">
              <a:spcBef>
                <a:spcPct val="0"/>
              </a:spcBef>
              <a:buNone/>
              <a:defRPr lang="en-US" sz="4200" b="1" kern="1200" spc="-150" dirty="0">
                <a:solidFill>
                  <a:srgbClr val="4E5590"/>
                </a:solidFill>
                <a:latin typeface="Arial Bold" pitchFamily="34" charset="0"/>
                <a:ea typeface="+mn-ea"/>
                <a:cs typeface="Arial Bold" pitchFamily="34" charset="0"/>
              </a:defRPr>
            </a:lvl1pPr>
          </a:lstStyle>
          <a:p>
            <a:pPr algn="l"/>
            <a:r>
              <a:rPr lang="en-US" b="1" spc="-150" dirty="0">
                <a:solidFill>
                  <a:srgbClr val="4E5590"/>
                </a:solidFill>
                <a:latin typeface="Arial"/>
                <a:cs typeface="Arial"/>
              </a:rPr>
              <a:t>Type heading here</a:t>
            </a:r>
          </a:p>
        </p:txBody>
      </p:sp>
      <p:pic>
        <p:nvPicPr>
          <p:cNvPr id="12" name="Picture 11"/>
          <p:cNvPicPr>
            <a:picLocks noChangeAspect="1"/>
          </p:cNvPicPr>
          <p:nvPr userDrawn="1"/>
        </p:nvPicPr>
        <p:blipFill>
          <a:blip r:embed="rId2" cstate="print"/>
          <a:stretch>
            <a:fillRect/>
          </a:stretch>
        </p:blipFill>
        <p:spPr>
          <a:xfrm>
            <a:off x="4067944" y="-603448"/>
            <a:ext cx="7254243" cy="9842500"/>
          </a:xfrm>
          <a:prstGeom prst="rect">
            <a:avLst/>
          </a:prstGeom>
        </p:spPr>
      </p:pic>
      <p:pic>
        <p:nvPicPr>
          <p:cNvPr id="13" name="Picture 12"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1889244" y="721161"/>
            <a:ext cx="8382000" cy="7315200"/>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2"/>
            <a:ext cx="1600200" cy="927075"/>
          </a:xfrm>
          <a:prstGeom prst="rect">
            <a:avLst/>
          </a:prstGeom>
        </p:spPr>
      </p:pic>
    </p:spTree>
    <p:extLst>
      <p:ext uri="{BB962C8B-B14F-4D97-AF65-F5344CB8AC3E}">
        <p14:creationId xmlns:p14="http://schemas.microsoft.com/office/powerpoint/2010/main" val="338079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list with web addr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1" y="228600"/>
            <a:ext cx="3288170" cy="1905000"/>
          </a:xfrm>
          <a:prstGeom prst="rect">
            <a:avLst/>
          </a:prstGeom>
        </p:spPr>
      </p:pic>
      <p:sp>
        <p:nvSpPr>
          <p:cNvPr id="12" name="Title 1"/>
          <p:cNvSpPr txBox="1">
            <a:spLocks/>
          </p:cNvSpPr>
          <p:nvPr userDrawn="1"/>
        </p:nvSpPr>
        <p:spPr>
          <a:xfrm>
            <a:off x="4114800" y="5410200"/>
            <a:ext cx="6705600" cy="1828800"/>
          </a:xfrm>
          <a:prstGeom prst="rect">
            <a:avLst/>
          </a:prstGeom>
        </p:spPr>
        <p:txBody>
          <a:bodyPr vert="horz" lIns="68580" tIns="34290" rIns="68580" bIns="34290" rtlCol="0" anchor="ctr">
            <a:normAutofit/>
          </a:bodyPr>
          <a:lstStyle/>
          <a:p>
            <a:r>
              <a:rPr lang="en-US" sz="5400" b="1" baseline="30000" dirty="0">
                <a:solidFill>
                  <a:srgbClr val="4E5590"/>
                </a:solidFill>
                <a:latin typeface="Arial"/>
                <a:cs typeface="Arial"/>
              </a:rPr>
              <a:t>www.csp.org.uk</a:t>
            </a:r>
          </a:p>
        </p:txBody>
      </p:sp>
      <p:sp>
        <p:nvSpPr>
          <p:cNvPr id="14" name="Content Placeholder 13"/>
          <p:cNvSpPr>
            <a:spLocks noGrp="1"/>
          </p:cNvSpPr>
          <p:nvPr>
            <p:ph sz="quarter" idx="13"/>
          </p:nvPr>
        </p:nvSpPr>
        <p:spPr>
          <a:xfrm>
            <a:off x="642938" y="2286000"/>
            <a:ext cx="7858125" cy="314325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0450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go in middl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133600" y="1752600"/>
            <a:ext cx="4734964" cy="2743200"/>
          </a:xfrm>
          <a:prstGeom prst="rect">
            <a:avLst/>
          </a:prstGeom>
        </p:spPr>
      </p:pic>
    </p:spTree>
    <p:extLst>
      <p:ext uri="{BB962C8B-B14F-4D97-AF65-F5344CB8AC3E}">
        <p14:creationId xmlns:p14="http://schemas.microsoft.com/office/powerpoint/2010/main" val="1862220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47D965-6CFA-4184-A1A6-5A42DBBC5143}"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F40516-9C93-4B7E-8A22-E348500FB04D}" type="slidenum">
              <a:rPr lang="en-GB" smtClean="0"/>
              <a:t>‹#›</a:t>
            </a:fld>
            <a:endParaRPr lang="en-GB"/>
          </a:p>
        </p:txBody>
      </p:sp>
    </p:spTree>
    <p:extLst>
      <p:ext uri="{BB962C8B-B14F-4D97-AF65-F5344CB8AC3E}">
        <p14:creationId xmlns:p14="http://schemas.microsoft.com/office/powerpoint/2010/main" val="2389112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18F0-DF31-2C92-EF37-D97A2D07294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ABC4DEA2-92FA-B6F0-5A1B-8D423B9A225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B7EFEE-9905-B98F-85E6-8BACFEA74136}"/>
              </a:ext>
            </a:extLst>
          </p:cNvPr>
          <p:cNvSpPr>
            <a:spLocks noGrp="1"/>
          </p:cNvSpPr>
          <p:nvPr>
            <p:ph type="dt" sz="half" idx="10"/>
          </p:nvPr>
        </p:nvSpPr>
        <p:spPr/>
        <p:txBody>
          <a:bodyPr/>
          <a:lstStyle/>
          <a:p>
            <a:fld id="{1C16B05F-CB96-49E9-B82E-4A6F10A695EA}" type="datetimeFigureOut">
              <a:rPr lang="en-GB" smtClean="0"/>
              <a:t>13/05/2024</a:t>
            </a:fld>
            <a:endParaRPr lang="en-GB"/>
          </a:p>
        </p:txBody>
      </p:sp>
      <p:sp>
        <p:nvSpPr>
          <p:cNvPr id="5" name="Footer Placeholder 4">
            <a:extLst>
              <a:ext uri="{FF2B5EF4-FFF2-40B4-BE49-F238E27FC236}">
                <a16:creationId xmlns:a16="http://schemas.microsoft.com/office/drawing/2014/main" id="{0D57DDC0-4C9B-FC5D-ADE0-19148DFC92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13F9EC-3B93-CC56-1DA1-311081FDF956}"/>
              </a:ext>
            </a:extLst>
          </p:cNvPr>
          <p:cNvSpPr>
            <a:spLocks noGrp="1"/>
          </p:cNvSpPr>
          <p:nvPr>
            <p:ph type="sldNum" sz="quarter" idx="12"/>
          </p:nvPr>
        </p:nvSpPr>
        <p:spPr/>
        <p:txBody>
          <a:bodyPr/>
          <a:lstStyle/>
          <a:p>
            <a:fld id="{A3ED9474-CC24-40C0-A0FE-9EBCEF1FA200}" type="slidenum">
              <a:rPr lang="en-GB" smtClean="0"/>
              <a:t>‹#›</a:t>
            </a:fld>
            <a:endParaRPr lang="en-GB"/>
          </a:p>
        </p:txBody>
      </p:sp>
    </p:spTree>
    <p:extLst>
      <p:ext uri="{BB962C8B-B14F-4D97-AF65-F5344CB8AC3E}">
        <p14:creationId xmlns:p14="http://schemas.microsoft.com/office/powerpoint/2010/main" val="26084757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242E2-E163-A80B-D476-690673C7AE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6878B2-A73E-35F8-BD1E-3D2B636866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796D43-312C-A203-CC7C-4224AC2D3FA6}"/>
              </a:ext>
            </a:extLst>
          </p:cNvPr>
          <p:cNvSpPr>
            <a:spLocks noGrp="1"/>
          </p:cNvSpPr>
          <p:nvPr>
            <p:ph type="dt" sz="half" idx="10"/>
          </p:nvPr>
        </p:nvSpPr>
        <p:spPr/>
        <p:txBody>
          <a:bodyPr/>
          <a:lstStyle/>
          <a:p>
            <a:fld id="{1C16B05F-CB96-49E9-B82E-4A6F10A695EA}" type="datetimeFigureOut">
              <a:rPr lang="en-GB" smtClean="0"/>
              <a:t>13/05/2024</a:t>
            </a:fld>
            <a:endParaRPr lang="en-GB"/>
          </a:p>
        </p:txBody>
      </p:sp>
      <p:sp>
        <p:nvSpPr>
          <p:cNvPr id="5" name="Footer Placeholder 4">
            <a:extLst>
              <a:ext uri="{FF2B5EF4-FFF2-40B4-BE49-F238E27FC236}">
                <a16:creationId xmlns:a16="http://schemas.microsoft.com/office/drawing/2014/main" id="{20F39193-2BCF-A956-B04E-BBAD4275EB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982D6E-EDDD-CBA5-7247-03E4048EBB4F}"/>
              </a:ext>
            </a:extLst>
          </p:cNvPr>
          <p:cNvSpPr>
            <a:spLocks noGrp="1"/>
          </p:cNvSpPr>
          <p:nvPr>
            <p:ph type="sldNum" sz="quarter" idx="12"/>
          </p:nvPr>
        </p:nvSpPr>
        <p:spPr/>
        <p:txBody>
          <a:bodyPr/>
          <a:lstStyle/>
          <a:p>
            <a:fld id="{A3ED9474-CC24-40C0-A0FE-9EBCEF1FA200}" type="slidenum">
              <a:rPr lang="en-GB" smtClean="0"/>
              <a:t>‹#›</a:t>
            </a:fld>
            <a:endParaRPr lang="en-GB"/>
          </a:p>
        </p:txBody>
      </p:sp>
    </p:spTree>
    <p:extLst>
      <p:ext uri="{BB962C8B-B14F-4D97-AF65-F5344CB8AC3E}">
        <p14:creationId xmlns:p14="http://schemas.microsoft.com/office/powerpoint/2010/main" val="33711702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B252-98E8-25CC-CCAA-1B5671D8A6E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2DE6E4-3989-B4A3-72EC-F09B5CE4652E}"/>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149708-E2FF-EAA0-DE30-1A797EE22E8E}"/>
              </a:ext>
            </a:extLst>
          </p:cNvPr>
          <p:cNvSpPr>
            <a:spLocks noGrp="1"/>
          </p:cNvSpPr>
          <p:nvPr>
            <p:ph type="dt" sz="half" idx="10"/>
          </p:nvPr>
        </p:nvSpPr>
        <p:spPr/>
        <p:txBody>
          <a:bodyPr/>
          <a:lstStyle/>
          <a:p>
            <a:fld id="{1C16B05F-CB96-49E9-B82E-4A6F10A695EA}" type="datetimeFigureOut">
              <a:rPr lang="en-GB" smtClean="0"/>
              <a:t>13/05/2024</a:t>
            </a:fld>
            <a:endParaRPr lang="en-GB"/>
          </a:p>
        </p:txBody>
      </p:sp>
      <p:sp>
        <p:nvSpPr>
          <p:cNvPr id="5" name="Footer Placeholder 4">
            <a:extLst>
              <a:ext uri="{FF2B5EF4-FFF2-40B4-BE49-F238E27FC236}">
                <a16:creationId xmlns:a16="http://schemas.microsoft.com/office/drawing/2014/main" id="{50AC8DF3-6686-58FA-A796-364C19684C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22BEE2-D65E-B838-51BB-E9F4BD196C3C}"/>
              </a:ext>
            </a:extLst>
          </p:cNvPr>
          <p:cNvSpPr>
            <a:spLocks noGrp="1"/>
          </p:cNvSpPr>
          <p:nvPr>
            <p:ph type="sldNum" sz="quarter" idx="12"/>
          </p:nvPr>
        </p:nvSpPr>
        <p:spPr/>
        <p:txBody>
          <a:bodyPr/>
          <a:lstStyle/>
          <a:p>
            <a:fld id="{A3ED9474-CC24-40C0-A0FE-9EBCEF1FA200}" type="slidenum">
              <a:rPr lang="en-GB" smtClean="0"/>
              <a:t>‹#›</a:t>
            </a:fld>
            <a:endParaRPr lang="en-GB"/>
          </a:p>
        </p:txBody>
      </p:sp>
    </p:spTree>
    <p:extLst>
      <p:ext uri="{BB962C8B-B14F-4D97-AF65-F5344CB8AC3E}">
        <p14:creationId xmlns:p14="http://schemas.microsoft.com/office/powerpoint/2010/main" val="24293625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6872B-DAC7-CDCD-9208-261F24B827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F025C0-4A18-B5DE-02A1-63F52D1BAC5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CA18064-CCE7-B19E-357F-B7E8381D896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94083C-481B-5DE5-3F69-EFCA4131458E}"/>
              </a:ext>
            </a:extLst>
          </p:cNvPr>
          <p:cNvSpPr>
            <a:spLocks noGrp="1"/>
          </p:cNvSpPr>
          <p:nvPr>
            <p:ph type="dt" sz="half" idx="10"/>
          </p:nvPr>
        </p:nvSpPr>
        <p:spPr/>
        <p:txBody>
          <a:bodyPr/>
          <a:lstStyle/>
          <a:p>
            <a:fld id="{1C16B05F-CB96-49E9-B82E-4A6F10A695EA}" type="datetimeFigureOut">
              <a:rPr lang="en-GB" smtClean="0"/>
              <a:t>13/05/2024</a:t>
            </a:fld>
            <a:endParaRPr lang="en-GB"/>
          </a:p>
        </p:txBody>
      </p:sp>
      <p:sp>
        <p:nvSpPr>
          <p:cNvPr id="6" name="Footer Placeholder 5">
            <a:extLst>
              <a:ext uri="{FF2B5EF4-FFF2-40B4-BE49-F238E27FC236}">
                <a16:creationId xmlns:a16="http://schemas.microsoft.com/office/drawing/2014/main" id="{6C08A787-2677-290C-AA06-73B61B5006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34ADD1-7D38-BCBA-1B1D-56FB525346FA}"/>
              </a:ext>
            </a:extLst>
          </p:cNvPr>
          <p:cNvSpPr>
            <a:spLocks noGrp="1"/>
          </p:cNvSpPr>
          <p:nvPr>
            <p:ph type="sldNum" sz="quarter" idx="12"/>
          </p:nvPr>
        </p:nvSpPr>
        <p:spPr/>
        <p:txBody>
          <a:bodyPr/>
          <a:lstStyle/>
          <a:p>
            <a:fld id="{A3ED9474-CC24-40C0-A0FE-9EBCEF1FA200}" type="slidenum">
              <a:rPr lang="en-GB" smtClean="0"/>
              <a:t>‹#›</a:t>
            </a:fld>
            <a:endParaRPr lang="en-GB"/>
          </a:p>
        </p:txBody>
      </p:sp>
    </p:spTree>
    <p:extLst>
      <p:ext uri="{BB962C8B-B14F-4D97-AF65-F5344CB8AC3E}">
        <p14:creationId xmlns:p14="http://schemas.microsoft.com/office/powerpoint/2010/main" val="2644768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CA55D-9CCF-5A9B-4067-F39FADC04BCE}"/>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9E615D-4113-A95D-9B36-19AE589E9B2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E443C57-C05A-EB42-7C86-A2952A77828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64D4A0-F999-4E73-5B66-73E9661ED67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A36752E-9964-CDD5-A463-28A9731CA54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FD0F24F-B4AC-2C14-F418-2613B19F570C}"/>
              </a:ext>
            </a:extLst>
          </p:cNvPr>
          <p:cNvSpPr>
            <a:spLocks noGrp="1"/>
          </p:cNvSpPr>
          <p:nvPr>
            <p:ph type="dt" sz="half" idx="10"/>
          </p:nvPr>
        </p:nvSpPr>
        <p:spPr/>
        <p:txBody>
          <a:bodyPr/>
          <a:lstStyle/>
          <a:p>
            <a:fld id="{1C16B05F-CB96-49E9-B82E-4A6F10A695EA}" type="datetimeFigureOut">
              <a:rPr lang="en-GB" smtClean="0"/>
              <a:t>13/05/2024</a:t>
            </a:fld>
            <a:endParaRPr lang="en-GB"/>
          </a:p>
        </p:txBody>
      </p:sp>
      <p:sp>
        <p:nvSpPr>
          <p:cNvPr id="8" name="Footer Placeholder 7">
            <a:extLst>
              <a:ext uri="{FF2B5EF4-FFF2-40B4-BE49-F238E27FC236}">
                <a16:creationId xmlns:a16="http://schemas.microsoft.com/office/drawing/2014/main" id="{54F99DE9-F94C-B218-C3AD-4E3E858F212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AF1EEE-423A-7432-4FF1-F7A757603874}"/>
              </a:ext>
            </a:extLst>
          </p:cNvPr>
          <p:cNvSpPr>
            <a:spLocks noGrp="1"/>
          </p:cNvSpPr>
          <p:nvPr>
            <p:ph type="sldNum" sz="quarter" idx="12"/>
          </p:nvPr>
        </p:nvSpPr>
        <p:spPr/>
        <p:txBody>
          <a:bodyPr/>
          <a:lstStyle/>
          <a:p>
            <a:fld id="{A3ED9474-CC24-40C0-A0FE-9EBCEF1FA200}" type="slidenum">
              <a:rPr lang="en-GB" smtClean="0"/>
              <a:t>‹#›</a:t>
            </a:fld>
            <a:endParaRPr lang="en-GB"/>
          </a:p>
        </p:txBody>
      </p:sp>
    </p:spTree>
    <p:extLst>
      <p:ext uri="{BB962C8B-B14F-4D97-AF65-F5344CB8AC3E}">
        <p14:creationId xmlns:p14="http://schemas.microsoft.com/office/powerpoint/2010/main" val="2379276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7A90E-73BF-D79A-86E8-969360FFE62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A1ACC3-B3E0-FE01-E470-9AD7DC59878D}"/>
              </a:ext>
            </a:extLst>
          </p:cNvPr>
          <p:cNvSpPr>
            <a:spLocks noGrp="1"/>
          </p:cNvSpPr>
          <p:nvPr>
            <p:ph type="dt" sz="half" idx="10"/>
          </p:nvPr>
        </p:nvSpPr>
        <p:spPr/>
        <p:txBody>
          <a:bodyPr/>
          <a:lstStyle/>
          <a:p>
            <a:fld id="{1C16B05F-CB96-49E9-B82E-4A6F10A695EA}" type="datetimeFigureOut">
              <a:rPr lang="en-GB" smtClean="0"/>
              <a:t>13/05/2024</a:t>
            </a:fld>
            <a:endParaRPr lang="en-GB"/>
          </a:p>
        </p:txBody>
      </p:sp>
      <p:sp>
        <p:nvSpPr>
          <p:cNvPr id="4" name="Footer Placeholder 3">
            <a:extLst>
              <a:ext uri="{FF2B5EF4-FFF2-40B4-BE49-F238E27FC236}">
                <a16:creationId xmlns:a16="http://schemas.microsoft.com/office/drawing/2014/main" id="{8F536821-38CD-B3AC-5141-FDF4249ABD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45C7E8-A029-7D64-CF29-924E74831C41}"/>
              </a:ext>
            </a:extLst>
          </p:cNvPr>
          <p:cNvSpPr>
            <a:spLocks noGrp="1"/>
          </p:cNvSpPr>
          <p:nvPr>
            <p:ph type="sldNum" sz="quarter" idx="12"/>
          </p:nvPr>
        </p:nvSpPr>
        <p:spPr/>
        <p:txBody>
          <a:bodyPr/>
          <a:lstStyle/>
          <a:p>
            <a:fld id="{A3ED9474-CC24-40C0-A0FE-9EBCEF1FA200}" type="slidenum">
              <a:rPr lang="en-GB" smtClean="0"/>
              <a:t>‹#›</a:t>
            </a:fld>
            <a:endParaRPr lang="en-GB"/>
          </a:p>
        </p:txBody>
      </p:sp>
    </p:spTree>
    <p:extLst>
      <p:ext uri="{BB962C8B-B14F-4D97-AF65-F5344CB8AC3E}">
        <p14:creationId xmlns:p14="http://schemas.microsoft.com/office/powerpoint/2010/main" val="130799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8" name="Picture 7"/>
          <p:cNvPicPr>
            <a:picLocks noChangeAspect="1"/>
          </p:cNvPicPr>
          <p:nvPr userDrawn="1"/>
        </p:nvPicPr>
        <p:blipFill>
          <a:blip r:embed="rId3" cstate="print"/>
          <a:stretch>
            <a:fillRect/>
          </a:stretch>
        </p:blipFill>
        <p:spPr>
          <a:xfrm>
            <a:off x="1524000" y="152400"/>
            <a:ext cx="7329714" cy="102616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20B604-6C70-57A4-0416-98C99AB682DB}"/>
              </a:ext>
            </a:extLst>
          </p:cNvPr>
          <p:cNvSpPr>
            <a:spLocks noGrp="1"/>
          </p:cNvSpPr>
          <p:nvPr>
            <p:ph type="dt" sz="half" idx="10"/>
          </p:nvPr>
        </p:nvSpPr>
        <p:spPr/>
        <p:txBody>
          <a:bodyPr/>
          <a:lstStyle/>
          <a:p>
            <a:fld id="{1C16B05F-CB96-49E9-B82E-4A6F10A695EA}" type="datetimeFigureOut">
              <a:rPr lang="en-GB" smtClean="0"/>
              <a:t>13/05/2024</a:t>
            </a:fld>
            <a:endParaRPr lang="en-GB"/>
          </a:p>
        </p:txBody>
      </p:sp>
      <p:sp>
        <p:nvSpPr>
          <p:cNvPr id="3" name="Footer Placeholder 2">
            <a:extLst>
              <a:ext uri="{FF2B5EF4-FFF2-40B4-BE49-F238E27FC236}">
                <a16:creationId xmlns:a16="http://schemas.microsoft.com/office/drawing/2014/main" id="{64791FD3-5F55-F8FF-718E-4C8AFE6AE41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DD6FBA-9039-6B3B-BE0B-04A738D45581}"/>
              </a:ext>
            </a:extLst>
          </p:cNvPr>
          <p:cNvSpPr>
            <a:spLocks noGrp="1"/>
          </p:cNvSpPr>
          <p:nvPr>
            <p:ph type="sldNum" sz="quarter" idx="12"/>
          </p:nvPr>
        </p:nvSpPr>
        <p:spPr/>
        <p:txBody>
          <a:bodyPr/>
          <a:lstStyle/>
          <a:p>
            <a:fld id="{A3ED9474-CC24-40C0-A0FE-9EBCEF1FA200}" type="slidenum">
              <a:rPr lang="en-GB" smtClean="0"/>
              <a:t>‹#›</a:t>
            </a:fld>
            <a:endParaRPr lang="en-GB"/>
          </a:p>
        </p:txBody>
      </p:sp>
    </p:spTree>
    <p:extLst>
      <p:ext uri="{BB962C8B-B14F-4D97-AF65-F5344CB8AC3E}">
        <p14:creationId xmlns:p14="http://schemas.microsoft.com/office/powerpoint/2010/main" val="25871082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4AAE-462B-EA1E-1147-3112ADD2170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3DEB40-ACFD-B1A7-D79F-D48BDC64FCB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33B361D-7B76-D005-7D9B-F3C5DA90278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2AAFA38-273D-CB60-7C88-40046D3E2721}"/>
              </a:ext>
            </a:extLst>
          </p:cNvPr>
          <p:cNvSpPr>
            <a:spLocks noGrp="1"/>
          </p:cNvSpPr>
          <p:nvPr>
            <p:ph type="dt" sz="half" idx="10"/>
          </p:nvPr>
        </p:nvSpPr>
        <p:spPr/>
        <p:txBody>
          <a:bodyPr/>
          <a:lstStyle/>
          <a:p>
            <a:fld id="{1C16B05F-CB96-49E9-B82E-4A6F10A695EA}" type="datetimeFigureOut">
              <a:rPr lang="en-GB" smtClean="0"/>
              <a:t>13/05/2024</a:t>
            </a:fld>
            <a:endParaRPr lang="en-GB"/>
          </a:p>
        </p:txBody>
      </p:sp>
      <p:sp>
        <p:nvSpPr>
          <p:cNvPr id="6" name="Footer Placeholder 5">
            <a:extLst>
              <a:ext uri="{FF2B5EF4-FFF2-40B4-BE49-F238E27FC236}">
                <a16:creationId xmlns:a16="http://schemas.microsoft.com/office/drawing/2014/main" id="{64B6F865-1D4F-67AE-C895-EAD0A3D3B2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EBDF27-9E14-138D-40B3-13F76A0459C7}"/>
              </a:ext>
            </a:extLst>
          </p:cNvPr>
          <p:cNvSpPr>
            <a:spLocks noGrp="1"/>
          </p:cNvSpPr>
          <p:nvPr>
            <p:ph type="sldNum" sz="quarter" idx="12"/>
          </p:nvPr>
        </p:nvSpPr>
        <p:spPr/>
        <p:txBody>
          <a:bodyPr/>
          <a:lstStyle/>
          <a:p>
            <a:fld id="{A3ED9474-CC24-40C0-A0FE-9EBCEF1FA200}" type="slidenum">
              <a:rPr lang="en-GB" smtClean="0"/>
              <a:t>‹#›</a:t>
            </a:fld>
            <a:endParaRPr lang="en-GB"/>
          </a:p>
        </p:txBody>
      </p:sp>
    </p:spTree>
    <p:extLst>
      <p:ext uri="{BB962C8B-B14F-4D97-AF65-F5344CB8AC3E}">
        <p14:creationId xmlns:p14="http://schemas.microsoft.com/office/powerpoint/2010/main" val="19201721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38DF4-1315-08E0-8B69-484CCE7DD1E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6178CCC-0F00-E380-F63D-A1B6DF2B694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7515B21-B047-E5D3-10A0-A558E4B0C15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F0C2E64-68CE-3F03-8230-A0E6F7348AD5}"/>
              </a:ext>
            </a:extLst>
          </p:cNvPr>
          <p:cNvSpPr>
            <a:spLocks noGrp="1"/>
          </p:cNvSpPr>
          <p:nvPr>
            <p:ph type="dt" sz="half" idx="10"/>
          </p:nvPr>
        </p:nvSpPr>
        <p:spPr/>
        <p:txBody>
          <a:bodyPr/>
          <a:lstStyle/>
          <a:p>
            <a:fld id="{1C16B05F-CB96-49E9-B82E-4A6F10A695EA}" type="datetimeFigureOut">
              <a:rPr lang="en-GB" smtClean="0"/>
              <a:t>13/05/2024</a:t>
            </a:fld>
            <a:endParaRPr lang="en-GB"/>
          </a:p>
        </p:txBody>
      </p:sp>
      <p:sp>
        <p:nvSpPr>
          <p:cNvPr id="6" name="Footer Placeholder 5">
            <a:extLst>
              <a:ext uri="{FF2B5EF4-FFF2-40B4-BE49-F238E27FC236}">
                <a16:creationId xmlns:a16="http://schemas.microsoft.com/office/drawing/2014/main" id="{D72D6560-8F52-C7C3-46B4-EE78ABA546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D5BD2D-37D3-2512-6BDB-0C3EE45F5737}"/>
              </a:ext>
            </a:extLst>
          </p:cNvPr>
          <p:cNvSpPr>
            <a:spLocks noGrp="1"/>
          </p:cNvSpPr>
          <p:nvPr>
            <p:ph type="sldNum" sz="quarter" idx="12"/>
          </p:nvPr>
        </p:nvSpPr>
        <p:spPr/>
        <p:txBody>
          <a:bodyPr/>
          <a:lstStyle/>
          <a:p>
            <a:fld id="{A3ED9474-CC24-40C0-A0FE-9EBCEF1FA200}" type="slidenum">
              <a:rPr lang="en-GB" smtClean="0"/>
              <a:t>‹#›</a:t>
            </a:fld>
            <a:endParaRPr lang="en-GB"/>
          </a:p>
        </p:txBody>
      </p:sp>
    </p:spTree>
    <p:extLst>
      <p:ext uri="{BB962C8B-B14F-4D97-AF65-F5344CB8AC3E}">
        <p14:creationId xmlns:p14="http://schemas.microsoft.com/office/powerpoint/2010/main" val="30841398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A5F0-80C4-B355-339D-AEA5BCEDAD1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4CBA4B-58FF-D3FA-7131-9ECCE053DD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BEC48B-BD6A-2C59-646D-52336023BF11}"/>
              </a:ext>
            </a:extLst>
          </p:cNvPr>
          <p:cNvSpPr>
            <a:spLocks noGrp="1"/>
          </p:cNvSpPr>
          <p:nvPr>
            <p:ph type="dt" sz="half" idx="10"/>
          </p:nvPr>
        </p:nvSpPr>
        <p:spPr/>
        <p:txBody>
          <a:bodyPr/>
          <a:lstStyle/>
          <a:p>
            <a:fld id="{1C16B05F-CB96-49E9-B82E-4A6F10A695EA}" type="datetimeFigureOut">
              <a:rPr lang="en-GB" smtClean="0"/>
              <a:t>13/05/2024</a:t>
            </a:fld>
            <a:endParaRPr lang="en-GB"/>
          </a:p>
        </p:txBody>
      </p:sp>
      <p:sp>
        <p:nvSpPr>
          <p:cNvPr id="5" name="Footer Placeholder 4">
            <a:extLst>
              <a:ext uri="{FF2B5EF4-FFF2-40B4-BE49-F238E27FC236}">
                <a16:creationId xmlns:a16="http://schemas.microsoft.com/office/drawing/2014/main" id="{5FD6C1DF-0280-7B3B-85B9-B5C45883DA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1EA4D9-4C8A-56AD-D46F-62D1FA7D0F22}"/>
              </a:ext>
            </a:extLst>
          </p:cNvPr>
          <p:cNvSpPr>
            <a:spLocks noGrp="1"/>
          </p:cNvSpPr>
          <p:nvPr>
            <p:ph type="sldNum" sz="quarter" idx="12"/>
          </p:nvPr>
        </p:nvSpPr>
        <p:spPr/>
        <p:txBody>
          <a:bodyPr/>
          <a:lstStyle/>
          <a:p>
            <a:fld id="{A3ED9474-CC24-40C0-A0FE-9EBCEF1FA200}" type="slidenum">
              <a:rPr lang="en-GB" smtClean="0"/>
              <a:t>‹#›</a:t>
            </a:fld>
            <a:endParaRPr lang="en-GB"/>
          </a:p>
        </p:txBody>
      </p:sp>
    </p:spTree>
    <p:extLst>
      <p:ext uri="{BB962C8B-B14F-4D97-AF65-F5344CB8AC3E}">
        <p14:creationId xmlns:p14="http://schemas.microsoft.com/office/powerpoint/2010/main" val="3438728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F2BF75-9F58-5620-7A12-41BF1ACDEEB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3DCECC-D54A-5874-EADA-FA910E5CD2C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B8D36F-BCC7-2143-E543-5840955C9DE7}"/>
              </a:ext>
            </a:extLst>
          </p:cNvPr>
          <p:cNvSpPr>
            <a:spLocks noGrp="1"/>
          </p:cNvSpPr>
          <p:nvPr>
            <p:ph type="dt" sz="half" idx="10"/>
          </p:nvPr>
        </p:nvSpPr>
        <p:spPr/>
        <p:txBody>
          <a:bodyPr/>
          <a:lstStyle/>
          <a:p>
            <a:fld id="{1C16B05F-CB96-49E9-B82E-4A6F10A695EA}" type="datetimeFigureOut">
              <a:rPr lang="en-GB" smtClean="0"/>
              <a:t>13/05/2024</a:t>
            </a:fld>
            <a:endParaRPr lang="en-GB"/>
          </a:p>
        </p:txBody>
      </p:sp>
      <p:sp>
        <p:nvSpPr>
          <p:cNvPr id="5" name="Footer Placeholder 4">
            <a:extLst>
              <a:ext uri="{FF2B5EF4-FFF2-40B4-BE49-F238E27FC236}">
                <a16:creationId xmlns:a16="http://schemas.microsoft.com/office/drawing/2014/main" id="{C734335A-6F78-3EA9-9213-1BAA1F49D1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E5854E-7205-F16C-524B-DA0E4EC96EC5}"/>
              </a:ext>
            </a:extLst>
          </p:cNvPr>
          <p:cNvSpPr>
            <a:spLocks noGrp="1"/>
          </p:cNvSpPr>
          <p:nvPr>
            <p:ph type="sldNum" sz="quarter" idx="12"/>
          </p:nvPr>
        </p:nvSpPr>
        <p:spPr/>
        <p:txBody>
          <a:bodyPr/>
          <a:lstStyle/>
          <a:p>
            <a:fld id="{A3ED9474-CC24-40C0-A0FE-9EBCEF1FA200}" type="slidenum">
              <a:rPr lang="en-GB" smtClean="0"/>
              <a:t>‹#›</a:t>
            </a:fld>
            <a:endParaRPr lang="en-GB"/>
          </a:p>
        </p:txBody>
      </p:sp>
    </p:spTree>
    <p:extLst>
      <p:ext uri="{BB962C8B-B14F-4D97-AF65-F5344CB8AC3E}">
        <p14:creationId xmlns:p14="http://schemas.microsoft.com/office/powerpoint/2010/main" val="36492132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2099733"/>
            <a:ext cx="6619244" cy="2677648"/>
          </a:xfrm>
        </p:spPr>
        <p:txBody>
          <a:bodyPr anchor="b"/>
          <a:lstStyle>
            <a:lvl1pPr>
              <a:defRPr sz="4050"/>
            </a:lvl1pPr>
          </a:lstStyle>
          <a:p>
            <a:r>
              <a:rPr lang="en-GB"/>
              <a:t>Click to edit Master title style</a:t>
            </a:r>
            <a:endParaRPr lang="en-US" dirty="0"/>
          </a:p>
        </p:txBody>
      </p:sp>
      <p:sp>
        <p:nvSpPr>
          <p:cNvPr id="3" name="Subtitle 2"/>
          <p:cNvSpPr>
            <a:spLocks noGrp="1"/>
          </p:cNvSpPr>
          <p:nvPr>
            <p:ph type="subTitle" idx="1"/>
          </p:nvPr>
        </p:nvSpPr>
        <p:spPr bwMode="gray">
          <a:xfrm>
            <a:off x="866216" y="4777380"/>
            <a:ext cx="6619244" cy="861420"/>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bwMode="gray">
          <a:xfrm rot="5400000">
            <a:off x="7495414" y="1830325"/>
            <a:ext cx="990599" cy="228599"/>
          </a:xfrm>
        </p:spPr>
        <p:txBody>
          <a:bodyPr anchor="t"/>
          <a:lstStyle>
            <a:lvl1pPr algn="l">
              <a:defRPr b="0" i="0">
                <a:solidFill>
                  <a:schemeClr val="bg1">
                    <a:alpha val="60000"/>
                  </a:schemeClr>
                </a:solidFill>
              </a:defRPr>
            </a:lvl1pPr>
          </a:lstStyle>
          <a:p>
            <a:fld id="{7A4163D9-0B00-4E95-B151-C08B049CA942}" type="datetimeFigureOut">
              <a:rPr lang="en-GB" smtClean="0"/>
              <a:t>13/05/2024</a:t>
            </a:fld>
            <a:endParaRPr lang="en-GB"/>
          </a:p>
        </p:txBody>
      </p:sp>
      <p:sp>
        <p:nvSpPr>
          <p:cNvPr id="5" name="Footer Placeholder 4"/>
          <p:cNvSpPr>
            <a:spLocks noGrp="1"/>
          </p:cNvSpPr>
          <p:nvPr>
            <p:ph type="ftr" sz="quarter" idx="11"/>
          </p:nvPr>
        </p:nvSpPr>
        <p:spPr bwMode="gray">
          <a:xfrm rot="5400000">
            <a:off x="6231508" y="3265933"/>
            <a:ext cx="3859795" cy="228601"/>
          </a:xfrm>
        </p:spPr>
        <p:txBody>
          <a:bodyPr/>
          <a:lstStyle>
            <a:lvl1pPr>
              <a:defRPr b="0" i="0">
                <a:solidFill>
                  <a:schemeClr val="bg1">
                    <a:alpha val="60000"/>
                  </a:schemeClr>
                </a:solidFill>
              </a:defRPr>
            </a:lvl1pPr>
          </a:lstStyle>
          <a:p>
            <a:endParaRPr lang="en-GB"/>
          </a:p>
        </p:txBody>
      </p:sp>
      <p:sp>
        <p:nvSpPr>
          <p:cNvPr id="11" name="Rectangle 1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95730"/>
            <a:ext cx="628649" cy="767687"/>
          </a:xfrm>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9453879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866216" y="2603500"/>
            <a:ext cx="6619244"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A4163D9-0B00-4E95-B151-C08B049CA942}"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11081218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677645"/>
            <a:ext cx="3263269" cy="2283824"/>
          </a:xfrm>
        </p:spPr>
        <p:txBody>
          <a:bodyPr anchor="ctr"/>
          <a:lstStyle>
            <a:lvl1pPr algn="l">
              <a:defRPr sz="3000" b="0" cap="none"/>
            </a:lvl1pPr>
          </a:lstStyle>
          <a:p>
            <a:r>
              <a:rPr lang="en-GB"/>
              <a:t>Click to edit Master title style</a:t>
            </a:r>
            <a:endParaRPr lang="en-US" dirty="0"/>
          </a:p>
        </p:txBody>
      </p:sp>
      <p:sp>
        <p:nvSpPr>
          <p:cNvPr id="3" name="Text Placeholder 2"/>
          <p:cNvSpPr>
            <a:spLocks noGrp="1"/>
          </p:cNvSpPr>
          <p:nvPr>
            <p:ph type="body" idx="1"/>
          </p:nvPr>
        </p:nvSpPr>
        <p:spPr>
          <a:xfrm>
            <a:off x="5171670" y="2677644"/>
            <a:ext cx="2818159" cy="2283824"/>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A4163D9-0B00-4E95-B151-C08B049CA942}"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3934007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56535" y="2603500"/>
            <a:ext cx="361886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A4163D9-0B00-4E95-B151-C08B049CA942}" type="datetimeFigureOut">
              <a:rPr lang="en-GB" smtClean="0"/>
              <a:t>13/05/2024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1860950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866216" y="2603500"/>
            <a:ext cx="361886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866215" y="3179763"/>
            <a:ext cx="3618869"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56535" y="2603500"/>
            <a:ext cx="361886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56535" y="3179763"/>
            <a:ext cx="3618869" cy="284003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A4163D9-0B00-4E95-B151-C08B049CA942}" type="datetimeFigureOut">
              <a:rPr lang="en-GB" smtClean="0"/>
              <a:t>13/05/2024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1343705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with large csp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27B4EA-56D5-40A5-951C-369EC0F9CDBA}" type="slidenum">
              <a:rPr lang="en-US" smtClean="0"/>
              <a:pPr/>
              <a:t>‹#›</a:t>
            </a:fld>
            <a:endParaRPr lang="en-US" dirty="0"/>
          </a:p>
        </p:txBody>
      </p:sp>
      <p:pic>
        <p:nvPicPr>
          <p:cNvPr id="5" name="Picture 4"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
        <p:nvSpPr>
          <p:cNvPr id="7" name="Text Placeholder 6"/>
          <p:cNvSpPr>
            <a:spLocks noGrp="1"/>
          </p:cNvSpPr>
          <p:nvPr>
            <p:ph type="body" sz="quarter" idx="13"/>
          </p:nvPr>
        </p:nvSpPr>
        <p:spPr>
          <a:xfrm>
            <a:off x="571472" y="2928938"/>
            <a:ext cx="8072494" cy="264318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973668"/>
            <a:ext cx="6571060" cy="706964"/>
          </a:xfrm>
        </p:spPr>
        <p:txBody>
          <a:bodyPr/>
          <a:lstStyle>
            <a:lvl1pPr>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A4163D9-0B00-4E95-B151-C08B049CA942}" type="datetimeFigureOut">
              <a:rPr lang="en-GB" smtClean="0"/>
              <a:t>13/05/2024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41991090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163D9-0B00-4E95-B151-C08B049CA942}" type="datetimeFigureOut">
              <a:rPr lang="en-GB" smtClean="0"/>
              <a:t>13/05/2024</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25544096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95400"/>
            <a:ext cx="2094869" cy="1600200"/>
          </a:xfrm>
        </p:spPr>
        <p:txBody>
          <a:bodyPr anchor="b"/>
          <a:lstStyle>
            <a:lvl1pPr algn="l">
              <a:defRPr sz="1800" b="0"/>
            </a:lvl1pPr>
          </a:lstStyle>
          <a:p>
            <a:r>
              <a:rPr lang="en-GB"/>
              <a:t>Click to edit Master title style</a:t>
            </a:r>
            <a:endParaRPr lang="en-US" dirty="0"/>
          </a:p>
        </p:txBody>
      </p:sp>
      <p:sp>
        <p:nvSpPr>
          <p:cNvPr id="3" name="Content Placeholder 2"/>
          <p:cNvSpPr>
            <a:spLocks noGrp="1"/>
          </p:cNvSpPr>
          <p:nvPr>
            <p:ph idx="1"/>
          </p:nvPr>
        </p:nvSpPr>
        <p:spPr>
          <a:xfrm>
            <a:off x="4335859" y="1447800"/>
            <a:ext cx="3892550"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866215" y="3129281"/>
            <a:ext cx="2094869" cy="28955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7A4163D9-0B00-4E95-B151-C08B049CA942}" type="datetimeFigureOut">
              <a:rPr lang="en-GB" smtClean="0"/>
              <a:t>13/05/2024</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21411427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693334"/>
            <a:ext cx="2898851" cy="1735667"/>
          </a:xfrm>
        </p:spPr>
        <p:txBody>
          <a:bodyPr anchor="b">
            <a:normAutofit/>
          </a:bodyPr>
          <a:lstStyle>
            <a:lvl1pPr algn="l">
              <a:defRPr sz="27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4910903" y="1143000"/>
            <a:ext cx="242039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7A4163D9-0B00-4E95-B151-C08B049CA942}" type="datetimeFigureOut">
              <a:rPr lang="en-GB" smtClean="0"/>
              <a:t>13/05/2024</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10930677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4969927"/>
            <a:ext cx="6619244" cy="566738"/>
          </a:xfrm>
        </p:spPr>
        <p:txBody>
          <a:bodyPr anchor="b">
            <a:normAutofit/>
          </a:bodyPr>
          <a:lstStyle>
            <a:lvl1pPr algn="l">
              <a:defRPr sz="18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4" name="Text Placeholder 3"/>
          <p:cNvSpPr>
            <a:spLocks noGrp="1"/>
          </p:cNvSpPr>
          <p:nvPr>
            <p:ph type="body" sz="half" idx="2"/>
          </p:nvPr>
        </p:nvSpPr>
        <p:spPr>
          <a:xfrm>
            <a:off x="866215" y="5536665"/>
            <a:ext cx="6619244" cy="493712"/>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7A4163D9-0B00-4E95-B151-C08B049CA942}" type="datetimeFigureOut">
              <a:rPr lang="en-GB" smtClean="0"/>
              <a:t>13/05/2024</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3468004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1063417"/>
            <a:ext cx="6623862" cy="1372986"/>
          </a:xfrm>
        </p:spPr>
        <p:txBody>
          <a:bodyPr/>
          <a:lstStyle>
            <a:lvl1pPr>
              <a:defRPr sz="3000"/>
            </a:lvl1pPr>
          </a:lstStyle>
          <a:p>
            <a:r>
              <a:rPr lang="en-GB"/>
              <a:t>Click to edit Master title style</a:t>
            </a:r>
            <a:endParaRPr lang="en-US" dirty="0"/>
          </a:p>
        </p:txBody>
      </p:sp>
      <p:sp>
        <p:nvSpPr>
          <p:cNvPr id="8" name="Text Placeholder 3"/>
          <p:cNvSpPr>
            <a:spLocks noGrp="1"/>
          </p:cNvSpPr>
          <p:nvPr>
            <p:ph type="body" sz="half" idx="2"/>
          </p:nvPr>
        </p:nvSpPr>
        <p:spPr>
          <a:xfrm>
            <a:off x="866216" y="3543300"/>
            <a:ext cx="6619244" cy="2476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4" name="Date Placeholder 3"/>
          <p:cNvSpPr>
            <a:spLocks noGrp="1"/>
          </p:cNvSpPr>
          <p:nvPr>
            <p:ph type="dt" sz="half" idx="10"/>
          </p:nvPr>
        </p:nvSpPr>
        <p:spPr/>
        <p:txBody>
          <a:bodyPr/>
          <a:lstStyle/>
          <a:p>
            <a:fld id="{7A4163D9-0B00-4E95-B151-C08B049CA942}"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19159417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607337"/>
            <a:ext cx="601434"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13" name="TextBox 12"/>
          <p:cNvSpPr txBox="1"/>
          <p:nvPr/>
        </p:nvSpPr>
        <p:spPr bwMode="gray">
          <a:xfrm>
            <a:off x="7413344" y="2613788"/>
            <a:ext cx="489572"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982134"/>
            <a:ext cx="6340430" cy="2696632"/>
          </a:xfrm>
        </p:spPr>
        <p:txBody>
          <a:bodyPr/>
          <a:lstStyle>
            <a:lvl1pPr>
              <a:defRPr sz="3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459459" y="3678766"/>
            <a:ext cx="5798414" cy="342174"/>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10" name="Text Placeholder 3"/>
          <p:cNvSpPr>
            <a:spLocks noGrp="1"/>
          </p:cNvSpPr>
          <p:nvPr>
            <p:ph type="body" sz="half" idx="2"/>
          </p:nvPr>
        </p:nvSpPr>
        <p:spPr>
          <a:xfrm>
            <a:off x="866216" y="5029200"/>
            <a:ext cx="6933673" cy="997857"/>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4" name="Date Placeholder 3"/>
          <p:cNvSpPr>
            <a:spLocks noGrp="1"/>
          </p:cNvSpPr>
          <p:nvPr>
            <p:ph type="dt" sz="half" idx="10"/>
          </p:nvPr>
        </p:nvSpPr>
        <p:spPr/>
        <p:txBody>
          <a:bodyPr/>
          <a:lstStyle/>
          <a:p>
            <a:fld id="{7A4163D9-0B00-4E95-B151-C08B049CA942}"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1144646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3000" b="0" cap="none"/>
            </a:lvl1pPr>
          </a:lstStyle>
          <a:p>
            <a:r>
              <a:rPr lang="en-GB"/>
              <a:t>Click to edit Master title style</a:t>
            </a:r>
            <a:endParaRPr lang="en-US" dirty="0"/>
          </a:p>
        </p:txBody>
      </p:sp>
      <p:sp>
        <p:nvSpPr>
          <p:cNvPr id="3" name="Text Placeholder 2"/>
          <p:cNvSpPr>
            <a:spLocks noGrp="1"/>
          </p:cNvSpPr>
          <p:nvPr>
            <p:ph type="body" idx="1"/>
          </p:nvPr>
        </p:nvSpPr>
        <p:spPr>
          <a:xfrm>
            <a:off x="866216" y="5024967"/>
            <a:ext cx="6619244" cy="8604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A4163D9-0B00-4E95-B151-C08B049CA942}"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12229207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GB"/>
              <a:t>Click to edit Master title style</a:t>
            </a:r>
            <a:endParaRPr lang="en-US" dirty="0"/>
          </a:p>
        </p:txBody>
      </p:sp>
      <p:sp>
        <p:nvSpPr>
          <p:cNvPr id="3" name="Text Placeholder 2"/>
          <p:cNvSpPr>
            <a:spLocks noGrp="1"/>
          </p:cNvSpPr>
          <p:nvPr>
            <p:ph type="body" idx="1"/>
          </p:nvPr>
        </p:nvSpPr>
        <p:spPr>
          <a:xfrm>
            <a:off x="866215" y="2603502"/>
            <a:ext cx="235640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6" name="Text Placeholder 3"/>
          <p:cNvSpPr>
            <a:spLocks noGrp="1"/>
          </p:cNvSpPr>
          <p:nvPr>
            <p:ph type="body" sz="half" idx="15"/>
          </p:nvPr>
        </p:nvSpPr>
        <p:spPr>
          <a:xfrm>
            <a:off x="866215" y="3179765"/>
            <a:ext cx="2356409"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Text Placeholder 4"/>
          <p:cNvSpPr>
            <a:spLocks noGrp="1"/>
          </p:cNvSpPr>
          <p:nvPr>
            <p:ph type="body" sz="quarter" idx="3"/>
          </p:nvPr>
        </p:nvSpPr>
        <p:spPr>
          <a:xfrm>
            <a:off x="3384541" y="2603500"/>
            <a:ext cx="2360257"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9" name="Text Placeholder 3"/>
          <p:cNvSpPr>
            <a:spLocks noGrp="1"/>
          </p:cNvSpPr>
          <p:nvPr>
            <p:ph type="body" sz="half" idx="16"/>
          </p:nvPr>
        </p:nvSpPr>
        <p:spPr>
          <a:xfrm>
            <a:off x="3384541" y="3179764"/>
            <a:ext cx="2360257"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14" name="Text Placeholder 4"/>
          <p:cNvSpPr>
            <a:spLocks noGrp="1"/>
          </p:cNvSpPr>
          <p:nvPr>
            <p:ph type="body" sz="quarter" idx="13"/>
          </p:nvPr>
        </p:nvSpPr>
        <p:spPr>
          <a:xfrm>
            <a:off x="5916101" y="2603501"/>
            <a:ext cx="2359298"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20" name="Text Placeholder 3"/>
          <p:cNvSpPr>
            <a:spLocks noGrp="1"/>
          </p:cNvSpPr>
          <p:nvPr>
            <p:ph type="body" sz="half" idx="17"/>
          </p:nvPr>
        </p:nvSpPr>
        <p:spPr>
          <a:xfrm>
            <a:off x="5916247" y="3179763"/>
            <a:ext cx="2359152"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cxnSp>
        <p:nvCxnSpPr>
          <p:cNvPr id="17" name="Straight Connector 16"/>
          <p:cNvCxnSpPr/>
          <p:nvPr/>
        </p:nvCxnSpPr>
        <p:spPr>
          <a:xfrm>
            <a:off x="3302978"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A4163D9-0B00-4E95-B151-C08B049CA942}" type="datetimeFigureOut">
              <a:rPr lang="en-GB" smtClean="0"/>
              <a:t>13/05/2024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23174630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GB"/>
              <a:t>Click to edit Master title style</a:t>
            </a:r>
            <a:endParaRPr lang="en-US" dirty="0"/>
          </a:p>
        </p:txBody>
      </p:sp>
      <p:sp>
        <p:nvSpPr>
          <p:cNvPr id="3" name="Text Placeholder 2"/>
          <p:cNvSpPr>
            <a:spLocks noGrp="1"/>
          </p:cNvSpPr>
          <p:nvPr>
            <p:ph type="body" idx="1"/>
          </p:nvPr>
        </p:nvSpPr>
        <p:spPr>
          <a:xfrm>
            <a:off x="866215" y="4532844"/>
            <a:ext cx="228782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9" name="Picture Placeholder 2"/>
          <p:cNvSpPr>
            <a:spLocks noGrp="1" noChangeAspect="1"/>
          </p:cNvSpPr>
          <p:nvPr>
            <p:ph type="pic" idx="15"/>
          </p:nvPr>
        </p:nvSpPr>
        <p:spPr>
          <a:xfrm>
            <a:off x="1000915"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22" name="Text Placeholder 3"/>
          <p:cNvSpPr>
            <a:spLocks noGrp="1"/>
          </p:cNvSpPr>
          <p:nvPr>
            <p:ph type="body" sz="half" idx="18"/>
          </p:nvPr>
        </p:nvSpPr>
        <p:spPr>
          <a:xfrm>
            <a:off x="866215" y="5109106"/>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Text Placeholder 4"/>
          <p:cNvSpPr>
            <a:spLocks noGrp="1"/>
          </p:cNvSpPr>
          <p:nvPr>
            <p:ph type="body" sz="quarter" idx="3"/>
          </p:nvPr>
        </p:nvSpPr>
        <p:spPr>
          <a:xfrm>
            <a:off x="3426649" y="4532845"/>
            <a:ext cx="2287829" cy="576263"/>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1" name="Picture Placeholder 2"/>
          <p:cNvSpPr>
            <a:spLocks noGrp="1" noChangeAspect="1"/>
          </p:cNvSpPr>
          <p:nvPr>
            <p:ph type="pic" idx="21"/>
          </p:nvPr>
        </p:nvSpPr>
        <p:spPr>
          <a:xfrm>
            <a:off x="3561347"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23" name="Text Placeholder 3"/>
          <p:cNvSpPr>
            <a:spLocks noGrp="1"/>
          </p:cNvSpPr>
          <p:nvPr>
            <p:ph type="body" sz="half" idx="19"/>
          </p:nvPr>
        </p:nvSpPr>
        <p:spPr>
          <a:xfrm>
            <a:off x="3427629" y="5109105"/>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14" name="Text Placeholder 4"/>
          <p:cNvSpPr>
            <a:spLocks noGrp="1"/>
          </p:cNvSpPr>
          <p:nvPr>
            <p:ph type="body" sz="quarter" idx="13"/>
          </p:nvPr>
        </p:nvSpPr>
        <p:spPr>
          <a:xfrm>
            <a:off x="5987082" y="4532845"/>
            <a:ext cx="2288321"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2" name="Picture Placeholder 2"/>
          <p:cNvSpPr>
            <a:spLocks noGrp="1" noChangeAspect="1"/>
          </p:cNvSpPr>
          <p:nvPr>
            <p:ph type="pic" idx="22"/>
          </p:nvPr>
        </p:nvSpPr>
        <p:spPr>
          <a:xfrm>
            <a:off x="6122273"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24" name="Text Placeholder 3"/>
          <p:cNvSpPr>
            <a:spLocks noGrp="1"/>
          </p:cNvSpPr>
          <p:nvPr>
            <p:ph type="body" sz="half" idx="20"/>
          </p:nvPr>
        </p:nvSpPr>
        <p:spPr>
          <a:xfrm>
            <a:off x="5987081" y="5109104"/>
            <a:ext cx="2288322"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cxnSp>
        <p:nvCxnSpPr>
          <p:cNvPr id="43" name="Straight Connector 42"/>
          <p:cNvCxnSpPr/>
          <p:nvPr/>
        </p:nvCxnSpPr>
        <p:spPr>
          <a:xfrm>
            <a:off x="3304373"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A4163D9-0B00-4E95-B151-C08B049CA942}" type="datetimeFigureOut">
              <a:rPr lang="en-GB" smtClean="0"/>
              <a:t>13/05/2024</a:t>
            </a:fld>
            <a:endParaRPr lang="en-GB"/>
          </a:p>
        </p:txBody>
      </p:sp>
      <p:sp>
        <p:nvSpPr>
          <p:cNvPr id="8" name="Footer Placeholder 7"/>
          <p:cNvSpPr>
            <a:spLocks noGrp="1"/>
          </p:cNvSpPr>
          <p:nvPr>
            <p:ph type="ftr" sz="quarter" idx="11"/>
          </p:nvPr>
        </p:nvSpPr>
        <p:spPr>
          <a:xfrm>
            <a:off x="420833" y="6391839"/>
            <a:ext cx="2733212" cy="304801"/>
          </a:xfrm>
        </p:spPr>
        <p:txBody>
          <a:bodyPr/>
          <a:lstStyle/>
          <a:p>
            <a:endParaRPr lang="en-GB"/>
          </a:p>
        </p:txBody>
      </p:sp>
      <p:sp>
        <p:nvSpPr>
          <p:cNvPr id="9" name="Slide Number Placeholder 8"/>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3922622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ysio work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642256" y="1513114"/>
            <a:ext cx="5308600" cy="24130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866216" y="2603500"/>
            <a:ext cx="6619244"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021580" y="6391839"/>
            <a:ext cx="742949" cy="304799"/>
          </a:xfrm>
        </p:spPr>
        <p:txBody>
          <a:bodyPr/>
          <a:lstStyle/>
          <a:p>
            <a:fld id="{7A4163D9-0B00-4E95-B151-C08B049CA942}"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29230040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1278467"/>
            <a:ext cx="1057474" cy="4748590"/>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866216" y="1278467"/>
            <a:ext cx="4692019"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7989829" y="6391839"/>
            <a:ext cx="744101" cy="304799"/>
          </a:xfrm>
        </p:spPr>
        <p:txBody>
          <a:bodyPr/>
          <a:lstStyle/>
          <a:p>
            <a:fld id="{7A4163D9-0B00-4E95-B151-C08B049CA942}"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9A534CC-8ADD-427E-A07B-00A25223320A}" type="slidenum">
              <a:rPr lang="en-GB" smtClean="0"/>
              <a:t>‹#›</a:t>
            </a:fld>
            <a:endParaRPr lang="en-GB"/>
          </a:p>
        </p:txBody>
      </p:sp>
    </p:spTree>
    <p:extLst>
      <p:ext uri="{BB962C8B-B14F-4D97-AF65-F5344CB8AC3E}">
        <p14:creationId xmlns:p14="http://schemas.microsoft.com/office/powerpoint/2010/main" val="10310597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1" y="2226504"/>
            <a:ext cx="5917679" cy="2550877"/>
          </a:xfrm>
        </p:spPr>
        <p:txBody>
          <a:bodyPr anchor="b"/>
          <a:lstStyle>
            <a:lvl1pPr>
              <a:defRPr sz="3600"/>
            </a:lvl1pPr>
          </a:lstStyle>
          <a:p>
            <a:r>
              <a:rPr lang="en-GB"/>
              <a:t>Click to edit Master title style</a:t>
            </a:r>
            <a:endParaRPr lang="en-US" dirty="0"/>
          </a:p>
        </p:txBody>
      </p:sp>
      <p:sp>
        <p:nvSpPr>
          <p:cNvPr id="3" name="Subtitle 2"/>
          <p:cNvSpPr>
            <a:spLocks noGrp="1"/>
          </p:cNvSpPr>
          <p:nvPr>
            <p:ph type="subTitle" idx="1"/>
          </p:nvPr>
        </p:nvSpPr>
        <p:spPr>
          <a:xfrm>
            <a:off x="866441" y="4777380"/>
            <a:ext cx="5917679" cy="861420"/>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bwMode="gray">
          <a:xfrm rot="5400000">
            <a:off x="7498081" y="1828801"/>
            <a:ext cx="990599" cy="228659"/>
          </a:xfrm>
        </p:spPr>
        <p:txBody>
          <a:bodyPr anchor="t"/>
          <a:lstStyle>
            <a:lvl1pPr algn="l">
              <a:defRPr b="0" i="0">
                <a:solidFill>
                  <a:schemeClr val="bg1">
                    <a:alpha val="60000"/>
                  </a:schemeClr>
                </a:solidFill>
              </a:defRPr>
            </a:lvl1pPr>
          </a:lstStyle>
          <a:p>
            <a:fld id="{9727D84E-C3B3-469B-BEAC-82E86BBE44D8}" type="datetimeFigureOut">
              <a:rPr lang="en-GB" smtClean="0"/>
              <a:t>13/05/2024</a:t>
            </a:fld>
            <a:endParaRPr lang="en-GB"/>
          </a:p>
        </p:txBody>
      </p:sp>
      <p:sp>
        <p:nvSpPr>
          <p:cNvPr id="5" name="Footer Placeholder 4"/>
          <p:cNvSpPr>
            <a:spLocks noGrp="1"/>
          </p:cNvSpPr>
          <p:nvPr>
            <p:ph type="ftr" sz="quarter" idx="11"/>
          </p:nvPr>
        </p:nvSpPr>
        <p:spPr bwMode="gray">
          <a:xfrm rot="5400000">
            <a:off x="6236209" y="3264408"/>
            <a:ext cx="3859795" cy="228660"/>
          </a:xfrm>
        </p:spPr>
        <p:txBody>
          <a:bodyPr/>
          <a:lstStyle>
            <a:lvl1pPr>
              <a:defRPr b="0" i="0">
                <a:solidFill>
                  <a:schemeClr val="bg1">
                    <a:alpha val="60000"/>
                  </a:schemeClr>
                </a:solidFill>
              </a:defRPr>
            </a:lvl1pPr>
          </a:lstStyle>
          <a:p>
            <a:endParaRPr lang="en-GB"/>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13364282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1" y="927100"/>
            <a:ext cx="6343672" cy="709865"/>
          </a:xfrm>
        </p:spPr>
        <p:txBody>
          <a:bodyPr anchor="ctr"/>
          <a:lstStyle>
            <a:lvl1pPr>
              <a:defRPr sz="24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727D84E-C3B3-469B-BEAC-82E86BBE44D8}"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8234843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2400" b="0" cap="none"/>
            </a:lvl1pPr>
          </a:lstStyle>
          <a:p>
            <a:r>
              <a:rPr lang="en-GB"/>
              <a:t>Click to edit Master title style</a:t>
            </a:r>
            <a:endParaRPr lang="en-US" dirty="0"/>
          </a:p>
        </p:txBody>
      </p:sp>
      <p:sp>
        <p:nvSpPr>
          <p:cNvPr id="3" name="Text Placeholder 2"/>
          <p:cNvSpPr>
            <a:spLocks noGrp="1"/>
          </p:cNvSpPr>
          <p:nvPr>
            <p:ph type="body" idx="1"/>
          </p:nvPr>
        </p:nvSpPr>
        <p:spPr>
          <a:xfrm>
            <a:off x="5119262" y="2257588"/>
            <a:ext cx="3082516" cy="3020344"/>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727D84E-C3B3-469B-BEAC-82E86BBE44D8}"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16412606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a:t>Click to edit Master title style</a:t>
            </a:r>
            <a:endParaRPr lang="en-US" dirty="0"/>
          </a:p>
        </p:txBody>
      </p:sp>
      <p:sp>
        <p:nvSpPr>
          <p:cNvPr id="3" name="Content Placeholder 2"/>
          <p:cNvSpPr>
            <a:spLocks noGrp="1"/>
          </p:cNvSpPr>
          <p:nvPr>
            <p:ph sz="half" idx="1"/>
          </p:nvPr>
        </p:nvSpPr>
        <p:spPr>
          <a:xfrm>
            <a:off x="866440" y="2489202"/>
            <a:ext cx="3636980" cy="353060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727D84E-C3B3-469B-BEAC-82E86BBE44D8}" type="datetimeFigureOut">
              <a:rPr lang="en-GB" smtClean="0"/>
              <a:t>13/05/2024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16761784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869919" y="2489200"/>
            <a:ext cx="3633502" cy="759290"/>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866440" y="3248492"/>
            <a:ext cx="3636980" cy="277131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0582" y="2489202"/>
            <a:ext cx="3636979" cy="756635"/>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0581" y="3245837"/>
            <a:ext cx="3636980" cy="277396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727D84E-C3B3-469B-BEAC-82E86BBE44D8}" type="datetimeFigureOut">
              <a:rPr lang="en-GB" smtClean="0"/>
              <a:t>13/05/2024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3226701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727D84E-C3B3-469B-BEAC-82E86BBE44D8}" type="datetimeFigureOut">
              <a:rPr lang="en-GB" smtClean="0"/>
              <a:t>13/05/2024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21778535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9727D84E-C3B3-469B-BEAC-82E86BBE44D8}" type="datetimeFigureOut">
              <a:rPr lang="en-GB" smtClean="0"/>
              <a:t>13/05/2024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7678617" y="295732"/>
            <a:ext cx="791308" cy="767687"/>
          </a:xfrm>
          <a:prstGeom prst="rect">
            <a:avLst/>
          </a:prstGeom>
        </p:spPr>
        <p:txBody>
          <a:bodyPr/>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20812818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1800" b="0"/>
            </a:lvl1pPr>
          </a:lstStyle>
          <a:p>
            <a:r>
              <a:rPr lang="en-GB"/>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866442" y="3086847"/>
            <a:ext cx="2712589" cy="2933701"/>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9727D84E-C3B3-469B-BEAC-82E86BBE44D8}" type="datetimeFigureOut">
              <a:rPr lang="en-GB" smtClean="0"/>
              <a:t>13/05/2024</a:t>
            </a:fld>
            <a:endParaRPr lang="en-GB"/>
          </a:p>
        </p:txBody>
      </p:sp>
      <p:sp>
        <p:nvSpPr>
          <p:cNvPr id="6" name="Footer Placeholder 5"/>
          <p:cNvSpPr>
            <a:spLocks noGrp="1"/>
          </p:cNvSpPr>
          <p:nvPr>
            <p:ph type="ftr" sz="quarter" idx="11"/>
          </p:nvPr>
        </p:nvSpPr>
        <p:spPr/>
        <p:txBody>
          <a:bodyPr/>
          <a:lstStyle/>
          <a:p>
            <a:endParaRPr lang="en-GB"/>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7" y="295732"/>
            <a:ext cx="791308" cy="767687"/>
          </a:xfrm>
          <a:prstGeom prst="rect">
            <a:avLst/>
          </a:prstGeom>
        </p:spPr>
        <p:txBody>
          <a:bodyPr/>
          <a:lstStyle>
            <a:lvl1pPr algn="ctr">
              <a:defRPr sz="2100"/>
            </a:lvl1pPr>
          </a:lstStyle>
          <a:p>
            <a:fld id="{F50D7BF5-18BB-4C23-9A66-4AA6BDD8F814}" type="slidenum">
              <a:rPr lang="en-GB" smtClean="0"/>
              <a:t>‹#›</a:t>
            </a:fld>
            <a:endParaRPr lang="en-GB"/>
          </a:p>
        </p:txBody>
      </p:sp>
    </p:spTree>
    <p:extLst>
      <p:ext uri="{BB962C8B-B14F-4D97-AF65-F5344CB8AC3E}">
        <p14:creationId xmlns:p14="http://schemas.microsoft.com/office/powerpoint/2010/main" val="120876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11.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21.jpe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12.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image" Target="../media/image21.jpeg"/><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3.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3.xml"/><Relationship Id="rId7" Type="http://schemas.openxmlformats.org/officeDocument/2006/relationships/theme" Target="../theme/theme14.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10" Type="http://schemas.openxmlformats.org/officeDocument/2006/relationships/image" Target="../media/image25.jpg"/><Relationship Id="rId4" Type="http://schemas.openxmlformats.org/officeDocument/2006/relationships/slideLayout" Target="../slideLayouts/slideLayout130.xml"/><Relationship Id="rId9"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18.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18.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8.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0.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9.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1.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7B4EA-56D5-40A5-951C-369EC0F9CDBA}" type="slidenum">
              <a:rPr lang="en-US" smtClean="0"/>
              <a:pPr/>
              <a:t>‹#›</a:t>
            </a:fld>
            <a:endParaRPr lang="en-US" dirty="0"/>
          </a:p>
        </p:txBody>
      </p:sp>
      <p:pic>
        <p:nvPicPr>
          <p:cNvPr id="7" name="Picture 6"/>
          <p:cNvPicPr>
            <a:picLocks noChangeAspect="1"/>
          </p:cNvPicPr>
          <p:nvPr/>
        </p:nvPicPr>
        <p:blipFill>
          <a:blip r:embed="rId14" cstate="print"/>
          <a:srcRect t="28740"/>
          <a:stretch>
            <a:fillRect/>
          </a:stretch>
        </p:blipFill>
        <p:spPr>
          <a:xfrm>
            <a:off x="0" y="2492896"/>
            <a:ext cx="17322800" cy="1114051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lang="en-US" sz="5400" b="1" kern="1200" baseline="30000" dirty="0">
          <a:solidFill>
            <a:srgbClr val="4E5590"/>
          </a:solidFill>
          <a:latin typeface="Arial"/>
          <a:ea typeface="+mn-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70F0D1-5572-5210-FE76-7D44A437473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A9EBB7-9EC3-AEF1-9D1D-5FF6088A4EF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D8EA10-5D5A-77F1-AC27-61F029C80E8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1C16B05F-CB96-49E9-B82E-4A6F10A695EA}" type="datetimeFigureOut">
              <a:rPr lang="en-GB" smtClean="0"/>
              <a:t>13/05/2024</a:t>
            </a:fld>
            <a:endParaRPr lang="en-GB"/>
          </a:p>
        </p:txBody>
      </p:sp>
      <p:sp>
        <p:nvSpPr>
          <p:cNvPr id="5" name="Footer Placeholder 4">
            <a:extLst>
              <a:ext uri="{FF2B5EF4-FFF2-40B4-BE49-F238E27FC236}">
                <a16:creationId xmlns:a16="http://schemas.microsoft.com/office/drawing/2014/main" id="{A7B8ECEB-6147-8294-9CDA-8A20261E4D8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7BE49B8-603D-3E90-0978-5CB92CA7C5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A3ED9474-CC24-40C0-A0FE-9EBCEF1FA200}" type="slidenum">
              <a:rPr lang="en-GB" smtClean="0"/>
              <a:t>‹#›</a:t>
            </a:fld>
            <a:endParaRPr lang="en-GB"/>
          </a:p>
        </p:txBody>
      </p:sp>
    </p:spTree>
    <p:extLst>
      <p:ext uri="{BB962C8B-B14F-4D97-AF65-F5344CB8AC3E}">
        <p14:creationId xmlns:p14="http://schemas.microsoft.com/office/powerpoint/2010/main" val="1009451565"/>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973668"/>
            <a:ext cx="6571060"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866216" y="2603500"/>
            <a:ext cx="6571060"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989829" y="6391839"/>
            <a:ext cx="742949" cy="304799"/>
          </a:xfrm>
          <a:prstGeom prst="rect">
            <a:avLst/>
          </a:prstGeom>
        </p:spPr>
        <p:txBody>
          <a:bodyPr vert="horz" lIns="91440" tIns="45720" rIns="91440" bIns="45720" rtlCol="0" anchor="ctr"/>
          <a:lstStyle>
            <a:lvl1pPr algn="r">
              <a:defRPr sz="750" b="1" i="0">
                <a:solidFill>
                  <a:schemeClr val="accent1"/>
                </a:solidFill>
              </a:defRPr>
            </a:lvl1pPr>
          </a:lstStyle>
          <a:p>
            <a:fld id="{7A4163D9-0B00-4E95-B151-C08B049CA942}" type="datetimeFigureOut">
              <a:rPr lang="en-GB" smtClean="0"/>
              <a:t>13/05/2024</a:t>
            </a:fld>
            <a:endParaRPr lang="en-GB"/>
          </a:p>
        </p:txBody>
      </p:sp>
      <p:sp>
        <p:nvSpPr>
          <p:cNvPr id="5" name="Footer Placeholder 4"/>
          <p:cNvSpPr>
            <a:spLocks noGrp="1"/>
          </p:cNvSpPr>
          <p:nvPr>
            <p:ph type="ftr" sz="quarter" idx="3"/>
          </p:nvPr>
        </p:nvSpPr>
        <p:spPr>
          <a:xfrm>
            <a:off x="420833" y="6391839"/>
            <a:ext cx="2894846" cy="304801"/>
          </a:xfrm>
          <a:prstGeom prst="rect">
            <a:avLst/>
          </a:prstGeom>
        </p:spPr>
        <p:txBody>
          <a:bodyPr vert="horz" lIns="91440" tIns="45720" rIns="91440" bIns="45720" rtlCol="0" anchor="ctr"/>
          <a:lstStyle>
            <a:lvl1pPr algn="l">
              <a:defRPr sz="750" b="1" i="0">
                <a:solidFill>
                  <a:schemeClr val="accent1"/>
                </a:solidFill>
              </a:defRPr>
            </a:lvl1pPr>
          </a:lstStyle>
          <a:p>
            <a:endParaRPr lang="en-GB"/>
          </a:p>
        </p:txBody>
      </p:sp>
      <p:sp>
        <p:nvSpPr>
          <p:cNvPr id="21" name="Rectangle 2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bg1"/>
                </a:solidFill>
              </a:defRPr>
            </a:lvl1pPr>
          </a:lstStyle>
          <a:p>
            <a:fld id="{79A534CC-8ADD-427E-A07B-00A25223320A}" type="slidenum">
              <a:rPr lang="en-GB" smtClean="0"/>
              <a:t>‹#›</a:t>
            </a:fld>
            <a:endParaRPr lang="en-GB"/>
          </a:p>
        </p:txBody>
      </p:sp>
    </p:spTree>
    <p:extLst>
      <p:ext uri="{BB962C8B-B14F-4D97-AF65-F5344CB8AC3E}">
        <p14:creationId xmlns:p14="http://schemas.microsoft.com/office/powerpoint/2010/main" val="140169297"/>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 id="2147484113" r:id="rId15"/>
    <p:sldLayoutId id="2147484114" r:id="rId16"/>
    <p:sldLayoutId id="2147484115" r:id="rId17"/>
  </p:sldLayoutIdLst>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101"/>
            <a:ext cx="6345260" cy="709865"/>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74444" y="6365500"/>
            <a:ext cx="990599" cy="228659"/>
          </a:xfrm>
          <a:prstGeom prst="rect">
            <a:avLst/>
          </a:prstGeom>
        </p:spPr>
        <p:txBody>
          <a:bodyPr vert="horz" lIns="91440" tIns="45720" rIns="91440" bIns="45720" rtlCol="0" anchor="b"/>
          <a:lstStyle>
            <a:lvl1pPr algn="r">
              <a:defRPr sz="675" b="1" i="0">
                <a:solidFill>
                  <a:schemeClr val="accent1"/>
                </a:solidFill>
              </a:defRPr>
            </a:lvl1pPr>
          </a:lstStyle>
          <a:p>
            <a:fld id="{9727D84E-C3B3-469B-BEAC-82E86BBE44D8}" type="datetimeFigureOut">
              <a:rPr lang="en-GB" smtClean="0"/>
              <a:t>13/05/2024</a:t>
            </a:fld>
            <a:endParaRPr lang="en-GB"/>
          </a:p>
        </p:txBody>
      </p:sp>
      <p:sp>
        <p:nvSpPr>
          <p:cNvPr id="5" name="Footer Placeholder 4"/>
          <p:cNvSpPr>
            <a:spLocks noGrp="1"/>
          </p:cNvSpPr>
          <p:nvPr>
            <p:ph type="ftr" sz="quarter" idx="3"/>
          </p:nvPr>
        </p:nvSpPr>
        <p:spPr>
          <a:xfrm>
            <a:off x="590844" y="6365497"/>
            <a:ext cx="3859795" cy="228660"/>
          </a:xfrm>
          <a:prstGeom prst="rect">
            <a:avLst/>
          </a:prstGeom>
        </p:spPr>
        <p:txBody>
          <a:bodyPr vert="horz" lIns="91440" tIns="45720" rIns="91440" bIns="45720" rtlCol="0" anchor="b"/>
          <a:lstStyle>
            <a:lvl1pPr algn="l">
              <a:defRPr sz="675" b="1" i="0">
                <a:solidFill>
                  <a:schemeClr val="accent1"/>
                </a:solidFill>
              </a:defRPr>
            </a:lvl1pPr>
          </a:lstStyle>
          <a:p>
            <a:endParaRPr lang="en-GB"/>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7" y="295732"/>
            <a:ext cx="791308" cy="767687"/>
          </a:xfrm>
          <a:prstGeom prst="rect">
            <a:avLst/>
          </a:prstGeom>
        </p:spPr>
        <p:txBody>
          <a:bodyPr anchor="b"/>
          <a:lstStyle>
            <a:lvl1pPr algn="ctr">
              <a:defRPr sz="2100">
                <a:solidFill>
                  <a:schemeClr val="bg1"/>
                </a:solidFill>
              </a:defRPr>
            </a:lvl1pPr>
          </a:lstStyle>
          <a:p>
            <a:fld id="{F50D7BF5-18BB-4C23-9A66-4AA6BDD8F814}" type="slidenum">
              <a:rPr lang="en-GB" smtClean="0"/>
              <a:t>‹#›</a:t>
            </a:fld>
            <a:endParaRPr lang="en-GB"/>
          </a:p>
        </p:txBody>
      </p:sp>
    </p:spTree>
    <p:extLst>
      <p:ext uri="{BB962C8B-B14F-4D97-AF65-F5344CB8AC3E}">
        <p14:creationId xmlns:p14="http://schemas.microsoft.com/office/powerpoint/2010/main" val="1993247568"/>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Lst>
  <p:txStyles>
    <p:titleStyle>
      <a:lvl1pPr algn="l" defTabSz="3429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14350" indent="-212598"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72009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92583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13157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360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1553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16942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186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07578FF-0DB1-4F34-9560-DE74DB132994}" type="datetimeFigureOut">
              <a:rPr lang="en-GB" smtClean="0"/>
              <a:t>13/05/2024</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A6E6C70-BB6E-49CB-9CAC-A24225B27746}" type="slidenum">
              <a:rPr lang="en-GB" smtClean="0"/>
              <a:t>‹#›</a:t>
            </a:fld>
            <a:endParaRPr lang="en-GB" dirty="0"/>
          </a:p>
        </p:txBody>
      </p:sp>
    </p:spTree>
    <p:extLst>
      <p:ext uri="{BB962C8B-B14F-4D97-AF65-F5344CB8AC3E}">
        <p14:creationId xmlns:p14="http://schemas.microsoft.com/office/powerpoint/2010/main" val="243520672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65100-CD54-438F-AF9A-1AF90D71B468}" type="datetimeFigureOut">
              <a:rPr lang="en-GB" smtClean="0"/>
              <a:t>14/05/2024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CD6F8-E0BD-4F18-AA70-A9EDDD083ED0}" type="slidenum">
              <a:rPr lang="en-GB" smtClean="0"/>
              <a:t>‹#›</a:t>
            </a:fld>
            <a:endParaRPr lang="en-GB"/>
          </a:p>
        </p:txBody>
      </p:sp>
    </p:spTree>
    <p:extLst>
      <p:ext uri="{BB962C8B-B14F-4D97-AF65-F5344CB8AC3E}">
        <p14:creationId xmlns:p14="http://schemas.microsoft.com/office/powerpoint/2010/main" val="1357007319"/>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257" y="0"/>
            <a:ext cx="9139487" cy="6858000"/>
          </a:xfrm>
          <a:prstGeom prst="rect">
            <a:avLst/>
          </a:prstGeom>
        </p:spPr>
      </p:pic>
      <p:sp>
        <p:nvSpPr>
          <p:cNvPr id="2" name="Slide Number Placeholder 1">
            <a:extLst>
              <a:ext uri="{FF2B5EF4-FFF2-40B4-BE49-F238E27FC236}">
                <a16:creationId xmlns:a16="http://schemas.microsoft.com/office/drawing/2014/main" id="{29093D76-4AA7-40F6-0BE3-3102D3BCBEFA}"/>
              </a:ext>
            </a:extLst>
          </p:cNvPr>
          <p:cNvSpPr>
            <a:spLocks noGrp="1"/>
          </p:cNvSpPr>
          <p:nvPr>
            <p:ph type="sldNum" sz="quarter" idx="4"/>
          </p:nvPr>
        </p:nvSpPr>
        <p:spPr>
          <a:xfrm>
            <a:off x="6835080" y="6519202"/>
            <a:ext cx="20574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B909379-8BDA-4DDC-B953-11690A62F4DC}" type="slidenum">
              <a:rPr lang="en-GB" smtClean="0"/>
              <a:t>‹#›</a:t>
            </a:fld>
            <a:endParaRPr lang="en-GB"/>
          </a:p>
        </p:txBody>
      </p:sp>
    </p:spTree>
    <p:extLst>
      <p:ext uri="{BB962C8B-B14F-4D97-AF65-F5344CB8AC3E}">
        <p14:creationId xmlns:p14="http://schemas.microsoft.com/office/powerpoint/2010/main" val="3682455983"/>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rot="10800000">
            <a:off x="0" y="1463044"/>
            <a:ext cx="8803180" cy="5411585"/>
          </a:xfrm>
          <a:prstGeom prst="rect">
            <a:avLst/>
          </a:prstGeom>
          <a:gradFill flip="none" rotWithShape="1">
            <a:gsLst>
              <a:gs pos="65000">
                <a:srgbClr val="F6F47F"/>
              </a:gs>
              <a:gs pos="0">
                <a:srgbClr val="ECE81A"/>
              </a:gs>
              <a:gs pos="100000">
                <a:srgbClr val="ECE81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1289" y="1053416"/>
            <a:ext cx="1692712" cy="833719"/>
          </a:xfrm>
          <a:prstGeom prst="rect">
            <a:avLst/>
          </a:prstGeom>
          <a:ln w="12700">
            <a:solidFill>
              <a:srgbClr val="53565A"/>
            </a:solidFill>
          </a:ln>
        </p:spPr>
      </p:pic>
      <p:sp>
        <p:nvSpPr>
          <p:cNvPr id="14" name="Title Placeholder 1"/>
          <p:cNvSpPr>
            <a:spLocks noGrp="1"/>
          </p:cNvSpPr>
          <p:nvPr>
            <p:ph type="title"/>
          </p:nvPr>
        </p:nvSpPr>
        <p:spPr>
          <a:xfrm>
            <a:off x="518248" y="1887135"/>
            <a:ext cx="5915804" cy="1820342"/>
          </a:xfrm>
          <a:prstGeom prst="rect">
            <a:avLst/>
          </a:prstGeom>
        </p:spPr>
        <p:txBody>
          <a:bodyPr vert="horz" lIns="91440" tIns="45720" rIns="91440" bIns="45720" rtlCol="0" anchor="t" anchorCtr="0">
            <a:normAutofit/>
          </a:bodyPr>
          <a:lstStyle/>
          <a:p>
            <a:r>
              <a:rPr lang="en-US" dirty="0"/>
              <a:t>Click to add presentation title</a:t>
            </a:r>
            <a:endParaRPr lang="en-GB" dirty="0"/>
          </a:p>
        </p:txBody>
      </p:sp>
    </p:spTree>
    <p:extLst>
      <p:ext uri="{BB962C8B-B14F-4D97-AF65-F5344CB8AC3E}">
        <p14:creationId xmlns:p14="http://schemas.microsoft.com/office/powerpoint/2010/main" val="945256612"/>
      </p:ext>
    </p:extLst>
  </p:cSld>
  <p:clrMap bg1="lt1" tx1="dk1" bg2="lt2" tx2="dk2" accent1="accent1" accent2="accent2" accent3="accent3" accent4="accent4" accent5="accent5" accent6="accent6" hlink="hlink" folHlink="folHlink"/>
  <p:sldLayoutIdLst>
    <p:sldLayoutId id="2147483826" r:id="rId1"/>
  </p:sldLayoutIdLst>
  <p:txStyles>
    <p:titleStyle>
      <a:lvl1pPr algn="l" defTabSz="685800" rtl="0" eaLnBrk="1" latinLnBrk="0" hangingPunct="1">
        <a:lnSpc>
          <a:spcPct val="90000"/>
        </a:lnSpc>
        <a:spcBef>
          <a:spcPct val="0"/>
        </a:spcBef>
        <a:buNone/>
        <a:defRPr sz="2475" b="0" kern="1200" baseline="0">
          <a:solidFill>
            <a:srgbClr val="53565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rot="10800000">
            <a:off x="0" y="1463044"/>
            <a:ext cx="8803180" cy="5411585"/>
          </a:xfrm>
          <a:prstGeom prst="rect">
            <a:avLst/>
          </a:prstGeom>
          <a:gradFill flip="none" rotWithShape="1">
            <a:gsLst>
              <a:gs pos="65000">
                <a:srgbClr val="F6F47F"/>
              </a:gs>
              <a:gs pos="0">
                <a:srgbClr val="ECE81A"/>
              </a:gs>
              <a:gs pos="100000">
                <a:srgbClr val="ECE81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1289" y="1053416"/>
            <a:ext cx="1692712" cy="833719"/>
          </a:xfrm>
          <a:prstGeom prst="rect">
            <a:avLst/>
          </a:prstGeom>
          <a:ln w="12700">
            <a:solidFill>
              <a:srgbClr val="53565A"/>
            </a:solidFill>
          </a:ln>
        </p:spPr>
      </p:pic>
      <p:sp>
        <p:nvSpPr>
          <p:cNvPr id="14" name="Title Placeholder 1"/>
          <p:cNvSpPr>
            <a:spLocks noGrp="1"/>
          </p:cNvSpPr>
          <p:nvPr>
            <p:ph type="title"/>
          </p:nvPr>
        </p:nvSpPr>
        <p:spPr>
          <a:xfrm>
            <a:off x="518248" y="1887135"/>
            <a:ext cx="5915804" cy="1820342"/>
          </a:xfrm>
          <a:prstGeom prst="rect">
            <a:avLst/>
          </a:prstGeom>
        </p:spPr>
        <p:txBody>
          <a:bodyPr vert="horz" lIns="91440" tIns="45720" rIns="91440" bIns="45720" rtlCol="0" anchor="t" anchorCtr="0">
            <a:normAutofit/>
          </a:bodyPr>
          <a:lstStyle/>
          <a:p>
            <a:r>
              <a:rPr lang="en-US" dirty="0"/>
              <a:t>Click to add presentation title</a:t>
            </a:r>
            <a:endParaRPr lang="en-GB" dirty="0"/>
          </a:p>
        </p:txBody>
      </p:sp>
    </p:spTree>
    <p:extLst>
      <p:ext uri="{BB962C8B-B14F-4D97-AF65-F5344CB8AC3E}">
        <p14:creationId xmlns:p14="http://schemas.microsoft.com/office/powerpoint/2010/main" val="2040488213"/>
      </p:ext>
    </p:extLst>
  </p:cSld>
  <p:clrMap bg1="lt1" tx1="dk1" bg2="lt2" tx2="dk2" accent1="accent1" accent2="accent2" accent3="accent3" accent4="accent4" accent5="accent5" accent6="accent6" hlink="hlink" folHlink="folHlink"/>
  <p:sldLayoutIdLst>
    <p:sldLayoutId id="2147483831" r:id="rId1"/>
    <p:sldLayoutId id="2147483833" r:id="rId2"/>
    <p:sldLayoutId id="2147483835" r:id="rId3"/>
  </p:sldLayoutIdLst>
  <p:txStyles>
    <p:titleStyle>
      <a:lvl1pPr algn="l" defTabSz="685800" rtl="0" eaLnBrk="1" latinLnBrk="0" hangingPunct="1">
        <a:lnSpc>
          <a:spcPct val="90000"/>
        </a:lnSpc>
        <a:spcBef>
          <a:spcPct val="0"/>
        </a:spcBef>
        <a:buNone/>
        <a:defRPr sz="2475" b="0" kern="1200" baseline="0">
          <a:solidFill>
            <a:srgbClr val="53565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CB295-DE05-4816-8DC8-5004B4D8B5D6}" type="datetimeFigureOut">
              <a:rPr lang="en-GB" smtClean="0"/>
              <a:t>13/05/2024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7EDDF-FA85-40FB-91ED-DC376DA6AEEE}" type="slidenum">
              <a:rPr lang="en-GB" smtClean="0"/>
              <a:t>‹#›</a:t>
            </a:fld>
            <a:endParaRPr lang="en-GB"/>
          </a:p>
        </p:txBody>
      </p:sp>
    </p:spTree>
    <p:extLst>
      <p:ext uri="{BB962C8B-B14F-4D97-AF65-F5344CB8AC3E}">
        <p14:creationId xmlns:p14="http://schemas.microsoft.com/office/powerpoint/2010/main" val="47566941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rot="10800000">
            <a:off x="0" y="1463044"/>
            <a:ext cx="8803180" cy="5411585"/>
          </a:xfrm>
          <a:prstGeom prst="rect">
            <a:avLst/>
          </a:prstGeom>
          <a:gradFill flip="none" rotWithShape="1">
            <a:gsLst>
              <a:gs pos="65000">
                <a:srgbClr val="F6F47F"/>
              </a:gs>
              <a:gs pos="0">
                <a:srgbClr val="ECE81A"/>
              </a:gs>
              <a:gs pos="100000">
                <a:srgbClr val="ECE81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1289" y="1053416"/>
            <a:ext cx="1692712" cy="833719"/>
          </a:xfrm>
          <a:prstGeom prst="rect">
            <a:avLst/>
          </a:prstGeom>
          <a:ln w="12700">
            <a:solidFill>
              <a:srgbClr val="53565A"/>
            </a:solidFill>
          </a:ln>
        </p:spPr>
      </p:pic>
      <p:sp>
        <p:nvSpPr>
          <p:cNvPr id="14" name="Title Placeholder 1"/>
          <p:cNvSpPr>
            <a:spLocks noGrp="1"/>
          </p:cNvSpPr>
          <p:nvPr>
            <p:ph type="title"/>
          </p:nvPr>
        </p:nvSpPr>
        <p:spPr>
          <a:xfrm>
            <a:off x="518248" y="1887135"/>
            <a:ext cx="5915804" cy="1820342"/>
          </a:xfrm>
          <a:prstGeom prst="rect">
            <a:avLst/>
          </a:prstGeom>
        </p:spPr>
        <p:txBody>
          <a:bodyPr vert="horz" lIns="91440" tIns="45720" rIns="91440" bIns="45720" rtlCol="0" anchor="t" anchorCtr="0">
            <a:normAutofit/>
          </a:bodyPr>
          <a:lstStyle/>
          <a:p>
            <a:r>
              <a:rPr lang="en-US" dirty="0"/>
              <a:t>Click to add presentation title</a:t>
            </a:r>
            <a:endParaRPr lang="en-GB" dirty="0"/>
          </a:p>
        </p:txBody>
      </p:sp>
    </p:spTree>
    <p:extLst>
      <p:ext uri="{BB962C8B-B14F-4D97-AF65-F5344CB8AC3E}">
        <p14:creationId xmlns:p14="http://schemas.microsoft.com/office/powerpoint/2010/main" val="257980806"/>
      </p:ext>
    </p:extLst>
  </p:cSld>
  <p:clrMap bg1="lt1" tx1="dk1" bg2="lt2" tx2="dk2" accent1="accent1" accent2="accent2" accent3="accent3" accent4="accent4" accent5="accent5" accent6="accent6" hlink="hlink" folHlink="folHlink"/>
  <p:sldLayoutIdLst>
    <p:sldLayoutId id="2147484071" r:id="rId1"/>
  </p:sldLayoutIdLst>
  <p:txStyles>
    <p:titleStyle>
      <a:lvl1pPr algn="l" defTabSz="685800" rtl="0" eaLnBrk="1" latinLnBrk="0" hangingPunct="1">
        <a:lnSpc>
          <a:spcPct val="90000"/>
        </a:lnSpc>
        <a:spcBef>
          <a:spcPct val="0"/>
        </a:spcBef>
        <a:buNone/>
        <a:defRPr sz="2475" b="0" kern="1200" baseline="0">
          <a:solidFill>
            <a:srgbClr val="53565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075"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076" name="Picture 7" descr="Connect_logo_RGB.jp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186738" y="6145213"/>
            <a:ext cx="9715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675">
                <a:solidFill>
                  <a:srgbClr val="898989"/>
                </a:solidFill>
                <a:latin typeface="Calibri" panose="020F0502020204030204" pitchFamily="34" charset="0"/>
              </a:defRPr>
            </a:lvl1pPr>
          </a:lstStyle>
          <a:p>
            <a:fld id="{52C011F7-CCE9-47B6-BAE3-3D27AF555F4B}" type="datetime1">
              <a:rPr lang="en-GB" smtClean="0"/>
              <a:t>13/05/2024</a:t>
            </a:fld>
            <a:endParaRPr lang="en-GB"/>
          </a:p>
        </p:txBody>
      </p:sp>
      <p:sp>
        <p:nvSpPr>
          <p:cNvPr id="10" name="Footer Placeholder 9"/>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675">
                <a:solidFill>
                  <a:schemeClr val="tx1">
                    <a:tint val="75000"/>
                  </a:schemeClr>
                </a:solidFill>
                <a:latin typeface="+mn-lt"/>
                <a:ea typeface="+mn-ea"/>
              </a:defRPr>
            </a:lvl1pPr>
          </a:lstStyle>
          <a:p>
            <a:pPr>
              <a:defRPr/>
            </a:pPr>
            <a:endParaRPr lang="en-US" dirty="0"/>
          </a:p>
        </p:txBody>
      </p:sp>
      <p:sp>
        <p:nvSpPr>
          <p:cNvPr id="11" name="Slide Number Placeholder 10"/>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latin typeface="Calibri" panose="020F0502020204030204" pitchFamily="34" charset="0"/>
              </a:defRPr>
            </a:lvl1pPr>
          </a:lstStyle>
          <a:p>
            <a:fld id="{5651F4EA-A1CD-4236-A778-CDD36B0FB1F4}" type="slidenum">
              <a:rPr lang="en-GB"/>
              <a:pPr/>
              <a:t>‹#›</a:t>
            </a:fld>
            <a:endParaRPr lang="en-GB"/>
          </a:p>
        </p:txBody>
      </p:sp>
    </p:spTree>
    <p:extLst>
      <p:ext uri="{BB962C8B-B14F-4D97-AF65-F5344CB8AC3E}">
        <p14:creationId xmlns:p14="http://schemas.microsoft.com/office/powerpoint/2010/main" val="343943302"/>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4001" r:id="rId4"/>
    <p:sldLayoutId id="2147484002" r:id="rId5"/>
    <p:sldLayoutId id="2147484003" r:id="rId6"/>
    <p:sldLayoutId id="2147484004" r:id="rId7"/>
  </p:sldLayoutIdLst>
  <p:hf hdr="0" dt="0"/>
  <p:txStyles>
    <p:titleStyle>
      <a:lvl1pPr algn="ctr" defTabSz="257175" rtl="0" fontAlgn="base">
        <a:spcBef>
          <a:spcPct val="0"/>
        </a:spcBef>
        <a:spcAft>
          <a:spcPct val="0"/>
        </a:spcAft>
        <a:defRPr sz="2475" kern="1200">
          <a:solidFill>
            <a:schemeClr val="tx1"/>
          </a:solidFill>
          <a:latin typeface="+mj-lt"/>
          <a:ea typeface="ＭＳ Ｐゴシック" panose="020B0600070205080204" pitchFamily="34" charset="-128"/>
          <a:cs typeface="+mj-cs"/>
        </a:defRPr>
      </a:lvl1pPr>
      <a:lvl2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2pPr>
      <a:lvl3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3pPr>
      <a:lvl4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4pPr>
      <a:lvl5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5pPr>
      <a:lvl6pPr marL="257175"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6pPr>
      <a:lvl7pPr marL="514350"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7pPr>
      <a:lvl8pPr marL="771525"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8pPr>
      <a:lvl9pPr marL="1028700"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9pPr>
    </p:titleStyle>
    <p:bodyStyle>
      <a:lvl1pPr marL="192881" indent="-192881" algn="l" defTabSz="257175" rtl="0" fontAlgn="base">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1pPr>
      <a:lvl2pPr marL="417910" indent="-160735" algn="l" defTabSz="257175" rtl="0" fontAlgn="base">
        <a:spcBef>
          <a:spcPct val="20000"/>
        </a:spcBef>
        <a:spcAft>
          <a:spcPct val="0"/>
        </a:spcAft>
        <a:buFont typeface="Arial" panose="020B0604020202020204" pitchFamily="34" charset="0"/>
        <a:buChar char="–"/>
        <a:defRPr sz="1575" kern="1200">
          <a:solidFill>
            <a:schemeClr val="tx1"/>
          </a:solidFill>
          <a:latin typeface="+mn-lt"/>
          <a:ea typeface="ＭＳ Ｐゴシック" panose="020B0600070205080204" pitchFamily="34" charset="-128"/>
          <a:cs typeface="+mn-cs"/>
        </a:defRPr>
      </a:lvl2pPr>
      <a:lvl3pPr marL="642938" indent="-128588" algn="l" defTabSz="257175" rtl="0" fontAlgn="base">
        <a:spcBef>
          <a:spcPct val="20000"/>
        </a:spcBef>
        <a:spcAft>
          <a:spcPct val="0"/>
        </a:spcAft>
        <a:buFont typeface="Arial" panose="020B0604020202020204" pitchFamily="34" charset="0"/>
        <a:buChar char="•"/>
        <a:defRPr sz="1350" kern="1200">
          <a:solidFill>
            <a:schemeClr val="tx1"/>
          </a:solidFill>
          <a:latin typeface="+mn-lt"/>
          <a:ea typeface="ＭＳ Ｐゴシック" panose="020B0600070205080204" pitchFamily="34" charset="-128"/>
          <a:cs typeface="+mn-cs"/>
        </a:defRPr>
      </a:lvl3pPr>
      <a:lvl4pPr marL="900113" indent="-128588" algn="l" defTabSz="257175" rtl="0" fontAlgn="base">
        <a:spcBef>
          <a:spcPct val="20000"/>
        </a:spcBef>
        <a:spcAft>
          <a:spcPct val="0"/>
        </a:spcAft>
        <a:buFont typeface="Arial" panose="020B0604020202020204" pitchFamily="34" charset="0"/>
        <a:buChar char="–"/>
        <a:defRPr sz="1125" kern="1200">
          <a:solidFill>
            <a:schemeClr val="tx1"/>
          </a:solidFill>
          <a:latin typeface="+mn-lt"/>
          <a:ea typeface="ＭＳ Ｐゴシック" panose="020B0600070205080204" pitchFamily="34" charset="-128"/>
          <a:cs typeface="+mn-cs"/>
        </a:defRPr>
      </a:lvl4pPr>
      <a:lvl5pPr marL="1157288" indent="-128588" algn="l" defTabSz="257175" rtl="0" fontAlgn="base">
        <a:spcBef>
          <a:spcPct val="20000"/>
        </a:spcBef>
        <a:spcAft>
          <a:spcPct val="0"/>
        </a:spcAft>
        <a:buFont typeface="Arial" panose="020B0604020202020204" pitchFamily="34" charset="0"/>
        <a:buChar char="»"/>
        <a:defRPr sz="1125" kern="1200">
          <a:solidFill>
            <a:schemeClr val="tx1"/>
          </a:solidFill>
          <a:latin typeface="+mn-lt"/>
          <a:ea typeface="ＭＳ Ｐゴシック" panose="020B0600070205080204" pitchFamily="34" charset="-128"/>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075"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076" name="Picture 7" descr="Connect_logo_RGB.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86738" y="6145213"/>
            <a:ext cx="9715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anose="020F0502020204030204" pitchFamily="34" charset="0"/>
              </a:defRPr>
            </a:lvl1pPr>
          </a:lstStyle>
          <a:p>
            <a:fld id="{52C011F7-CCE9-47B6-BAE3-3D27AF555F4B}" type="datetime1">
              <a:rPr lang="en-GB" smtClean="0"/>
              <a:t>13/05/2024</a:t>
            </a:fld>
            <a:endParaRPr lang="en-GB"/>
          </a:p>
        </p:txBody>
      </p:sp>
      <p:sp>
        <p:nvSpPr>
          <p:cNvPr id="10" name="Footer Placeholder 9"/>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defRPr>
            </a:lvl1pPr>
          </a:lstStyle>
          <a:p>
            <a:pPr>
              <a:defRPr/>
            </a:pPr>
            <a:endParaRPr lang="en-US" dirty="0"/>
          </a:p>
        </p:txBody>
      </p:sp>
      <p:sp>
        <p:nvSpPr>
          <p:cNvPr id="11" name="Slide Number Placeholder 10"/>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5651F4EA-A1CD-4236-A778-CDD36B0FB1F4}" type="slidenum">
              <a:rPr lang="en-GB"/>
              <a:pPr/>
              <a:t>‹#›</a:t>
            </a:fld>
            <a:endParaRPr lang="en-GB"/>
          </a:p>
        </p:txBody>
      </p:sp>
    </p:spTree>
    <p:extLst>
      <p:ext uri="{BB962C8B-B14F-4D97-AF65-F5344CB8AC3E}">
        <p14:creationId xmlns:p14="http://schemas.microsoft.com/office/powerpoint/2010/main" val="416865844"/>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Lst>
  <p:hf hdr="0" dt="0"/>
  <p:txStyles>
    <p:titleStyle>
      <a:lvl1pPr algn="ctr" defTabSz="342900" rtl="0" fontAlgn="base">
        <a:spcBef>
          <a:spcPct val="0"/>
        </a:spcBef>
        <a:spcAft>
          <a:spcPct val="0"/>
        </a:spcAft>
        <a:defRPr sz="3300" kern="1200">
          <a:solidFill>
            <a:schemeClr val="tx1"/>
          </a:solidFill>
          <a:latin typeface="+mj-lt"/>
          <a:ea typeface="ＭＳ Ｐゴシック" panose="020B0600070205080204" pitchFamily="34" charset="-128"/>
          <a:cs typeface="+mj-cs"/>
        </a:defRPr>
      </a:lvl1pPr>
      <a:lvl2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2pPr>
      <a:lvl3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3pPr>
      <a:lvl4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4pPr>
      <a:lvl5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5pPr>
      <a:lvl6pPr marL="3429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6pPr>
      <a:lvl7pPr marL="6858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7pPr>
      <a:lvl8pPr marL="10287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8pPr>
      <a:lvl9pPr marL="13716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9pPr>
    </p:titleStyle>
    <p:bodyStyle>
      <a:lvl1pPr marL="257175" indent="-257175" algn="l" defTabSz="3429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1pPr>
      <a:lvl2pPr marL="557213" indent="-214313" algn="l" defTabSz="342900" rtl="0" fontAlgn="base">
        <a:spcBef>
          <a:spcPct val="20000"/>
        </a:spcBef>
        <a:spcAft>
          <a:spcPct val="0"/>
        </a:spcAft>
        <a:buFont typeface="Arial" panose="020B0604020202020204" pitchFamily="34" charset="0"/>
        <a:buChar char="–"/>
        <a:defRPr sz="2100" kern="1200">
          <a:solidFill>
            <a:schemeClr val="tx1"/>
          </a:solidFill>
          <a:latin typeface="+mn-lt"/>
          <a:ea typeface="ＭＳ Ｐゴシック" panose="020B0600070205080204" pitchFamily="34" charset="-128"/>
          <a:cs typeface="+mn-cs"/>
        </a:defRPr>
      </a:lvl2pPr>
      <a:lvl3pPr marL="857250" indent="-171450" algn="l" defTabSz="342900" rtl="0" fontAlgn="base">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3pPr>
      <a:lvl4pPr marL="12001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ＭＳ Ｐゴシック" panose="020B0600070205080204" pitchFamily="34" charset="-128"/>
          <a:cs typeface="+mn-cs"/>
        </a:defRPr>
      </a:lvl4pPr>
      <a:lvl5pPr marL="15430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ＭＳ Ｐゴシック"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80835" y="0"/>
            <a:ext cx="2843808" cy="12777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3B973-805C-47D1-A1AE-47D3ACA56B74}" type="datetimeFigureOut">
              <a:rPr lang="en-GB" smtClean="0"/>
              <a:pPr/>
              <a:t>13/05/2024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8A3F3-11A3-4699-BF4F-CDB1AE7409E1}" type="slidenum">
              <a:rPr lang="en-GB" smtClean="0"/>
              <a:pPr/>
              <a:t>‹#›</a:t>
            </a:fld>
            <a:endParaRPr lang="en-GB"/>
          </a:p>
        </p:txBody>
      </p:sp>
      <p:pic>
        <p:nvPicPr>
          <p:cNvPr id="10"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877102" y="5774325"/>
            <a:ext cx="3403733" cy="106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708319"/>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4D4AB1E-6B7D-49B7-ABF6-71E4B0AA11BB}" type="datetimeFigureOut">
              <a:rPr lang="en-US" smtClean="0"/>
              <a:pPr/>
              <a:t>5/13/2024</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27B4EA-56D5-40A5-951C-369EC0F9CDBA}" type="slidenum">
              <a:rPr lang="en-US" smtClean="0"/>
              <a:pPr/>
              <a:t>‹#›</a:t>
            </a:fld>
            <a:endParaRPr lang="en-US" dirty="0"/>
          </a:p>
        </p:txBody>
      </p:sp>
      <p:pic>
        <p:nvPicPr>
          <p:cNvPr id="7" name="Picture 6"/>
          <p:cNvPicPr>
            <a:picLocks noChangeAspect="1"/>
          </p:cNvPicPr>
          <p:nvPr/>
        </p:nvPicPr>
        <p:blipFill>
          <a:blip r:embed="rId15" cstate="print"/>
          <a:srcRect t="28740"/>
          <a:stretch>
            <a:fillRect/>
          </a:stretch>
        </p:blipFill>
        <p:spPr>
          <a:xfrm>
            <a:off x="1" y="2492896"/>
            <a:ext cx="17322800" cy="11140516"/>
          </a:xfrm>
          <a:prstGeom prst="rect">
            <a:avLst/>
          </a:prstGeom>
        </p:spPr>
      </p:pic>
    </p:spTree>
    <p:extLst>
      <p:ext uri="{BB962C8B-B14F-4D97-AF65-F5344CB8AC3E}">
        <p14:creationId xmlns:p14="http://schemas.microsoft.com/office/powerpoint/2010/main" val="2760622104"/>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Lst>
  <p:txStyles>
    <p:titleStyle>
      <a:lvl1pPr algn="ctr" defTabSz="685800" rtl="0" eaLnBrk="1" latinLnBrk="0" hangingPunct="1">
        <a:spcBef>
          <a:spcPct val="0"/>
        </a:spcBef>
        <a:buNone/>
        <a:defRPr lang="en-US" sz="4050" b="1" kern="1200" baseline="30000" dirty="0">
          <a:solidFill>
            <a:srgbClr val="4E5590"/>
          </a:solidFill>
          <a:latin typeface="Arial"/>
          <a:ea typeface="+mn-ea"/>
          <a:cs typeface="Arial"/>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4.xml"/><Relationship Id="rId5" Type="http://schemas.openxmlformats.org/officeDocument/2006/relationships/image" Target="../media/image43.pn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3.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6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8.xml"/><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csp.org.uk/networks/nations-regions/south-central"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9.xml"/><Relationship Id="rId1" Type="http://schemas.openxmlformats.org/officeDocument/2006/relationships/slideLayout" Target="../slideLayouts/slideLayout11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110.xml"/><Relationship Id="rId6" Type="http://schemas.openxmlformats.org/officeDocument/2006/relationships/hyperlink" Target="https://www.csp.org.uk/professional-clinical/digital-physiotherapy/using-meaningful-data" TargetMode="External"/><Relationship Id="rId5" Type="http://schemas.openxmlformats.org/officeDocument/2006/relationships/hyperlink" Target="https://www.csp.org.uk/news-events/member-webinars#recordings" TargetMode="External"/><Relationship Id="rId4" Type="http://schemas.openxmlformats.org/officeDocument/2006/relationships/hyperlink" Target="https://www.csp.org.uk/professional-clinical/digital-physiotherapy/physiotherapy-health-informatics-strategy" TargetMode="Externa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6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7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csp.org.uk/professional-clinical/improvement-innovation/health-inequalities" TargetMode="External"/><Relationship Id="rId7" Type="http://schemas.openxmlformats.org/officeDocument/2006/relationships/hyperlink" Target="https://www.csp.org.uk/icsp/influencers" TargetMode="External"/><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hyperlink" Target="https://www.csp.org.uk/icsp/health-inequalities" TargetMode="External"/><Relationship Id="rId5" Type="http://schemas.openxmlformats.org/officeDocument/2006/relationships/hyperlink" Target="https://www.csp.org.uk/people-directory/reps" TargetMode="External"/><Relationship Id="rId4" Type="http://schemas.openxmlformats.org/officeDocument/2006/relationships/hyperlink" Target="https://www.youtube.com/watch?v=q7jNzeakuwo"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forms.office.com/e/DXwYyUBuFh" TargetMode="External"/><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6.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png"/><Relationship Id="rId26" Type="http://schemas.openxmlformats.org/officeDocument/2006/relationships/image" Target="../media/image89.png"/><Relationship Id="rId3" Type="http://schemas.openxmlformats.org/officeDocument/2006/relationships/image" Target="../media/image66.svg"/><Relationship Id="rId21" Type="http://schemas.openxmlformats.org/officeDocument/2006/relationships/image" Target="../media/image84.sv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svg"/><Relationship Id="rId25" Type="http://schemas.openxmlformats.org/officeDocument/2006/relationships/image" Target="../media/image88.svg"/><Relationship Id="rId2" Type="http://schemas.openxmlformats.org/officeDocument/2006/relationships/image" Target="../media/image65.png"/><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22.xml"/><Relationship Id="rId6" Type="http://schemas.openxmlformats.org/officeDocument/2006/relationships/image" Target="../media/image69.png"/><Relationship Id="rId11" Type="http://schemas.openxmlformats.org/officeDocument/2006/relationships/image" Target="../media/image74.svg"/><Relationship Id="rId24" Type="http://schemas.openxmlformats.org/officeDocument/2006/relationships/image" Target="../media/image87.pn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86.svg"/><Relationship Id="rId28" Type="http://schemas.openxmlformats.org/officeDocument/2006/relationships/image" Target="../media/image91.jpeg"/><Relationship Id="rId10" Type="http://schemas.openxmlformats.org/officeDocument/2006/relationships/image" Target="../media/image73.png"/><Relationship Id="rId19" Type="http://schemas.openxmlformats.org/officeDocument/2006/relationships/image" Target="../media/image82.sv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6.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2.xml"/></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122.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130.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7.xml.rels><?xml version="1.0" encoding="UTF-8" standalone="yes"?>
<Relationships xmlns="http://schemas.openxmlformats.org/package/2006/relationships"><Relationship Id="rId3" Type="http://schemas.openxmlformats.org/officeDocument/2006/relationships/hyperlink" Target="https://www.gov.uk/government/publications/health-disparities-and-health-inequalities-applying-all-our-health/health-disparities-and-health-inequalities-applying-all-our-health" TargetMode="External"/><Relationship Id="rId2" Type="http://schemas.openxmlformats.org/officeDocument/2006/relationships/image" Target="../media/image115.png"/><Relationship Id="rId1" Type="http://schemas.openxmlformats.org/officeDocument/2006/relationships/slideLayout" Target="../slideLayouts/slideLayout1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0.xml"/><Relationship Id="rId4" Type="http://schemas.openxmlformats.org/officeDocument/2006/relationships/hyperlink" Target="https://www.health.org.uk/evidence-hub/health-inequalities/local-healthy-life-expectancy-at-birth-by-region-and-sex"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0.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4.xml"/></Relationships>
</file>

<file path=ppt/slides/_rels/slide55.xml.rels><?xml version="1.0" encoding="UTF-8" standalone="yes"?>
<Relationships xmlns="http://schemas.openxmlformats.org/package/2006/relationships"><Relationship Id="rId3" Type="http://schemas.openxmlformats.org/officeDocument/2006/relationships/image" Target="../media/image123.svg"/><Relationship Id="rId7" Type="http://schemas.openxmlformats.org/officeDocument/2006/relationships/image" Target="../media/image127.svg"/><Relationship Id="rId2" Type="http://schemas.openxmlformats.org/officeDocument/2006/relationships/image" Target="../media/image122.png"/><Relationship Id="rId1" Type="http://schemas.openxmlformats.org/officeDocument/2006/relationships/slideLayout" Target="../slideLayouts/slideLayout134.xml"/><Relationship Id="rId6" Type="http://schemas.openxmlformats.org/officeDocument/2006/relationships/image" Target="../media/image126.png"/><Relationship Id="rId5" Type="http://schemas.openxmlformats.org/officeDocument/2006/relationships/image" Target="../media/image125.svg"/><Relationship Id="rId4" Type="http://schemas.openxmlformats.org/officeDocument/2006/relationships/image" Target="../media/image12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134.xml"/></Relationships>
</file>

<file path=ppt/slides/_rels/slide58.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1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3" Type="http://schemas.openxmlformats.org/officeDocument/2006/relationships/hyperlink" Target="https://www.hcpc-uk.org/standards/standards-of-proficiency/reviewing-the-standards-of-proficiency/promoting-public-health-and-preventing-ill-health/" TargetMode="External"/><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6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jpeg"/><Relationship Id="rId1" Type="http://schemas.openxmlformats.org/officeDocument/2006/relationships/slideLayout" Target="../slideLayouts/slideLayout7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www.gov.uk/government/publications/inclusion-health-applying-all-our-health/inclusion-health-applying-all-our-health" TargetMode="External"/><Relationship Id="rId2" Type="http://schemas.openxmlformats.org/officeDocument/2006/relationships/hyperlink" Target="https://www.gov.uk/government/statistics/english-indices-of-deprivation-2019" TargetMode="External"/><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93.xml"/></Relationships>
</file>

<file path=ppt/slides/_rels/slide6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www.kingsfund.org.uk/publications/tackling-health-inequalities-framework-allied-health-professionals" TargetMode="External"/><Relationship Id="rId1" Type="http://schemas.openxmlformats.org/officeDocument/2006/relationships/slideLayout" Target="../slideLayouts/slideLayout76.xml"/><Relationship Id="rId4" Type="http://schemas.openxmlformats.org/officeDocument/2006/relationships/image" Target="../media/image13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3.xml"/></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6.xml"/><Relationship Id="rId4" Type="http://schemas.openxmlformats.org/officeDocument/2006/relationships/image" Target="../media/image141.png"/></Relationships>
</file>

<file path=ppt/slides/_rels/slide74.xml.rels><?xml version="1.0" encoding="UTF-8" standalone="yes"?>
<Relationships xmlns="http://schemas.openxmlformats.org/package/2006/relationships"><Relationship Id="rId3" Type="http://schemas.openxmlformats.org/officeDocument/2006/relationships/hyperlink" Target="https://www.e-lfh.org.uk/programmes/all-our-health/" TargetMode="External"/><Relationship Id="rId2" Type="http://schemas.openxmlformats.org/officeDocument/2006/relationships/hyperlink" Target="https://www.gov.uk/government/publications/reducing-health-inequalities-in-local-areas" TargetMode="External"/><Relationship Id="rId1" Type="http://schemas.openxmlformats.org/officeDocument/2006/relationships/slideLayout" Target="../slideLayouts/slideLayout76.xml"/><Relationship Id="rId6" Type="http://schemas.openxmlformats.org/officeDocument/2006/relationships/hyperlink" Target="https://www.rsph.org.uk/our-work/resources/allied-health-professionals-hub.html" TargetMode="External"/><Relationship Id="rId5" Type="http://schemas.openxmlformats.org/officeDocument/2006/relationships/hyperlink" Target="https://www.rsph.org.uk/our-work/resources/allied-health-professionals-hub/health-inequalities.html" TargetMode="External"/><Relationship Id="rId4" Type="http://schemas.openxmlformats.org/officeDocument/2006/relationships/hyperlink" Target="https://portal.e-lfh.org.uk/Component/Details/778744"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1.jpeg"/><Relationship Id="rId1" Type="http://schemas.openxmlformats.org/officeDocument/2006/relationships/slideLayout" Target="../slideLayouts/slideLayout76.xml"/><Relationship Id="rId4" Type="http://schemas.openxmlformats.org/officeDocument/2006/relationships/image" Target="../media/image143.sv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www.menti.com/"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51520" y="1484784"/>
            <a:ext cx="8285906" cy="3384376"/>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000" b="1" dirty="0">
                <a:solidFill>
                  <a:srgbClr val="5D2884"/>
                </a:solidFill>
              </a:rPr>
              <a:t>Welcome!</a:t>
            </a:r>
          </a:p>
          <a:p>
            <a:pPr marL="0" indent="0" algn="ctr">
              <a:buNone/>
              <a:defRPr/>
            </a:pPr>
            <a:r>
              <a:rPr lang="en-GB" b="1" dirty="0">
                <a:solidFill>
                  <a:srgbClr val="5D2884"/>
                </a:solidFill>
                <a:latin typeface="Arial"/>
                <a:cs typeface="Arial"/>
              </a:rPr>
              <a:t>CSP South Central Regional Network:</a:t>
            </a:r>
            <a:br>
              <a:rPr lang="en-GB" b="1" dirty="0"/>
            </a:br>
            <a:r>
              <a:rPr lang="en-GB" b="1" dirty="0">
                <a:solidFill>
                  <a:srgbClr val="5D2884"/>
                </a:solidFill>
                <a:latin typeface="Arial"/>
                <a:cs typeface="Arial"/>
              </a:rPr>
              <a:t>Health Inequalities – what can I do?</a:t>
            </a:r>
            <a:br>
              <a:rPr lang="en-GB" b="1" dirty="0"/>
            </a:br>
            <a:endParaRPr lang="en-GB" b="1" dirty="0">
              <a:solidFill>
                <a:srgbClr val="5D2884"/>
              </a:solidFill>
            </a:endParaRPr>
          </a:p>
          <a:p>
            <a:pPr marL="0" lvl="0" indent="0" algn="ctr">
              <a:buNone/>
            </a:pPr>
            <a:r>
              <a:rPr lang="en-GB" b="1" dirty="0">
                <a:solidFill>
                  <a:srgbClr val="5D2884"/>
                </a:solidFill>
                <a:latin typeface="Arial"/>
                <a:cs typeface="Arial"/>
              </a:rPr>
              <a:t>@CSPSouthCentral</a:t>
            </a:r>
          </a:p>
        </p:txBody>
      </p:sp>
      <p:pic>
        <p:nvPicPr>
          <p:cNvPr id="4" name="Picture 3" descr="A green logo with white text&#10;&#10;Description automatically generated with low confidence">
            <a:extLst>
              <a:ext uri="{FF2B5EF4-FFF2-40B4-BE49-F238E27FC236}">
                <a16:creationId xmlns:a16="http://schemas.microsoft.com/office/drawing/2014/main" id="{2DAB7500-FF53-BAAC-A916-D421F3987A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4944" y="188640"/>
            <a:ext cx="1531888" cy="1531888"/>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613C8B52-E573-37E2-FAF3-507F461EE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930" y="4615717"/>
            <a:ext cx="1805186" cy="1805186"/>
          </a:xfrm>
          <a:prstGeom prst="rect">
            <a:avLst/>
          </a:prstGeom>
        </p:spPr>
      </p:pic>
      <p:sp>
        <p:nvSpPr>
          <p:cNvPr id="5" name="TextBox 4">
            <a:extLst>
              <a:ext uri="{FF2B5EF4-FFF2-40B4-BE49-F238E27FC236}">
                <a16:creationId xmlns:a16="http://schemas.microsoft.com/office/drawing/2014/main" id="{F679B499-03E1-4F71-BE18-8A41D671FE7B}"/>
              </a:ext>
            </a:extLst>
          </p:cNvPr>
          <p:cNvSpPr txBox="1"/>
          <p:nvPr/>
        </p:nvSpPr>
        <p:spPr>
          <a:xfrm>
            <a:off x="1806784" y="4832566"/>
            <a:ext cx="4839146" cy="132343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Please join in this quick welcome poll by scanning this QR code or visit menti.com and enter </a:t>
            </a:r>
            <a:br>
              <a:rPr lang="en-GB" sz="2000"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6869 6102</a:t>
            </a:r>
          </a:p>
        </p:txBody>
      </p:sp>
    </p:spTree>
    <p:extLst>
      <p:ext uri="{BB962C8B-B14F-4D97-AF65-F5344CB8AC3E}">
        <p14:creationId xmlns:p14="http://schemas.microsoft.com/office/powerpoint/2010/main" val="1181753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5826" y="956836"/>
            <a:ext cx="4698522" cy="461665"/>
          </a:xfrm>
          <a:prstGeom prst="rect">
            <a:avLst/>
          </a:prstGeom>
          <a:noFill/>
        </p:spPr>
        <p:txBody>
          <a:bodyPr wrap="square" rtlCol="0">
            <a:spAutoFit/>
          </a:bodyPr>
          <a:lstStyle/>
          <a:p>
            <a:pPr algn="ctr" defTabSz="685800">
              <a:defRPr/>
            </a:pPr>
            <a:r>
              <a:rPr lang="en-GB" sz="2400" b="1" dirty="0">
                <a:solidFill>
                  <a:srgbClr val="5D2884"/>
                </a:solidFill>
                <a:latin typeface="Calibri"/>
              </a:rPr>
              <a:t>Health Inequalities </a:t>
            </a:r>
            <a:endParaRPr lang="en-GB" sz="2400" dirty="0">
              <a:solidFill>
                <a:prstClr val="black"/>
              </a:solidFill>
              <a:latin typeface="Calibri"/>
            </a:endParaRPr>
          </a:p>
        </p:txBody>
      </p:sp>
      <p:pic>
        <p:nvPicPr>
          <p:cNvPr id="3074" name="Picture 2">
            <a:extLst>
              <a:ext uri="{FF2B5EF4-FFF2-40B4-BE49-F238E27FC236}">
                <a16:creationId xmlns:a16="http://schemas.microsoft.com/office/drawing/2014/main" id="{D1621014-461C-B585-E554-F17460096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380" y="2240868"/>
            <a:ext cx="5589240" cy="3025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132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5826" y="956836"/>
            <a:ext cx="4698522" cy="461665"/>
          </a:xfrm>
          <a:prstGeom prst="rect">
            <a:avLst/>
          </a:prstGeom>
          <a:noFill/>
        </p:spPr>
        <p:txBody>
          <a:bodyPr wrap="square" rtlCol="0">
            <a:spAutoFit/>
          </a:bodyPr>
          <a:lstStyle/>
          <a:p>
            <a:pPr algn="ctr" defTabSz="685800">
              <a:defRPr/>
            </a:pPr>
            <a:r>
              <a:rPr lang="en-GB" sz="2400" b="1" dirty="0">
                <a:solidFill>
                  <a:srgbClr val="5D2884"/>
                </a:solidFill>
                <a:latin typeface="Calibri"/>
              </a:rPr>
              <a:t>Health Inequalities </a:t>
            </a:r>
            <a:endParaRPr lang="en-GB" sz="2400" dirty="0">
              <a:solidFill>
                <a:prstClr val="black"/>
              </a:solidFill>
              <a:latin typeface="Calibri"/>
            </a:endParaRPr>
          </a:p>
        </p:txBody>
      </p:sp>
      <p:sp>
        <p:nvSpPr>
          <p:cNvPr id="3" name="TextBox 2">
            <a:extLst>
              <a:ext uri="{FF2B5EF4-FFF2-40B4-BE49-F238E27FC236}">
                <a16:creationId xmlns:a16="http://schemas.microsoft.com/office/drawing/2014/main" id="{F3887E52-0100-37B0-A57F-140072AA055C}"/>
              </a:ext>
            </a:extLst>
          </p:cNvPr>
          <p:cNvSpPr txBox="1"/>
          <p:nvPr/>
        </p:nvSpPr>
        <p:spPr>
          <a:xfrm>
            <a:off x="1709682" y="2186863"/>
            <a:ext cx="5994666" cy="1938992"/>
          </a:xfrm>
          <a:prstGeom prst="rect">
            <a:avLst/>
          </a:prstGeom>
          <a:noFill/>
        </p:spPr>
        <p:txBody>
          <a:bodyPr wrap="square" rtlCol="0">
            <a:spAutoFit/>
          </a:bodyPr>
          <a:lstStyle/>
          <a:p>
            <a:pPr defTabSz="685800">
              <a:defRPr/>
            </a:pPr>
            <a:r>
              <a:rPr lang="en-GB" sz="1200" dirty="0">
                <a:solidFill>
                  <a:srgbClr val="212529"/>
                </a:solidFill>
                <a:highlight>
                  <a:srgbClr val="FFFFFF"/>
                </a:highlight>
                <a:latin typeface="Calibri"/>
              </a:rPr>
              <a:t>On average, men die </a:t>
            </a:r>
            <a:r>
              <a:rPr lang="en-GB" sz="1200" b="1" dirty="0">
                <a:solidFill>
                  <a:srgbClr val="212529"/>
                </a:solidFill>
                <a:highlight>
                  <a:srgbClr val="FFFFFF"/>
                </a:highlight>
                <a:latin typeface="Calibri"/>
              </a:rPr>
              <a:t>23 years younger</a:t>
            </a:r>
            <a:r>
              <a:rPr lang="en-GB" sz="1200" dirty="0">
                <a:solidFill>
                  <a:srgbClr val="212529"/>
                </a:solidFill>
                <a:highlight>
                  <a:srgbClr val="FFFFFF"/>
                </a:highlight>
                <a:latin typeface="Calibri"/>
              </a:rPr>
              <a:t> than women in the general population.</a:t>
            </a:r>
          </a:p>
          <a:p>
            <a:pPr defTabSz="685800">
              <a:defRPr/>
            </a:pPr>
            <a:r>
              <a:rPr lang="en-GB" sz="1200" dirty="0">
                <a:solidFill>
                  <a:srgbClr val="212529"/>
                </a:solidFill>
                <a:highlight>
                  <a:srgbClr val="FFFFFF"/>
                </a:highlight>
                <a:latin typeface="Calibri"/>
              </a:rPr>
              <a:t>On average, women with die </a:t>
            </a:r>
            <a:r>
              <a:rPr lang="en-GB" sz="1200" b="1" dirty="0">
                <a:solidFill>
                  <a:srgbClr val="212529"/>
                </a:solidFill>
                <a:highlight>
                  <a:srgbClr val="FFFFFF"/>
                </a:highlight>
                <a:latin typeface="Calibri"/>
              </a:rPr>
              <a:t>19 years younger </a:t>
            </a:r>
            <a:r>
              <a:rPr lang="en-GB" sz="1200" dirty="0">
                <a:solidFill>
                  <a:srgbClr val="212529"/>
                </a:solidFill>
                <a:highlight>
                  <a:srgbClr val="FFFFFF"/>
                </a:highlight>
                <a:latin typeface="Calibri"/>
              </a:rPr>
              <a:t>than women in the general population </a:t>
            </a:r>
          </a:p>
          <a:p>
            <a:pPr defTabSz="685800">
              <a:defRPr/>
            </a:pPr>
            <a:endParaRPr lang="en-GB" sz="1200" dirty="0">
              <a:solidFill>
                <a:srgbClr val="212529"/>
              </a:solidFill>
              <a:highlight>
                <a:srgbClr val="FFFFFF"/>
              </a:highlight>
              <a:latin typeface="Calibri"/>
            </a:endParaRPr>
          </a:p>
          <a:p>
            <a:pPr defTabSz="685800">
              <a:defRPr/>
            </a:pPr>
            <a:r>
              <a:rPr lang="en-GB" sz="1200" dirty="0">
                <a:solidFill>
                  <a:srgbClr val="212529"/>
                </a:solidFill>
                <a:highlight>
                  <a:srgbClr val="FFFFFF"/>
                </a:highlight>
                <a:latin typeface="Calibri"/>
              </a:rPr>
              <a:t>39% of people died an avoidable death</a:t>
            </a:r>
            <a:br>
              <a:rPr lang="en-GB" sz="1200" dirty="0">
                <a:solidFill>
                  <a:prstClr val="black"/>
                </a:solidFill>
                <a:latin typeface="Calibri"/>
              </a:rPr>
            </a:br>
            <a:r>
              <a:rPr lang="en-GB" sz="1200" dirty="0">
                <a:solidFill>
                  <a:srgbClr val="212529"/>
                </a:solidFill>
                <a:highlight>
                  <a:srgbClr val="FFFFFF"/>
                </a:highlight>
                <a:latin typeface="Calibri"/>
              </a:rPr>
              <a:t>32% of people died an avoidable death</a:t>
            </a:r>
            <a:br>
              <a:rPr lang="en-GB" sz="1200" dirty="0">
                <a:solidFill>
                  <a:prstClr val="black"/>
                </a:solidFill>
                <a:latin typeface="Calibri"/>
              </a:rPr>
            </a:br>
            <a:r>
              <a:rPr lang="en-GB" sz="1200" dirty="0">
                <a:solidFill>
                  <a:srgbClr val="212529"/>
                </a:solidFill>
                <a:highlight>
                  <a:srgbClr val="FFFFFF"/>
                </a:highlight>
                <a:latin typeface="Calibri"/>
              </a:rPr>
              <a:t>26% of people with an avoidable death</a:t>
            </a:r>
          </a:p>
          <a:p>
            <a:pPr defTabSz="685800">
              <a:defRPr/>
            </a:pPr>
            <a:endParaRPr lang="en-GB" sz="1200" dirty="0">
              <a:solidFill>
                <a:srgbClr val="212529"/>
              </a:solidFill>
              <a:highlight>
                <a:srgbClr val="FFFFFF"/>
              </a:highlight>
              <a:latin typeface="Calibri"/>
            </a:endParaRPr>
          </a:p>
          <a:p>
            <a:pPr defTabSz="685800">
              <a:defRPr/>
            </a:pPr>
            <a:r>
              <a:rPr lang="en-GB" sz="1200" dirty="0">
                <a:solidFill>
                  <a:srgbClr val="212529"/>
                </a:solidFill>
                <a:highlight>
                  <a:srgbClr val="FFFFFF"/>
                </a:highlight>
                <a:latin typeface="Calibri"/>
              </a:rPr>
              <a:t>(</a:t>
            </a:r>
            <a:r>
              <a:rPr lang="en-GB" sz="1200" dirty="0" err="1">
                <a:solidFill>
                  <a:srgbClr val="212529"/>
                </a:solidFill>
                <a:highlight>
                  <a:srgbClr val="FFFFFF"/>
                </a:highlight>
                <a:latin typeface="Calibri"/>
              </a:rPr>
              <a:t>LeDeR</a:t>
            </a:r>
            <a:r>
              <a:rPr lang="en-GB" sz="1200" dirty="0">
                <a:solidFill>
                  <a:srgbClr val="212529"/>
                </a:solidFill>
                <a:highlight>
                  <a:srgbClr val="FFFFFF"/>
                </a:highlight>
                <a:latin typeface="Calibri"/>
              </a:rPr>
              <a:t>, 2023; ONS, 2022).</a:t>
            </a:r>
          </a:p>
          <a:p>
            <a:pPr defTabSz="685800">
              <a:defRPr/>
            </a:pPr>
            <a:br>
              <a:rPr lang="en-GB" sz="1200" dirty="0">
                <a:solidFill>
                  <a:prstClr val="black"/>
                </a:solidFill>
                <a:latin typeface="Calibri"/>
              </a:rPr>
            </a:br>
            <a:endParaRPr lang="en-GB" sz="1200" dirty="0">
              <a:solidFill>
                <a:srgbClr val="212529"/>
              </a:solidFill>
              <a:highlight>
                <a:srgbClr val="FFFFFF"/>
              </a:highlight>
              <a:latin typeface="Calibri"/>
            </a:endParaRPr>
          </a:p>
        </p:txBody>
      </p:sp>
      <p:pic>
        <p:nvPicPr>
          <p:cNvPr id="4098" name="Picture 2" descr="Direction road sign round bend eps10 Royalty Free Vector">
            <a:extLst>
              <a:ext uri="{FF2B5EF4-FFF2-40B4-BE49-F238E27FC236}">
                <a16:creationId xmlns:a16="http://schemas.microsoft.com/office/drawing/2014/main" id="{E851FD95-F6AD-709B-F6E4-4B88894916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2935" y="3834667"/>
            <a:ext cx="1019854" cy="9515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3D8CFD-EFC9-7167-DC95-6BFA2F281DFC}"/>
              </a:ext>
            </a:extLst>
          </p:cNvPr>
          <p:cNvPicPr>
            <a:picLocks noChangeAspect="1"/>
          </p:cNvPicPr>
          <p:nvPr/>
        </p:nvPicPr>
        <p:blipFill>
          <a:blip r:embed="rId3"/>
          <a:stretch>
            <a:fillRect/>
          </a:stretch>
        </p:blipFill>
        <p:spPr>
          <a:xfrm>
            <a:off x="2897815" y="3787418"/>
            <a:ext cx="938693" cy="1314171"/>
          </a:xfrm>
          <a:prstGeom prst="rect">
            <a:avLst/>
          </a:prstGeom>
        </p:spPr>
      </p:pic>
      <p:pic>
        <p:nvPicPr>
          <p:cNvPr id="4102" name="Picture 6" descr="Oliver McGowan Training helps to provide better care - Care Dynamics">
            <a:extLst>
              <a:ext uri="{FF2B5EF4-FFF2-40B4-BE49-F238E27FC236}">
                <a16:creationId xmlns:a16="http://schemas.microsoft.com/office/drawing/2014/main" id="{72A8D6CB-2B87-5319-1101-08DDA96C36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4700" y="4518134"/>
            <a:ext cx="1993582" cy="131417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TOMP in United Response - United Response">
            <a:extLst>
              <a:ext uri="{FF2B5EF4-FFF2-40B4-BE49-F238E27FC236}">
                <a16:creationId xmlns:a16="http://schemas.microsoft.com/office/drawing/2014/main" id="{1E17082D-7811-C5A3-D24C-280657C3E6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9063" y="3641324"/>
            <a:ext cx="1379588" cy="859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9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FBEC-AE5E-2FE1-32A9-6B7DA120654B}"/>
              </a:ext>
            </a:extLst>
          </p:cNvPr>
          <p:cNvSpPr>
            <a:spLocks noGrp="1"/>
          </p:cNvSpPr>
          <p:nvPr>
            <p:ph type="title"/>
          </p:nvPr>
        </p:nvSpPr>
        <p:spPr>
          <a:xfrm>
            <a:off x="1370785" y="1813606"/>
            <a:ext cx="2998556" cy="3140075"/>
          </a:xfrm>
          <a:noFill/>
        </p:spPr>
        <p:txBody>
          <a:bodyPr vert="horz" lIns="51435" tIns="25718" rIns="51435" bIns="25718" rtlCol="0" anchor="b">
            <a:normAutofit/>
          </a:bodyPr>
          <a:lstStyle/>
          <a:p>
            <a:pPr defTabSz="514350"/>
            <a:br>
              <a:rPr lang="en-US" sz="1856" dirty="0"/>
            </a:br>
            <a:br>
              <a:rPr lang="en-US" sz="1856" dirty="0"/>
            </a:br>
            <a:r>
              <a:rPr lang="en-US" sz="1350" dirty="0"/>
              <a:t>(CSP Easing the Pain Report 2022)</a:t>
            </a:r>
            <a:br>
              <a:rPr lang="en-US" sz="1856" dirty="0"/>
            </a:br>
            <a:endParaRPr lang="en-US" sz="1856" dirty="0"/>
          </a:p>
        </p:txBody>
      </p:sp>
      <p:pic>
        <p:nvPicPr>
          <p:cNvPr id="7" name="Picture 6">
            <a:extLst>
              <a:ext uri="{FF2B5EF4-FFF2-40B4-BE49-F238E27FC236}">
                <a16:creationId xmlns:a16="http://schemas.microsoft.com/office/drawing/2014/main" id="{558871AF-D43F-DD80-7BDA-FCA19DCB800F}"/>
              </a:ext>
            </a:extLst>
          </p:cNvPr>
          <p:cNvPicPr>
            <a:picLocks noChangeAspect="1"/>
          </p:cNvPicPr>
          <p:nvPr/>
        </p:nvPicPr>
        <p:blipFill rotWithShape="1">
          <a:blip r:embed="rId3"/>
          <a:srcRect t="3965" r="1" b="1"/>
          <a:stretch/>
        </p:blipFill>
        <p:spPr>
          <a:xfrm>
            <a:off x="4572001" y="1500194"/>
            <a:ext cx="3434431" cy="3857620"/>
          </a:xfrm>
          <a:prstGeom prst="rect">
            <a:avLst/>
          </a:prstGeom>
        </p:spPr>
      </p:pic>
      <p:pic>
        <p:nvPicPr>
          <p:cNvPr id="10" name="Picture 9">
            <a:extLst>
              <a:ext uri="{FF2B5EF4-FFF2-40B4-BE49-F238E27FC236}">
                <a16:creationId xmlns:a16="http://schemas.microsoft.com/office/drawing/2014/main" id="{FCFEE7D1-5964-C5C6-6CBF-0307211908D0}"/>
              </a:ext>
            </a:extLst>
          </p:cNvPr>
          <p:cNvPicPr>
            <a:picLocks noChangeAspect="1"/>
          </p:cNvPicPr>
          <p:nvPr/>
        </p:nvPicPr>
        <p:blipFill rotWithShape="1">
          <a:blip r:embed="rId4"/>
          <a:srcRect l="3348" r="3075"/>
          <a:stretch/>
        </p:blipFill>
        <p:spPr>
          <a:xfrm>
            <a:off x="1471407" y="2431278"/>
            <a:ext cx="3093448" cy="1995448"/>
          </a:xfrm>
          <a:prstGeom prst="rect">
            <a:avLst/>
          </a:prstGeom>
        </p:spPr>
      </p:pic>
      <p:sp>
        <p:nvSpPr>
          <p:cNvPr id="11" name="TextBox 10">
            <a:extLst>
              <a:ext uri="{FF2B5EF4-FFF2-40B4-BE49-F238E27FC236}">
                <a16:creationId xmlns:a16="http://schemas.microsoft.com/office/drawing/2014/main" id="{A8D9ED35-99BB-D258-BB74-4D67C6C00AC3}"/>
              </a:ext>
            </a:extLst>
          </p:cNvPr>
          <p:cNvSpPr txBox="1"/>
          <p:nvPr/>
        </p:nvSpPr>
        <p:spPr>
          <a:xfrm>
            <a:off x="1464261" y="1845536"/>
            <a:ext cx="2998556" cy="438582"/>
          </a:xfrm>
          <a:prstGeom prst="rect">
            <a:avLst/>
          </a:prstGeom>
          <a:noFill/>
        </p:spPr>
        <p:txBody>
          <a:bodyPr wrap="square" rtlCol="0">
            <a:spAutoFit/>
          </a:bodyPr>
          <a:lstStyle/>
          <a:p>
            <a:pPr defTabSz="685800"/>
            <a:r>
              <a:rPr lang="en-GB" sz="2250" b="1" dirty="0">
                <a:solidFill>
                  <a:srgbClr val="002060"/>
                </a:solidFill>
                <a:latin typeface="Calibri"/>
              </a:rPr>
              <a:t>The health inequity gap</a:t>
            </a:r>
          </a:p>
        </p:txBody>
      </p:sp>
      <p:pic>
        <p:nvPicPr>
          <p:cNvPr id="4" name="Picture 3">
            <a:extLst>
              <a:ext uri="{FF2B5EF4-FFF2-40B4-BE49-F238E27FC236}">
                <a16:creationId xmlns:a16="http://schemas.microsoft.com/office/drawing/2014/main" id="{33DF60B6-AE0C-A32B-DA27-5D00B1009577}"/>
              </a:ext>
            </a:extLst>
          </p:cNvPr>
          <p:cNvPicPr>
            <a:picLocks noChangeAspect="1"/>
          </p:cNvPicPr>
          <p:nvPr/>
        </p:nvPicPr>
        <p:blipFill>
          <a:blip r:embed="rId5"/>
          <a:stretch>
            <a:fillRect/>
          </a:stretch>
        </p:blipFill>
        <p:spPr>
          <a:xfrm>
            <a:off x="1145917" y="866200"/>
            <a:ext cx="1278731" cy="935831"/>
          </a:xfrm>
          <a:prstGeom prst="rect">
            <a:avLst/>
          </a:prstGeom>
        </p:spPr>
      </p:pic>
    </p:spTree>
    <p:extLst>
      <p:ext uri="{BB962C8B-B14F-4D97-AF65-F5344CB8AC3E}">
        <p14:creationId xmlns:p14="http://schemas.microsoft.com/office/powerpoint/2010/main" val="398963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5826" y="956835"/>
            <a:ext cx="3672408" cy="830997"/>
          </a:xfrm>
          <a:prstGeom prst="rect">
            <a:avLst/>
          </a:prstGeom>
          <a:noFill/>
        </p:spPr>
        <p:txBody>
          <a:bodyPr wrap="square" rtlCol="0">
            <a:spAutoFit/>
          </a:bodyPr>
          <a:lstStyle/>
          <a:p>
            <a:pPr algn="ctr" defTabSz="685800"/>
            <a:r>
              <a:rPr lang="en-GB" sz="2400" b="1" dirty="0">
                <a:solidFill>
                  <a:srgbClr val="5D2884"/>
                </a:solidFill>
                <a:latin typeface="Calibri"/>
              </a:rPr>
              <a:t>Health Inequalities</a:t>
            </a:r>
            <a:br>
              <a:rPr lang="en-GB" sz="2400" b="1" dirty="0">
                <a:solidFill>
                  <a:srgbClr val="5D2884"/>
                </a:solidFill>
                <a:latin typeface="Calibri"/>
              </a:rPr>
            </a:br>
            <a:r>
              <a:rPr lang="en-GB" sz="2400" b="1" dirty="0">
                <a:solidFill>
                  <a:srgbClr val="5D2884"/>
                </a:solidFill>
                <a:latin typeface="Calibri"/>
              </a:rPr>
              <a:t>The Impact more Locally</a:t>
            </a:r>
            <a:endParaRPr lang="en-GB" sz="2400" dirty="0">
              <a:solidFill>
                <a:prstClr val="black"/>
              </a:solidFill>
              <a:latin typeface="Calibri"/>
            </a:endParaRPr>
          </a:p>
        </p:txBody>
      </p:sp>
      <p:sp>
        <p:nvSpPr>
          <p:cNvPr id="3" name="TextBox 2">
            <a:extLst>
              <a:ext uri="{FF2B5EF4-FFF2-40B4-BE49-F238E27FC236}">
                <a16:creationId xmlns:a16="http://schemas.microsoft.com/office/drawing/2014/main" id="{F3887E52-0100-37B0-A57F-140072AA055C}"/>
              </a:ext>
            </a:extLst>
          </p:cNvPr>
          <p:cNvSpPr txBox="1"/>
          <p:nvPr/>
        </p:nvSpPr>
        <p:spPr>
          <a:xfrm>
            <a:off x="1709682" y="2186863"/>
            <a:ext cx="5994666" cy="3139321"/>
          </a:xfrm>
          <a:prstGeom prst="rect">
            <a:avLst/>
          </a:prstGeom>
          <a:noFill/>
        </p:spPr>
        <p:txBody>
          <a:bodyPr wrap="square" lIns="68580" tIns="34290" rIns="68580" bIns="34290" rtlCol="0" anchor="t">
            <a:spAutoFit/>
          </a:bodyPr>
          <a:lstStyle/>
          <a:p>
            <a:pPr defTabSz="685800"/>
            <a:r>
              <a:rPr lang="en-GB" sz="1350" dirty="0">
                <a:solidFill>
                  <a:prstClr val="black"/>
                </a:solidFill>
                <a:latin typeface="Arial" panose="020B0604020202020204" pitchFamily="34" charset="0"/>
                <a:cs typeface="Arial" panose="020B0604020202020204" pitchFamily="34" charset="0"/>
              </a:rPr>
              <a:t>Looking at life expectancy across the UK by postcode taking info tracked from Portsmouth City Council:</a:t>
            </a:r>
            <a:br>
              <a:rPr lang="en-GB" sz="1350" dirty="0">
                <a:solidFill>
                  <a:prstClr val="black"/>
                </a:solidFill>
                <a:latin typeface="Arial" panose="020B0604020202020204" pitchFamily="34" charset="0"/>
                <a:cs typeface="Arial" panose="020B0604020202020204" pitchFamily="34" charset="0"/>
              </a:rPr>
            </a:br>
            <a:br>
              <a:rPr lang="en-GB" sz="1350" dirty="0">
                <a:solidFill>
                  <a:prstClr val="black"/>
                </a:solidFill>
                <a:latin typeface="Arial" panose="020B0604020202020204" pitchFamily="34" charset="0"/>
                <a:cs typeface="Arial" panose="020B0604020202020204" pitchFamily="34" charset="0"/>
              </a:rPr>
            </a:br>
            <a:r>
              <a:rPr lang="en-GB" sz="1350" b="1" dirty="0">
                <a:solidFill>
                  <a:prstClr val="black"/>
                </a:solidFill>
                <a:latin typeface="Arial" panose="020B0604020202020204" pitchFamily="34" charset="0"/>
                <a:cs typeface="Arial" panose="020B0604020202020204" pitchFamily="34" charset="0"/>
              </a:rPr>
              <a:t>Stark poverty divide in Portsmouth laid bare as data shows people can live eight years longer in different postcodes</a:t>
            </a:r>
            <a:endParaRPr lang="en-GB" sz="1350" dirty="0">
              <a:solidFill>
                <a:prstClr val="black"/>
              </a:solidFill>
              <a:latin typeface="Arial" panose="020B0604020202020204" pitchFamily="34" charset="0"/>
              <a:cs typeface="Arial" panose="020B0604020202020204" pitchFamily="34" charset="0"/>
            </a:endParaRPr>
          </a:p>
          <a:p>
            <a:pPr defTabSz="685800"/>
            <a:br>
              <a:rPr lang="en-GB" sz="1350" dirty="0">
                <a:solidFill>
                  <a:prstClr val="black"/>
                </a:solidFill>
                <a:latin typeface="Arial" panose="020B0604020202020204" pitchFamily="34" charset="0"/>
                <a:cs typeface="Arial" panose="020B0604020202020204" pitchFamily="34" charset="0"/>
              </a:rPr>
            </a:br>
            <a:r>
              <a:rPr lang="en-GB" sz="1350" dirty="0">
                <a:solidFill>
                  <a:prstClr val="black"/>
                </a:solidFill>
                <a:latin typeface="Arial"/>
                <a:cs typeface="Arial"/>
              </a:rPr>
              <a:t>Fratton West and Portsea, </a:t>
            </a:r>
            <a:r>
              <a:rPr lang="en-GB" sz="1350" b="1" dirty="0">
                <a:solidFill>
                  <a:prstClr val="black"/>
                </a:solidFill>
                <a:latin typeface="Arial"/>
                <a:cs typeface="Arial"/>
              </a:rPr>
              <a:t>the average life expectancy for men in 2019 was 74.41 years of age, and 77.59 for women</a:t>
            </a:r>
            <a:r>
              <a:rPr lang="en-GB" sz="1350" dirty="0">
                <a:solidFill>
                  <a:prstClr val="black"/>
                </a:solidFill>
                <a:latin typeface="Arial"/>
                <a:cs typeface="Arial"/>
              </a:rPr>
              <a:t>.</a:t>
            </a:r>
            <a:br>
              <a:rPr lang="en-GB" sz="1350" dirty="0">
                <a:solidFill>
                  <a:prstClr val="black"/>
                </a:solidFill>
                <a:latin typeface="Arial" panose="020B0604020202020204" pitchFamily="34" charset="0"/>
                <a:cs typeface="Arial" panose="020B0604020202020204" pitchFamily="34" charset="0"/>
              </a:rPr>
            </a:br>
            <a:br>
              <a:rPr lang="en-GB" sz="1350" dirty="0">
                <a:solidFill>
                  <a:prstClr val="black"/>
                </a:solidFill>
                <a:latin typeface="Arial" panose="020B0604020202020204" pitchFamily="34" charset="0"/>
                <a:cs typeface="Arial" panose="020B0604020202020204" pitchFamily="34" charset="0"/>
              </a:rPr>
            </a:br>
            <a:r>
              <a:rPr lang="en-GB" sz="1350" dirty="0">
                <a:solidFill>
                  <a:prstClr val="black"/>
                </a:solidFill>
                <a:latin typeface="Arial"/>
                <a:cs typeface="Arial"/>
              </a:rPr>
              <a:t>But only a stones throw away in the Southsea </a:t>
            </a:r>
            <a:r>
              <a:rPr lang="en-GB" sz="1350" dirty="0" err="1">
                <a:solidFill>
                  <a:prstClr val="black"/>
                </a:solidFill>
                <a:latin typeface="Arial"/>
                <a:cs typeface="Arial"/>
              </a:rPr>
              <a:t>Haslemere</a:t>
            </a:r>
            <a:r>
              <a:rPr lang="en-GB" sz="1350" dirty="0">
                <a:solidFill>
                  <a:prstClr val="black"/>
                </a:solidFill>
                <a:latin typeface="Arial"/>
                <a:cs typeface="Arial"/>
              </a:rPr>
              <a:t> Road area, </a:t>
            </a:r>
            <a:r>
              <a:rPr lang="en-GB" sz="1350" b="1" dirty="0">
                <a:solidFill>
                  <a:prstClr val="black"/>
                </a:solidFill>
                <a:latin typeface="Arial"/>
                <a:cs typeface="Arial"/>
              </a:rPr>
              <a:t>the average for men is 79.41, and 84.22 for women</a:t>
            </a:r>
            <a:r>
              <a:rPr lang="en-GB" sz="1350" dirty="0">
                <a:solidFill>
                  <a:prstClr val="black"/>
                </a:solidFill>
                <a:latin typeface="Arial"/>
                <a:cs typeface="Arial"/>
              </a:rPr>
              <a:t>.</a:t>
            </a:r>
            <a:br>
              <a:rPr lang="en-GB" sz="1350" dirty="0">
                <a:solidFill>
                  <a:prstClr val="black"/>
                </a:solidFill>
                <a:latin typeface="Arial" panose="020B0604020202020204" pitchFamily="34" charset="0"/>
                <a:cs typeface="Arial" panose="020B0604020202020204" pitchFamily="34" charset="0"/>
              </a:rPr>
            </a:br>
            <a:br>
              <a:rPr lang="en-GB" sz="1350" dirty="0">
                <a:solidFill>
                  <a:prstClr val="black"/>
                </a:solidFill>
                <a:latin typeface="Arial" panose="020B0604020202020204" pitchFamily="34" charset="0"/>
                <a:cs typeface="Arial" panose="020B0604020202020204" pitchFamily="34" charset="0"/>
              </a:rPr>
            </a:br>
            <a:r>
              <a:rPr lang="en-GB" sz="1350" dirty="0">
                <a:solidFill>
                  <a:prstClr val="black"/>
                </a:solidFill>
                <a:latin typeface="Arial"/>
                <a:cs typeface="Arial"/>
              </a:rPr>
              <a:t>Difference of </a:t>
            </a:r>
            <a:r>
              <a:rPr lang="en-GB" sz="1350" b="1" dirty="0">
                <a:solidFill>
                  <a:prstClr val="black"/>
                </a:solidFill>
                <a:latin typeface="Arial"/>
                <a:cs typeface="Arial"/>
              </a:rPr>
              <a:t>5 years for men and almost 7 years for women.</a:t>
            </a:r>
            <a:br>
              <a:rPr lang="en-GB" sz="1350" dirty="0">
                <a:solidFill>
                  <a:prstClr val="black"/>
                </a:solidFill>
                <a:latin typeface="Arial" panose="020B0604020202020204" pitchFamily="34" charset="0"/>
                <a:cs typeface="Arial" panose="020B0604020202020204" pitchFamily="34" charset="0"/>
              </a:rPr>
            </a:br>
            <a:endParaRPr lang="en-GB" sz="1350" dirty="0">
              <a:solidFill>
                <a:prstClr val="black"/>
              </a:solidFill>
              <a:latin typeface="Arial" panose="020B0604020202020204" pitchFamily="34" charset="0"/>
              <a:cs typeface="Arial" panose="020B0604020202020204" pitchFamily="34" charset="0"/>
            </a:endParaRPr>
          </a:p>
          <a:p>
            <a:pPr defTabSz="685800"/>
            <a:r>
              <a:rPr lang="en-GB" sz="1050" i="1" dirty="0">
                <a:solidFill>
                  <a:prstClr val="black"/>
                </a:solidFill>
                <a:latin typeface="Arial" panose="020B0604020202020204" pitchFamily="34" charset="0"/>
                <a:cs typeface="Arial" panose="020B0604020202020204" pitchFamily="34" charset="0"/>
              </a:rPr>
              <a:t>Source: Oct 2021 The News - info from the Lancet</a:t>
            </a:r>
          </a:p>
        </p:txBody>
      </p:sp>
    </p:spTree>
    <p:extLst>
      <p:ext uri="{BB962C8B-B14F-4D97-AF65-F5344CB8AC3E}">
        <p14:creationId xmlns:p14="http://schemas.microsoft.com/office/powerpoint/2010/main" val="1510499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5826" y="956836"/>
            <a:ext cx="4698522" cy="461665"/>
          </a:xfrm>
          <a:prstGeom prst="rect">
            <a:avLst/>
          </a:prstGeom>
          <a:noFill/>
        </p:spPr>
        <p:txBody>
          <a:bodyPr wrap="square" rtlCol="0">
            <a:spAutoFit/>
          </a:bodyPr>
          <a:lstStyle/>
          <a:p>
            <a:pPr algn="ctr" defTabSz="685800">
              <a:defRPr/>
            </a:pPr>
            <a:r>
              <a:rPr lang="en-GB" sz="2400" b="1" dirty="0">
                <a:solidFill>
                  <a:srgbClr val="5D2884"/>
                </a:solidFill>
                <a:latin typeface="Calibri"/>
              </a:rPr>
              <a:t>Barriers to Health Equality </a:t>
            </a:r>
            <a:endParaRPr lang="en-GB" sz="2400" dirty="0">
              <a:solidFill>
                <a:prstClr val="black"/>
              </a:solidFill>
              <a:latin typeface="Calibri"/>
            </a:endParaRPr>
          </a:p>
        </p:txBody>
      </p:sp>
      <p:sp>
        <p:nvSpPr>
          <p:cNvPr id="5" name="Rectangle 2">
            <a:extLst>
              <a:ext uri="{FF2B5EF4-FFF2-40B4-BE49-F238E27FC236}">
                <a16:creationId xmlns:a16="http://schemas.microsoft.com/office/drawing/2014/main" id="{6219EA78-F6B7-718B-63E3-16362BF3EAFA}"/>
              </a:ext>
            </a:extLst>
          </p:cNvPr>
          <p:cNvSpPr>
            <a:spLocks noChangeArrowheads="1"/>
          </p:cNvSpPr>
          <p:nvPr/>
        </p:nvSpPr>
        <p:spPr bwMode="auto">
          <a:xfrm>
            <a:off x="1601670" y="2303693"/>
            <a:ext cx="5454606" cy="2250616"/>
          </a:xfrm>
          <a:prstGeom prst="rect">
            <a:avLst/>
          </a:prstGeom>
          <a:noFill/>
          <a:ln>
            <a:noFill/>
          </a:ln>
          <a:effectLst/>
        </p:spPr>
        <p:txBody>
          <a:bodyPr vert="horz" wrap="square" lIns="68580" tIns="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FontTx/>
              <a:buChar char="•"/>
              <a:defRPr/>
            </a:pPr>
            <a:r>
              <a:rPr lang="en-US" altLang="en-US" sz="1200" dirty="0">
                <a:solidFill>
                  <a:srgbClr val="212529"/>
                </a:solidFill>
                <a:latin typeface="Calibri"/>
              </a:rPr>
              <a:t>a lack of </a:t>
            </a:r>
            <a:r>
              <a:rPr lang="en-US" altLang="en-US" sz="1200" i="1" dirty="0">
                <a:solidFill>
                  <a:srgbClr val="212529"/>
                </a:solidFill>
                <a:latin typeface="Calibri"/>
              </a:rPr>
              <a:t>accessible</a:t>
            </a:r>
            <a:r>
              <a:rPr lang="en-US" altLang="en-US" sz="1200" dirty="0">
                <a:solidFill>
                  <a:srgbClr val="212529"/>
                </a:solidFill>
                <a:latin typeface="Calibri"/>
              </a:rPr>
              <a:t> transport links</a:t>
            </a:r>
          </a:p>
          <a:p>
            <a:pPr defTabSz="685800">
              <a:buFontTx/>
              <a:buChar char="•"/>
              <a:defRPr/>
            </a:pPr>
            <a:r>
              <a:rPr lang="en-US" altLang="en-US" sz="1200" dirty="0">
                <a:solidFill>
                  <a:srgbClr val="212529"/>
                </a:solidFill>
                <a:latin typeface="Calibri"/>
              </a:rPr>
              <a:t>patients not being identified as having a learning disability</a:t>
            </a:r>
          </a:p>
          <a:p>
            <a:pPr defTabSz="685800">
              <a:buFontTx/>
              <a:buChar char="•"/>
              <a:defRPr/>
            </a:pPr>
            <a:r>
              <a:rPr lang="en-US" altLang="en-US" sz="1200" dirty="0">
                <a:solidFill>
                  <a:srgbClr val="212529"/>
                </a:solidFill>
                <a:latin typeface="Calibri"/>
              </a:rPr>
              <a:t>staff having little understanding about learning disability</a:t>
            </a:r>
          </a:p>
          <a:p>
            <a:pPr defTabSz="685800">
              <a:buFontTx/>
              <a:buChar char="•"/>
              <a:defRPr/>
            </a:pPr>
            <a:r>
              <a:rPr lang="en-US" altLang="en-US" sz="1200" dirty="0">
                <a:solidFill>
                  <a:srgbClr val="212529"/>
                </a:solidFill>
                <a:latin typeface="Calibri"/>
              </a:rPr>
              <a:t>failure to </a:t>
            </a:r>
            <a:r>
              <a:rPr lang="en-US" altLang="en-US" sz="1200" dirty="0" err="1">
                <a:solidFill>
                  <a:srgbClr val="212529"/>
                </a:solidFill>
                <a:latin typeface="Calibri"/>
              </a:rPr>
              <a:t>recognise</a:t>
            </a:r>
            <a:r>
              <a:rPr lang="en-US" altLang="en-US" sz="1200" dirty="0">
                <a:solidFill>
                  <a:srgbClr val="212529"/>
                </a:solidFill>
                <a:latin typeface="Calibri"/>
              </a:rPr>
              <a:t> that a person with a learning disability is unwell</a:t>
            </a:r>
          </a:p>
          <a:p>
            <a:pPr defTabSz="685800">
              <a:buFontTx/>
              <a:buChar char="•"/>
              <a:defRPr/>
            </a:pPr>
            <a:r>
              <a:rPr lang="en-US" altLang="en-US" sz="1200" dirty="0">
                <a:solidFill>
                  <a:srgbClr val="212529"/>
                </a:solidFill>
                <a:latin typeface="Calibri"/>
              </a:rPr>
              <a:t>failure to make a correct diagnosis</a:t>
            </a:r>
          </a:p>
          <a:p>
            <a:pPr defTabSz="685800">
              <a:buFontTx/>
              <a:buChar char="•"/>
              <a:defRPr/>
            </a:pPr>
            <a:r>
              <a:rPr lang="en-US" altLang="en-US" sz="1200" dirty="0">
                <a:solidFill>
                  <a:srgbClr val="212529"/>
                </a:solidFill>
                <a:latin typeface="Calibri"/>
              </a:rPr>
              <a:t>anxiety or a lack of confidence for people with a learning disability</a:t>
            </a:r>
          </a:p>
          <a:p>
            <a:pPr defTabSz="685800">
              <a:buFontTx/>
              <a:buChar char="•"/>
              <a:defRPr/>
            </a:pPr>
            <a:r>
              <a:rPr lang="en-US" altLang="en-US" sz="1200" dirty="0">
                <a:solidFill>
                  <a:srgbClr val="212529"/>
                </a:solidFill>
                <a:latin typeface="Calibri"/>
              </a:rPr>
              <a:t>lack of joint working from different care providers</a:t>
            </a:r>
          </a:p>
          <a:p>
            <a:pPr defTabSz="685800">
              <a:buFontTx/>
              <a:buChar char="•"/>
              <a:defRPr/>
            </a:pPr>
            <a:r>
              <a:rPr lang="en-US" altLang="en-US" sz="1200" dirty="0">
                <a:solidFill>
                  <a:srgbClr val="212529"/>
                </a:solidFill>
                <a:latin typeface="Calibri"/>
              </a:rPr>
              <a:t>not enough involvement allowed from </a:t>
            </a:r>
            <a:r>
              <a:rPr lang="en-US" altLang="en-US" sz="1200" dirty="0" err="1">
                <a:solidFill>
                  <a:srgbClr val="212529"/>
                </a:solidFill>
                <a:latin typeface="Calibri"/>
              </a:rPr>
              <a:t>carers</a:t>
            </a:r>
            <a:endParaRPr lang="en-US" altLang="en-US" sz="1200" dirty="0">
              <a:solidFill>
                <a:srgbClr val="212529"/>
              </a:solidFill>
              <a:latin typeface="Calibri"/>
            </a:endParaRPr>
          </a:p>
          <a:p>
            <a:pPr defTabSz="685800">
              <a:buFontTx/>
              <a:buChar char="•"/>
              <a:defRPr/>
            </a:pPr>
            <a:r>
              <a:rPr lang="en-US" altLang="en-US" sz="1200" dirty="0">
                <a:solidFill>
                  <a:srgbClr val="212529"/>
                </a:solidFill>
                <a:latin typeface="Calibri"/>
              </a:rPr>
              <a:t>inadequate aftercare or follow-up care.</a:t>
            </a:r>
          </a:p>
          <a:p>
            <a:pPr defTabSz="685800">
              <a:buFontTx/>
              <a:buChar char="•"/>
              <a:defRPr/>
            </a:pPr>
            <a:endParaRPr lang="en-US" altLang="en-US" sz="1200" dirty="0">
              <a:solidFill>
                <a:srgbClr val="212529"/>
              </a:solidFill>
              <a:latin typeface="Calibri"/>
            </a:endParaRPr>
          </a:p>
          <a:p>
            <a:pPr defTabSz="685800">
              <a:defRPr/>
            </a:pPr>
            <a:endParaRPr lang="en-US" altLang="en-US" sz="1200" dirty="0">
              <a:solidFill>
                <a:srgbClr val="212529"/>
              </a:solidFill>
              <a:latin typeface="Calibri"/>
            </a:endParaRPr>
          </a:p>
          <a:p>
            <a:pPr defTabSz="685800">
              <a:defRPr/>
            </a:pPr>
            <a:r>
              <a:rPr lang="en-US" altLang="en-US" sz="1200" dirty="0">
                <a:solidFill>
                  <a:srgbClr val="212529"/>
                </a:solidFill>
                <a:latin typeface="Calibri"/>
              </a:rPr>
              <a:t>(Heslop et al. 2013; </a:t>
            </a:r>
            <a:r>
              <a:rPr lang="en-US" altLang="en-US" sz="1200" dirty="0" err="1">
                <a:solidFill>
                  <a:srgbClr val="212529"/>
                </a:solidFill>
                <a:latin typeface="Calibri"/>
              </a:rPr>
              <a:t>Tuffrey-Wijnes</a:t>
            </a:r>
            <a:r>
              <a:rPr lang="en-US" altLang="en-US" sz="1200" dirty="0">
                <a:solidFill>
                  <a:srgbClr val="212529"/>
                </a:solidFill>
                <a:latin typeface="Calibri"/>
              </a:rPr>
              <a:t> et al. 2013; Allerton and Emerson 2012).</a:t>
            </a:r>
            <a:endParaRPr lang="en-US" altLang="en-US" sz="1200" dirty="0">
              <a:solidFill>
                <a:prstClr val="black"/>
              </a:solidFill>
              <a:latin typeface="Calibri"/>
            </a:endParaRPr>
          </a:p>
        </p:txBody>
      </p:sp>
    </p:spTree>
    <p:extLst>
      <p:ext uri="{BB962C8B-B14F-4D97-AF65-F5344CB8AC3E}">
        <p14:creationId xmlns:p14="http://schemas.microsoft.com/office/powerpoint/2010/main" val="115459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5826" y="956836"/>
            <a:ext cx="4860540" cy="461665"/>
          </a:xfrm>
          <a:prstGeom prst="rect">
            <a:avLst/>
          </a:prstGeom>
          <a:noFill/>
        </p:spPr>
        <p:txBody>
          <a:bodyPr wrap="square" rtlCol="0">
            <a:spAutoFit/>
          </a:bodyPr>
          <a:lstStyle/>
          <a:p>
            <a:pPr algn="ctr" defTabSz="685800">
              <a:defRPr/>
            </a:pPr>
            <a:r>
              <a:rPr lang="en-GB" sz="2400" b="1" dirty="0">
                <a:solidFill>
                  <a:srgbClr val="5D2884"/>
                </a:solidFill>
                <a:latin typeface="Calibri"/>
              </a:rPr>
              <a:t>How the Profession is responding</a:t>
            </a:r>
            <a:endParaRPr lang="en-GB" sz="2400" dirty="0">
              <a:solidFill>
                <a:prstClr val="black"/>
              </a:solidFill>
              <a:latin typeface="Calibri"/>
            </a:endParaRPr>
          </a:p>
        </p:txBody>
      </p:sp>
      <p:sp>
        <p:nvSpPr>
          <p:cNvPr id="3" name="TextBox 2">
            <a:extLst>
              <a:ext uri="{FF2B5EF4-FFF2-40B4-BE49-F238E27FC236}">
                <a16:creationId xmlns:a16="http://schemas.microsoft.com/office/drawing/2014/main" id="{F3887E52-0100-37B0-A57F-140072AA055C}"/>
              </a:ext>
            </a:extLst>
          </p:cNvPr>
          <p:cNvSpPr txBox="1"/>
          <p:nvPr/>
        </p:nvSpPr>
        <p:spPr>
          <a:xfrm>
            <a:off x="1277634" y="2471046"/>
            <a:ext cx="3456384" cy="1938992"/>
          </a:xfrm>
          <a:prstGeom prst="rect">
            <a:avLst/>
          </a:prstGeom>
          <a:noFill/>
        </p:spPr>
        <p:txBody>
          <a:bodyPr wrap="square" rtlCol="0">
            <a:spAutoFit/>
          </a:bodyPr>
          <a:lstStyle/>
          <a:p>
            <a:pPr defTabSz="685800">
              <a:defRPr/>
            </a:pPr>
            <a:r>
              <a:rPr lang="en-GB" sz="1200" dirty="0">
                <a:solidFill>
                  <a:prstClr val="black"/>
                </a:solidFill>
                <a:latin typeface="Calibri"/>
                <a:cs typeface="Arial" panose="020B0604020202020204" pitchFamily="34" charset="0"/>
              </a:rPr>
              <a:t>Key work the CSP is doing nationally:</a:t>
            </a:r>
          </a:p>
          <a:p>
            <a:pPr marL="257175" indent="-257175" defTabSz="685800">
              <a:buFont typeface="Arial" panose="020B0604020202020204" pitchFamily="34" charset="0"/>
              <a:buChar char="•"/>
              <a:defRPr/>
            </a:pPr>
            <a:endParaRPr lang="en-GB" sz="1200" dirty="0">
              <a:solidFill>
                <a:prstClr val="black"/>
              </a:solidFill>
              <a:latin typeface="Calibri"/>
              <a:cs typeface="Arial" panose="020B0604020202020204" pitchFamily="34" charset="0"/>
            </a:endParaRPr>
          </a:p>
          <a:p>
            <a:pPr marL="257175" indent="-257175" defTabSz="685800">
              <a:buFont typeface="Arial" panose="020B0604020202020204" pitchFamily="34" charset="0"/>
              <a:buChar char="•"/>
              <a:defRPr/>
            </a:pPr>
            <a:r>
              <a:rPr lang="en-GB" sz="1200" dirty="0">
                <a:solidFill>
                  <a:srgbClr val="002060"/>
                </a:solidFill>
                <a:latin typeface="Calibri"/>
              </a:rPr>
              <a:t>Easing the pain report </a:t>
            </a:r>
          </a:p>
          <a:p>
            <a:pPr marL="257175" indent="-257175" defTabSz="685800">
              <a:buFont typeface="Arial" panose="020B0604020202020204" pitchFamily="34" charset="0"/>
              <a:buChar char="•"/>
              <a:defRPr/>
            </a:pPr>
            <a:r>
              <a:rPr lang="en-GB" sz="1200" dirty="0">
                <a:solidFill>
                  <a:srgbClr val="002060"/>
                </a:solidFill>
                <a:latin typeface="Calibri"/>
              </a:rPr>
              <a:t>Contributed and influenced the ARMA national inquiry into musculoskeletal (MSK) health inequalities and deprivation </a:t>
            </a:r>
          </a:p>
          <a:p>
            <a:pPr marL="257175" indent="-257175" defTabSz="685800">
              <a:buFont typeface="Arial" panose="020B0604020202020204" pitchFamily="34" charset="0"/>
              <a:buChar char="•"/>
              <a:defRPr/>
            </a:pPr>
            <a:r>
              <a:rPr lang="en-GB" sz="1200" dirty="0">
                <a:solidFill>
                  <a:srgbClr val="002060"/>
                </a:solidFill>
                <a:latin typeface="Calibri"/>
              </a:rPr>
              <a:t>Response to Women’s health strategy</a:t>
            </a:r>
            <a:endParaRPr lang="en-GB" sz="1200" dirty="0">
              <a:solidFill>
                <a:srgbClr val="002060"/>
              </a:solidFill>
              <a:latin typeface="Calibri"/>
              <a:cs typeface="Arial" panose="020B0604020202020204" pitchFamily="34" charset="0"/>
            </a:endParaRPr>
          </a:p>
          <a:p>
            <a:pPr defTabSz="685800">
              <a:defRPr/>
            </a:pPr>
            <a:r>
              <a:rPr lang="en-GB" sz="1200" dirty="0">
                <a:solidFill>
                  <a:srgbClr val="002060"/>
                </a:solidFill>
                <a:latin typeface="Calibri"/>
              </a:rPr>
              <a:t>      Inequalities </a:t>
            </a:r>
          </a:p>
          <a:p>
            <a:pPr marL="257175" indent="-257175" defTabSz="685800">
              <a:buFont typeface="Arial" panose="020B0604020202020204" pitchFamily="34" charset="0"/>
              <a:buChar char="•"/>
              <a:defRPr/>
            </a:pPr>
            <a:r>
              <a:rPr lang="en-GB" sz="1200" dirty="0">
                <a:solidFill>
                  <a:srgbClr val="002060"/>
                </a:solidFill>
                <a:latin typeface="Calibri"/>
              </a:rPr>
              <a:t>Inequalities Health Alliance member</a:t>
            </a:r>
            <a:endParaRPr lang="en-GB" sz="1200" dirty="0">
              <a:solidFill>
                <a:srgbClr val="002060"/>
              </a:solidFill>
              <a:latin typeface="Calibri"/>
              <a:cs typeface="Arial" panose="020B0604020202020204" pitchFamily="34" charset="0"/>
            </a:endParaRPr>
          </a:p>
          <a:p>
            <a:pPr marL="257175" indent="-257175" defTabSz="685800">
              <a:buFont typeface="Arial" panose="020B0604020202020204" pitchFamily="34" charset="0"/>
              <a:buChar char="•"/>
              <a:defRPr/>
            </a:pPr>
            <a:r>
              <a:rPr lang="en-GB" sz="1200" dirty="0">
                <a:solidFill>
                  <a:srgbClr val="002060"/>
                </a:solidFill>
                <a:latin typeface="Calibri"/>
              </a:rPr>
              <a:t>10 year cancer plan consultation </a:t>
            </a:r>
            <a:endParaRPr lang="en-GB" sz="1200" i="1" dirty="0">
              <a:solidFill>
                <a:srgbClr val="002060"/>
              </a:solidFill>
              <a:latin typeface="Calibri"/>
              <a:cs typeface="Arial" panose="020B0604020202020204" pitchFamily="34" charset="0"/>
            </a:endParaRPr>
          </a:p>
        </p:txBody>
      </p:sp>
      <p:pic>
        <p:nvPicPr>
          <p:cNvPr id="5" name="Picture 4">
            <a:extLst>
              <a:ext uri="{FF2B5EF4-FFF2-40B4-BE49-F238E27FC236}">
                <a16:creationId xmlns:a16="http://schemas.microsoft.com/office/drawing/2014/main" id="{676F4581-BE94-4B15-337A-E18D9F3D07CF}"/>
              </a:ext>
            </a:extLst>
          </p:cNvPr>
          <p:cNvPicPr>
            <a:picLocks noChangeAspect="1"/>
          </p:cNvPicPr>
          <p:nvPr/>
        </p:nvPicPr>
        <p:blipFill>
          <a:blip r:embed="rId3"/>
          <a:stretch>
            <a:fillRect/>
          </a:stretch>
        </p:blipFill>
        <p:spPr>
          <a:xfrm>
            <a:off x="4842030" y="1709809"/>
            <a:ext cx="1836204" cy="1071119"/>
          </a:xfrm>
          <a:prstGeom prst="rect">
            <a:avLst/>
          </a:prstGeom>
        </p:spPr>
      </p:pic>
      <p:pic>
        <p:nvPicPr>
          <p:cNvPr id="7" name="Picture 6">
            <a:extLst>
              <a:ext uri="{FF2B5EF4-FFF2-40B4-BE49-F238E27FC236}">
                <a16:creationId xmlns:a16="http://schemas.microsoft.com/office/drawing/2014/main" id="{1F334AB3-022A-E1FD-ABF5-36D0026C0631}"/>
              </a:ext>
            </a:extLst>
          </p:cNvPr>
          <p:cNvPicPr>
            <a:picLocks noChangeAspect="1"/>
          </p:cNvPicPr>
          <p:nvPr/>
        </p:nvPicPr>
        <p:blipFill>
          <a:blip r:embed="rId4"/>
          <a:stretch>
            <a:fillRect/>
          </a:stretch>
        </p:blipFill>
        <p:spPr>
          <a:xfrm>
            <a:off x="4842030" y="2780929"/>
            <a:ext cx="1944216" cy="1055431"/>
          </a:xfrm>
          <a:prstGeom prst="rect">
            <a:avLst/>
          </a:prstGeom>
        </p:spPr>
      </p:pic>
      <p:pic>
        <p:nvPicPr>
          <p:cNvPr id="9" name="Picture 8">
            <a:extLst>
              <a:ext uri="{FF2B5EF4-FFF2-40B4-BE49-F238E27FC236}">
                <a16:creationId xmlns:a16="http://schemas.microsoft.com/office/drawing/2014/main" id="{639A080C-D113-4EF2-8147-F335CEFE700B}"/>
              </a:ext>
            </a:extLst>
          </p:cNvPr>
          <p:cNvPicPr>
            <a:picLocks noChangeAspect="1"/>
          </p:cNvPicPr>
          <p:nvPr/>
        </p:nvPicPr>
        <p:blipFill>
          <a:blip r:embed="rId5"/>
          <a:stretch>
            <a:fillRect/>
          </a:stretch>
        </p:blipFill>
        <p:spPr>
          <a:xfrm>
            <a:off x="4842030" y="3890892"/>
            <a:ext cx="702078" cy="630437"/>
          </a:xfrm>
          <a:prstGeom prst="rect">
            <a:avLst/>
          </a:prstGeom>
        </p:spPr>
      </p:pic>
      <p:pic>
        <p:nvPicPr>
          <p:cNvPr id="11" name="Picture 10">
            <a:extLst>
              <a:ext uri="{FF2B5EF4-FFF2-40B4-BE49-F238E27FC236}">
                <a16:creationId xmlns:a16="http://schemas.microsoft.com/office/drawing/2014/main" id="{96A632E2-CEA7-0FDC-C8A8-991CAEDA28E4}"/>
              </a:ext>
            </a:extLst>
          </p:cNvPr>
          <p:cNvPicPr>
            <a:picLocks noChangeAspect="1"/>
          </p:cNvPicPr>
          <p:nvPr/>
        </p:nvPicPr>
        <p:blipFill>
          <a:blip r:embed="rId6"/>
          <a:stretch>
            <a:fillRect/>
          </a:stretch>
        </p:blipFill>
        <p:spPr>
          <a:xfrm>
            <a:off x="4842030" y="4575860"/>
            <a:ext cx="1944217" cy="672594"/>
          </a:xfrm>
          <a:prstGeom prst="rect">
            <a:avLst/>
          </a:prstGeom>
        </p:spPr>
      </p:pic>
      <p:pic>
        <p:nvPicPr>
          <p:cNvPr id="13" name="Picture 12">
            <a:extLst>
              <a:ext uri="{FF2B5EF4-FFF2-40B4-BE49-F238E27FC236}">
                <a16:creationId xmlns:a16="http://schemas.microsoft.com/office/drawing/2014/main" id="{FD2E2804-C889-ABB7-1E0D-003084A93535}"/>
              </a:ext>
            </a:extLst>
          </p:cNvPr>
          <p:cNvPicPr>
            <a:picLocks noChangeAspect="1"/>
          </p:cNvPicPr>
          <p:nvPr/>
        </p:nvPicPr>
        <p:blipFill>
          <a:blip r:embed="rId7"/>
          <a:stretch>
            <a:fillRect/>
          </a:stretch>
        </p:blipFill>
        <p:spPr>
          <a:xfrm>
            <a:off x="4788024" y="5302987"/>
            <a:ext cx="1264016" cy="578912"/>
          </a:xfrm>
          <a:prstGeom prst="rect">
            <a:avLst/>
          </a:prstGeom>
        </p:spPr>
      </p:pic>
    </p:spTree>
    <p:extLst>
      <p:ext uri="{BB962C8B-B14F-4D97-AF65-F5344CB8AC3E}">
        <p14:creationId xmlns:p14="http://schemas.microsoft.com/office/powerpoint/2010/main" val="974838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2D0F2-3EC4-AB10-4856-ACFFD8A39D40}"/>
              </a:ext>
            </a:extLst>
          </p:cNvPr>
          <p:cNvSpPr>
            <a:spLocks noGrp="1"/>
          </p:cNvSpPr>
          <p:nvPr>
            <p:ph type="ctrTitle"/>
          </p:nvPr>
        </p:nvSpPr>
        <p:spPr>
          <a:xfrm>
            <a:off x="6258092" y="1321262"/>
            <a:ext cx="1470303" cy="3595925"/>
          </a:xfrm>
        </p:spPr>
        <p:txBody>
          <a:bodyPr vert="horz" lIns="68580" tIns="34290" rIns="68580" bIns="34290" rtlCol="0" anchor="ctr">
            <a:normAutofit/>
          </a:bodyPr>
          <a:lstStyle/>
          <a:p>
            <a:pPr algn="l"/>
            <a:r>
              <a:rPr lang="en-US" sz="1950" b="1">
                <a:solidFill>
                  <a:srgbClr val="FFFFFF"/>
                </a:solidFill>
              </a:rPr>
              <a:t>My role in tackling health inequalities: a framework for allied health professionals The King's Fund </a:t>
            </a:r>
            <a:r>
              <a:rPr lang="en-US" sz="1950">
                <a:solidFill>
                  <a:srgbClr val="FFFFFF"/>
                </a:solidFill>
              </a:rPr>
              <a:t>(2021)</a:t>
            </a:r>
            <a:br>
              <a:rPr lang="en-US" sz="1950">
                <a:solidFill>
                  <a:srgbClr val="FFFFFF"/>
                </a:solidFill>
              </a:rPr>
            </a:br>
            <a:endParaRPr lang="en-US" sz="1950">
              <a:solidFill>
                <a:srgbClr val="FFFFFF"/>
              </a:solidFill>
            </a:endParaRPr>
          </a:p>
        </p:txBody>
      </p:sp>
      <p:pic>
        <p:nvPicPr>
          <p:cNvPr id="5" name="Picture 4" descr="A diagram of a group of people&#10;&#10;Description automatically generated">
            <a:extLst>
              <a:ext uri="{FF2B5EF4-FFF2-40B4-BE49-F238E27FC236}">
                <a16:creationId xmlns:a16="http://schemas.microsoft.com/office/drawing/2014/main" id="{A2B5F218-D8F0-986B-390B-F2547FEA24DB}"/>
              </a:ext>
            </a:extLst>
          </p:cNvPr>
          <p:cNvPicPr>
            <a:picLocks noChangeAspect="1"/>
          </p:cNvPicPr>
          <p:nvPr/>
        </p:nvPicPr>
        <p:blipFill rotWithShape="1">
          <a:blip r:embed="rId3"/>
          <a:srcRect r="2793"/>
          <a:stretch/>
        </p:blipFill>
        <p:spPr>
          <a:xfrm>
            <a:off x="1326662" y="1034391"/>
            <a:ext cx="4908171" cy="4602885"/>
          </a:xfrm>
          <a:prstGeom prst="rect">
            <a:avLst/>
          </a:prstGeom>
          <a:effectLst/>
        </p:spPr>
      </p:pic>
    </p:spTree>
    <p:extLst>
      <p:ext uri="{BB962C8B-B14F-4D97-AF65-F5344CB8AC3E}">
        <p14:creationId xmlns:p14="http://schemas.microsoft.com/office/powerpoint/2010/main" val="4287198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F41A4610-9A84-21B6-181E-AFF58E15889B}"/>
              </a:ext>
            </a:extLst>
          </p:cNvPr>
          <p:cNvGraphicFramePr>
            <a:graphicFrameLocks noGrp="1"/>
          </p:cNvGraphicFramePr>
          <p:nvPr>
            <p:ph idx="1"/>
          </p:nvPr>
        </p:nvGraphicFramePr>
        <p:xfrm>
          <a:off x="1277634" y="1052736"/>
          <a:ext cx="6588732" cy="4806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8567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2DF843-93EA-1B0D-98DF-BD03B790710B}"/>
              </a:ext>
            </a:extLst>
          </p:cNvPr>
          <p:cNvPicPr>
            <a:picLocks noChangeAspect="1"/>
          </p:cNvPicPr>
          <p:nvPr/>
        </p:nvPicPr>
        <p:blipFill>
          <a:blip r:embed="rId3"/>
          <a:stretch>
            <a:fillRect/>
          </a:stretch>
        </p:blipFill>
        <p:spPr>
          <a:xfrm>
            <a:off x="3512048" y="3229868"/>
            <a:ext cx="4127302" cy="1768079"/>
          </a:xfrm>
          <a:prstGeom prst="rect">
            <a:avLst/>
          </a:prstGeom>
        </p:spPr>
      </p:pic>
      <p:sp>
        <p:nvSpPr>
          <p:cNvPr id="2" name="Title 1">
            <a:extLst>
              <a:ext uri="{FF2B5EF4-FFF2-40B4-BE49-F238E27FC236}">
                <a16:creationId xmlns:a16="http://schemas.microsoft.com/office/drawing/2014/main" id="{5D334923-1331-FFA3-CC15-A5549DF4F3EA}"/>
              </a:ext>
            </a:extLst>
          </p:cNvPr>
          <p:cNvSpPr>
            <a:spLocks noGrp="1"/>
          </p:cNvSpPr>
          <p:nvPr>
            <p:ph type="ctrTitle"/>
          </p:nvPr>
        </p:nvSpPr>
        <p:spPr>
          <a:xfrm>
            <a:off x="1616680" y="1641216"/>
            <a:ext cx="1597603" cy="1333771"/>
          </a:xfrm>
        </p:spPr>
        <p:txBody>
          <a:bodyPr vert="horz" lIns="51435" tIns="25718" rIns="51435" bIns="25718" rtlCol="0" anchor="ctr">
            <a:normAutofit fontScale="90000"/>
          </a:bodyPr>
          <a:lstStyle/>
          <a:p>
            <a:pPr algn="l"/>
            <a:br>
              <a:rPr lang="en-US" sz="1519" dirty="0">
                <a:solidFill>
                  <a:srgbClr val="FFFFFF"/>
                </a:solidFill>
              </a:rPr>
            </a:br>
            <a:br>
              <a:rPr lang="en-US" sz="1519" dirty="0">
                <a:solidFill>
                  <a:srgbClr val="FFFFFF"/>
                </a:solidFill>
              </a:rPr>
            </a:br>
            <a:r>
              <a:rPr lang="en-US" sz="1519" b="1" dirty="0">
                <a:solidFill>
                  <a:srgbClr val="FFFFFF"/>
                </a:solidFill>
              </a:rPr>
              <a:t>The CSP Health Inequalities project team professional network discussion</a:t>
            </a:r>
          </a:p>
        </p:txBody>
      </p:sp>
      <p:sp>
        <p:nvSpPr>
          <p:cNvPr id="3" name="TextBox 2">
            <a:extLst>
              <a:ext uri="{FF2B5EF4-FFF2-40B4-BE49-F238E27FC236}">
                <a16:creationId xmlns:a16="http://schemas.microsoft.com/office/drawing/2014/main" id="{9BCD9FCB-C4C4-98B3-5905-A98EC7CB6A13}"/>
              </a:ext>
            </a:extLst>
          </p:cNvPr>
          <p:cNvSpPr txBox="1"/>
          <p:nvPr/>
        </p:nvSpPr>
        <p:spPr>
          <a:xfrm>
            <a:off x="3214282" y="1376772"/>
            <a:ext cx="4590510" cy="830997"/>
          </a:xfrm>
          <a:prstGeom prst="rect">
            <a:avLst/>
          </a:prstGeom>
          <a:noFill/>
        </p:spPr>
        <p:txBody>
          <a:bodyPr wrap="square" rtlCol="0">
            <a:spAutoFit/>
          </a:bodyPr>
          <a:lstStyle/>
          <a:p>
            <a:pPr algn="ctr" defTabSz="685800">
              <a:defRPr/>
            </a:pPr>
            <a:r>
              <a:rPr lang="en-GB" sz="2400" b="1" dirty="0">
                <a:solidFill>
                  <a:srgbClr val="5D2884"/>
                </a:solidFill>
                <a:latin typeface="Calibri" panose="020F0502020204030204"/>
              </a:rPr>
              <a:t>How we can help you make a difference?</a:t>
            </a:r>
            <a:endParaRPr lang="en-GB" sz="2400"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C0AB37DB-1BC3-FA2E-B01B-F3F3EF3BEB2F}"/>
              </a:ext>
            </a:extLst>
          </p:cNvPr>
          <p:cNvPicPr>
            <a:picLocks noChangeAspect="1"/>
          </p:cNvPicPr>
          <p:nvPr/>
        </p:nvPicPr>
        <p:blipFill>
          <a:blip r:embed="rId4"/>
          <a:stretch>
            <a:fillRect/>
          </a:stretch>
        </p:blipFill>
        <p:spPr>
          <a:xfrm>
            <a:off x="1277635" y="4997948"/>
            <a:ext cx="1278731" cy="935831"/>
          </a:xfrm>
          <a:prstGeom prst="rect">
            <a:avLst/>
          </a:prstGeom>
        </p:spPr>
      </p:pic>
    </p:spTree>
    <p:extLst>
      <p:ext uri="{BB962C8B-B14F-4D97-AF65-F5344CB8AC3E}">
        <p14:creationId xmlns:p14="http://schemas.microsoft.com/office/powerpoint/2010/main" val="46248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D888746-2D41-5629-5EE9-B93434ED06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F26049-5999-2FB5-E5F1-BE519122732F}"/>
              </a:ext>
            </a:extLst>
          </p:cNvPr>
          <p:cNvSpPr txBox="1"/>
          <p:nvPr/>
        </p:nvSpPr>
        <p:spPr>
          <a:xfrm>
            <a:off x="674904" y="1688738"/>
            <a:ext cx="7412912" cy="3200486"/>
          </a:xfrm>
          <a:prstGeom prst="rect">
            <a:avLst/>
          </a:prstGeom>
          <a:noFill/>
        </p:spPr>
        <p:txBody>
          <a:bodyPr wrap="square">
            <a:noAutofit/>
          </a:bodyPr>
          <a:lstStyle/>
          <a:p>
            <a:pPr defTabSz="685800"/>
            <a:endParaRPr lang="en-GB" sz="1350" dirty="0">
              <a:solidFill>
                <a:prstClr val="black"/>
              </a:solidFill>
              <a:latin typeface="Calibri" panose="020F0502020204030204"/>
            </a:endParaRPr>
          </a:p>
          <a:p>
            <a:pPr defTabSz="685800"/>
            <a:r>
              <a:rPr lang="en-GB" b="1" dirty="0">
                <a:solidFill>
                  <a:srgbClr val="7030A0"/>
                </a:solidFill>
                <a:latin typeface="Arial" panose="020B0604020202020204" pitchFamily="34" charset="0"/>
                <a:cs typeface="Arial" panose="020B0604020202020204" pitchFamily="34" charset="0"/>
              </a:rPr>
              <a:t>Data is the real currency of healthcare</a:t>
            </a:r>
          </a:p>
          <a:p>
            <a:pPr defTabSz="685800"/>
            <a:endParaRPr lang="en-GB" b="1" dirty="0">
              <a:solidFill>
                <a:srgbClr val="7030A0"/>
              </a:solidFill>
              <a:latin typeface="Arial" panose="020B0604020202020204" pitchFamily="34" charset="0"/>
              <a:cs typeface="Arial" panose="020B0604020202020204" pitchFamily="34" charset="0"/>
            </a:endParaRPr>
          </a:p>
          <a:p>
            <a:pPr defTabSz="685800"/>
            <a:r>
              <a:rPr lang="en-GB" b="1" dirty="0">
                <a:solidFill>
                  <a:srgbClr val="7030A0"/>
                </a:solidFill>
                <a:latin typeface="Arial" panose="020B0604020202020204" pitchFamily="34" charset="0"/>
                <a:cs typeface="Arial" panose="020B0604020202020204" pitchFamily="34" charset="0"/>
              </a:rPr>
              <a:t>It’s generated at ALL points of the physiotherapy service user journey but do we …</a:t>
            </a:r>
          </a:p>
          <a:p>
            <a:pPr defTabSz="685800"/>
            <a:endParaRPr lang="en-GB" b="1" dirty="0">
              <a:solidFill>
                <a:srgbClr val="7030A0"/>
              </a:solidFill>
              <a:latin typeface="Arial" panose="020B0604020202020204" pitchFamily="34" charset="0"/>
              <a:cs typeface="Arial" panose="020B0604020202020204" pitchFamily="34" charset="0"/>
            </a:endParaRPr>
          </a:p>
          <a:p>
            <a:pPr marL="342900" lvl="1" defTabSz="685800"/>
            <a:r>
              <a:rPr lang="en-GB" b="1" dirty="0">
                <a:solidFill>
                  <a:srgbClr val="7030A0"/>
                </a:solidFill>
                <a:latin typeface="Arial" panose="020B0604020202020204" pitchFamily="34" charset="0"/>
                <a:cs typeface="Arial" panose="020B0604020202020204" pitchFamily="34" charset="0"/>
              </a:rPr>
              <a:t>Collect it systematically?</a:t>
            </a:r>
          </a:p>
          <a:p>
            <a:pPr marL="342900" lvl="1" defTabSz="685800"/>
            <a:r>
              <a:rPr lang="en-GB" b="1" dirty="0">
                <a:solidFill>
                  <a:srgbClr val="7030A0"/>
                </a:solidFill>
                <a:latin typeface="Arial" panose="020B0604020202020204" pitchFamily="34" charset="0"/>
                <a:cs typeface="Arial" panose="020B0604020202020204" pitchFamily="34" charset="0"/>
              </a:rPr>
              <a:t>Truly understand what it means?</a:t>
            </a:r>
          </a:p>
          <a:p>
            <a:pPr marL="342900" lvl="1" defTabSz="685800"/>
            <a:r>
              <a:rPr lang="en-GB" b="1" dirty="0">
                <a:solidFill>
                  <a:srgbClr val="7030A0"/>
                </a:solidFill>
                <a:latin typeface="Arial" panose="020B0604020202020204" pitchFamily="34" charset="0"/>
                <a:cs typeface="Arial" panose="020B0604020202020204" pitchFamily="34" charset="0"/>
              </a:rPr>
              <a:t>Consume it as much/well as we create it?</a:t>
            </a:r>
          </a:p>
          <a:p>
            <a:pPr marL="342900" lvl="1" defTabSz="685800"/>
            <a:r>
              <a:rPr lang="en-GB" b="1" dirty="0">
                <a:solidFill>
                  <a:srgbClr val="7030A0"/>
                </a:solidFill>
                <a:latin typeface="Arial" panose="020B0604020202020204" pitchFamily="34" charset="0"/>
                <a:cs typeface="Arial" panose="020B0604020202020204" pitchFamily="34" charset="0"/>
              </a:rPr>
              <a:t>Use it to drive improvement?</a:t>
            </a:r>
          </a:p>
          <a:p>
            <a:pPr marL="342900" lvl="1" defTabSz="685800"/>
            <a:r>
              <a:rPr lang="en-GB" b="1" dirty="0">
                <a:solidFill>
                  <a:srgbClr val="7030A0"/>
                </a:solidFill>
                <a:latin typeface="Arial" panose="020B0604020202020204" pitchFamily="34" charset="0"/>
                <a:cs typeface="Arial" panose="020B0604020202020204" pitchFamily="34" charset="0"/>
              </a:rPr>
              <a:t>Use it to demonstrate impact?</a:t>
            </a:r>
          </a:p>
        </p:txBody>
      </p:sp>
      <p:sp>
        <p:nvSpPr>
          <p:cNvPr id="2" name="TextBox 1">
            <a:extLst>
              <a:ext uri="{FF2B5EF4-FFF2-40B4-BE49-F238E27FC236}">
                <a16:creationId xmlns:a16="http://schemas.microsoft.com/office/drawing/2014/main" id="{3A75CF24-5052-5C9A-B0FA-679DE2DF04D6}"/>
              </a:ext>
            </a:extLst>
          </p:cNvPr>
          <p:cNvSpPr txBox="1"/>
          <p:nvPr/>
        </p:nvSpPr>
        <p:spPr>
          <a:xfrm>
            <a:off x="2439161" y="1296322"/>
            <a:ext cx="4265676" cy="415498"/>
          </a:xfrm>
          <a:prstGeom prst="rect">
            <a:avLst/>
          </a:prstGeom>
          <a:noFill/>
        </p:spPr>
        <p:txBody>
          <a:bodyPr wrap="square" rtlCol="0">
            <a:spAutoFit/>
          </a:bodyPr>
          <a:lstStyle/>
          <a:p>
            <a:pPr defTabSz="685800">
              <a:defRPr/>
            </a:pPr>
            <a:r>
              <a:rPr lang="en-GB" sz="2100" b="1" dirty="0">
                <a:solidFill>
                  <a:srgbClr val="4E5590"/>
                </a:solidFill>
                <a:latin typeface="Arial" panose="020B0604020202020204" pitchFamily="34" charset="0"/>
                <a:cs typeface="Arial" panose="020B0604020202020204" pitchFamily="34" charset="0"/>
              </a:rPr>
              <a:t>We need to talk about data</a:t>
            </a:r>
          </a:p>
        </p:txBody>
      </p:sp>
    </p:spTree>
    <p:extLst>
      <p:ext uri="{BB962C8B-B14F-4D97-AF65-F5344CB8AC3E}">
        <p14:creationId xmlns:p14="http://schemas.microsoft.com/office/powerpoint/2010/main" val="19079415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467544" y="2420888"/>
            <a:ext cx="8424862" cy="479715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rgbClr val="5D2884"/>
                </a:solidFill>
                <a:latin typeface="Arial"/>
                <a:cs typeface="Arial"/>
              </a:rPr>
              <a:t>We will be taking pictures and filming aspects of today – if you do not want to be in the picture please let a member of CSP staff know</a:t>
            </a:r>
            <a:b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rgbClr val="5D2884"/>
                </a:solidFill>
                <a:latin typeface="Arial"/>
                <a:cs typeface="Arial"/>
              </a:rPr>
              <a:t>Feel free to tweet your observations and pictures of the day using @CSPsouthcentral</a:t>
            </a:r>
            <a:br>
              <a:rPr lang="en-GB" sz="2000" dirty="0">
                <a:solidFill>
                  <a:srgbClr val="5D2884"/>
                </a:solidFill>
                <a:latin typeface="Arial"/>
                <a:cs typeface="Arial"/>
              </a:rPr>
            </a:br>
            <a:endParaRPr lang="en-GB" sz="2000" dirty="0">
              <a:solidFill>
                <a:srgbClr val="5D2884"/>
              </a:solidFill>
              <a:latin typeface="Arial"/>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err="1">
                <a:solidFill>
                  <a:srgbClr val="5D2884"/>
                </a:solidFill>
                <a:latin typeface="Arial"/>
                <a:cs typeface="Arial"/>
              </a:rPr>
              <a:t>Powerpoint</a:t>
            </a:r>
            <a:r>
              <a:rPr lang="en-GB" sz="2000" dirty="0">
                <a:solidFill>
                  <a:srgbClr val="5D2884"/>
                </a:solidFill>
                <a:latin typeface="Arial"/>
                <a:cs typeface="Arial"/>
              </a:rPr>
              <a:t> slide decks from today will be made available after the event online on the CSP South Central web page: </a:t>
            </a:r>
            <a:r>
              <a:rPr lang="en-GB" sz="2000" dirty="0">
                <a:solidFill>
                  <a:srgbClr val="5D2884"/>
                </a:solidFill>
                <a:latin typeface="Arial"/>
                <a:cs typeface="Arial"/>
                <a:hlinkClick r:id="rId2"/>
              </a:rPr>
              <a:t>https://www.csp.org.uk/networks/nations-regions/south-central  </a:t>
            </a:r>
            <a:endParaRPr lang="en-GB" sz="2000" dirty="0">
              <a:solidFill>
                <a:srgbClr val="5D2884"/>
              </a:solidFill>
              <a:latin typeface="Arial"/>
              <a:cs typeface="Arial"/>
            </a:endParaRPr>
          </a:p>
          <a:p>
            <a:pPr marL="0" indent="0">
              <a:buNone/>
              <a:defRPr/>
            </a:pPr>
            <a:endParaRPr lang="en-GB" sz="1600" b="1" dirty="0">
              <a:solidFill>
                <a:srgbClr val="5D2884"/>
              </a:solidFill>
            </a:endParaRPr>
          </a:p>
        </p:txBody>
      </p:sp>
      <p:sp>
        <p:nvSpPr>
          <p:cNvPr id="2" name="TextBox 1"/>
          <p:cNvSpPr txBox="1"/>
          <p:nvPr/>
        </p:nvSpPr>
        <p:spPr>
          <a:xfrm>
            <a:off x="2987824" y="288927"/>
            <a:ext cx="3168352" cy="707886"/>
          </a:xfrm>
          <a:prstGeom prst="rect">
            <a:avLst/>
          </a:prstGeom>
          <a:noFill/>
        </p:spPr>
        <p:txBody>
          <a:bodyPr wrap="square" rtlCol="0">
            <a:spAutoFit/>
          </a:bodyPr>
          <a:lstStyle/>
          <a:p>
            <a:pPr algn="ctr"/>
            <a:r>
              <a:rPr lang="en-GB" sz="4000" b="1" dirty="0">
                <a:solidFill>
                  <a:srgbClr val="5D2884"/>
                </a:solidFill>
              </a:rPr>
              <a:t>Housekeeping</a:t>
            </a:r>
            <a:endParaRPr lang="en-GB" dirty="0"/>
          </a:p>
        </p:txBody>
      </p:sp>
      <p:pic>
        <p:nvPicPr>
          <p:cNvPr id="4" name="Picture 3">
            <a:extLst>
              <a:ext uri="{FF2B5EF4-FFF2-40B4-BE49-F238E27FC236}">
                <a16:creationId xmlns:a16="http://schemas.microsoft.com/office/drawing/2014/main" id="{82074CD4-5DD6-FA57-9D91-F7D2786FFE77}"/>
              </a:ext>
            </a:extLst>
          </p:cNvPr>
          <p:cNvPicPr>
            <a:picLocks noChangeAspect="1"/>
          </p:cNvPicPr>
          <p:nvPr/>
        </p:nvPicPr>
        <p:blipFill>
          <a:blip r:embed="rId3"/>
          <a:stretch>
            <a:fillRect/>
          </a:stretch>
        </p:blipFill>
        <p:spPr>
          <a:xfrm>
            <a:off x="7233843" y="215613"/>
            <a:ext cx="1536325" cy="1530229"/>
          </a:xfrm>
          <a:prstGeom prst="rect">
            <a:avLst/>
          </a:prstGeom>
        </p:spPr>
      </p:pic>
    </p:spTree>
    <p:extLst>
      <p:ext uri="{BB962C8B-B14F-4D97-AF65-F5344CB8AC3E}">
        <p14:creationId xmlns:p14="http://schemas.microsoft.com/office/powerpoint/2010/main" val="541453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D888746-2D41-5629-5EE9-B93434ED06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F26049-5999-2FB5-E5F1-BE519122732F}"/>
              </a:ext>
            </a:extLst>
          </p:cNvPr>
          <p:cNvSpPr txBox="1"/>
          <p:nvPr/>
        </p:nvSpPr>
        <p:spPr>
          <a:xfrm>
            <a:off x="674904" y="1688738"/>
            <a:ext cx="7412912" cy="3200486"/>
          </a:xfrm>
          <a:prstGeom prst="rect">
            <a:avLst/>
          </a:prstGeom>
          <a:noFill/>
        </p:spPr>
        <p:txBody>
          <a:bodyPr wrap="square">
            <a:noAutofit/>
          </a:bodyPr>
          <a:lstStyle/>
          <a:p>
            <a:pPr defTabSz="685800">
              <a:buFont typeface="Arial" panose="020B0604020202020204" pitchFamily="34" charset="0"/>
              <a:buChar char="•"/>
              <a:defRPr/>
            </a:pPr>
            <a:endParaRPr lang="en-GB" sz="1500" dirty="0">
              <a:solidFill>
                <a:srgbClr val="4E5590"/>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defRPr/>
            </a:pPr>
            <a:endParaRPr lang="en-GB" sz="1500" b="1" dirty="0">
              <a:solidFill>
                <a:srgbClr val="7030A0"/>
              </a:solidFill>
              <a:latin typeface="Arial" panose="020B0604020202020204" pitchFamily="34" charset="0"/>
              <a:cs typeface="Arial" panose="020B0604020202020204" pitchFamily="34" charset="0"/>
            </a:endParaRPr>
          </a:p>
          <a:p>
            <a:pPr defTabSz="685800">
              <a:defRPr/>
            </a:pPr>
            <a:endParaRPr lang="en-GB" sz="2100" b="1" dirty="0">
              <a:solidFill>
                <a:srgbClr val="4472C4">
                  <a:lumMod val="50000"/>
                </a:srgbClr>
              </a:solidFill>
              <a:latin typeface="Arial" panose="020B0604020202020204" pitchFamily="34" charset="0"/>
              <a:ea typeface="Aptos" panose="020B0004020202020204" pitchFamily="34" charset="0"/>
              <a:cs typeface="Arial" panose="020B0604020202020204" pitchFamily="34" charset="0"/>
            </a:endParaRPr>
          </a:p>
          <a:p>
            <a:pPr defTabSz="685800">
              <a:defRPr/>
            </a:pPr>
            <a:r>
              <a:rPr lang="en-GB" sz="2400" b="1" dirty="0">
                <a:solidFill>
                  <a:srgbClr val="7030A0"/>
                </a:solidFill>
                <a:latin typeface="Arial" panose="020B0604020202020204" pitchFamily="34" charset="0"/>
                <a:ea typeface="Aptos" panose="020B0004020202020204" pitchFamily="34" charset="0"/>
                <a:cs typeface="Arial" panose="020B0604020202020204" pitchFamily="34" charset="0"/>
              </a:rPr>
              <a:t>The importance of telling stories</a:t>
            </a:r>
          </a:p>
          <a:p>
            <a:pPr defTabSz="685800">
              <a:defRPr/>
            </a:pPr>
            <a:r>
              <a:rPr lang="en-GB" sz="2400" b="1" dirty="0">
                <a:solidFill>
                  <a:srgbClr val="7030A0"/>
                </a:solidFill>
                <a:latin typeface="Arial" panose="020B0604020202020204" pitchFamily="34" charset="0"/>
                <a:ea typeface="Aptos" panose="020B0004020202020204" pitchFamily="34" charset="0"/>
                <a:cs typeface="Arial" panose="020B0604020202020204" pitchFamily="34" charset="0"/>
              </a:rPr>
              <a:t>                  with data </a:t>
            </a:r>
          </a:p>
          <a:p>
            <a:pPr defTabSz="685800">
              <a:buFont typeface="Arial" panose="020B0604020202020204" pitchFamily="34" charset="0"/>
              <a:buChar char="•"/>
              <a:defRPr/>
            </a:pPr>
            <a:endParaRPr lang="en-GB" sz="1500" b="1" dirty="0">
              <a:solidFill>
                <a:srgbClr val="4472C4">
                  <a:lumMod val="50000"/>
                </a:srgbClr>
              </a:solidFill>
              <a:latin typeface="Arial" panose="020B0604020202020204" pitchFamily="34" charset="0"/>
              <a:ea typeface="Aptos" panose="020B0004020202020204" pitchFamily="34" charset="0"/>
              <a:cs typeface="Arial" panose="020B0604020202020204" pitchFamily="34" charset="0"/>
            </a:endParaRPr>
          </a:p>
          <a:p>
            <a:pPr defTabSz="685800" fontAlgn="base">
              <a:tabLst>
                <a:tab pos="342900" algn="l"/>
              </a:tabLst>
              <a:defRPr/>
            </a:pPr>
            <a:endParaRPr lang="en-GB" sz="1500" b="1" dirty="0">
              <a:solidFill>
                <a:srgbClr val="4472C4">
                  <a:lumMod val="50000"/>
                </a:srgbClr>
              </a:solidFill>
              <a:latin typeface="Arial" panose="020B0604020202020204" pitchFamily="34" charset="0"/>
              <a:ea typeface="Aptos" panose="020B0004020202020204" pitchFamily="34" charset="0"/>
              <a:cs typeface="Arial" panose="020B0604020202020204" pitchFamily="34" charset="0"/>
            </a:endParaRPr>
          </a:p>
          <a:p>
            <a:pPr defTabSz="685800">
              <a:buFont typeface="Arial" panose="020B0604020202020204" pitchFamily="34" charset="0"/>
              <a:buChar char="•"/>
              <a:defRPr/>
            </a:pPr>
            <a:endParaRPr lang="en-GB" sz="1500" dirty="0">
              <a:solidFill>
                <a:prstClr val="black"/>
              </a:solidFill>
              <a:latin typeface="Times New Roman" panose="02020603050405020304" pitchFamily="18" charset="0"/>
              <a:ea typeface="Aptos" panose="020B0004020202020204" pitchFamily="34" charset="0"/>
            </a:endParaRPr>
          </a:p>
          <a:p>
            <a:pPr defTabSz="685800">
              <a:buFont typeface="Arial" panose="020B0604020202020204" pitchFamily="34" charset="0"/>
              <a:buChar char="•"/>
              <a:defRPr/>
            </a:pPr>
            <a:endParaRPr lang="en-GB" sz="1500" dirty="0">
              <a:solidFill>
                <a:srgbClr val="4E5590"/>
              </a:solidFill>
              <a:latin typeface="Arial" panose="020B0604020202020204" pitchFamily="34" charset="0"/>
              <a:cs typeface="Arial" panose="020B0604020202020204" pitchFamily="34" charset="0"/>
            </a:endParaRPr>
          </a:p>
          <a:p>
            <a:pPr defTabSz="685800">
              <a:buFont typeface="Arial" panose="020B0604020202020204" pitchFamily="34" charset="0"/>
              <a:buChar char="•"/>
              <a:defRPr/>
            </a:pPr>
            <a:endParaRPr lang="en-GB" sz="1500" dirty="0">
              <a:solidFill>
                <a:srgbClr val="4E559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A75CF24-5052-5C9A-B0FA-679DE2DF04D6}"/>
              </a:ext>
            </a:extLst>
          </p:cNvPr>
          <p:cNvSpPr txBox="1"/>
          <p:nvPr/>
        </p:nvSpPr>
        <p:spPr>
          <a:xfrm>
            <a:off x="2439161" y="1296322"/>
            <a:ext cx="4265676" cy="415498"/>
          </a:xfrm>
          <a:prstGeom prst="rect">
            <a:avLst/>
          </a:prstGeom>
          <a:noFill/>
        </p:spPr>
        <p:txBody>
          <a:bodyPr wrap="square" rtlCol="0">
            <a:spAutoFit/>
          </a:bodyPr>
          <a:lstStyle/>
          <a:p>
            <a:pPr defTabSz="685800">
              <a:defRPr/>
            </a:pPr>
            <a:r>
              <a:rPr lang="en-GB" sz="2100" b="1" dirty="0">
                <a:solidFill>
                  <a:srgbClr val="4E5590"/>
                </a:solidFill>
                <a:latin typeface="Arial" panose="020B0604020202020204" pitchFamily="34" charset="0"/>
                <a:cs typeface="Arial" panose="020B0604020202020204" pitchFamily="34" charset="0"/>
              </a:rPr>
              <a:t>Are you sitting comfortably?</a:t>
            </a:r>
          </a:p>
        </p:txBody>
      </p:sp>
      <p:pic>
        <p:nvPicPr>
          <p:cNvPr id="2058" name="Picture 10" descr="Best Group of people reading book Illustration download in PNG &amp; Vector  format">
            <a:extLst>
              <a:ext uri="{FF2B5EF4-FFF2-40B4-BE49-F238E27FC236}">
                <a16:creationId xmlns:a16="http://schemas.microsoft.com/office/drawing/2014/main" id="{72D055A6-DB2C-B32D-8BC8-43394FE65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144" y="2346990"/>
            <a:ext cx="4564856" cy="321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153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D888746-2D41-5629-5EE9-B93434ED06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F26049-5999-2FB5-E5F1-BE519122732F}"/>
              </a:ext>
            </a:extLst>
          </p:cNvPr>
          <p:cNvSpPr txBox="1"/>
          <p:nvPr/>
        </p:nvSpPr>
        <p:spPr>
          <a:xfrm>
            <a:off x="707923" y="1827237"/>
            <a:ext cx="7379893" cy="3061987"/>
          </a:xfrm>
          <a:prstGeom prst="rect">
            <a:avLst/>
          </a:prstGeom>
          <a:noFill/>
        </p:spPr>
        <p:txBody>
          <a:bodyPr wrap="square">
            <a:noAutofit/>
          </a:bodyPr>
          <a:lstStyle/>
          <a:p>
            <a:pPr marL="257175" indent="-257175" defTabSz="685800">
              <a:buFont typeface="Arial" panose="020B0604020202020204" pitchFamily="34" charset="0"/>
              <a:buChar char="•"/>
            </a:pPr>
            <a:endParaRPr lang="en-GB" dirty="0">
              <a:solidFill>
                <a:prstClr val="black"/>
              </a:solidFill>
              <a:latin typeface="Calibri" panose="020F0502020204030204"/>
              <a:hlinkClick r:id=""/>
            </a:endParaRPr>
          </a:p>
          <a:p>
            <a:pPr marL="257175" indent="-257175" defTabSz="685800">
              <a:buFont typeface="Arial" panose="020B0604020202020204" pitchFamily="34" charset="0"/>
              <a:buChar char="•"/>
            </a:pPr>
            <a:endParaRPr lang="en-GB" dirty="0">
              <a:solidFill>
                <a:prstClr val="black"/>
              </a:solidFill>
              <a:latin typeface="Calibri" panose="020F0502020204030204"/>
              <a:hlinkClick r:id=""/>
            </a:endParaRPr>
          </a:p>
          <a:p>
            <a:pPr marL="257175" indent="-257175" defTabSz="685800">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hlinkClick r:id="rId4"/>
              </a:rPr>
              <a:t>The Physiotherapy Health Informatics Strategy | The Chartered Society of Physiotherapy (csp.org.uk)</a:t>
            </a:r>
            <a:endParaRPr lang="en-GB" dirty="0">
              <a:solidFill>
                <a:prstClr val="black"/>
              </a:solidFill>
              <a:latin typeface="Arial" panose="020B0604020202020204" pitchFamily="34" charset="0"/>
              <a:cs typeface="Arial" panose="020B0604020202020204" pitchFamily="34" charset="0"/>
            </a:endParaRPr>
          </a:p>
          <a:p>
            <a:pPr defTabSz="685800"/>
            <a:endParaRPr lang="en-GB" dirty="0">
              <a:solidFill>
                <a:prstClr val="black"/>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GB" dirty="0">
                <a:solidFill>
                  <a:srgbClr val="5B9BD5">
                    <a:lumMod val="75000"/>
                  </a:srgbClr>
                </a:solidFill>
                <a:latin typeface="Arial" panose="020B0604020202020204" pitchFamily="34" charset="0"/>
                <a:cs typeface="Arial" panose="020B0604020202020204" pitchFamily="34" charset="0"/>
              </a:rPr>
              <a:t>‘Getting started with data collection’ and ‘Getting started with technology’ webinars: </a:t>
            </a:r>
            <a:r>
              <a:rPr lang="en-GB" dirty="0">
                <a:solidFill>
                  <a:prstClr val="black"/>
                </a:solidFill>
                <a:latin typeface="Arial" panose="020B0604020202020204" pitchFamily="34" charset="0"/>
                <a:cs typeface="Arial" panose="020B0604020202020204" pitchFamily="34" charset="0"/>
                <a:hlinkClick r:id="rId5"/>
              </a:rPr>
              <a:t>Member webinars | The Chartered Society of Physiotherapy (csp.org.uk)</a:t>
            </a:r>
            <a:endParaRPr lang="en-GB" dirty="0">
              <a:solidFill>
                <a:prstClr val="black"/>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endParaRPr lang="en-GB" dirty="0">
              <a:solidFill>
                <a:prstClr val="black"/>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hlinkClick r:id="rId6"/>
              </a:rPr>
              <a:t>Using meaningful data (csp.org.uk)</a:t>
            </a:r>
            <a:endParaRPr lang="en-GB" dirty="0">
              <a:solidFill>
                <a:srgbClr val="0070C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A75CF24-5052-5C9A-B0FA-679DE2DF04D6}"/>
              </a:ext>
            </a:extLst>
          </p:cNvPr>
          <p:cNvSpPr txBox="1"/>
          <p:nvPr/>
        </p:nvSpPr>
        <p:spPr>
          <a:xfrm>
            <a:off x="2439162" y="1296322"/>
            <a:ext cx="4265676" cy="553998"/>
          </a:xfrm>
          <a:prstGeom prst="rect">
            <a:avLst/>
          </a:prstGeom>
          <a:noFill/>
        </p:spPr>
        <p:txBody>
          <a:bodyPr wrap="square" rtlCol="0">
            <a:spAutoFit/>
          </a:bodyPr>
          <a:lstStyle/>
          <a:p>
            <a:pPr defTabSz="685800">
              <a:defRPr/>
            </a:pPr>
            <a:r>
              <a:rPr lang="en-GB" sz="3000" b="1" dirty="0">
                <a:solidFill>
                  <a:srgbClr val="4E5590"/>
                </a:solidFill>
                <a:latin typeface="Arial" panose="020B0604020202020204" pitchFamily="34" charset="0"/>
                <a:cs typeface="Arial" panose="020B0604020202020204" pitchFamily="34" charset="0"/>
              </a:rPr>
              <a:t>Data r</a:t>
            </a:r>
            <a:r>
              <a:rPr lang="en-GB" sz="3000" b="1" dirty="0" err="1">
                <a:solidFill>
                  <a:srgbClr val="4E5590"/>
                </a:solidFill>
                <a:latin typeface="Arial" panose="020B0604020202020204" pitchFamily="34" charset="0"/>
                <a:cs typeface="Arial" panose="020B0604020202020204" pitchFamily="34" charset="0"/>
              </a:rPr>
              <a:t>esources</a:t>
            </a:r>
            <a:endParaRPr lang="en-GB" sz="3000" b="1" dirty="0">
              <a:solidFill>
                <a:srgbClr val="4E55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1946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D72F9-378A-288B-DB19-ECA898B40919}"/>
              </a:ext>
            </a:extLst>
          </p:cNvPr>
          <p:cNvSpPr>
            <a:spLocks noGrp="1"/>
          </p:cNvSpPr>
          <p:nvPr>
            <p:ph type="title"/>
          </p:nvPr>
        </p:nvSpPr>
        <p:spPr>
          <a:xfrm>
            <a:off x="1297410" y="2647013"/>
            <a:ext cx="1752337" cy="1347952"/>
          </a:xfrm>
        </p:spPr>
        <p:txBody>
          <a:bodyPr anchor="b">
            <a:normAutofit fontScale="90000"/>
          </a:bodyPr>
          <a:lstStyle/>
          <a:p>
            <a:r>
              <a:rPr lang="en-GB" sz="2250" b="1" dirty="0">
                <a:solidFill>
                  <a:srgbClr val="FFFFFF"/>
                </a:solidFill>
                <a:latin typeface="Calibri Light" panose="020F0302020204030204" pitchFamily="34" charset="0"/>
              </a:rPr>
              <a:t>Fundamental</a:t>
            </a:r>
            <a:br>
              <a:rPr lang="en-GB" sz="2250" b="1" dirty="0">
                <a:solidFill>
                  <a:srgbClr val="FFFFFF"/>
                </a:solidFill>
                <a:latin typeface="Calibri Light" panose="020F0302020204030204" pitchFamily="34" charset="0"/>
              </a:rPr>
            </a:br>
            <a:r>
              <a:rPr lang="en-GB" sz="2250" b="1" dirty="0">
                <a:solidFill>
                  <a:srgbClr val="FFFFFF"/>
                </a:solidFill>
                <a:latin typeface="Calibri Light" panose="020F0302020204030204" pitchFamily="34" charset="0"/>
              </a:rPr>
              <a:t>issues, members need:</a:t>
            </a:r>
            <a:br>
              <a:rPr lang="en-GB" sz="2250" b="1" dirty="0">
                <a:solidFill>
                  <a:srgbClr val="FFFFFF"/>
                </a:solidFill>
                <a:latin typeface="Calibri Light" panose="020F0302020204030204" pitchFamily="34" charset="0"/>
              </a:rPr>
            </a:br>
            <a:endParaRPr lang="en-GB" sz="2250" dirty="0">
              <a:solidFill>
                <a:srgbClr val="FFFFFF"/>
              </a:solidFill>
            </a:endParaRPr>
          </a:p>
        </p:txBody>
      </p:sp>
      <p:graphicFrame>
        <p:nvGraphicFramePr>
          <p:cNvPr id="38" name="Content Placeholder 2">
            <a:extLst>
              <a:ext uri="{FF2B5EF4-FFF2-40B4-BE49-F238E27FC236}">
                <a16:creationId xmlns:a16="http://schemas.microsoft.com/office/drawing/2014/main" id="{A60D310B-1E41-145B-434D-5584905C0377}"/>
              </a:ext>
            </a:extLst>
          </p:cNvPr>
          <p:cNvGraphicFramePr/>
          <p:nvPr/>
        </p:nvGraphicFramePr>
        <p:xfrm>
          <a:off x="3204161" y="944724"/>
          <a:ext cx="4716206"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8785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5514AB1-0D06-008C-A9A0-04A246400B0D}"/>
              </a:ext>
            </a:extLst>
          </p:cNvPr>
          <p:cNvGraphicFramePr/>
          <p:nvPr/>
        </p:nvGraphicFramePr>
        <p:xfrm>
          <a:off x="1665047" y="1916832"/>
          <a:ext cx="6401532" cy="3867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8667272-46BA-77B0-6F61-61BEC52FCAE6}"/>
              </a:ext>
            </a:extLst>
          </p:cNvPr>
          <p:cNvSpPr txBox="1"/>
          <p:nvPr/>
        </p:nvSpPr>
        <p:spPr>
          <a:xfrm>
            <a:off x="4341564" y="3850438"/>
            <a:ext cx="1048498" cy="611706"/>
          </a:xfrm>
          <a:prstGeom prst="rect">
            <a:avLst/>
          </a:prstGeom>
          <a:gradFill>
            <a:gsLst>
              <a:gs pos="0">
                <a:schemeClr val="accent1">
                  <a:lumMod val="5000"/>
                  <a:lumOff val="95000"/>
                  <a:alpha val="3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defTabSz="257175">
              <a:defRPr/>
            </a:pPr>
            <a:r>
              <a:rPr lang="en-GB" sz="1125" b="1" dirty="0">
                <a:solidFill>
                  <a:srgbClr val="7030A0"/>
                </a:solidFill>
                <a:effectLst>
                  <a:outerShdw blurRad="38100" dist="38100" dir="2700000" algn="tl">
                    <a:srgbClr val="000000">
                      <a:alpha val="43137"/>
                    </a:srgbClr>
                  </a:outerShdw>
                </a:effectLst>
                <a:latin typeface="Calibri" panose="020F0502020204030204"/>
              </a:rPr>
              <a:t>Service transformation</a:t>
            </a:r>
          </a:p>
        </p:txBody>
      </p:sp>
      <p:sp>
        <p:nvSpPr>
          <p:cNvPr id="8" name="TextBox 7">
            <a:extLst>
              <a:ext uri="{FF2B5EF4-FFF2-40B4-BE49-F238E27FC236}">
                <a16:creationId xmlns:a16="http://schemas.microsoft.com/office/drawing/2014/main" id="{9FAD196B-8FD6-2ECC-4E9E-1DDD01CEF359}"/>
              </a:ext>
            </a:extLst>
          </p:cNvPr>
          <p:cNvSpPr txBox="1"/>
          <p:nvPr/>
        </p:nvSpPr>
        <p:spPr>
          <a:xfrm>
            <a:off x="2496879" y="1500189"/>
            <a:ext cx="5406150" cy="715581"/>
          </a:xfrm>
          <a:prstGeom prst="rect">
            <a:avLst/>
          </a:prstGeom>
          <a:noFill/>
        </p:spPr>
        <p:txBody>
          <a:bodyPr wrap="square" rtlCol="0">
            <a:spAutoFit/>
          </a:bodyPr>
          <a:lstStyle/>
          <a:p>
            <a:pPr defTabSz="257175">
              <a:defRPr/>
            </a:pPr>
            <a:r>
              <a:rPr lang="en-GB" sz="2025" dirty="0">
                <a:solidFill>
                  <a:srgbClr val="002060"/>
                </a:solidFill>
                <a:latin typeface="Calibri" panose="020F0502020204030204"/>
              </a:rPr>
              <a:t>What are the CSP’s health inequalities project team’s plans to support members?</a:t>
            </a:r>
          </a:p>
        </p:txBody>
      </p:sp>
      <p:pic>
        <p:nvPicPr>
          <p:cNvPr id="5" name="Picture 4">
            <a:extLst>
              <a:ext uri="{FF2B5EF4-FFF2-40B4-BE49-F238E27FC236}">
                <a16:creationId xmlns:a16="http://schemas.microsoft.com/office/drawing/2014/main" id="{CBA23053-10FF-55EF-F33B-4F0305E3BAA9}"/>
              </a:ext>
            </a:extLst>
          </p:cNvPr>
          <p:cNvPicPr>
            <a:picLocks noChangeAspect="1"/>
          </p:cNvPicPr>
          <p:nvPr/>
        </p:nvPicPr>
        <p:blipFill>
          <a:blip r:embed="rId8"/>
          <a:stretch>
            <a:fillRect/>
          </a:stretch>
        </p:blipFill>
        <p:spPr>
          <a:xfrm>
            <a:off x="1218149" y="857251"/>
            <a:ext cx="1278731" cy="935831"/>
          </a:xfrm>
          <a:prstGeom prst="rect">
            <a:avLst/>
          </a:prstGeom>
        </p:spPr>
      </p:pic>
    </p:spTree>
    <p:extLst>
      <p:ext uri="{BB962C8B-B14F-4D97-AF65-F5344CB8AC3E}">
        <p14:creationId xmlns:p14="http://schemas.microsoft.com/office/powerpoint/2010/main" val="127474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5766" y="1220125"/>
            <a:ext cx="4590510" cy="807913"/>
          </a:xfrm>
          <a:prstGeom prst="rect">
            <a:avLst/>
          </a:prstGeom>
          <a:noFill/>
        </p:spPr>
        <p:txBody>
          <a:bodyPr wrap="square" lIns="68580" tIns="34290" rIns="68580" bIns="34290" rtlCol="0" anchor="t">
            <a:spAutoFit/>
          </a:bodyPr>
          <a:lstStyle/>
          <a:p>
            <a:pPr algn="ctr" defTabSz="685800">
              <a:defRPr/>
            </a:pPr>
            <a:r>
              <a:rPr lang="en-GB" sz="2400" b="1" dirty="0">
                <a:solidFill>
                  <a:srgbClr val="5D2884"/>
                </a:solidFill>
                <a:latin typeface="Calibri"/>
              </a:rPr>
              <a:t>How we can help you make a difference</a:t>
            </a:r>
            <a:endParaRPr lang="en-GB" sz="2400" dirty="0">
              <a:solidFill>
                <a:prstClr val="black"/>
              </a:solidFill>
              <a:latin typeface="Calibri"/>
            </a:endParaRPr>
          </a:p>
        </p:txBody>
      </p:sp>
      <p:sp>
        <p:nvSpPr>
          <p:cNvPr id="3" name="TextBox 2">
            <a:extLst>
              <a:ext uri="{FF2B5EF4-FFF2-40B4-BE49-F238E27FC236}">
                <a16:creationId xmlns:a16="http://schemas.microsoft.com/office/drawing/2014/main" id="{F3887E52-0100-37B0-A57F-140072AA055C}"/>
              </a:ext>
            </a:extLst>
          </p:cNvPr>
          <p:cNvSpPr txBox="1"/>
          <p:nvPr/>
        </p:nvSpPr>
        <p:spPr>
          <a:xfrm>
            <a:off x="1478975" y="2028291"/>
            <a:ext cx="6426714" cy="1623521"/>
          </a:xfrm>
          <a:prstGeom prst="rect">
            <a:avLst/>
          </a:prstGeom>
          <a:noFill/>
        </p:spPr>
        <p:txBody>
          <a:bodyPr wrap="square" lIns="68580" tIns="34290" rIns="68580" bIns="34290" rtlCol="0" anchor="t">
            <a:spAutoFit/>
          </a:bodyPr>
          <a:lstStyle/>
          <a:p>
            <a:pPr defTabSz="685800">
              <a:spcAft>
                <a:spcPts val="563"/>
              </a:spcAft>
              <a:defRPr/>
            </a:pPr>
            <a:r>
              <a:rPr lang="en-GB" sz="1350" dirty="0">
                <a:solidFill>
                  <a:prstClr val="black"/>
                </a:solidFill>
                <a:latin typeface="Calibri"/>
                <a:ea typeface="Calibri" panose="020F0502020204030204" pitchFamily="34" charset="0"/>
                <a:cs typeface="Arial" panose="020B0604020202020204" pitchFamily="34" charset="0"/>
              </a:rPr>
              <a:t>Access the </a:t>
            </a:r>
            <a:r>
              <a:rPr lang="en-GB" sz="1350" b="1" dirty="0">
                <a:solidFill>
                  <a:prstClr val="black"/>
                </a:solidFill>
                <a:latin typeface="Calibri"/>
                <a:ea typeface="Calibri" panose="020F0502020204030204" pitchFamily="34" charset="0"/>
                <a:cs typeface="Arial" panose="020B0604020202020204" pitchFamily="34" charset="0"/>
              </a:rPr>
              <a:t>CSP Health Inequalities webpages </a:t>
            </a:r>
            <a:r>
              <a:rPr lang="en-GB" sz="1350" dirty="0">
                <a:solidFill>
                  <a:prstClr val="black"/>
                </a:solidFill>
                <a:latin typeface="Calibri"/>
                <a:ea typeface="Calibri" panose="020F0502020204030204" pitchFamily="34" charset="0"/>
                <a:cs typeface="Arial" panose="020B0604020202020204" pitchFamily="34" charset="0"/>
              </a:rPr>
              <a:t>to find out more about </a:t>
            </a:r>
            <a:r>
              <a:rPr lang="en-GB" sz="1350" dirty="0">
                <a:solidFill>
                  <a:srgbClr val="222222"/>
                </a:solidFill>
                <a:highlight>
                  <a:srgbClr val="FFFFFF"/>
                </a:highlight>
                <a:latin typeface="Calibri"/>
                <a:ea typeface="Calibri" panose="020F0502020204030204" pitchFamily="34" charset="0"/>
                <a:cs typeface="Arial" panose="020B0604020202020204" pitchFamily="34" charset="0"/>
              </a:rPr>
              <a:t>h</a:t>
            </a:r>
            <a:r>
              <a:rPr lang="en-GB" sz="1350" dirty="0">
                <a:solidFill>
                  <a:srgbClr val="222222"/>
                </a:solidFill>
                <a:highlight>
                  <a:srgbClr val="FFFFFF"/>
                </a:highlight>
                <a:latin typeface="Calibri"/>
              </a:rPr>
              <a:t>ow health inequalities can impact on your clinical practice, service and community:</a:t>
            </a:r>
          </a:p>
          <a:p>
            <a:pPr defTabSz="685800">
              <a:spcAft>
                <a:spcPts val="563"/>
              </a:spcAft>
              <a:defRPr/>
            </a:pPr>
            <a:r>
              <a:rPr lang="en-GB" sz="1350" dirty="0">
                <a:solidFill>
                  <a:prstClr val="black"/>
                </a:solidFill>
                <a:latin typeface="Calibri"/>
                <a:ea typeface="Calibri" panose="020F0502020204030204" pitchFamily="34" charset="0"/>
                <a:cs typeface="Arial" panose="020B0604020202020204" pitchFamily="34" charset="0"/>
                <a:hlinkClick r:id="rId3"/>
              </a:rPr>
              <a:t>https://www.csp.org.uk/professional-clinical/improvement-innovation/health-inequalities</a:t>
            </a:r>
            <a:r>
              <a:rPr lang="en-GB" sz="1350" dirty="0">
                <a:solidFill>
                  <a:prstClr val="black"/>
                </a:solidFill>
                <a:latin typeface="Calibri"/>
                <a:ea typeface="Calibri" panose="020F0502020204030204" pitchFamily="34" charset="0"/>
                <a:cs typeface="Arial" panose="020B0604020202020204" pitchFamily="34" charset="0"/>
              </a:rPr>
              <a:t> </a:t>
            </a:r>
          </a:p>
          <a:p>
            <a:pPr defTabSz="685800">
              <a:spcAft>
                <a:spcPts val="563"/>
              </a:spcAft>
              <a:defRPr/>
            </a:pPr>
            <a:endParaRPr lang="en-GB" sz="1350" dirty="0">
              <a:solidFill>
                <a:prstClr val="black"/>
              </a:solidFill>
              <a:latin typeface="Calibri"/>
              <a:ea typeface="Calibri" panose="020F0502020204030204" pitchFamily="34" charset="0"/>
              <a:cs typeface="Arial" panose="020B0604020202020204" pitchFamily="34" charset="0"/>
            </a:endParaRPr>
          </a:p>
          <a:p>
            <a:pPr defTabSz="685800">
              <a:spcAft>
                <a:spcPts val="563"/>
              </a:spcAft>
              <a:defRPr/>
            </a:pPr>
            <a:r>
              <a:rPr lang="en-GB" sz="1350" b="1" dirty="0">
                <a:solidFill>
                  <a:prstClr val="black"/>
                </a:solidFill>
                <a:latin typeface="Calibri"/>
                <a:ea typeface="Calibri" panose="020F0502020204030204" pitchFamily="34" charset="0"/>
                <a:cs typeface="Arial"/>
              </a:rPr>
              <a:t>CSP Getting started webinar </a:t>
            </a:r>
            <a:r>
              <a:rPr lang="en-GB" sz="1350" dirty="0">
                <a:solidFill>
                  <a:prstClr val="black"/>
                </a:solidFill>
                <a:latin typeface="Calibri"/>
                <a:ea typeface="+mn-lt"/>
                <a:cs typeface="Calibri"/>
                <a:hlinkClick r:id="rId4"/>
              </a:rPr>
              <a:t>https://www.youtube.com/watch?v=q7jNzeakuwo</a:t>
            </a:r>
            <a:r>
              <a:rPr lang="en-GB" sz="1350" dirty="0">
                <a:solidFill>
                  <a:prstClr val="black"/>
                </a:solidFill>
                <a:latin typeface="Calibri"/>
                <a:ea typeface="+mn-lt"/>
                <a:cs typeface="Calibri"/>
              </a:rPr>
              <a:t> </a:t>
            </a:r>
          </a:p>
          <a:p>
            <a:pPr defTabSz="685800">
              <a:spcAft>
                <a:spcPts val="563"/>
              </a:spcAft>
              <a:defRPr/>
            </a:pPr>
            <a:endParaRPr lang="en-GB" sz="1350" dirty="0">
              <a:solidFill>
                <a:prstClr val="black"/>
              </a:solidFill>
              <a:latin typeface="Calibri"/>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E8DBB9-0A2A-BF74-6D8D-4A6B94A6320D}"/>
              </a:ext>
            </a:extLst>
          </p:cNvPr>
          <p:cNvSpPr txBox="1"/>
          <p:nvPr/>
        </p:nvSpPr>
        <p:spPr>
          <a:xfrm>
            <a:off x="1463246" y="3833246"/>
            <a:ext cx="6426714" cy="715581"/>
          </a:xfrm>
          <a:prstGeom prst="rect">
            <a:avLst/>
          </a:prstGeom>
          <a:noFill/>
        </p:spPr>
        <p:txBody>
          <a:bodyPr wrap="square" rtlCol="0">
            <a:spAutoFit/>
          </a:bodyPr>
          <a:lstStyle/>
          <a:p>
            <a:pPr defTabSz="685800">
              <a:defRPr/>
            </a:pPr>
            <a:r>
              <a:rPr lang="en-GB" sz="1350" dirty="0">
                <a:solidFill>
                  <a:prstClr val="black"/>
                </a:solidFill>
                <a:latin typeface="Calibri"/>
              </a:rPr>
              <a:t>Connect with CSP representatives locally including CSP Stewards and CSP Equality Reps who can help with influencing change (use the online ‘find your rep’ facility: </a:t>
            </a:r>
            <a:r>
              <a:rPr lang="en-GB" sz="1350" dirty="0">
                <a:solidFill>
                  <a:prstClr val="black"/>
                </a:solidFill>
                <a:latin typeface="Calibri"/>
                <a:hlinkClick r:id="rId5"/>
              </a:rPr>
              <a:t>https://www.csp.org.uk/people-directory/reps</a:t>
            </a:r>
            <a:r>
              <a:rPr lang="en-GB" sz="1350" dirty="0">
                <a:solidFill>
                  <a:prstClr val="black"/>
                </a:solidFill>
                <a:latin typeface="Calibri"/>
              </a:rPr>
              <a:t> </a:t>
            </a:r>
          </a:p>
        </p:txBody>
      </p:sp>
      <p:sp>
        <p:nvSpPr>
          <p:cNvPr id="5" name="TextBox 4">
            <a:extLst>
              <a:ext uri="{FF2B5EF4-FFF2-40B4-BE49-F238E27FC236}">
                <a16:creationId xmlns:a16="http://schemas.microsoft.com/office/drawing/2014/main" id="{97DDFFA2-0A95-7CF3-21E6-96895E941E7F}"/>
              </a:ext>
            </a:extLst>
          </p:cNvPr>
          <p:cNvSpPr txBox="1"/>
          <p:nvPr/>
        </p:nvSpPr>
        <p:spPr>
          <a:xfrm>
            <a:off x="1466655" y="4748947"/>
            <a:ext cx="6210690" cy="507831"/>
          </a:xfrm>
          <a:prstGeom prst="rect">
            <a:avLst/>
          </a:prstGeom>
          <a:noFill/>
        </p:spPr>
        <p:txBody>
          <a:bodyPr wrap="square" rtlCol="0">
            <a:spAutoFit/>
          </a:bodyPr>
          <a:lstStyle/>
          <a:p>
            <a:pPr defTabSz="685800">
              <a:defRPr/>
            </a:pPr>
            <a:r>
              <a:rPr lang="en-GB" sz="1350" dirty="0">
                <a:solidFill>
                  <a:prstClr val="black"/>
                </a:solidFill>
                <a:latin typeface="Calibri"/>
              </a:rPr>
              <a:t>Join the </a:t>
            </a:r>
            <a:r>
              <a:rPr lang="en-GB" sz="1350" b="1" dirty="0">
                <a:solidFill>
                  <a:prstClr val="black"/>
                </a:solidFill>
                <a:latin typeface="Calibri"/>
              </a:rPr>
              <a:t>iCSP Health Inequalities </a:t>
            </a:r>
            <a:r>
              <a:rPr lang="en-GB" sz="1350" dirty="0">
                <a:solidFill>
                  <a:prstClr val="black"/>
                </a:solidFill>
                <a:latin typeface="Calibri"/>
              </a:rPr>
              <a:t>online network:  </a:t>
            </a:r>
          </a:p>
          <a:p>
            <a:pPr defTabSz="685800">
              <a:defRPr/>
            </a:pPr>
            <a:r>
              <a:rPr lang="en-GB" sz="1350" dirty="0">
                <a:solidFill>
                  <a:prstClr val="black"/>
                </a:solidFill>
                <a:latin typeface="Calibri"/>
                <a:hlinkClick r:id="rId6"/>
              </a:rPr>
              <a:t>https://www.csp.org.uk/icsp/health-inequalities</a:t>
            </a:r>
            <a:r>
              <a:rPr lang="en-GB" sz="1350" dirty="0">
                <a:solidFill>
                  <a:prstClr val="black"/>
                </a:solidFill>
                <a:latin typeface="Calibri"/>
              </a:rPr>
              <a:t> </a:t>
            </a:r>
          </a:p>
        </p:txBody>
      </p:sp>
      <p:sp>
        <p:nvSpPr>
          <p:cNvPr id="6" name="TextBox 5">
            <a:extLst>
              <a:ext uri="{FF2B5EF4-FFF2-40B4-BE49-F238E27FC236}">
                <a16:creationId xmlns:a16="http://schemas.microsoft.com/office/drawing/2014/main" id="{785CF524-5C1A-1839-BBFB-4E7CD697A4A6}"/>
              </a:ext>
            </a:extLst>
          </p:cNvPr>
          <p:cNvSpPr txBox="1"/>
          <p:nvPr/>
        </p:nvSpPr>
        <p:spPr>
          <a:xfrm>
            <a:off x="1469241" y="5427222"/>
            <a:ext cx="6426714" cy="300082"/>
          </a:xfrm>
          <a:prstGeom prst="rect">
            <a:avLst/>
          </a:prstGeom>
          <a:noFill/>
        </p:spPr>
        <p:txBody>
          <a:bodyPr wrap="square" rtlCol="0">
            <a:spAutoFit/>
          </a:bodyPr>
          <a:lstStyle/>
          <a:p>
            <a:pPr defTabSz="685800">
              <a:defRPr/>
            </a:pPr>
            <a:r>
              <a:rPr lang="en-GB" sz="1350" dirty="0">
                <a:solidFill>
                  <a:prstClr val="black"/>
                </a:solidFill>
                <a:latin typeface="Calibri"/>
              </a:rPr>
              <a:t>Join the iCSP Influencers network:     </a:t>
            </a:r>
            <a:r>
              <a:rPr lang="en-GB" sz="1350" dirty="0">
                <a:solidFill>
                  <a:prstClr val="black"/>
                </a:solidFill>
                <a:latin typeface="Calibri"/>
                <a:hlinkClick r:id="rId7"/>
              </a:rPr>
              <a:t>https://www.csp.org.uk/icsp/influencers</a:t>
            </a:r>
            <a:r>
              <a:rPr lang="en-GB" sz="1350" dirty="0">
                <a:solidFill>
                  <a:prstClr val="black"/>
                </a:solidFill>
                <a:latin typeface="Calibri"/>
              </a:rPr>
              <a:t> </a:t>
            </a:r>
          </a:p>
        </p:txBody>
      </p:sp>
    </p:spTree>
    <p:extLst>
      <p:ext uri="{BB962C8B-B14F-4D97-AF65-F5344CB8AC3E}">
        <p14:creationId xmlns:p14="http://schemas.microsoft.com/office/powerpoint/2010/main" val="1218308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5766" y="1220125"/>
            <a:ext cx="4590510" cy="807913"/>
          </a:xfrm>
          <a:prstGeom prst="rect">
            <a:avLst/>
          </a:prstGeom>
          <a:noFill/>
        </p:spPr>
        <p:txBody>
          <a:bodyPr wrap="square" lIns="68580" tIns="34290" rIns="68580" bIns="34290" rtlCol="0" anchor="t">
            <a:spAutoFit/>
          </a:bodyPr>
          <a:lstStyle/>
          <a:p>
            <a:pPr algn="ctr" defTabSz="685800">
              <a:defRPr/>
            </a:pPr>
            <a:r>
              <a:rPr lang="en-GB" sz="2400" b="1" dirty="0">
                <a:solidFill>
                  <a:srgbClr val="5D2884"/>
                </a:solidFill>
                <a:latin typeface="Calibri"/>
              </a:rPr>
              <a:t>How we can help you make a difference</a:t>
            </a:r>
            <a:endParaRPr lang="en-GB" sz="2400" dirty="0">
              <a:solidFill>
                <a:prstClr val="black"/>
              </a:solidFill>
              <a:latin typeface="Calibri"/>
            </a:endParaRPr>
          </a:p>
        </p:txBody>
      </p:sp>
      <p:sp>
        <p:nvSpPr>
          <p:cNvPr id="7" name="TextBox 6">
            <a:extLst>
              <a:ext uri="{FF2B5EF4-FFF2-40B4-BE49-F238E27FC236}">
                <a16:creationId xmlns:a16="http://schemas.microsoft.com/office/drawing/2014/main" id="{E1AA6648-3986-6B30-5AA5-5D359A07713C}"/>
              </a:ext>
            </a:extLst>
          </p:cNvPr>
          <p:cNvSpPr txBox="1"/>
          <p:nvPr/>
        </p:nvSpPr>
        <p:spPr>
          <a:xfrm>
            <a:off x="1470563" y="2189164"/>
            <a:ext cx="6210690" cy="715581"/>
          </a:xfrm>
          <a:prstGeom prst="rect">
            <a:avLst/>
          </a:prstGeom>
          <a:noFill/>
        </p:spPr>
        <p:txBody>
          <a:bodyPr wrap="square" rtlCol="0">
            <a:spAutoFit/>
          </a:bodyPr>
          <a:lstStyle/>
          <a:p>
            <a:pPr defTabSz="685800">
              <a:defRPr/>
            </a:pPr>
            <a:r>
              <a:rPr lang="en-GB" sz="1350" b="1" dirty="0">
                <a:solidFill>
                  <a:prstClr val="black"/>
                </a:solidFill>
                <a:latin typeface="Calibri"/>
              </a:rPr>
              <a:t>Share your health inequalities work </a:t>
            </a:r>
            <a:r>
              <a:rPr lang="en-GB" sz="1350" dirty="0">
                <a:solidFill>
                  <a:prstClr val="black"/>
                </a:solidFill>
                <a:latin typeface="Calibri"/>
              </a:rPr>
              <a:t>to inform and inspire other members by completing the linked service improvement MS Form and connecting with the CSP Health Inequalities project team: </a:t>
            </a:r>
            <a:r>
              <a:rPr lang="en-GB" sz="1350" dirty="0">
                <a:solidFill>
                  <a:prstClr val="black"/>
                </a:solidFill>
                <a:latin typeface="Calibri"/>
                <a:hlinkClick r:id="rId3"/>
              </a:rPr>
              <a:t>https://forms.office.com/e/DXwYyUBuFh</a:t>
            </a:r>
            <a:r>
              <a:rPr lang="en-GB" sz="1350" dirty="0">
                <a:solidFill>
                  <a:prstClr val="black"/>
                </a:solidFill>
                <a:latin typeface="Calibri"/>
              </a:rPr>
              <a:t> </a:t>
            </a:r>
          </a:p>
        </p:txBody>
      </p:sp>
      <p:pic>
        <p:nvPicPr>
          <p:cNvPr id="8" name="Picture 7" descr="A qr code on a blue background&#10;&#10;Description automatically generated">
            <a:extLst>
              <a:ext uri="{FF2B5EF4-FFF2-40B4-BE49-F238E27FC236}">
                <a16:creationId xmlns:a16="http://schemas.microsoft.com/office/drawing/2014/main" id="{96EA9C45-079A-2A14-A196-56B22FB6A14F}"/>
              </a:ext>
            </a:extLst>
          </p:cNvPr>
          <p:cNvPicPr>
            <a:picLocks noChangeAspect="1"/>
          </p:cNvPicPr>
          <p:nvPr/>
        </p:nvPicPr>
        <p:blipFill>
          <a:blip r:embed="rId4"/>
          <a:stretch>
            <a:fillRect/>
          </a:stretch>
        </p:blipFill>
        <p:spPr>
          <a:xfrm>
            <a:off x="3044319" y="2997328"/>
            <a:ext cx="3055362" cy="2923891"/>
          </a:xfrm>
          <a:prstGeom prst="rect">
            <a:avLst/>
          </a:prstGeom>
        </p:spPr>
      </p:pic>
    </p:spTree>
    <p:extLst>
      <p:ext uri="{BB962C8B-B14F-4D97-AF65-F5344CB8AC3E}">
        <p14:creationId xmlns:p14="http://schemas.microsoft.com/office/powerpoint/2010/main" val="3028204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887E52-0100-37B0-A57F-140072AA055C}"/>
              </a:ext>
            </a:extLst>
          </p:cNvPr>
          <p:cNvSpPr txBox="1"/>
          <p:nvPr/>
        </p:nvSpPr>
        <p:spPr>
          <a:xfrm>
            <a:off x="1574667" y="2348881"/>
            <a:ext cx="5994666" cy="1831271"/>
          </a:xfrm>
          <a:prstGeom prst="rect">
            <a:avLst/>
          </a:prstGeom>
          <a:noFill/>
        </p:spPr>
        <p:txBody>
          <a:bodyPr wrap="square" rtlCol="0">
            <a:spAutoFit/>
          </a:bodyPr>
          <a:lstStyle/>
          <a:p>
            <a:pPr algn="ctr" defTabSz="685800">
              <a:spcAft>
                <a:spcPts val="563"/>
              </a:spcAft>
            </a:pPr>
            <a:r>
              <a:rPr lang="en-GB" sz="3600" b="1" dirty="0">
                <a:solidFill>
                  <a:srgbClr val="7030A0"/>
                </a:solidFill>
                <a:latin typeface="Arial" panose="020B0604020202020204" pitchFamily="34" charset="0"/>
                <a:ea typeface="Calibri" panose="020F0502020204030204" pitchFamily="34" charset="0"/>
                <a:cs typeface="Arial" panose="020B0604020202020204" pitchFamily="34" charset="0"/>
              </a:rPr>
              <a:t>Thank you!</a:t>
            </a:r>
            <a:br>
              <a:rPr lang="en-GB" sz="3600" b="1"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GB" sz="36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85800">
              <a:spcAft>
                <a:spcPts val="563"/>
              </a:spcAft>
            </a:pPr>
            <a:r>
              <a:rPr lang="en-GB" sz="3600" b="1" dirty="0">
                <a:solidFill>
                  <a:prstClr val="black"/>
                </a:solidFill>
                <a:latin typeface="Arial" panose="020B0604020202020204" pitchFamily="34" charset="0"/>
                <a:ea typeface="Calibri" panose="020F0502020204030204" pitchFamily="34" charset="0"/>
                <a:cs typeface="Arial" panose="020B0604020202020204" pitchFamily="34" charset="0"/>
              </a:rPr>
              <a:t>cowmanj@csp.org.uk</a:t>
            </a:r>
            <a:endParaRPr lang="en-GB" sz="3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9160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F265B8-E1AA-0C43-7DF3-5EBB38F0C332}"/>
              </a:ext>
            </a:extLst>
          </p:cNvPr>
          <p:cNvSpPr txBox="1"/>
          <p:nvPr/>
        </p:nvSpPr>
        <p:spPr>
          <a:xfrm>
            <a:off x="779228" y="2500743"/>
            <a:ext cx="7609398" cy="126188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rial"/>
                <a:ea typeface="+mn-ea"/>
                <a:cs typeface="Arial"/>
              </a:rPr>
              <a:t>Steve GoldenSmith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a:ea typeface="+mn-ea"/>
                <a:cs typeface="Arial"/>
              </a:rPr>
              <a:t>Head Of Prevention &amp; Health Inequalities </a:t>
            </a:r>
          </a:p>
        </p:txBody>
      </p:sp>
    </p:spTree>
    <p:extLst>
      <p:ext uri="{BB962C8B-B14F-4D97-AF65-F5344CB8AC3E}">
        <p14:creationId xmlns:p14="http://schemas.microsoft.com/office/powerpoint/2010/main" val="2129612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apter 6: social determinants of health - GOV.UK">
            <a:extLst>
              <a:ext uri="{FF2B5EF4-FFF2-40B4-BE49-F238E27FC236}">
                <a16:creationId xmlns:a16="http://schemas.microsoft.com/office/drawing/2014/main" id="{271D44AF-0D91-2847-210E-5D19AA11B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712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59C9CF-05BE-66DC-0F95-A1B1C8553E26}"/>
              </a:ext>
            </a:extLst>
          </p:cNvPr>
          <p:cNvSpPr txBox="1"/>
          <p:nvPr/>
        </p:nvSpPr>
        <p:spPr>
          <a:xfrm>
            <a:off x="134637" y="563327"/>
            <a:ext cx="8715375" cy="52706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rPr>
              <a:t>What Drives Inequalities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Opportunities /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Opportunity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 When people aren’t given equal opportunities and rights.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 When they are treated unfairly and experience discrimination. </a:t>
            </a: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Outcomes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 Income/ Educational Attainment / Health Status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Social / Financial/ Political/ Legal/ Housing/ Education/ Employment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Health Influencing Behaviours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944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51520" y="1700808"/>
            <a:ext cx="8424862" cy="5445224"/>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sz="1600" b="1" dirty="0">
                <a:solidFill>
                  <a:srgbClr val="5D2884"/>
                </a:solidFill>
                <a:latin typeface="Arial"/>
                <a:cs typeface="Arial"/>
              </a:rPr>
              <a:t>9:35	    </a:t>
            </a:r>
            <a:r>
              <a:rPr lang="en-GB" sz="1600" dirty="0">
                <a:solidFill>
                  <a:srgbClr val="5D2884"/>
                </a:solidFill>
                <a:latin typeface="Arial"/>
                <a:cs typeface="Arial"/>
              </a:rPr>
              <a:t>CSP CEO John Cowman</a:t>
            </a:r>
            <a:br>
              <a:rPr lang="en-GB" sz="1600" dirty="0">
                <a:solidFill>
                  <a:srgbClr val="5D2884"/>
                </a:solidFill>
                <a:latin typeface="Arial"/>
                <a:cs typeface="Arial"/>
              </a:rPr>
            </a:br>
            <a:endParaRPr lang="en-GB" sz="1600" dirty="0">
              <a:solidFill>
                <a:srgbClr val="5D2884"/>
              </a:solidFill>
              <a:latin typeface="Arial"/>
              <a:cs typeface="Arial"/>
            </a:endParaRPr>
          </a:p>
          <a:p>
            <a:pPr>
              <a:defRPr/>
            </a:pPr>
            <a:r>
              <a:rPr lang="en-GB" sz="1600" b="1" dirty="0">
                <a:solidFill>
                  <a:srgbClr val="5D2884"/>
                </a:solidFill>
                <a:latin typeface="Arial"/>
                <a:cs typeface="Arial"/>
              </a:rPr>
              <a:t>10:25</a:t>
            </a:r>
            <a:r>
              <a:rPr lang="en-GB" sz="1600" dirty="0">
                <a:solidFill>
                  <a:srgbClr val="5D2884"/>
                </a:solidFill>
                <a:latin typeface="Arial"/>
                <a:cs typeface="Arial"/>
              </a:rPr>
              <a:t>	    Steven </a:t>
            </a:r>
            <a:r>
              <a:rPr lang="en-GB" sz="1600" dirty="0" err="1">
                <a:solidFill>
                  <a:srgbClr val="5D2884"/>
                </a:solidFill>
                <a:latin typeface="Arial"/>
                <a:cs typeface="Arial"/>
              </a:rPr>
              <a:t>Goldensmith</a:t>
            </a:r>
            <a:r>
              <a:rPr lang="en-GB" sz="1600" dirty="0">
                <a:solidFill>
                  <a:srgbClr val="5D2884"/>
                </a:solidFill>
                <a:latin typeface="Arial"/>
                <a:cs typeface="Arial"/>
              </a:rPr>
              <a:t>, Head of Prevention &amp; Health Inequalities, 			    Buckinghamshire, Oxfordshire and Berkshire West Integrated Care Board</a:t>
            </a:r>
          </a:p>
          <a:p>
            <a:pPr>
              <a:defRPr/>
            </a:pPr>
            <a:endParaRPr lang="en-GB" sz="1600" dirty="0">
              <a:solidFill>
                <a:srgbClr val="5D2884"/>
              </a:solidFill>
              <a:latin typeface="Arial"/>
              <a:cs typeface="Arial"/>
            </a:endParaRPr>
          </a:p>
          <a:p>
            <a:pPr>
              <a:defRPr/>
            </a:pPr>
            <a:r>
              <a:rPr lang="en-GB" sz="1600" b="1" dirty="0">
                <a:solidFill>
                  <a:srgbClr val="5D2884"/>
                </a:solidFill>
                <a:latin typeface="Arial"/>
                <a:cs typeface="Arial"/>
              </a:rPr>
              <a:t>11:00     Break </a:t>
            </a:r>
            <a:br>
              <a:rPr lang="en-GB" sz="1600" b="1" dirty="0">
                <a:solidFill>
                  <a:srgbClr val="5D2884"/>
                </a:solidFill>
                <a:latin typeface="Arial"/>
                <a:cs typeface="Arial"/>
              </a:rPr>
            </a:br>
            <a:endParaRPr lang="en-GB" sz="1600" b="1" dirty="0">
              <a:solidFill>
                <a:srgbClr val="5D2884"/>
              </a:solidFill>
              <a:latin typeface="Arial"/>
              <a:cs typeface="Arial"/>
            </a:endParaRPr>
          </a:p>
          <a:p>
            <a:pPr>
              <a:defRPr/>
            </a:pPr>
            <a:r>
              <a:rPr lang="en-GB" sz="1600" b="1" dirty="0">
                <a:solidFill>
                  <a:srgbClr val="5D2884"/>
                </a:solidFill>
                <a:latin typeface="Arial"/>
                <a:cs typeface="Arial"/>
              </a:rPr>
              <a:t>11:15     </a:t>
            </a:r>
            <a:r>
              <a:rPr lang="en-GB" sz="1600" dirty="0">
                <a:solidFill>
                  <a:srgbClr val="5D2884"/>
                </a:solidFill>
                <a:latin typeface="Arial"/>
                <a:cs typeface="Arial"/>
              </a:rPr>
              <a:t>Mark Hinchcliffe, Strategic Head of Quality Improvement, Berkshire Healthcare 	    NHS Foundation Trust</a:t>
            </a:r>
            <a:br>
              <a:rPr lang="en-GB" sz="1600" dirty="0">
                <a:solidFill>
                  <a:srgbClr val="5D2884"/>
                </a:solidFill>
                <a:latin typeface="Arial"/>
                <a:cs typeface="Arial"/>
              </a:rPr>
            </a:br>
            <a:endParaRPr lang="en-GB" sz="1600" dirty="0">
              <a:solidFill>
                <a:srgbClr val="5D2884"/>
              </a:solidFill>
              <a:latin typeface="Arial"/>
              <a:cs typeface="Arial"/>
            </a:endParaRPr>
          </a:p>
          <a:p>
            <a:pPr>
              <a:defRPr/>
            </a:pPr>
            <a:r>
              <a:rPr lang="en-GB" sz="1600" b="1" dirty="0">
                <a:solidFill>
                  <a:srgbClr val="5D2884"/>
                </a:solidFill>
                <a:latin typeface="Arial"/>
                <a:cs typeface="Arial"/>
              </a:rPr>
              <a:t>11:45	    </a:t>
            </a:r>
            <a:r>
              <a:rPr lang="en-GB" sz="1600" dirty="0">
                <a:solidFill>
                  <a:srgbClr val="5D2884"/>
                </a:solidFill>
                <a:latin typeface="Arial"/>
                <a:cs typeface="Arial"/>
              </a:rPr>
              <a:t>Katrina Kennedy, Demystifying health inequalities for Physiotherapists</a:t>
            </a:r>
            <a:br>
              <a:rPr lang="en-GB" sz="1600" b="1" dirty="0">
                <a:solidFill>
                  <a:srgbClr val="5D2884"/>
                </a:solidFill>
                <a:latin typeface="Arial"/>
                <a:cs typeface="Arial"/>
              </a:rPr>
            </a:br>
            <a:endParaRPr lang="en-GB" sz="1600" b="1" dirty="0">
              <a:solidFill>
                <a:srgbClr val="5D2884"/>
              </a:solidFill>
              <a:latin typeface="Arial"/>
              <a:cs typeface="Arial"/>
            </a:endParaRPr>
          </a:p>
          <a:p>
            <a:pPr>
              <a:defRPr/>
            </a:pPr>
            <a:r>
              <a:rPr lang="en-GB" sz="1600" b="1" dirty="0">
                <a:solidFill>
                  <a:srgbClr val="5D2884"/>
                </a:solidFill>
                <a:latin typeface="Arial"/>
                <a:cs typeface="Arial"/>
              </a:rPr>
              <a:t>12:15     Lunch </a:t>
            </a:r>
            <a:br>
              <a:rPr lang="en-GB" sz="1600" b="1" dirty="0">
                <a:solidFill>
                  <a:srgbClr val="5D2884"/>
                </a:solidFill>
                <a:latin typeface="Arial"/>
                <a:cs typeface="Arial"/>
              </a:rPr>
            </a:br>
            <a:endParaRPr lang="en-GB" sz="1600" b="1" dirty="0">
              <a:solidFill>
                <a:srgbClr val="5D2884"/>
              </a:solidFill>
              <a:latin typeface="Arial"/>
              <a:cs typeface="Arial"/>
            </a:endParaRPr>
          </a:p>
          <a:p>
            <a:pPr>
              <a:defRPr/>
            </a:pPr>
            <a:r>
              <a:rPr lang="en-GB" sz="1600" b="1" dirty="0">
                <a:solidFill>
                  <a:srgbClr val="5D2884"/>
                </a:solidFill>
                <a:latin typeface="Arial"/>
                <a:cs typeface="Arial"/>
              </a:rPr>
              <a:t>13:00     </a:t>
            </a:r>
            <a:r>
              <a:rPr lang="en-GB" sz="1600" dirty="0">
                <a:solidFill>
                  <a:srgbClr val="5D2884"/>
                </a:solidFill>
                <a:latin typeface="Arial"/>
                <a:cs typeface="Arial"/>
              </a:rPr>
              <a:t>Coaching skills for physiotherapists workshop with Sudhir Daya</a:t>
            </a:r>
            <a:br>
              <a:rPr lang="en-GB" sz="1600" dirty="0">
                <a:solidFill>
                  <a:srgbClr val="5D2884"/>
                </a:solidFill>
                <a:latin typeface="Arial"/>
                <a:cs typeface="Arial"/>
              </a:rPr>
            </a:br>
            <a:endParaRPr lang="en-GB" sz="1600" dirty="0">
              <a:solidFill>
                <a:srgbClr val="5D2884"/>
              </a:solidFill>
              <a:latin typeface="Arial"/>
              <a:cs typeface="Arial"/>
            </a:endParaRPr>
          </a:p>
          <a:p>
            <a:pPr>
              <a:defRPr/>
            </a:pPr>
            <a:r>
              <a:rPr lang="en-GB" sz="1600" b="1" dirty="0">
                <a:solidFill>
                  <a:srgbClr val="5D2884"/>
                </a:solidFill>
                <a:latin typeface="Arial"/>
                <a:cs typeface="Arial"/>
              </a:rPr>
              <a:t>16:00     Finish</a:t>
            </a:r>
            <a:br>
              <a:rPr lang="en-GB" sz="1600" b="1" dirty="0">
                <a:solidFill>
                  <a:srgbClr val="5D2884"/>
                </a:solidFill>
                <a:latin typeface="Arial"/>
                <a:cs typeface="Arial"/>
              </a:rPr>
            </a:br>
            <a:endParaRPr lang="en-GB" sz="1600" b="1" dirty="0">
              <a:solidFill>
                <a:srgbClr val="5D2884"/>
              </a:solidFill>
              <a:latin typeface="Arial"/>
              <a:cs typeface="Arial"/>
            </a:endParaRPr>
          </a:p>
          <a:p>
            <a:pPr>
              <a:defRPr/>
            </a:pPr>
            <a:endParaRPr lang="en-GB" sz="1600" dirty="0">
              <a:solidFill>
                <a:srgbClr val="5D2884"/>
              </a:solidFill>
              <a:latin typeface="Arial"/>
              <a:cs typeface="Arial"/>
            </a:endParaRPr>
          </a:p>
          <a:p>
            <a:pPr marL="0" indent="0">
              <a:buNone/>
              <a:defRPr/>
            </a:pPr>
            <a:br>
              <a:rPr lang="en-GB" sz="1600" b="1" dirty="0">
                <a:solidFill>
                  <a:srgbClr val="5D2884"/>
                </a:solidFill>
                <a:latin typeface="Arial"/>
                <a:cs typeface="Arial"/>
              </a:rPr>
            </a:br>
            <a:endParaRPr lang="en-GB" sz="1600" b="1" dirty="0">
              <a:solidFill>
                <a:srgbClr val="5D2884"/>
              </a:solidFill>
              <a:latin typeface="Arial"/>
              <a:cs typeface="Arial"/>
            </a:endParaRPr>
          </a:p>
          <a:p>
            <a:pPr>
              <a:defRPr/>
            </a:pPr>
            <a:endParaRPr lang="en-GB" sz="1600" b="1" dirty="0">
              <a:solidFill>
                <a:srgbClr val="5D2884"/>
              </a:solidFill>
              <a:latin typeface="Arial"/>
              <a:cs typeface="Arial"/>
            </a:endParaRPr>
          </a:p>
          <a:p>
            <a:pPr>
              <a:defRPr/>
            </a:pPr>
            <a:endParaRPr lang="en-GB" sz="1600" b="1" dirty="0">
              <a:solidFill>
                <a:srgbClr val="5D2884"/>
              </a:solidFill>
              <a:latin typeface="Arial"/>
              <a:cs typeface="Arial"/>
            </a:endParaRPr>
          </a:p>
          <a:p>
            <a:pPr>
              <a:defRPr/>
            </a:pPr>
            <a:endParaRPr lang="en-GB" sz="1600" b="1" dirty="0">
              <a:solidFill>
                <a:srgbClr val="5D2884"/>
              </a:solidFill>
              <a:latin typeface="Arial"/>
              <a:cs typeface="Arial"/>
            </a:endParaRPr>
          </a:p>
        </p:txBody>
      </p:sp>
      <p:sp>
        <p:nvSpPr>
          <p:cNvPr id="2" name="TextBox 1"/>
          <p:cNvSpPr txBox="1"/>
          <p:nvPr/>
        </p:nvSpPr>
        <p:spPr>
          <a:xfrm>
            <a:off x="3347864" y="476671"/>
            <a:ext cx="3168352" cy="707886"/>
          </a:xfrm>
          <a:prstGeom prst="rect">
            <a:avLst/>
          </a:prstGeom>
          <a:noFill/>
        </p:spPr>
        <p:txBody>
          <a:bodyPr wrap="square" rtlCol="0">
            <a:spAutoFit/>
          </a:bodyPr>
          <a:lstStyle/>
          <a:p>
            <a:pPr algn="ctr"/>
            <a:r>
              <a:rPr lang="en-GB" sz="4000" b="1" dirty="0">
                <a:solidFill>
                  <a:srgbClr val="5D2884"/>
                </a:solidFill>
              </a:rPr>
              <a:t>Agenda</a:t>
            </a:r>
            <a:endParaRPr lang="en-GB" dirty="0"/>
          </a:p>
        </p:txBody>
      </p:sp>
      <p:pic>
        <p:nvPicPr>
          <p:cNvPr id="4" name="Picture 3">
            <a:extLst>
              <a:ext uri="{FF2B5EF4-FFF2-40B4-BE49-F238E27FC236}">
                <a16:creationId xmlns:a16="http://schemas.microsoft.com/office/drawing/2014/main" id="{176ED53F-B791-2992-417C-37D1DB29C2F8}"/>
              </a:ext>
            </a:extLst>
          </p:cNvPr>
          <p:cNvPicPr>
            <a:picLocks noChangeAspect="1"/>
          </p:cNvPicPr>
          <p:nvPr/>
        </p:nvPicPr>
        <p:blipFill>
          <a:blip r:embed="rId2"/>
          <a:stretch>
            <a:fillRect/>
          </a:stretch>
        </p:blipFill>
        <p:spPr>
          <a:xfrm>
            <a:off x="2016745" y="184876"/>
            <a:ext cx="1003663" cy="999681"/>
          </a:xfrm>
          <a:prstGeom prst="rect">
            <a:avLst/>
          </a:prstGeom>
        </p:spPr>
      </p:pic>
    </p:spTree>
    <p:extLst>
      <p:ext uri="{BB962C8B-B14F-4D97-AF65-F5344CB8AC3E}">
        <p14:creationId xmlns:p14="http://schemas.microsoft.com/office/powerpoint/2010/main" val="251275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F08B11-789D-CD14-7C8C-114C13A82469}"/>
              </a:ext>
            </a:extLst>
          </p:cNvPr>
          <p:cNvGrpSpPr/>
          <p:nvPr/>
        </p:nvGrpSpPr>
        <p:grpSpPr>
          <a:xfrm>
            <a:off x="1414463" y="1070136"/>
            <a:ext cx="6018165" cy="4930615"/>
            <a:chOff x="1885950" y="283847"/>
            <a:chExt cx="8024220" cy="6574153"/>
          </a:xfrm>
        </p:grpSpPr>
        <p:sp>
          <p:nvSpPr>
            <p:cNvPr id="2" name="Flowchart: Connector 1">
              <a:extLst>
                <a:ext uri="{FF2B5EF4-FFF2-40B4-BE49-F238E27FC236}">
                  <a16:creationId xmlns:a16="http://schemas.microsoft.com/office/drawing/2014/main" id="{602A3FF5-7BCD-F385-4310-54860F009519}"/>
                </a:ext>
              </a:extLst>
            </p:cNvPr>
            <p:cNvSpPr/>
            <p:nvPr/>
          </p:nvSpPr>
          <p:spPr>
            <a:xfrm>
              <a:off x="1885950" y="786768"/>
              <a:ext cx="4880610" cy="3796662"/>
            </a:xfrm>
            <a:prstGeom prst="flowChartConnector">
              <a:avLst/>
            </a:prstGeom>
            <a:solidFill>
              <a:schemeClr val="accent2">
                <a:lumMod val="60000"/>
                <a:lumOff val="4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Social &amp; Economic Deprivation </a:t>
              </a:r>
            </a:p>
          </p:txBody>
        </p:sp>
        <p:sp>
          <p:nvSpPr>
            <p:cNvPr id="3" name="Flowchart: Connector 2">
              <a:extLst>
                <a:ext uri="{FF2B5EF4-FFF2-40B4-BE49-F238E27FC236}">
                  <a16:creationId xmlns:a16="http://schemas.microsoft.com/office/drawing/2014/main" id="{F31B080C-C631-6457-FD4E-F07D1FA1B264}"/>
                </a:ext>
              </a:extLst>
            </p:cNvPr>
            <p:cNvSpPr/>
            <p:nvPr/>
          </p:nvSpPr>
          <p:spPr>
            <a:xfrm>
              <a:off x="5196959" y="843917"/>
              <a:ext cx="4713211" cy="3796662"/>
            </a:xfrm>
            <a:prstGeom prst="flowChartConnector">
              <a:avLst/>
            </a:prstGeom>
            <a:solidFill>
              <a:schemeClr val="accent4">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Characteristics </a:t>
              </a:r>
            </a:p>
          </p:txBody>
        </p:sp>
        <p:sp>
          <p:nvSpPr>
            <p:cNvPr id="4" name="Flowchart: Connector 3">
              <a:extLst>
                <a:ext uri="{FF2B5EF4-FFF2-40B4-BE49-F238E27FC236}">
                  <a16:creationId xmlns:a16="http://schemas.microsoft.com/office/drawing/2014/main" id="{3CE684E5-DD88-2F06-8B97-44367AC925D1}"/>
                </a:ext>
              </a:extLst>
            </p:cNvPr>
            <p:cNvSpPr/>
            <p:nvPr/>
          </p:nvSpPr>
          <p:spPr>
            <a:xfrm>
              <a:off x="1885950" y="2929891"/>
              <a:ext cx="4469130" cy="3598544"/>
            </a:xfrm>
            <a:prstGeom prst="flowChartConnector">
              <a:avLst/>
            </a:prstGeom>
            <a:solidFill>
              <a:schemeClr val="bg2">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Health Service Inequalities </a:t>
              </a:r>
            </a:p>
          </p:txBody>
        </p:sp>
        <p:sp>
          <p:nvSpPr>
            <p:cNvPr id="5" name="Flowchart: Connector 4">
              <a:extLst>
                <a:ext uri="{FF2B5EF4-FFF2-40B4-BE49-F238E27FC236}">
                  <a16:creationId xmlns:a16="http://schemas.microsoft.com/office/drawing/2014/main" id="{1E6D5591-B62E-AB5D-D13E-3EA015F0BC4C}"/>
                </a:ext>
              </a:extLst>
            </p:cNvPr>
            <p:cNvSpPr/>
            <p:nvPr/>
          </p:nvSpPr>
          <p:spPr>
            <a:xfrm>
              <a:off x="4317918" y="3259456"/>
              <a:ext cx="3324221" cy="3598544"/>
            </a:xfrm>
            <a:prstGeom prst="flowChartConnector">
              <a:avLst/>
            </a:prstGeom>
            <a:solidFill>
              <a:schemeClr val="accent6">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Behavioural; Lifestyle </a:t>
              </a:r>
            </a:p>
          </p:txBody>
        </p:sp>
        <p:sp>
          <p:nvSpPr>
            <p:cNvPr id="6" name="Flowchart: Connector 5">
              <a:extLst>
                <a:ext uri="{FF2B5EF4-FFF2-40B4-BE49-F238E27FC236}">
                  <a16:creationId xmlns:a16="http://schemas.microsoft.com/office/drawing/2014/main" id="{41408BC4-D88F-3D52-BF94-24CC62E9E654}"/>
                </a:ext>
              </a:extLst>
            </p:cNvPr>
            <p:cNvSpPr/>
            <p:nvPr/>
          </p:nvSpPr>
          <p:spPr>
            <a:xfrm>
              <a:off x="5554980" y="2872742"/>
              <a:ext cx="4198861" cy="3369945"/>
            </a:xfrm>
            <a:prstGeom prst="flowChartConnector">
              <a:avLst/>
            </a:prstGeom>
            <a:solidFill>
              <a:schemeClr val="accent2">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Inclusion Health Groups </a:t>
              </a:r>
            </a:p>
          </p:txBody>
        </p:sp>
        <p:sp>
          <p:nvSpPr>
            <p:cNvPr id="7" name="Flowchart: Connector 6">
              <a:extLst>
                <a:ext uri="{FF2B5EF4-FFF2-40B4-BE49-F238E27FC236}">
                  <a16:creationId xmlns:a16="http://schemas.microsoft.com/office/drawing/2014/main" id="{FF2587A3-34B4-F3CC-8F2B-4AF6C9879EEA}"/>
                </a:ext>
              </a:extLst>
            </p:cNvPr>
            <p:cNvSpPr/>
            <p:nvPr/>
          </p:nvSpPr>
          <p:spPr>
            <a:xfrm>
              <a:off x="4191473" y="283847"/>
              <a:ext cx="3683315" cy="3373754"/>
            </a:xfrm>
            <a:prstGeom prst="flowChartConnector">
              <a:avLst/>
            </a:prstGeom>
            <a:solidFill>
              <a:schemeClr val="accent1">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Geography</a:t>
              </a:r>
            </a:p>
          </p:txBody>
        </p:sp>
        <p:sp>
          <p:nvSpPr>
            <p:cNvPr id="8" name="Flowchart: Connector 7">
              <a:extLst>
                <a:ext uri="{FF2B5EF4-FFF2-40B4-BE49-F238E27FC236}">
                  <a16:creationId xmlns:a16="http://schemas.microsoft.com/office/drawing/2014/main" id="{B56F3B0B-CD5B-38D1-7A6C-C47EFE39E7CB}"/>
                </a:ext>
              </a:extLst>
            </p:cNvPr>
            <p:cNvSpPr/>
            <p:nvPr/>
          </p:nvSpPr>
          <p:spPr>
            <a:xfrm>
              <a:off x="4554617" y="2333629"/>
              <a:ext cx="2762249" cy="2868930"/>
            </a:xfrm>
            <a:prstGeom prst="flowChartConnector">
              <a:avLst/>
            </a:prstGeom>
            <a:solidFill>
              <a:srgbClr val="FF0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Opportunity </a:t>
              </a:r>
            </a:p>
          </p:txBody>
        </p:sp>
      </p:grpSp>
      <p:sp>
        <p:nvSpPr>
          <p:cNvPr id="10" name="TextBox 9">
            <a:extLst>
              <a:ext uri="{FF2B5EF4-FFF2-40B4-BE49-F238E27FC236}">
                <a16:creationId xmlns:a16="http://schemas.microsoft.com/office/drawing/2014/main" id="{561309F3-47F4-B4CD-15AB-FBA03CABB270}"/>
              </a:ext>
            </a:extLst>
          </p:cNvPr>
          <p:cNvSpPr txBox="1"/>
          <p:nvPr/>
        </p:nvSpPr>
        <p:spPr>
          <a:xfrm>
            <a:off x="7561663" y="5054518"/>
            <a:ext cx="1363028"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Not Simple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Quite Complex </a:t>
            </a:r>
          </a:p>
        </p:txBody>
      </p:sp>
    </p:spTree>
    <p:extLst>
      <p:ext uri="{BB962C8B-B14F-4D97-AF65-F5344CB8AC3E}">
        <p14:creationId xmlns:p14="http://schemas.microsoft.com/office/powerpoint/2010/main" val="1092270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lth inequalities word cloud">
            <a:extLst>
              <a:ext uri="{FF2B5EF4-FFF2-40B4-BE49-F238E27FC236}">
                <a16:creationId xmlns:a16="http://schemas.microsoft.com/office/drawing/2014/main" id="{FA6FE9E2-AA46-C029-1A13-09DB29F45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213" y="117326"/>
            <a:ext cx="6384898" cy="635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014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2F7D58-6999-6D5D-3A9C-7E406F10E2D4}"/>
              </a:ext>
            </a:extLst>
          </p:cNvPr>
          <p:cNvSpPr txBox="1"/>
          <p:nvPr/>
        </p:nvSpPr>
        <p:spPr>
          <a:xfrm>
            <a:off x="387178" y="436605"/>
            <a:ext cx="8460260" cy="50167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The People We Support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Long Term Conditions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People in lower socio-economic groups are more likely to have long-term health conditions, and these conditions tend to be more severe.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Deprivation increases the likelihood of having more multiple LTCs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On average people in the most deprived fifth of the population develop multiple long-term conditions 10 years earlier than those in the least deprived fifth.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People from ethnic minority groups are more likely than white British people to report limiting long-term illness and poor health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Inclusion Health Groups experience worse Health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842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1F0510-87B4-624A-AC6A-028D01F90130}"/>
              </a:ext>
            </a:extLst>
          </p:cNvPr>
          <p:cNvSpPr txBox="1"/>
          <p:nvPr/>
        </p:nvSpPr>
        <p:spPr>
          <a:xfrm>
            <a:off x="305418" y="106729"/>
            <a:ext cx="8743950" cy="59400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Health Inequalities </a:t>
            </a: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are ultimately about differences in the status of people’s health.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Life Expectancy - </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Healthy Life Expectancy – LTCs </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Avoidable Mortality – Preventable/ Treatable</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Ill Health Prevalence - </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Health Service Inequalities – Access/ Experience / Outcomes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Health Inequalities are often analysed and addressed across four types of factors: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Socio-economic, e.g. income / </a:t>
            </a:r>
            <a:r>
              <a:rPr kumimoji="0" lang="en-GB" sz="2000" b="0" i="0" u="none" strike="noStrike" kern="1200" cap="none" spc="0" normalizeH="0" baseline="0" noProof="0" dirty="0" err="1">
                <a:ln>
                  <a:noFill/>
                </a:ln>
                <a:solidFill>
                  <a:srgbClr val="000000"/>
                </a:solidFill>
                <a:effectLst/>
                <a:uLnTx/>
                <a:uFillTx/>
                <a:latin typeface="Calibri" panose="020F0502020204030204"/>
                <a:ea typeface="+mn-ea"/>
                <a:cs typeface="+mn-cs"/>
              </a:rPr>
              <a:t>educ</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 housing/ employment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Geography, e.g. urban or rural / areas of defined deprivation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Specific Characteristics including those protected in law, e.g. sex, ethnicity or disability</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Socially excluded groups, e.g. the homeless / asylum seekers/ sex workers/ people with drug &amp; alcohol dependency .</a:t>
            </a:r>
          </a:p>
        </p:txBody>
      </p:sp>
    </p:spTree>
    <p:extLst>
      <p:ext uri="{BB962C8B-B14F-4D97-AF65-F5344CB8AC3E}">
        <p14:creationId xmlns:p14="http://schemas.microsoft.com/office/powerpoint/2010/main" val="3803122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BD6440-5C8F-0A45-D151-570E3EEE9485}"/>
              </a:ext>
            </a:extLst>
          </p:cNvPr>
          <p:cNvSpPr txBox="1"/>
          <p:nvPr/>
        </p:nvSpPr>
        <p:spPr>
          <a:xfrm>
            <a:off x="700216" y="848497"/>
            <a:ext cx="7916562" cy="25237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Behavioural Risks are often used to identify &amp; predict Health Inequalities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Smoking</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Weight</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Drug &amp; Alcohol</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Physical Activity</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Social Isolation </a:t>
            </a:r>
            <a:endParaRPr kumimoji="0" lang="en-GB" sz="2000" b="0" i="0" u="sng"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c 3" descr="Dancing with solid fill">
            <a:extLst>
              <a:ext uri="{FF2B5EF4-FFF2-40B4-BE49-F238E27FC236}">
                <a16:creationId xmlns:a16="http://schemas.microsoft.com/office/drawing/2014/main" id="{90B05096-E9E3-5121-CB84-E8B983B09C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5352" y="4826741"/>
            <a:ext cx="642811" cy="642811"/>
          </a:xfrm>
          <a:prstGeom prst="rect">
            <a:avLst/>
          </a:prstGeom>
        </p:spPr>
      </p:pic>
      <p:pic>
        <p:nvPicPr>
          <p:cNvPr id="6" name="Graphic 5" descr="Pizza with solid fill">
            <a:extLst>
              <a:ext uri="{FF2B5EF4-FFF2-40B4-BE49-F238E27FC236}">
                <a16:creationId xmlns:a16="http://schemas.microsoft.com/office/drawing/2014/main" id="{5A2048BC-95EE-2A6D-B957-F57BB81368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259354">
            <a:off x="6900610" y="2704532"/>
            <a:ext cx="914400" cy="914400"/>
          </a:xfrm>
          <a:prstGeom prst="rect">
            <a:avLst/>
          </a:prstGeom>
        </p:spPr>
      </p:pic>
      <p:pic>
        <p:nvPicPr>
          <p:cNvPr id="8" name="Graphic 7" descr="Restaurant outline">
            <a:extLst>
              <a:ext uri="{FF2B5EF4-FFF2-40B4-BE49-F238E27FC236}">
                <a16:creationId xmlns:a16="http://schemas.microsoft.com/office/drawing/2014/main" id="{2D15A3A9-90E2-6952-FF32-76ACC4BA75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70481" y="3912341"/>
            <a:ext cx="914400" cy="914400"/>
          </a:xfrm>
          <a:prstGeom prst="rect">
            <a:avLst/>
          </a:prstGeom>
        </p:spPr>
      </p:pic>
      <p:pic>
        <p:nvPicPr>
          <p:cNvPr id="10" name="Graphic 9" descr="Fruit bowl outline">
            <a:extLst>
              <a:ext uri="{FF2B5EF4-FFF2-40B4-BE49-F238E27FC236}">
                <a16:creationId xmlns:a16="http://schemas.microsoft.com/office/drawing/2014/main" id="{AD41FEE5-E4B9-4392-C963-FAE767582E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45861" y="5031298"/>
            <a:ext cx="914400" cy="914400"/>
          </a:xfrm>
          <a:prstGeom prst="rect">
            <a:avLst/>
          </a:prstGeom>
        </p:spPr>
      </p:pic>
      <p:pic>
        <p:nvPicPr>
          <p:cNvPr id="14" name="Graphic 13" descr="Run with solid fill">
            <a:extLst>
              <a:ext uri="{FF2B5EF4-FFF2-40B4-BE49-F238E27FC236}">
                <a16:creationId xmlns:a16="http://schemas.microsoft.com/office/drawing/2014/main" id="{5CF12B9E-1345-90F4-4800-023BAC98DF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49039" y="3469412"/>
            <a:ext cx="914400" cy="914400"/>
          </a:xfrm>
          <a:prstGeom prst="rect">
            <a:avLst/>
          </a:prstGeom>
        </p:spPr>
      </p:pic>
      <p:pic>
        <p:nvPicPr>
          <p:cNvPr id="16" name="Graphic 15" descr="Dance with solid fill">
            <a:extLst>
              <a:ext uri="{FF2B5EF4-FFF2-40B4-BE49-F238E27FC236}">
                <a16:creationId xmlns:a16="http://schemas.microsoft.com/office/drawing/2014/main" id="{CBE2B16F-FC8F-0EA9-4B3A-2B0BCFF661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9633" y="4233747"/>
            <a:ext cx="914400" cy="914400"/>
          </a:xfrm>
          <a:prstGeom prst="rect">
            <a:avLst/>
          </a:prstGeom>
        </p:spPr>
      </p:pic>
      <p:pic>
        <p:nvPicPr>
          <p:cNvPr id="18" name="Graphic 17" descr="Snooze outline">
            <a:extLst>
              <a:ext uri="{FF2B5EF4-FFF2-40B4-BE49-F238E27FC236}">
                <a16:creationId xmlns:a16="http://schemas.microsoft.com/office/drawing/2014/main" id="{1D4B6356-14A4-90FC-ABEE-718FE012857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73190" y="3902975"/>
            <a:ext cx="914400" cy="914400"/>
          </a:xfrm>
          <a:prstGeom prst="rect">
            <a:avLst/>
          </a:prstGeom>
        </p:spPr>
      </p:pic>
      <p:pic>
        <p:nvPicPr>
          <p:cNvPr id="20" name="Graphic 19" descr="Bed with solid fill">
            <a:extLst>
              <a:ext uri="{FF2B5EF4-FFF2-40B4-BE49-F238E27FC236}">
                <a16:creationId xmlns:a16="http://schemas.microsoft.com/office/drawing/2014/main" id="{4E32C62E-1775-3994-1DEC-42F8744BE4A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50717" y="4798801"/>
            <a:ext cx="914400" cy="914400"/>
          </a:xfrm>
          <a:prstGeom prst="rect">
            <a:avLst/>
          </a:prstGeom>
        </p:spPr>
      </p:pic>
      <p:pic>
        <p:nvPicPr>
          <p:cNvPr id="22" name="Graphic 21" descr="Pleading face with solid fill with solid fill">
            <a:extLst>
              <a:ext uri="{FF2B5EF4-FFF2-40B4-BE49-F238E27FC236}">
                <a16:creationId xmlns:a16="http://schemas.microsoft.com/office/drawing/2014/main" id="{F69DBBF1-BC80-B31C-BA52-8E14630E933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446206" y="4457249"/>
            <a:ext cx="914400" cy="914400"/>
          </a:xfrm>
          <a:prstGeom prst="rect">
            <a:avLst/>
          </a:prstGeom>
        </p:spPr>
      </p:pic>
      <p:pic>
        <p:nvPicPr>
          <p:cNvPr id="24" name="Graphic 23" descr="Woozy face with solid fill with solid fill">
            <a:extLst>
              <a:ext uri="{FF2B5EF4-FFF2-40B4-BE49-F238E27FC236}">
                <a16:creationId xmlns:a16="http://schemas.microsoft.com/office/drawing/2014/main" id="{0AB9D20A-7791-DBDF-DC7C-0A8BF1D36D6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80826" y="4834038"/>
            <a:ext cx="914400" cy="914400"/>
          </a:xfrm>
          <a:prstGeom prst="rect">
            <a:avLst/>
          </a:prstGeom>
        </p:spPr>
      </p:pic>
      <p:pic>
        <p:nvPicPr>
          <p:cNvPr id="26" name="Graphic 25" descr="Zany face outline outline">
            <a:extLst>
              <a:ext uri="{FF2B5EF4-FFF2-40B4-BE49-F238E27FC236}">
                <a16:creationId xmlns:a16="http://schemas.microsoft.com/office/drawing/2014/main" id="{29C91C41-84D3-98C1-DFA4-B67417033DB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514818" y="3045183"/>
            <a:ext cx="914400" cy="914400"/>
          </a:xfrm>
          <a:prstGeom prst="rect">
            <a:avLst/>
          </a:prstGeom>
        </p:spPr>
      </p:pic>
      <p:pic>
        <p:nvPicPr>
          <p:cNvPr id="28" name="Graphic 27" descr="Weight Loss with solid fill">
            <a:extLst>
              <a:ext uri="{FF2B5EF4-FFF2-40B4-BE49-F238E27FC236}">
                <a16:creationId xmlns:a16="http://schemas.microsoft.com/office/drawing/2014/main" id="{0FAAA36C-084F-E5F5-BF05-6ECBB279BBC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835087" y="2660006"/>
            <a:ext cx="914400" cy="914400"/>
          </a:xfrm>
          <a:prstGeom prst="rect">
            <a:avLst/>
          </a:prstGeom>
        </p:spPr>
      </p:pic>
      <p:pic>
        <p:nvPicPr>
          <p:cNvPr id="30" name="Graphic 29" descr="Yoga outline">
            <a:extLst>
              <a:ext uri="{FF2B5EF4-FFF2-40B4-BE49-F238E27FC236}">
                <a16:creationId xmlns:a16="http://schemas.microsoft.com/office/drawing/2014/main" id="{78B9A7CD-A6BE-A595-1F16-E8F6F217B26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250689" y="4360175"/>
            <a:ext cx="914400" cy="914400"/>
          </a:xfrm>
          <a:prstGeom prst="rect">
            <a:avLst/>
          </a:prstGeom>
        </p:spPr>
      </p:pic>
      <p:pic>
        <p:nvPicPr>
          <p:cNvPr id="1026" name="Picture 2" descr="Hand drawn cigarette Cigarette cartoon of a empty cigarette packs stock illustrations">
            <a:extLst>
              <a:ext uri="{FF2B5EF4-FFF2-40B4-BE49-F238E27FC236}">
                <a16:creationId xmlns:a16="http://schemas.microsoft.com/office/drawing/2014/main" id="{019E56A3-E2FE-281C-D564-D896FAF7CEA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726121" y="3414686"/>
            <a:ext cx="875968" cy="68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938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F08B11-789D-CD14-7C8C-114C13A82469}"/>
              </a:ext>
            </a:extLst>
          </p:cNvPr>
          <p:cNvGrpSpPr/>
          <p:nvPr/>
        </p:nvGrpSpPr>
        <p:grpSpPr>
          <a:xfrm>
            <a:off x="1414463" y="1070136"/>
            <a:ext cx="6018165" cy="4930615"/>
            <a:chOff x="1885950" y="283847"/>
            <a:chExt cx="8024220" cy="6574153"/>
          </a:xfrm>
        </p:grpSpPr>
        <p:sp>
          <p:nvSpPr>
            <p:cNvPr id="2" name="Flowchart: Connector 1">
              <a:extLst>
                <a:ext uri="{FF2B5EF4-FFF2-40B4-BE49-F238E27FC236}">
                  <a16:creationId xmlns:a16="http://schemas.microsoft.com/office/drawing/2014/main" id="{602A3FF5-7BCD-F385-4310-54860F009519}"/>
                </a:ext>
              </a:extLst>
            </p:cNvPr>
            <p:cNvSpPr/>
            <p:nvPr/>
          </p:nvSpPr>
          <p:spPr>
            <a:xfrm>
              <a:off x="1885950" y="786768"/>
              <a:ext cx="4880610" cy="3796662"/>
            </a:xfrm>
            <a:prstGeom prst="flowChartConnector">
              <a:avLst/>
            </a:prstGeom>
            <a:solidFill>
              <a:schemeClr val="accent2">
                <a:lumMod val="60000"/>
                <a:lumOff val="4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Social &amp; Economic Deprivation </a:t>
              </a:r>
            </a:p>
          </p:txBody>
        </p:sp>
        <p:sp>
          <p:nvSpPr>
            <p:cNvPr id="3" name="Flowchart: Connector 2">
              <a:extLst>
                <a:ext uri="{FF2B5EF4-FFF2-40B4-BE49-F238E27FC236}">
                  <a16:creationId xmlns:a16="http://schemas.microsoft.com/office/drawing/2014/main" id="{F31B080C-C631-6457-FD4E-F07D1FA1B264}"/>
                </a:ext>
              </a:extLst>
            </p:cNvPr>
            <p:cNvSpPr/>
            <p:nvPr/>
          </p:nvSpPr>
          <p:spPr>
            <a:xfrm>
              <a:off x="5196959" y="843917"/>
              <a:ext cx="4713211" cy="3796662"/>
            </a:xfrm>
            <a:prstGeom prst="flowChartConnector">
              <a:avLst/>
            </a:prstGeom>
            <a:solidFill>
              <a:schemeClr val="accent4">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Characteristics </a:t>
              </a:r>
            </a:p>
          </p:txBody>
        </p:sp>
        <p:sp>
          <p:nvSpPr>
            <p:cNvPr id="4" name="Flowchart: Connector 3">
              <a:extLst>
                <a:ext uri="{FF2B5EF4-FFF2-40B4-BE49-F238E27FC236}">
                  <a16:creationId xmlns:a16="http://schemas.microsoft.com/office/drawing/2014/main" id="{3CE684E5-DD88-2F06-8B97-44367AC925D1}"/>
                </a:ext>
              </a:extLst>
            </p:cNvPr>
            <p:cNvSpPr/>
            <p:nvPr/>
          </p:nvSpPr>
          <p:spPr>
            <a:xfrm>
              <a:off x="1885950" y="2929891"/>
              <a:ext cx="4469130" cy="3598544"/>
            </a:xfrm>
            <a:prstGeom prst="flowChartConnector">
              <a:avLst/>
            </a:prstGeom>
            <a:solidFill>
              <a:schemeClr val="bg2">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Health Service Inequalities </a:t>
              </a:r>
            </a:p>
          </p:txBody>
        </p:sp>
        <p:sp>
          <p:nvSpPr>
            <p:cNvPr id="5" name="Flowchart: Connector 4">
              <a:extLst>
                <a:ext uri="{FF2B5EF4-FFF2-40B4-BE49-F238E27FC236}">
                  <a16:creationId xmlns:a16="http://schemas.microsoft.com/office/drawing/2014/main" id="{1E6D5591-B62E-AB5D-D13E-3EA015F0BC4C}"/>
                </a:ext>
              </a:extLst>
            </p:cNvPr>
            <p:cNvSpPr/>
            <p:nvPr/>
          </p:nvSpPr>
          <p:spPr>
            <a:xfrm>
              <a:off x="4317918" y="3259456"/>
              <a:ext cx="3324221" cy="3598544"/>
            </a:xfrm>
            <a:prstGeom prst="flowChartConnector">
              <a:avLst/>
            </a:prstGeom>
            <a:solidFill>
              <a:schemeClr val="accent6">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Behavioural; Lifestyle </a:t>
              </a:r>
            </a:p>
          </p:txBody>
        </p:sp>
        <p:sp>
          <p:nvSpPr>
            <p:cNvPr id="6" name="Flowchart: Connector 5">
              <a:extLst>
                <a:ext uri="{FF2B5EF4-FFF2-40B4-BE49-F238E27FC236}">
                  <a16:creationId xmlns:a16="http://schemas.microsoft.com/office/drawing/2014/main" id="{41408BC4-D88F-3D52-BF94-24CC62E9E654}"/>
                </a:ext>
              </a:extLst>
            </p:cNvPr>
            <p:cNvSpPr/>
            <p:nvPr/>
          </p:nvSpPr>
          <p:spPr>
            <a:xfrm>
              <a:off x="5554980" y="2872742"/>
              <a:ext cx="4198861" cy="3369945"/>
            </a:xfrm>
            <a:prstGeom prst="flowChartConnector">
              <a:avLst/>
            </a:prstGeom>
            <a:solidFill>
              <a:schemeClr val="accent2">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Inclusion Health Groups </a:t>
              </a:r>
            </a:p>
          </p:txBody>
        </p:sp>
        <p:sp>
          <p:nvSpPr>
            <p:cNvPr id="7" name="Flowchart: Connector 6">
              <a:extLst>
                <a:ext uri="{FF2B5EF4-FFF2-40B4-BE49-F238E27FC236}">
                  <a16:creationId xmlns:a16="http://schemas.microsoft.com/office/drawing/2014/main" id="{FF2587A3-34B4-F3CC-8F2B-4AF6C9879EEA}"/>
                </a:ext>
              </a:extLst>
            </p:cNvPr>
            <p:cNvSpPr/>
            <p:nvPr/>
          </p:nvSpPr>
          <p:spPr>
            <a:xfrm>
              <a:off x="4191473" y="283847"/>
              <a:ext cx="3683315" cy="3373754"/>
            </a:xfrm>
            <a:prstGeom prst="flowChartConnector">
              <a:avLst/>
            </a:prstGeom>
            <a:solidFill>
              <a:schemeClr val="accent1">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Geography</a:t>
              </a:r>
            </a:p>
          </p:txBody>
        </p:sp>
        <p:sp>
          <p:nvSpPr>
            <p:cNvPr id="8" name="Flowchart: Connector 7">
              <a:extLst>
                <a:ext uri="{FF2B5EF4-FFF2-40B4-BE49-F238E27FC236}">
                  <a16:creationId xmlns:a16="http://schemas.microsoft.com/office/drawing/2014/main" id="{B56F3B0B-CD5B-38D1-7A6C-C47EFE39E7CB}"/>
                </a:ext>
              </a:extLst>
            </p:cNvPr>
            <p:cNvSpPr/>
            <p:nvPr/>
          </p:nvSpPr>
          <p:spPr>
            <a:xfrm>
              <a:off x="4554617" y="2333629"/>
              <a:ext cx="2762249" cy="2868930"/>
            </a:xfrm>
            <a:prstGeom prst="flowChartConnector">
              <a:avLst/>
            </a:prstGeom>
            <a:solidFill>
              <a:srgbClr val="FF0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Opportunity </a:t>
              </a:r>
            </a:p>
          </p:txBody>
        </p:sp>
      </p:grpSp>
      <p:sp>
        <p:nvSpPr>
          <p:cNvPr id="10" name="TextBox 9">
            <a:extLst>
              <a:ext uri="{FF2B5EF4-FFF2-40B4-BE49-F238E27FC236}">
                <a16:creationId xmlns:a16="http://schemas.microsoft.com/office/drawing/2014/main" id="{561309F3-47F4-B4CD-15AB-FBA03CABB270}"/>
              </a:ext>
            </a:extLst>
          </p:cNvPr>
          <p:cNvSpPr txBox="1"/>
          <p:nvPr/>
        </p:nvSpPr>
        <p:spPr>
          <a:xfrm>
            <a:off x="7561663" y="5054518"/>
            <a:ext cx="1363028" cy="11310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Not Simple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Quite Complex</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What Can Health do? </a:t>
            </a:r>
          </a:p>
        </p:txBody>
      </p:sp>
    </p:spTree>
    <p:extLst>
      <p:ext uri="{BB962C8B-B14F-4D97-AF65-F5344CB8AC3E}">
        <p14:creationId xmlns:p14="http://schemas.microsoft.com/office/powerpoint/2010/main" val="2620203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9128" y="0"/>
            <a:ext cx="5718506" cy="1325563"/>
          </a:xfrm>
        </p:spPr>
        <p:txBody>
          <a:bodyPr/>
          <a:lstStyle/>
          <a:p>
            <a:r>
              <a:rPr lang="en-GB" dirty="0">
                <a:latin typeface="Arial" panose="020B0604020202020204" pitchFamily="34" charset="0"/>
                <a:cs typeface="Arial" panose="020B0604020202020204" pitchFamily="34" charset="0"/>
              </a:rPr>
              <a:t>What Can Health Do?</a:t>
            </a:r>
          </a:p>
        </p:txBody>
      </p:sp>
      <p:pic>
        <p:nvPicPr>
          <p:cNvPr id="6" name="Content Placeholder 4" descr="Graphical user interface&#10;&#10;Description automatically generated">
            <a:extLst>
              <a:ext uri="{FF2B5EF4-FFF2-40B4-BE49-F238E27FC236}">
                <a16:creationId xmlns:a16="http://schemas.microsoft.com/office/drawing/2014/main" id="{7712592E-70D6-4131-78DC-5F9849C67C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3891" y="365126"/>
            <a:ext cx="2287447" cy="868870"/>
          </a:xfrm>
          <a:prstGeom prst="rect">
            <a:avLst/>
          </a:prstGeom>
        </p:spPr>
      </p:pic>
      <p:pic>
        <p:nvPicPr>
          <p:cNvPr id="3" name="Picture 2">
            <a:extLst>
              <a:ext uri="{FF2B5EF4-FFF2-40B4-BE49-F238E27FC236}">
                <a16:creationId xmlns:a16="http://schemas.microsoft.com/office/drawing/2014/main" id="{48384B8B-AED1-C27D-3FCE-FF4FCC2475D9}"/>
              </a:ext>
            </a:extLst>
          </p:cNvPr>
          <p:cNvPicPr>
            <a:picLocks noChangeAspect="1"/>
          </p:cNvPicPr>
          <p:nvPr/>
        </p:nvPicPr>
        <p:blipFill>
          <a:blip r:embed="rId3"/>
          <a:stretch>
            <a:fillRect/>
          </a:stretch>
        </p:blipFill>
        <p:spPr>
          <a:xfrm>
            <a:off x="393481" y="1478942"/>
            <a:ext cx="8357038" cy="4403209"/>
          </a:xfrm>
          <a:prstGeom prst="rect">
            <a:avLst/>
          </a:prstGeom>
        </p:spPr>
      </p:pic>
    </p:spTree>
    <p:extLst>
      <p:ext uri="{BB962C8B-B14F-4D97-AF65-F5344CB8AC3E}">
        <p14:creationId xmlns:p14="http://schemas.microsoft.com/office/powerpoint/2010/main" val="3765279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53960C-74FC-2169-640A-FD9FAB8110C6}"/>
              </a:ext>
            </a:extLst>
          </p:cNvPr>
          <p:cNvSpPr txBox="1"/>
          <p:nvPr/>
        </p:nvSpPr>
        <p:spPr>
          <a:xfrm>
            <a:off x="247135" y="766119"/>
            <a:ext cx="8534400" cy="5539978"/>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GB" sz="54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3 Step Plan </a:t>
            </a:r>
            <a:r>
              <a:rPr kumimoji="0" lang="en-US" sz="54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0000"/>
                </a:solidFill>
                <a:effectLst/>
                <a:uLnTx/>
                <a:uFillTx/>
                <a:latin typeface="Calibri" panose="020F0502020204030204"/>
                <a:ea typeface="+mn-ea"/>
                <a:cs typeface="+mn-cs"/>
              </a:rPr>
              <a:t>Get Own House In Order</a:t>
            </a: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0000"/>
                </a:solidFill>
                <a:effectLst/>
                <a:uLnTx/>
                <a:uFillTx/>
                <a:latin typeface="Calibri" panose="020F0502020204030204"/>
                <a:ea typeface="+mn-ea"/>
                <a:cs typeface="+mn-cs"/>
              </a:rPr>
              <a:t>Work As Anchor</a:t>
            </a: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0000"/>
                </a:solidFill>
                <a:effectLst/>
                <a:uLnTx/>
                <a:uFillTx/>
                <a:latin typeface="Calibri" panose="020F0502020204030204"/>
                <a:ea typeface="+mn-ea"/>
                <a:cs typeface="+mn-cs"/>
              </a:rPr>
              <a:t>Partnerships To Reduce Wider Determinants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c 3" descr="Group of men with solid fill">
            <a:extLst>
              <a:ext uri="{FF2B5EF4-FFF2-40B4-BE49-F238E27FC236}">
                <a16:creationId xmlns:a16="http://schemas.microsoft.com/office/drawing/2014/main" id="{E4F45F32-7A7E-864B-4CFD-4EE9153FA1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8249" y="5131507"/>
            <a:ext cx="914400" cy="914400"/>
          </a:xfrm>
          <a:prstGeom prst="rect">
            <a:avLst/>
          </a:prstGeom>
        </p:spPr>
      </p:pic>
      <p:pic>
        <p:nvPicPr>
          <p:cNvPr id="6" name="Graphic 5" descr="Group outline">
            <a:extLst>
              <a:ext uri="{FF2B5EF4-FFF2-40B4-BE49-F238E27FC236}">
                <a16:creationId xmlns:a16="http://schemas.microsoft.com/office/drawing/2014/main" id="{6FB149B7-EDEF-CB5D-A3D8-FDF11C6279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31092" y="5131507"/>
            <a:ext cx="914400" cy="914400"/>
          </a:xfrm>
          <a:prstGeom prst="rect">
            <a:avLst/>
          </a:prstGeom>
        </p:spPr>
      </p:pic>
      <p:pic>
        <p:nvPicPr>
          <p:cNvPr id="8" name="Graphic 7" descr="Business Growth with solid fill">
            <a:extLst>
              <a:ext uri="{FF2B5EF4-FFF2-40B4-BE49-F238E27FC236}">
                <a16:creationId xmlns:a16="http://schemas.microsoft.com/office/drawing/2014/main" id="{985B6008-28BA-A632-BD1D-835FE5AC46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1189" y="1790287"/>
            <a:ext cx="914400" cy="914400"/>
          </a:xfrm>
          <a:prstGeom prst="rect">
            <a:avLst/>
          </a:prstGeom>
        </p:spPr>
      </p:pic>
      <p:pic>
        <p:nvPicPr>
          <p:cNvPr id="12" name="Graphic 11" descr="Presentation with checklist with solid fill">
            <a:extLst>
              <a:ext uri="{FF2B5EF4-FFF2-40B4-BE49-F238E27FC236}">
                <a16:creationId xmlns:a16="http://schemas.microsoft.com/office/drawing/2014/main" id="{B3B900BA-3F17-C5D0-0FC2-0E32F6DB4D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37567" y="2030595"/>
            <a:ext cx="914400" cy="914400"/>
          </a:xfrm>
          <a:prstGeom prst="rect">
            <a:avLst/>
          </a:prstGeom>
        </p:spPr>
      </p:pic>
      <p:pic>
        <p:nvPicPr>
          <p:cNvPr id="14" name="Graphic 13" descr="Anchor with solid fill">
            <a:extLst>
              <a:ext uri="{FF2B5EF4-FFF2-40B4-BE49-F238E27FC236}">
                <a16:creationId xmlns:a16="http://schemas.microsoft.com/office/drawing/2014/main" id="{59EAF575-56FF-20F4-4C74-711DABD196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23167" y="3271800"/>
            <a:ext cx="914400" cy="914400"/>
          </a:xfrm>
          <a:prstGeom prst="rect">
            <a:avLst/>
          </a:prstGeom>
        </p:spPr>
      </p:pic>
      <p:pic>
        <p:nvPicPr>
          <p:cNvPr id="15" name="Graphic 14" descr="Anchor with solid fill">
            <a:extLst>
              <a:ext uri="{FF2B5EF4-FFF2-40B4-BE49-F238E27FC236}">
                <a16:creationId xmlns:a16="http://schemas.microsoft.com/office/drawing/2014/main" id="{8FC3EA70-A190-BAD0-1805-E66E5C7399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1718" y="3271800"/>
            <a:ext cx="914400" cy="914400"/>
          </a:xfrm>
          <a:prstGeom prst="rect">
            <a:avLst/>
          </a:prstGeom>
        </p:spPr>
      </p:pic>
    </p:spTree>
    <p:extLst>
      <p:ext uri="{BB962C8B-B14F-4D97-AF65-F5344CB8AC3E}">
        <p14:creationId xmlns:p14="http://schemas.microsoft.com/office/powerpoint/2010/main" val="2249446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CF360-5340-4D8D-6191-05CD14957C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B1FB31-36D2-2D33-CD02-F5E3E949B95D}"/>
              </a:ext>
            </a:extLst>
          </p:cNvPr>
          <p:cNvSpPr txBox="1"/>
          <p:nvPr/>
        </p:nvSpPr>
        <p:spPr>
          <a:xfrm>
            <a:off x="643517" y="548267"/>
            <a:ext cx="8122444" cy="47397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Addressing Health </a:t>
            </a: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Service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Inequalities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Access, Experience, Outcomes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Access : time/ digital / costs / beliefs / candidacy/ fear / previous experiences/ self-organisational  </a:t>
            </a: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Experience : Language – Discrimination – Waiting Times – Service Level – Sign Post &amp; Referral – Digital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Outcome : Diagnosis Rates – Sub Optimal Care &amp; Treatment Variations – Clinical Variation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903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0BD21A-72F1-F219-C8D5-A4A22F3C2A68}"/>
              </a:ext>
            </a:extLst>
          </p:cNvPr>
          <p:cNvSpPr txBox="1"/>
          <p:nvPr/>
        </p:nvSpPr>
        <p:spPr>
          <a:xfrm>
            <a:off x="626076" y="469557"/>
            <a:ext cx="8031892" cy="59093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Where </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Target Worse Off</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Reduce Inequitable Gaps within Services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Reduce Inequalities across whole population</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Focus on</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Prevention &amp; Harm Reduction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Evidence Based High Impact Interventions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Inclusive Recovery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Maximise Enablers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Skilled and motivated workforce ​</a:t>
            </a: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Person Centred, Community engagement and coproduction approaches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Effective delivery of prioritised resourced actions and interventions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Data, Information, Insight and Expertise</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Governance &amp; Assurance Macro- Micro</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39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323528" y="1484784"/>
            <a:ext cx="8424862" cy="460851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8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800" b="1" i="0" u="none" strike="noStrike" kern="1200" cap="none" spc="0" normalizeH="0" baseline="0" noProof="0" dirty="0">
                <a:ln>
                  <a:noFill/>
                </a:ln>
                <a:solidFill>
                  <a:srgbClr val="5D2884"/>
                </a:solidFill>
                <a:effectLst/>
                <a:uLnTx/>
                <a:uFillTx/>
                <a:latin typeface="Arial" pitchFamily="34" charset="0"/>
                <a:ea typeface="+mn-ea"/>
                <a:cs typeface="Arial" pitchFamily="34" charset="0"/>
              </a:rPr>
              <a:t>Connect</a:t>
            </a:r>
            <a:r>
              <a:rPr kumimoji="0" lang="en-GB" sz="2800" b="1" i="0" u="none" strike="noStrike" kern="1200" cap="none" spc="0" normalizeH="0" noProof="0" dirty="0">
                <a:ln>
                  <a:noFill/>
                </a:ln>
                <a:solidFill>
                  <a:srgbClr val="5D2884"/>
                </a:solidFill>
                <a:effectLst/>
                <a:uLnTx/>
                <a:uFillTx/>
                <a:latin typeface="Arial" pitchFamily="34" charset="0"/>
                <a:ea typeface="+mn-ea"/>
                <a:cs typeface="Arial" pitchFamily="34" charset="0"/>
              </a:rPr>
              <a:t> with us</a:t>
            </a:r>
            <a:endParaRPr kumimoji="0" lang="en-GB" sz="28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1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lvl="0" indent="0" algn="ctr">
              <a:buNone/>
              <a:defRPr/>
            </a:pPr>
            <a:r>
              <a:rPr lang="en-GB" sz="5400" b="1" dirty="0">
                <a:solidFill>
                  <a:srgbClr val="5D2884"/>
                </a:solidFill>
              </a:rPr>
              <a:t>@CSPSouthCentral</a:t>
            </a:r>
            <a:endParaRPr kumimoji="0" lang="en-GB" sz="16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lvl="0" indent="0" algn="ctr">
              <a:buNone/>
              <a:defRPr/>
            </a:pPr>
            <a:r>
              <a:rPr lang="en-GB" sz="4400" b="1" dirty="0">
                <a:solidFill>
                  <a:srgbClr val="5D2884"/>
                </a:solidFill>
              </a:rPr>
              <a:t>https://www.facebook.com/</a:t>
            </a:r>
            <a:br>
              <a:rPr lang="en-GB" sz="4400" b="1" dirty="0">
                <a:solidFill>
                  <a:srgbClr val="5D2884"/>
                </a:solidFill>
              </a:rPr>
            </a:br>
            <a:r>
              <a:rPr lang="en-GB" sz="4400" b="1" dirty="0">
                <a:solidFill>
                  <a:srgbClr val="5D2884"/>
                </a:solidFill>
              </a:rPr>
              <a:t>groups/590057697797178</a:t>
            </a:r>
            <a:endParaRPr kumimoji="0" lang="en-GB" sz="4400" b="1" i="0" u="none" strike="noStrike" kern="1200" cap="none" spc="0" normalizeH="0" baseline="0" noProof="0" dirty="0">
              <a:ln>
                <a:noFill/>
              </a:ln>
              <a:solidFill>
                <a:srgbClr val="5D2884"/>
              </a:solidFill>
              <a:effectLst/>
              <a:uLnTx/>
              <a:uFillTx/>
            </a:endParaRPr>
          </a:p>
        </p:txBody>
      </p:sp>
      <p:pic>
        <p:nvPicPr>
          <p:cNvPr id="2" name="Picture 1">
            <a:extLst>
              <a:ext uri="{FF2B5EF4-FFF2-40B4-BE49-F238E27FC236}">
                <a16:creationId xmlns:a16="http://schemas.microsoft.com/office/drawing/2014/main" id="{F043C264-1421-3F17-F782-2B6E3756297A}"/>
              </a:ext>
            </a:extLst>
          </p:cNvPr>
          <p:cNvPicPr>
            <a:picLocks noChangeAspect="1"/>
          </p:cNvPicPr>
          <p:nvPr/>
        </p:nvPicPr>
        <p:blipFill>
          <a:blip r:embed="rId3"/>
          <a:stretch>
            <a:fillRect/>
          </a:stretch>
        </p:blipFill>
        <p:spPr>
          <a:xfrm>
            <a:off x="7212065" y="188640"/>
            <a:ext cx="1536325" cy="1530229"/>
          </a:xfrm>
          <a:prstGeom prst="rect">
            <a:avLst/>
          </a:prstGeom>
        </p:spPr>
      </p:pic>
    </p:spTree>
    <p:extLst>
      <p:ext uri="{BB962C8B-B14F-4D97-AF65-F5344CB8AC3E}">
        <p14:creationId xmlns:p14="http://schemas.microsoft.com/office/powerpoint/2010/main" val="4141002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6F6B414-3DA2-22E5-169B-C9704743BEBA}"/>
              </a:ext>
            </a:extLst>
          </p:cNvPr>
          <p:cNvSpPr/>
          <p:nvPr/>
        </p:nvSpPr>
        <p:spPr>
          <a:xfrm rot="5400000">
            <a:off x="5670550" y="814915"/>
            <a:ext cx="110066" cy="18542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5A713BF-DE8C-B9AB-E1A3-3919A5CD6730}"/>
              </a:ext>
            </a:extLst>
          </p:cNvPr>
          <p:cNvSpPr/>
          <p:nvPr/>
        </p:nvSpPr>
        <p:spPr>
          <a:xfrm rot="5400000">
            <a:off x="3145369" y="4116913"/>
            <a:ext cx="110066" cy="18542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44FCE7E-9DDC-5546-BC36-EFEDD03233A0}"/>
              </a:ext>
            </a:extLst>
          </p:cNvPr>
          <p:cNvSpPr/>
          <p:nvPr/>
        </p:nvSpPr>
        <p:spPr>
          <a:xfrm>
            <a:off x="6155261" y="2183026"/>
            <a:ext cx="104778" cy="2718428"/>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B919030-7CB6-A3AB-BDBF-2475F5946F71}"/>
              </a:ext>
            </a:extLst>
          </p:cNvPr>
          <p:cNvSpPr/>
          <p:nvPr/>
        </p:nvSpPr>
        <p:spPr>
          <a:xfrm>
            <a:off x="4017436" y="2161116"/>
            <a:ext cx="110066" cy="2554189"/>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1CC25A4-AB66-262A-04CC-E9D5B98F938E}"/>
              </a:ext>
            </a:extLst>
          </p:cNvPr>
          <p:cNvSpPr/>
          <p:nvPr/>
        </p:nvSpPr>
        <p:spPr>
          <a:xfrm>
            <a:off x="1921934" y="2161117"/>
            <a:ext cx="92888" cy="2740337"/>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32B08DC-434B-8421-DC06-EA70FF663AB5}"/>
              </a:ext>
            </a:extLst>
          </p:cNvPr>
          <p:cNvSpPr/>
          <p:nvPr/>
        </p:nvSpPr>
        <p:spPr>
          <a:xfrm>
            <a:off x="1663702" y="1517650"/>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Know the population you serve </a:t>
            </a:r>
          </a:p>
        </p:txBody>
      </p:sp>
      <p:sp>
        <p:nvSpPr>
          <p:cNvPr id="3" name="Rectangle: Rounded Corners 2">
            <a:extLst>
              <a:ext uri="{FF2B5EF4-FFF2-40B4-BE49-F238E27FC236}">
                <a16:creationId xmlns:a16="http://schemas.microsoft.com/office/drawing/2014/main" id="{C9C13B64-CA65-CEA8-D49B-AE79BD62B1A8}"/>
              </a:ext>
            </a:extLst>
          </p:cNvPr>
          <p:cNvSpPr/>
          <p:nvPr/>
        </p:nvSpPr>
        <p:spPr>
          <a:xfrm>
            <a:off x="1663702" y="2571751"/>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Adapt interventions to target your populations</a:t>
            </a:r>
          </a:p>
        </p:txBody>
      </p:sp>
      <p:sp>
        <p:nvSpPr>
          <p:cNvPr id="4" name="Rectangle: Rounded Corners 3">
            <a:extLst>
              <a:ext uri="{FF2B5EF4-FFF2-40B4-BE49-F238E27FC236}">
                <a16:creationId xmlns:a16="http://schemas.microsoft.com/office/drawing/2014/main" id="{E2AB309C-F247-A39F-8F0F-AF2980E0606E}"/>
              </a:ext>
            </a:extLst>
          </p:cNvPr>
          <p:cNvSpPr/>
          <p:nvPr/>
        </p:nvSpPr>
        <p:spPr>
          <a:xfrm>
            <a:off x="1655235" y="3625851"/>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Engage your communities </a:t>
            </a:r>
          </a:p>
        </p:txBody>
      </p:sp>
      <p:sp>
        <p:nvSpPr>
          <p:cNvPr id="5" name="Rectangle: Rounded Corners 4">
            <a:extLst>
              <a:ext uri="{FF2B5EF4-FFF2-40B4-BE49-F238E27FC236}">
                <a16:creationId xmlns:a16="http://schemas.microsoft.com/office/drawing/2014/main" id="{8066B330-D509-543F-DC2F-C93C96605DE9}"/>
              </a:ext>
            </a:extLst>
          </p:cNvPr>
          <p:cNvSpPr/>
          <p:nvPr/>
        </p:nvSpPr>
        <p:spPr>
          <a:xfrm>
            <a:off x="3786717" y="2596585"/>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Access Training </a:t>
            </a:r>
          </a:p>
        </p:txBody>
      </p:sp>
      <p:sp>
        <p:nvSpPr>
          <p:cNvPr id="6" name="Rectangle: Rounded Corners 5">
            <a:extLst>
              <a:ext uri="{FF2B5EF4-FFF2-40B4-BE49-F238E27FC236}">
                <a16:creationId xmlns:a16="http://schemas.microsoft.com/office/drawing/2014/main" id="{D511E905-0DA5-B720-702D-6A75CC6A7769}"/>
              </a:ext>
            </a:extLst>
          </p:cNvPr>
          <p:cNvSpPr/>
          <p:nvPr/>
        </p:nvSpPr>
        <p:spPr>
          <a:xfrm>
            <a:off x="3767665" y="3616882"/>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Co-produce </a:t>
            </a:r>
          </a:p>
        </p:txBody>
      </p:sp>
      <p:sp>
        <p:nvSpPr>
          <p:cNvPr id="8" name="Rectangle: Rounded Corners 7">
            <a:extLst>
              <a:ext uri="{FF2B5EF4-FFF2-40B4-BE49-F238E27FC236}">
                <a16:creationId xmlns:a16="http://schemas.microsoft.com/office/drawing/2014/main" id="{FF219567-70AC-6FCB-0429-0AED02E94B7D}"/>
              </a:ext>
            </a:extLst>
          </p:cNvPr>
          <p:cNvSpPr/>
          <p:nvPr/>
        </p:nvSpPr>
        <p:spPr>
          <a:xfrm>
            <a:off x="5880100" y="1517649"/>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Personalisation / Culturally Responsive / Trauma Informed </a:t>
            </a:r>
          </a:p>
        </p:txBody>
      </p:sp>
      <p:sp>
        <p:nvSpPr>
          <p:cNvPr id="9" name="Rectangle: Rounded Corners 8">
            <a:extLst>
              <a:ext uri="{FF2B5EF4-FFF2-40B4-BE49-F238E27FC236}">
                <a16:creationId xmlns:a16="http://schemas.microsoft.com/office/drawing/2014/main" id="{405D2AE6-2C30-18B9-7940-D8F3A1CF90A8}"/>
              </a:ext>
            </a:extLst>
          </p:cNvPr>
          <p:cNvSpPr/>
          <p:nvPr/>
        </p:nvSpPr>
        <p:spPr>
          <a:xfrm>
            <a:off x="3793060" y="4690405"/>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Gather Evidence </a:t>
            </a:r>
          </a:p>
        </p:txBody>
      </p:sp>
      <p:sp>
        <p:nvSpPr>
          <p:cNvPr id="10" name="Rectangle: Rounded Corners 9">
            <a:extLst>
              <a:ext uri="{FF2B5EF4-FFF2-40B4-BE49-F238E27FC236}">
                <a16:creationId xmlns:a16="http://schemas.microsoft.com/office/drawing/2014/main" id="{DDB0D767-EDFF-FFC2-7F35-9F94442374E3}"/>
              </a:ext>
            </a:extLst>
          </p:cNvPr>
          <p:cNvSpPr/>
          <p:nvPr/>
        </p:nvSpPr>
        <p:spPr>
          <a:xfrm>
            <a:off x="3767666" y="1565524"/>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Share &amp; Learn Best Practice </a:t>
            </a:r>
          </a:p>
        </p:txBody>
      </p:sp>
      <p:sp>
        <p:nvSpPr>
          <p:cNvPr id="17" name="Rectangle: Rounded Corners 16">
            <a:extLst>
              <a:ext uri="{FF2B5EF4-FFF2-40B4-BE49-F238E27FC236}">
                <a16:creationId xmlns:a16="http://schemas.microsoft.com/office/drawing/2014/main" id="{C4E2DC10-EA7E-120D-2985-8CE9130A82B1}"/>
              </a:ext>
            </a:extLst>
          </p:cNvPr>
          <p:cNvSpPr/>
          <p:nvPr/>
        </p:nvSpPr>
        <p:spPr>
          <a:xfrm>
            <a:off x="1654369" y="4690406"/>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Engage your more diverse communities </a:t>
            </a:r>
          </a:p>
        </p:txBody>
      </p:sp>
      <p:sp>
        <p:nvSpPr>
          <p:cNvPr id="18" name="Rectangle: Rounded Corners 17">
            <a:extLst>
              <a:ext uri="{FF2B5EF4-FFF2-40B4-BE49-F238E27FC236}">
                <a16:creationId xmlns:a16="http://schemas.microsoft.com/office/drawing/2014/main" id="{2D7D73B0-6CF8-8539-DA12-5780D6A03E98}"/>
              </a:ext>
            </a:extLst>
          </p:cNvPr>
          <p:cNvSpPr/>
          <p:nvPr/>
        </p:nvSpPr>
        <p:spPr>
          <a:xfrm>
            <a:off x="5909732" y="2596404"/>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Sign Post &amp; Refer </a:t>
            </a:r>
          </a:p>
        </p:txBody>
      </p:sp>
      <p:sp>
        <p:nvSpPr>
          <p:cNvPr id="19" name="Rectangle: Rounded Corners 18">
            <a:extLst>
              <a:ext uri="{FF2B5EF4-FFF2-40B4-BE49-F238E27FC236}">
                <a16:creationId xmlns:a16="http://schemas.microsoft.com/office/drawing/2014/main" id="{B349F72E-0443-7FB2-BA7C-C4B610D0D166}"/>
              </a:ext>
            </a:extLst>
          </p:cNvPr>
          <p:cNvSpPr/>
          <p:nvPr/>
        </p:nvSpPr>
        <p:spPr>
          <a:xfrm>
            <a:off x="5909732" y="3611650"/>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Advocate </a:t>
            </a:r>
          </a:p>
        </p:txBody>
      </p:sp>
      <p:sp>
        <p:nvSpPr>
          <p:cNvPr id="20" name="Rectangle: Rounded Corners 19">
            <a:extLst>
              <a:ext uri="{FF2B5EF4-FFF2-40B4-BE49-F238E27FC236}">
                <a16:creationId xmlns:a16="http://schemas.microsoft.com/office/drawing/2014/main" id="{36EAD152-AB4D-A15C-31EA-9601FA78B72A}"/>
              </a:ext>
            </a:extLst>
          </p:cNvPr>
          <p:cNvSpPr/>
          <p:nvPr/>
        </p:nvSpPr>
        <p:spPr>
          <a:xfrm>
            <a:off x="5909732" y="4685615"/>
            <a:ext cx="1811867" cy="78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rPr>
              <a:t>Evaluation </a:t>
            </a:r>
          </a:p>
        </p:txBody>
      </p:sp>
    </p:spTree>
    <p:extLst>
      <p:ext uri="{BB962C8B-B14F-4D97-AF65-F5344CB8AC3E}">
        <p14:creationId xmlns:p14="http://schemas.microsoft.com/office/powerpoint/2010/main" val="2087641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3D344A-756A-9243-5DEB-BF0E3737F6F1}"/>
              </a:ext>
            </a:extLst>
          </p:cNvPr>
          <p:cNvSpPr txBox="1"/>
          <p:nvPr/>
        </p:nvSpPr>
        <p:spPr>
          <a:xfrm>
            <a:off x="255374" y="345989"/>
            <a:ext cx="8517924"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Anchor Institution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1) Workforce  – Staff &amp; extended families – recruitment -  employment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2) Procurement – social value – local – workforce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3) Land &amp; Buildings – vacant land use – design with communities – access - Greenery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4) Sustainability – climate change – de-carbon - sustainable design – transport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5) Partnership &amp; Leadership – community engagement – wider partnerships – greater good </a:t>
            </a:r>
          </a:p>
        </p:txBody>
      </p:sp>
    </p:spTree>
    <p:extLst>
      <p:ext uri="{BB962C8B-B14F-4D97-AF65-F5344CB8AC3E}">
        <p14:creationId xmlns:p14="http://schemas.microsoft.com/office/powerpoint/2010/main" val="2340313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C29D55-F50C-962F-FC4E-7BBDA1A5BB39}"/>
              </a:ext>
            </a:extLst>
          </p:cNvPr>
          <p:cNvPicPr>
            <a:picLocks noChangeAspect="1"/>
          </p:cNvPicPr>
          <p:nvPr/>
        </p:nvPicPr>
        <p:blipFill>
          <a:blip r:embed="rId2"/>
          <a:stretch>
            <a:fillRect/>
          </a:stretch>
        </p:blipFill>
        <p:spPr>
          <a:xfrm>
            <a:off x="14631" y="520617"/>
            <a:ext cx="9114737" cy="5331988"/>
          </a:xfrm>
          <a:prstGeom prst="rect">
            <a:avLst/>
          </a:prstGeom>
        </p:spPr>
      </p:pic>
    </p:spTree>
    <p:extLst>
      <p:ext uri="{BB962C8B-B14F-4D97-AF65-F5344CB8AC3E}">
        <p14:creationId xmlns:p14="http://schemas.microsoft.com/office/powerpoint/2010/main" val="3645804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0C018-38FB-CBE6-C465-28B1CD4E9E5C}"/>
              </a:ext>
            </a:extLst>
          </p:cNvPr>
          <p:cNvSpPr>
            <a:spLocks noGrp="1"/>
          </p:cNvSpPr>
          <p:nvPr>
            <p:ph type="title"/>
          </p:nvPr>
        </p:nvSpPr>
        <p:spPr/>
        <p:txBody>
          <a:bodyPr/>
          <a:lstStyle/>
          <a:p>
            <a:r>
              <a:rPr lang="en-GB" dirty="0"/>
              <a:t>BREAK – please network</a:t>
            </a:r>
          </a:p>
        </p:txBody>
      </p:sp>
    </p:spTree>
    <p:extLst>
      <p:ext uri="{BB962C8B-B14F-4D97-AF65-F5344CB8AC3E}">
        <p14:creationId xmlns:p14="http://schemas.microsoft.com/office/powerpoint/2010/main" val="465031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179513" y="2276872"/>
            <a:ext cx="849788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a:spcBef>
                <a:spcPct val="0"/>
              </a:spcBef>
              <a:buNone/>
            </a:pPr>
            <a:r>
              <a:rPr lang="en-GB" altLang="en-US" sz="4400" b="1" dirty="0">
                <a:solidFill>
                  <a:prstClr val="white"/>
                </a:solidFill>
              </a:rPr>
              <a:t>Health Inequalities</a:t>
            </a:r>
          </a:p>
          <a:p>
            <a:pPr algn="ctr">
              <a:spcBef>
                <a:spcPct val="0"/>
              </a:spcBef>
              <a:buNone/>
            </a:pPr>
            <a:r>
              <a:rPr lang="en-GB" altLang="en-US" sz="4000" b="1" dirty="0">
                <a:solidFill>
                  <a:srgbClr val="41B6E6"/>
                </a:solidFill>
              </a:rPr>
              <a:t>Quality Improvement Programme</a:t>
            </a:r>
          </a:p>
          <a:p>
            <a:pPr algn="ctr">
              <a:spcBef>
                <a:spcPct val="0"/>
              </a:spcBef>
              <a:buNone/>
            </a:pPr>
            <a:endParaRPr lang="en-GB" altLang="en-US" sz="4000" b="1" dirty="0">
              <a:solidFill>
                <a:srgbClr val="8CD3F0"/>
              </a:solidFill>
            </a:endParaRPr>
          </a:p>
        </p:txBody>
      </p:sp>
      <p:sp>
        <p:nvSpPr>
          <p:cNvPr id="7" name="TextBox 4"/>
          <p:cNvSpPr txBox="1">
            <a:spLocks noChangeArrowheads="1"/>
          </p:cNvSpPr>
          <p:nvPr/>
        </p:nvSpPr>
        <p:spPr bwMode="auto">
          <a:xfrm>
            <a:off x="474986" y="5229200"/>
            <a:ext cx="83454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r">
              <a:spcBef>
                <a:spcPct val="0"/>
              </a:spcBef>
              <a:buNone/>
            </a:pPr>
            <a:r>
              <a:rPr lang="en-GB" altLang="en-US" sz="1200" dirty="0">
                <a:solidFill>
                  <a:prstClr val="white"/>
                </a:solidFill>
              </a:rPr>
              <a:t>Mark Hinchcliffe</a:t>
            </a:r>
          </a:p>
          <a:p>
            <a:pPr algn="r">
              <a:spcBef>
                <a:spcPct val="0"/>
              </a:spcBef>
              <a:buNone/>
            </a:pPr>
            <a:r>
              <a:rPr lang="en-GB" altLang="en-US" sz="1200" dirty="0">
                <a:solidFill>
                  <a:prstClr val="white"/>
                </a:solidFill>
              </a:rPr>
              <a:t>Strategic Head of Quality Improvement</a:t>
            </a:r>
          </a:p>
          <a:p>
            <a:pPr algn="r">
              <a:spcBef>
                <a:spcPct val="0"/>
              </a:spcBef>
              <a:buNone/>
            </a:pPr>
            <a:r>
              <a:rPr lang="en-GB" altLang="en-US" sz="1800" dirty="0">
                <a:solidFill>
                  <a:srgbClr val="00B0F0"/>
                </a:solidFill>
              </a:rPr>
              <a:t>May 2024</a:t>
            </a:r>
            <a:endParaRPr lang="en-GB" altLang="en-US" sz="1800" b="1" dirty="0">
              <a:solidFill>
                <a:srgbClr val="00B0F0"/>
              </a:solidFill>
            </a:endParaRPr>
          </a:p>
        </p:txBody>
      </p:sp>
    </p:spTree>
    <p:extLst>
      <p:ext uri="{BB962C8B-B14F-4D97-AF65-F5344CB8AC3E}">
        <p14:creationId xmlns:p14="http://schemas.microsoft.com/office/powerpoint/2010/main" val="3472571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04955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Quality </a:t>
            </a:r>
            <a:r>
              <a:rPr lang="en-GB" altLang="en-US" sz="3200" b="1" kern="0" dirty="0">
                <a:solidFill>
                  <a:srgbClr val="41B6E6"/>
                </a:solidFill>
                <a:latin typeface="Arial" charset="0"/>
                <a:ea typeface="ＭＳ Ｐゴシック" pitchFamily="-16" charset="-128"/>
              </a:rPr>
              <a:t>definition</a:t>
            </a:r>
            <a:endParaRPr lang="en-GB" altLang="en-US" sz="3200" kern="0" dirty="0">
              <a:solidFill>
                <a:srgbClr val="41B6E6"/>
              </a:solidFill>
              <a:latin typeface="Arial" charset="0"/>
              <a:ea typeface="ＭＳ Ｐゴシック" pitchFamily="-16" charset="-128"/>
            </a:endParaRPr>
          </a:p>
          <a:p>
            <a:pPr>
              <a:defRPr/>
            </a:pPr>
            <a:endParaRPr lang="en-GB" dirty="0">
              <a:solidFill>
                <a:prstClr val="black"/>
              </a:solidFill>
              <a:latin typeface="Arial" charset="0"/>
              <a:ea typeface="ＭＳ Ｐゴシック" pitchFamily="-16" charset="-128"/>
            </a:endParaRPr>
          </a:p>
        </p:txBody>
      </p:sp>
      <p:sp>
        <p:nvSpPr>
          <p:cNvPr id="4" name="Slide Number Placeholder 3">
            <a:extLst>
              <a:ext uri="{FF2B5EF4-FFF2-40B4-BE49-F238E27FC236}">
                <a16:creationId xmlns:a16="http://schemas.microsoft.com/office/drawing/2014/main" id="{55B26FFD-9788-2394-3D41-1F5DB54EC10E}"/>
              </a:ext>
            </a:extLst>
          </p:cNvPr>
          <p:cNvSpPr>
            <a:spLocks noGrp="1"/>
          </p:cNvSpPr>
          <p:nvPr>
            <p:ph type="sldNum" sz="quarter" idx="10"/>
          </p:nvPr>
        </p:nvSpPr>
        <p:spPr/>
        <p:txBody>
          <a:bodyPr/>
          <a:lstStyle/>
          <a:p>
            <a:fld id="{4B909379-8BDA-4DDC-B953-11690A62F4DC}" type="slidenum">
              <a:rPr lang="en-GB">
                <a:solidFill>
                  <a:prstClr val="black">
                    <a:tint val="75000"/>
                  </a:prstClr>
                </a:solidFill>
                <a:latin typeface="Calibri"/>
              </a:rPr>
              <a:pPr/>
              <a:t>45</a:t>
            </a:fld>
            <a:endParaRPr lang="en-GB">
              <a:solidFill>
                <a:prstClr val="black">
                  <a:tint val="75000"/>
                </a:prstClr>
              </a:solidFill>
              <a:latin typeface="Calibri"/>
            </a:endParaRPr>
          </a:p>
        </p:txBody>
      </p:sp>
      <p:sp>
        <p:nvSpPr>
          <p:cNvPr id="5" name="TextBox 4">
            <a:extLst>
              <a:ext uri="{FF2B5EF4-FFF2-40B4-BE49-F238E27FC236}">
                <a16:creationId xmlns:a16="http://schemas.microsoft.com/office/drawing/2014/main" id="{522749B8-2775-3C42-08C7-2EA3C85635D3}"/>
              </a:ext>
            </a:extLst>
          </p:cNvPr>
          <p:cNvSpPr txBox="1"/>
          <p:nvPr/>
        </p:nvSpPr>
        <p:spPr>
          <a:xfrm>
            <a:off x="179512" y="1908553"/>
            <a:ext cx="8712968" cy="3293209"/>
          </a:xfrm>
          <a:prstGeom prst="rect">
            <a:avLst/>
          </a:prstGeom>
          <a:noFill/>
        </p:spPr>
        <p:txBody>
          <a:bodyPr wrap="square">
            <a:spAutoFit/>
          </a:bodyPr>
          <a:lstStyle/>
          <a:p>
            <a:r>
              <a:rPr lang="en-GB" dirty="0">
                <a:solidFill>
                  <a:prstClr val="black"/>
                </a:solidFill>
                <a:latin typeface="Arial" panose="020B0604020202020204" pitchFamily="34" charset="0"/>
                <a:cs typeface="Arial" panose="020B0604020202020204" pitchFamily="34" charset="0"/>
              </a:rPr>
              <a:t>Six Characteristics of Quality</a:t>
            </a:r>
            <a:r>
              <a:rPr lang="en-GB" sz="1200" dirty="0">
                <a:solidFill>
                  <a:prstClr val="black"/>
                </a:solidFill>
                <a:latin typeface="Arial" panose="020B0604020202020204" pitchFamily="34" charset="0"/>
                <a:cs typeface="Arial" panose="020B0604020202020204" pitchFamily="34" charset="0"/>
              </a:rPr>
              <a:t> (as defined by the Institute of Medicine)</a:t>
            </a:r>
            <a:endParaRPr lang="en-GB" dirty="0">
              <a:solidFill>
                <a:prstClr val="black"/>
              </a:solidFill>
              <a:latin typeface="Arial" panose="020B0604020202020204" pitchFamily="34" charset="0"/>
              <a:cs typeface="Arial" panose="020B0604020202020204" pitchFamily="34" charset="0"/>
            </a:endParaRPr>
          </a:p>
          <a:p>
            <a:r>
              <a:rPr lang="en-GB" sz="1200" dirty="0">
                <a:solidFill>
                  <a:prstClr val="black"/>
                </a:solidFill>
                <a:latin typeface="Arial" panose="020B0604020202020204" pitchFamily="34" charset="0"/>
                <a:cs typeface="Arial" panose="020B0604020202020204" pitchFamily="34" charset="0"/>
              </a:rPr>
              <a:t>	</a:t>
            </a:r>
          </a:p>
          <a:p>
            <a:r>
              <a:rPr lang="en-GB" sz="1200" dirty="0">
                <a:solidFill>
                  <a:prstClr val="black"/>
                </a:solidFill>
                <a:latin typeface="Arial" panose="020B0604020202020204" pitchFamily="34" charset="0"/>
                <a:cs typeface="Arial" panose="020B0604020202020204" pitchFamily="34" charset="0"/>
              </a:rPr>
              <a:t>	</a:t>
            </a:r>
            <a:r>
              <a:rPr lang="en-GB" dirty="0">
                <a:solidFill>
                  <a:prstClr val="white">
                    <a:lumMod val="65000"/>
                  </a:prstClr>
                </a:solidFill>
                <a:latin typeface="Arial" panose="020B0604020202020204" pitchFamily="34" charset="0"/>
                <a:cs typeface="Arial" panose="020B0604020202020204" pitchFamily="34" charset="0"/>
              </a:rPr>
              <a:t>Safe</a:t>
            </a:r>
            <a:r>
              <a:rPr lang="en-GB" sz="1200" dirty="0">
                <a:solidFill>
                  <a:prstClr val="white">
                    <a:lumMod val="65000"/>
                  </a:prstClr>
                </a:solidFill>
                <a:latin typeface="Arial" panose="020B0604020202020204" pitchFamily="34" charset="0"/>
                <a:cs typeface="Arial" panose="020B0604020202020204" pitchFamily="34" charset="0"/>
              </a:rPr>
              <a:t>, avoiding harm</a:t>
            </a:r>
          </a:p>
          <a:p>
            <a:r>
              <a:rPr lang="en-GB" sz="1200" dirty="0">
                <a:solidFill>
                  <a:prstClr val="white">
                    <a:lumMod val="65000"/>
                  </a:prstClr>
                </a:solidFill>
                <a:latin typeface="Arial" panose="020B0604020202020204" pitchFamily="34" charset="0"/>
                <a:cs typeface="Arial" panose="020B0604020202020204" pitchFamily="34" charset="0"/>
              </a:rPr>
              <a:t>	</a:t>
            </a:r>
          </a:p>
          <a:p>
            <a:r>
              <a:rPr lang="en-GB" sz="1200" dirty="0">
                <a:solidFill>
                  <a:prstClr val="white">
                    <a:lumMod val="65000"/>
                  </a:prstClr>
                </a:solidFill>
                <a:latin typeface="Arial" panose="020B0604020202020204" pitchFamily="34" charset="0"/>
                <a:cs typeface="Arial" panose="020B0604020202020204" pitchFamily="34" charset="0"/>
              </a:rPr>
              <a:t>	</a:t>
            </a:r>
            <a:r>
              <a:rPr lang="en-GB" dirty="0">
                <a:solidFill>
                  <a:prstClr val="white">
                    <a:lumMod val="65000"/>
                  </a:prstClr>
                </a:solidFill>
                <a:latin typeface="Arial" panose="020B0604020202020204" pitchFamily="34" charset="0"/>
                <a:cs typeface="Arial" panose="020B0604020202020204" pitchFamily="34" charset="0"/>
              </a:rPr>
              <a:t>Timely, </a:t>
            </a:r>
            <a:r>
              <a:rPr lang="en-GB" sz="1200" dirty="0">
                <a:solidFill>
                  <a:prstClr val="white">
                    <a:lumMod val="65000"/>
                  </a:prstClr>
                </a:solidFill>
                <a:latin typeface="Arial" panose="020B0604020202020204" pitchFamily="34" charset="0"/>
                <a:cs typeface="Arial" panose="020B0604020202020204" pitchFamily="34" charset="0"/>
              </a:rPr>
              <a:t>at the right time</a:t>
            </a:r>
          </a:p>
          <a:p>
            <a:endParaRPr lang="en-GB" sz="1200" dirty="0">
              <a:solidFill>
                <a:prstClr val="white">
                  <a:lumMod val="65000"/>
                </a:prstClr>
              </a:solidFill>
              <a:latin typeface="Arial" panose="020B0604020202020204" pitchFamily="34" charset="0"/>
              <a:cs typeface="Arial" panose="020B0604020202020204" pitchFamily="34" charset="0"/>
            </a:endParaRPr>
          </a:p>
          <a:p>
            <a:r>
              <a:rPr lang="en-GB" sz="1200" dirty="0">
                <a:solidFill>
                  <a:prstClr val="white">
                    <a:lumMod val="65000"/>
                  </a:prstClr>
                </a:solidFill>
                <a:latin typeface="Arial" panose="020B0604020202020204" pitchFamily="34" charset="0"/>
                <a:cs typeface="Arial" panose="020B0604020202020204" pitchFamily="34" charset="0"/>
              </a:rPr>
              <a:t>	</a:t>
            </a:r>
            <a:r>
              <a:rPr lang="en-GB" dirty="0">
                <a:solidFill>
                  <a:prstClr val="white">
                    <a:lumMod val="65000"/>
                  </a:prstClr>
                </a:solidFill>
                <a:latin typeface="Arial" panose="020B0604020202020204" pitchFamily="34" charset="0"/>
                <a:cs typeface="Arial" panose="020B0604020202020204" pitchFamily="34" charset="0"/>
              </a:rPr>
              <a:t>Effective, </a:t>
            </a:r>
            <a:r>
              <a:rPr lang="en-GB" sz="1200" dirty="0">
                <a:solidFill>
                  <a:prstClr val="white">
                    <a:lumMod val="65000"/>
                  </a:prstClr>
                </a:solidFill>
                <a:latin typeface="Arial" panose="020B0604020202020204" pitchFamily="34" charset="0"/>
                <a:cs typeface="Arial" panose="020B0604020202020204" pitchFamily="34" charset="0"/>
              </a:rPr>
              <a:t>evidence based and appropriate</a:t>
            </a:r>
          </a:p>
          <a:p>
            <a:endParaRPr lang="en-GB" sz="1200" dirty="0">
              <a:solidFill>
                <a:prstClr val="white">
                  <a:lumMod val="65000"/>
                </a:prstClr>
              </a:solidFill>
              <a:latin typeface="Arial" panose="020B0604020202020204" pitchFamily="34" charset="0"/>
              <a:cs typeface="Arial" panose="020B0604020202020204" pitchFamily="34" charset="0"/>
            </a:endParaRPr>
          </a:p>
          <a:p>
            <a:r>
              <a:rPr lang="en-GB" sz="1200" dirty="0">
                <a:solidFill>
                  <a:prstClr val="white">
                    <a:lumMod val="65000"/>
                  </a:prstClr>
                </a:solidFill>
                <a:latin typeface="Arial" panose="020B0604020202020204" pitchFamily="34" charset="0"/>
                <a:cs typeface="Arial" panose="020B0604020202020204" pitchFamily="34" charset="0"/>
              </a:rPr>
              <a:t>	</a:t>
            </a:r>
            <a:r>
              <a:rPr lang="en-GB" dirty="0">
                <a:solidFill>
                  <a:prstClr val="white">
                    <a:lumMod val="65000"/>
                  </a:prstClr>
                </a:solidFill>
                <a:latin typeface="Arial" panose="020B0604020202020204" pitchFamily="34" charset="0"/>
                <a:cs typeface="Arial" panose="020B0604020202020204" pitchFamily="34" charset="0"/>
              </a:rPr>
              <a:t>Efficient</a:t>
            </a:r>
            <a:r>
              <a:rPr lang="en-GB" sz="1200" dirty="0">
                <a:solidFill>
                  <a:prstClr val="white">
                    <a:lumMod val="65000"/>
                  </a:prstClr>
                </a:solidFill>
                <a:latin typeface="Arial" panose="020B0604020202020204" pitchFamily="34" charset="0"/>
                <a:cs typeface="Arial" panose="020B0604020202020204" pitchFamily="34" charset="0"/>
              </a:rPr>
              <a:t>, avoid waste</a:t>
            </a:r>
          </a:p>
          <a:p>
            <a:endParaRPr lang="en-GB" sz="1200" dirty="0">
              <a:solidFill>
                <a:prstClr val="black"/>
              </a:solidFill>
              <a:latin typeface="Arial" panose="020B0604020202020204" pitchFamily="34" charset="0"/>
              <a:cs typeface="Arial" panose="020B0604020202020204" pitchFamily="34" charset="0"/>
            </a:endParaRPr>
          </a:p>
          <a:p>
            <a:r>
              <a:rPr lang="en-GB" sz="1200" dirty="0">
                <a:solidFill>
                  <a:prstClr val="black"/>
                </a:solidFill>
                <a:latin typeface="Arial" panose="020B0604020202020204" pitchFamily="34" charset="0"/>
                <a:cs typeface="Arial" panose="020B0604020202020204" pitchFamily="34" charset="0"/>
              </a:rPr>
              <a:t>	</a:t>
            </a:r>
            <a:r>
              <a:rPr lang="en-GB" dirty="0">
                <a:solidFill>
                  <a:srgbClr val="357ABB"/>
                </a:solidFill>
                <a:latin typeface="Arial" panose="020B0604020202020204" pitchFamily="34" charset="0"/>
                <a:cs typeface="Arial" panose="020B0604020202020204" pitchFamily="34" charset="0"/>
              </a:rPr>
              <a:t>Equitable, </a:t>
            </a:r>
            <a:r>
              <a:rPr lang="en-GB" sz="1200" dirty="0">
                <a:solidFill>
                  <a:srgbClr val="357ABB"/>
                </a:solidFill>
                <a:latin typeface="Arial" panose="020B0604020202020204" pitchFamily="34" charset="0"/>
                <a:cs typeface="Arial" panose="020B0604020202020204" pitchFamily="34" charset="0"/>
              </a:rPr>
              <a:t>an equal chance of the same outcome regardless of geography, socioeconomic status etc.</a:t>
            </a:r>
          </a:p>
          <a:p>
            <a:endParaRPr lang="en-GB" sz="1200" dirty="0">
              <a:solidFill>
                <a:prstClr val="black"/>
              </a:solidFill>
              <a:latin typeface="Arial" panose="020B0604020202020204" pitchFamily="34" charset="0"/>
              <a:cs typeface="Arial" panose="020B0604020202020204" pitchFamily="34" charset="0"/>
            </a:endParaRPr>
          </a:p>
          <a:p>
            <a:r>
              <a:rPr lang="en-GB" sz="1200" dirty="0">
                <a:solidFill>
                  <a:prstClr val="white">
                    <a:lumMod val="65000"/>
                  </a:prstClr>
                </a:solidFill>
                <a:latin typeface="Arial" panose="020B0604020202020204" pitchFamily="34" charset="0"/>
                <a:cs typeface="Arial" panose="020B0604020202020204" pitchFamily="34" charset="0"/>
              </a:rPr>
              <a:t>	</a:t>
            </a:r>
            <a:r>
              <a:rPr lang="en-GB" dirty="0">
                <a:solidFill>
                  <a:prstClr val="white">
                    <a:lumMod val="65000"/>
                  </a:prstClr>
                </a:solidFill>
                <a:latin typeface="Arial" panose="020B0604020202020204" pitchFamily="34" charset="0"/>
                <a:cs typeface="Arial" panose="020B0604020202020204" pitchFamily="34" charset="0"/>
              </a:rPr>
              <a:t>Person-centred</a:t>
            </a:r>
            <a:r>
              <a:rPr lang="en-GB" sz="1200" dirty="0">
                <a:solidFill>
                  <a:prstClr val="white">
                    <a:lumMod val="65000"/>
                  </a:prstClr>
                </a:solidFill>
                <a:latin typeface="Arial" panose="020B0604020202020204" pitchFamily="34" charset="0"/>
                <a:cs typeface="Arial" panose="020B0604020202020204" pitchFamily="34" charset="0"/>
              </a:rPr>
              <a:t>, respectful and responsive to individual needs and wishes.</a:t>
            </a:r>
          </a:p>
          <a:p>
            <a:endParaRPr lang="en-GB" sz="1200" dirty="0">
              <a:solidFill>
                <a:prstClr val="black"/>
              </a:solidFill>
              <a:latin typeface="Arial" panose="020B0604020202020204" pitchFamily="34" charset="0"/>
              <a:cs typeface="Arial" panose="020B0604020202020204" pitchFamily="34" charset="0"/>
            </a:endParaRPr>
          </a:p>
        </p:txBody>
      </p:sp>
      <p:pic>
        <p:nvPicPr>
          <p:cNvPr id="7" name="Graphic 6" descr="Shield Tick with solid fill">
            <a:extLst>
              <a:ext uri="{FF2B5EF4-FFF2-40B4-BE49-F238E27FC236}">
                <a16:creationId xmlns:a16="http://schemas.microsoft.com/office/drawing/2014/main" id="{7C76F369-C305-2F1F-0DE8-F19BC6101D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568" y="2352828"/>
            <a:ext cx="395794" cy="395794"/>
          </a:xfrm>
          <a:prstGeom prst="rect">
            <a:avLst/>
          </a:prstGeom>
        </p:spPr>
      </p:pic>
      <p:pic>
        <p:nvPicPr>
          <p:cNvPr id="9" name="Graphic 8" descr="Badge Tick with solid fill">
            <a:extLst>
              <a:ext uri="{FF2B5EF4-FFF2-40B4-BE49-F238E27FC236}">
                <a16:creationId xmlns:a16="http://schemas.microsoft.com/office/drawing/2014/main" id="{8410959E-224F-14B6-A80F-9BBFA169F6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334" y="3240601"/>
            <a:ext cx="432000" cy="432000"/>
          </a:xfrm>
          <a:prstGeom prst="rect">
            <a:avLst/>
          </a:prstGeom>
        </p:spPr>
      </p:pic>
      <p:pic>
        <p:nvPicPr>
          <p:cNvPr id="11" name="Graphic 10" descr="Stopwatch with solid fill">
            <a:extLst>
              <a:ext uri="{FF2B5EF4-FFF2-40B4-BE49-F238E27FC236}">
                <a16:creationId xmlns:a16="http://schemas.microsoft.com/office/drawing/2014/main" id="{E73E7A5E-5CDE-002F-042B-7189F0B9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334" y="2779757"/>
            <a:ext cx="432000" cy="432000"/>
          </a:xfrm>
          <a:prstGeom prst="rect">
            <a:avLst/>
          </a:prstGeom>
        </p:spPr>
      </p:pic>
      <p:pic>
        <p:nvPicPr>
          <p:cNvPr id="13" name="Graphic 12" descr="Arrow circle with solid fill">
            <a:extLst>
              <a:ext uri="{FF2B5EF4-FFF2-40B4-BE49-F238E27FC236}">
                <a16:creationId xmlns:a16="http://schemas.microsoft.com/office/drawing/2014/main" id="{BD8F21BC-3B68-87FF-E660-3B8E6E8654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0258" y="3701445"/>
            <a:ext cx="432000" cy="432000"/>
          </a:xfrm>
          <a:prstGeom prst="rect">
            <a:avLst/>
          </a:prstGeom>
        </p:spPr>
      </p:pic>
      <p:pic>
        <p:nvPicPr>
          <p:cNvPr id="15" name="Graphic 14" descr="Sling with solid fill">
            <a:extLst>
              <a:ext uri="{FF2B5EF4-FFF2-40B4-BE49-F238E27FC236}">
                <a16:creationId xmlns:a16="http://schemas.microsoft.com/office/drawing/2014/main" id="{88315BA7-7104-3343-3A8A-37925559A7D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3520" y="4571920"/>
            <a:ext cx="432000" cy="432000"/>
          </a:xfrm>
          <a:prstGeom prst="rect">
            <a:avLst/>
          </a:prstGeom>
        </p:spPr>
      </p:pic>
      <p:sp>
        <p:nvSpPr>
          <p:cNvPr id="16" name="TextBox 15">
            <a:extLst>
              <a:ext uri="{FF2B5EF4-FFF2-40B4-BE49-F238E27FC236}">
                <a16:creationId xmlns:a16="http://schemas.microsoft.com/office/drawing/2014/main" id="{B8A11ECB-F573-893A-9F07-3D9D1FAF8073}"/>
              </a:ext>
            </a:extLst>
          </p:cNvPr>
          <p:cNvSpPr txBox="1"/>
          <p:nvPr/>
        </p:nvSpPr>
        <p:spPr>
          <a:xfrm>
            <a:off x="712326" y="4005064"/>
            <a:ext cx="379190" cy="707886"/>
          </a:xfrm>
          <a:prstGeom prst="rect">
            <a:avLst/>
          </a:prstGeom>
          <a:noFill/>
        </p:spPr>
        <p:txBody>
          <a:bodyPr wrap="square" rtlCol="0">
            <a:spAutoFit/>
          </a:bodyPr>
          <a:lstStyle/>
          <a:p>
            <a:pPr algn="ctr"/>
            <a:r>
              <a:rPr lang="en-GB" sz="4000" dirty="0">
                <a:solidFill>
                  <a:srgbClr val="357ABB"/>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66032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04955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Health inequalities </a:t>
            </a:r>
            <a:r>
              <a:rPr lang="en-GB" altLang="en-US" sz="3200" b="1" kern="0" dirty="0">
                <a:solidFill>
                  <a:srgbClr val="41B6E6"/>
                </a:solidFill>
                <a:latin typeface="Arial" charset="0"/>
                <a:ea typeface="ＭＳ Ｐゴシック" pitchFamily="-16" charset="-128"/>
              </a:rPr>
              <a:t>definition</a:t>
            </a:r>
            <a:endParaRPr lang="en-GB" altLang="en-US" sz="3200" kern="0" dirty="0">
              <a:solidFill>
                <a:srgbClr val="41B6E6"/>
              </a:solidFill>
              <a:latin typeface="Arial" charset="0"/>
              <a:ea typeface="ＭＳ Ｐゴシック" pitchFamily="-16" charset="-128"/>
            </a:endParaRPr>
          </a:p>
          <a:p>
            <a:pPr>
              <a:defRPr/>
            </a:pPr>
            <a:endParaRPr lang="en-GB" dirty="0">
              <a:solidFill>
                <a:prstClr val="black"/>
              </a:solidFill>
              <a:latin typeface="Arial" charset="0"/>
              <a:ea typeface="ＭＳ Ｐゴシック" pitchFamily="-16" charset="-128"/>
            </a:endParaRPr>
          </a:p>
        </p:txBody>
      </p:sp>
      <p:sp>
        <p:nvSpPr>
          <p:cNvPr id="4" name="Slide Number Placeholder 3">
            <a:extLst>
              <a:ext uri="{FF2B5EF4-FFF2-40B4-BE49-F238E27FC236}">
                <a16:creationId xmlns:a16="http://schemas.microsoft.com/office/drawing/2014/main" id="{55B26FFD-9788-2394-3D41-1F5DB54EC10E}"/>
              </a:ext>
            </a:extLst>
          </p:cNvPr>
          <p:cNvSpPr>
            <a:spLocks noGrp="1"/>
          </p:cNvSpPr>
          <p:nvPr>
            <p:ph type="sldNum" sz="quarter" idx="10"/>
          </p:nvPr>
        </p:nvSpPr>
        <p:spPr/>
        <p:txBody>
          <a:bodyPr/>
          <a:lstStyle/>
          <a:p>
            <a:fld id="{4B909379-8BDA-4DDC-B953-11690A62F4DC}" type="slidenum">
              <a:rPr lang="en-GB">
                <a:solidFill>
                  <a:prstClr val="black">
                    <a:tint val="75000"/>
                  </a:prstClr>
                </a:solidFill>
                <a:latin typeface="Calibri"/>
              </a:rPr>
              <a:pPr/>
              <a:t>46</a:t>
            </a:fld>
            <a:endParaRPr lang="en-GB">
              <a:solidFill>
                <a:prstClr val="black">
                  <a:tint val="75000"/>
                </a:prstClr>
              </a:solidFill>
              <a:latin typeface="Calibri"/>
            </a:endParaRPr>
          </a:p>
        </p:txBody>
      </p:sp>
      <p:sp>
        <p:nvSpPr>
          <p:cNvPr id="5" name="TextBox 4">
            <a:extLst>
              <a:ext uri="{FF2B5EF4-FFF2-40B4-BE49-F238E27FC236}">
                <a16:creationId xmlns:a16="http://schemas.microsoft.com/office/drawing/2014/main" id="{522749B8-2775-3C42-08C7-2EA3C85635D3}"/>
              </a:ext>
            </a:extLst>
          </p:cNvPr>
          <p:cNvSpPr txBox="1"/>
          <p:nvPr/>
        </p:nvSpPr>
        <p:spPr>
          <a:xfrm>
            <a:off x="1187624" y="1908553"/>
            <a:ext cx="6408712" cy="2923877"/>
          </a:xfrm>
          <a:prstGeom prst="rect">
            <a:avLst/>
          </a:prstGeom>
          <a:noFill/>
        </p:spPr>
        <p:txBody>
          <a:bodyPr wrap="square">
            <a:spAutoFit/>
          </a:bodyPr>
          <a:lstStyle/>
          <a:p>
            <a:r>
              <a:rPr lang="en-GB" sz="2800" dirty="0">
                <a:solidFill>
                  <a:srgbClr val="003087"/>
                </a:solidFill>
                <a:latin typeface="Arial" panose="020B0604020202020204" pitchFamily="34" charset="0"/>
                <a:cs typeface="Arial" panose="020B0604020202020204" pitchFamily="34" charset="0"/>
              </a:rPr>
              <a:t>“Health inequalities are the</a:t>
            </a:r>
          </a:p>
          <a:p>
            <a:r>
              <a:rPr lang="en-GB" sz="3600" dirty="0">
                <a:solidFill>
                  <a:srgbClr val="18BDF0"/>
                </a:solidFill>
                <a:latin typeface="Arial" panose="020B0604020202020204" pitchFamily="34" charset="0"/>
                <a:cs typeface="Arial" panose="020B0604020202020204" pitchFamily="34" charset="0"/>
              </a:rPr>
              <a:t>unjust</a:t>
            </a:r>
            <a:r>
              <a:rPr lang="en-GB" sz="2800" dirty="0">
                <a:solidFill>
                  <a:srgbClr val="003087"/>
                </a:solidFill>
                <a:latin typeface="Arial" panose="020B0604020202020204" pitchFamily="34" charset="0"/>
                <a:cs typeface="Arial" panose="020B0604020202020204" pitchFamily="34" charset="0"/>
              </a:rPr>
              <a:t> and </a:t>
            </a:r>
            <a:r>
              <a:rPr lang="en-GB" sz="3600" dirty="0">
                <a:solidFill>
                  <a:srgbClr val="18BDF0"/>
                </a:solidFill>
                <a:latin typeface="Arial" panose="020B0604020202020204" pitchFamily="34" charset="0"/>
                <a:cs typeface="Arial" panose="020B0604020202020204" pitchFamily="34" charset="0"/>
              </a:rPr>
              <a:t>avoidable</a:t>
            </a:r>
            <a:r>
              <a:rPr lang="en-GB" sz="2800" dirty="0">
                <a:solidFill>
                  <a:srgbClr val="003087"/>
                </a:solidFill>
                <a:latin typeface="Arial" panose="020B0604020202020204" pitchFamily="34" charset="0"/>
                <a:cs typeface="Arial" panose="020B0604020202020204" pitchFamily="34" charset="0"/>
              </a:rPr>
              <a:t> differences</a:t>
            </a:r>
          </a:p>
          <a:p>
            <a:r>
              <a:rPr lang="en-GB" sz="2800" dirty="0">
                <a:solidFill>
                  <a:srgbClr val="003087"/>
                </a:solidFill>
                <a:latin typeface="Arial" panose="020B0604020202020204" pitchFamily="34" charset="0"/>
                <a:cs typeface="Arial" panose="020B0604020202020204" pitchFamily="34" charset="0"/>
              </a:rPr>
              <a:t>in people's health across the population and between specific population groups.”</a:t>
            </a:r>
          </a:p>
          <a:p>
            <a:endParaRPr lang="en-GB" sz="1200" dirty="0">
              <a:solidFill>
                <a:srgbClr val="003087"/>
              </a:solidFill>
              <a:latin typeface="Arial" panose="020B0604020202020204" pitchFamily="34" charset="0"/>
              <a:cs typeface="Arial" panose="020B0604020202020204" pitchFamily="34" charset="0"/>
            </a:endParaRPr>
          </a:p>
          <a:p>
            <a:r>
              <a:rPr lang="en-GB" sz="1200" i="1" dirty="0">
                <a:solidFill>
                  <a:srgbClr val="003087"/>
                </a:solidFill>
                <a:latin typeface="Arial" panose="020B0604020202020204" pitchFamily="34" charset="0"/>
                <a:cs typeface="Arial" panose="020B0604020202020204" pitchFamily="34" charset="0"/>
              </a:rPr>
              <a:t>Health Scotland, 2021</a:t>
            </a:r>
          </a:p>
          <a:p>
            <a:endParaRPr lang="en-GB" sz="1200" dirty="0">
              <a:solidFill>
                <a:srgbClr val="0030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1812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04955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Health Inequalities </a:t>
            </a:r>
            <a:r>
              <a:rPr lang="en-GB" altLang="en-US" sz="3200" b="1" kern="0" dirty="0">
                <a:solidFill>
                  <a:srgbClr val="41B6E6"/>
                </a:solidFill>
                <a:latin typeface="Arial" charset="0"/>
                <a:ea typeface="ＭＳ Ｐゴシック" pitchFamily="-16" charset="-128"/>
              </a:rPr>
              <a:t>domains</a:t>
            </a:r>
            <a:endParaRPr lang="en-GB" altLang="en-US" sz="3200" kern="0" dirty="0">
              <a:solidFill>
                <a:srgbClr val="41B6E6"/>
              </a:solidFill>
              <a:latin typeface="Arial" charset="0"/>
              <a:ea typeface="ＭＳ Ｐゴシック" pitchFamily="-16" charset="-128"/>
            </a:endParaRPr>
          </a:p>
          <a:p>
            <a:pPr>
              <a:defRPr/>
            </a:pPr>
            <a:endParaRPr lang="en-GB" dirty="0">
              <a:solidFill>
                <a:prstClr val="black"/>
              </a:solidFill>
              <a:latin typeface="Arial" charset="0"/>
              <a:ea typeface="ＭＳ Ｐゴシック" pitchFamily="-16" charset="-128"/>
            </a:endParaRPr>
          </a:p>
        </p:txBody>
      </p:sp>
      <p:sp>
        <p:nvSpPr>
          <p:cNvPr id="4" name="Slide Number Placeholder 3">
            <a:extLst>
              <a:ext uri="{FF2B5EF4-FFF2-40B4-BE49-F238E27FC236}">
                <a16:creationId xmlns:a16="http://schemas.microsoft.com/office/drawing/2014/main" id="{55B26FFD-9788-2394-3D41-1F5DB54EC10E}"/>
              </a:ext>
            </a:extLst>
          </p:cNvPr>
          <p:cNvSpPr>
            <a:spLocks noGrp="1"/>
          </p:cNvSpPr>
          <p:nvPr>
            <p:ph type="sldNum" sz="quarter" idx="10"/>
          </p:nvPr>
        </p:nvSpPr>
        <p:spPr/>
        <p:txBody>
          <a:bodyPr/>
          <a:lstStyle/>
          <a:p>
            <a:fld id="{4B909379-8BDA-4DDC-B953-11690A62F4DC}" type="slidenum">
              <a:rPr lang="en-GB">
                <a:solidFill>
                  <a:prstClr val="black">
                    <a:tint val="75000"/>
                  </a:prstClr>
                </a:solidFill>
                <a:latin typeface="Calibri"/>
              </a:rPr>
              <a:pPr/>
              <a:t>47</a:t>
            </a:fld>
            <a:endParaRPr lang="en-GB">
              <a:solidFill>
                <a:prstClr val="black">
                  <a:tint val="75000"/>
                </a:prstClr>
              </a:solidFill>
              <a:latin typeface="Calibri"/>
            </a:endParaRPr>
          </a:p>
        </p:txBody>
      </p:sp>
      <p:pic>
        <p:nvPicPr>
          <p:cNvPr id="6" name="Picture 5">
            <a:extLst>
              <a:ext uri="{FF2B5EF4-FFF2-40B4-BE49-F238E27FC236}">
                <a16:creationId xmlns:a16="http://schemas.microsoft.com/office/drawing/2014/main" id="{0096E3A0-6628-4607-FECA-57C4D55D55C2}"/>
              </a:ext>
            </a:extLst>
          </p:cNvPr>
          <p:cNvPicPr>
            <a:picLocks noChangeAspect="1"/>
          </p:cNvPicPr>
          <p:nvPr/>
        </p:nvPicPr>
        <p:blipFill>
          <a:blip r:embed="rId2"/>
          <a:stretch>
            <a:fillRect/>
          </a:stretch>
        </p:blipFill>
        <p:spPr>
          <a:xfrm>
            <a:off x="2030790" y="1700808"/>
            <a:ext cx="5082421" cy="3736364"/>
          </a:xfrm>
          <a:prstGeom prst="rect">
            <a:avLst/>
          </a:prstGeom>
        </p:spPr>
      </p:pic>
      <p:sp>
        <p:nvSpPr>
          <p:cNvPr id="10" name="TextBox 9">
            <a:extLst>
              <a:ext uri="{FF2B5EF4-FFF2-40B4-BE49-F238E27FC236}">
                <a16:creationId xmlns:a16="http://schemas.microsoft.com/office/drawing/2014/main" id="{91511F09-F028-CDB8-3B92-4D20FD2D7A1C}"/>
              </a:ext>
            </a:extLst>
          </p:cNvPr>
          <p:cNvSpPr txBox="1"/>
          <p:nvPr/>
        </p:nvSpPr>
        <p:spPr>
          <a:xfrm>
            <a:off x="1871699" y="5434891"/>
            <a:ext cx="5400600" cy="246221"/>
          </a:xfrm>
          <a:prstGeom prst="rect">
            <a:avLst/>
          </a:prstGeom>
          <a:noFill/>
        </p:spPr>
        <p:txBody>
          <a:bodyPr wrap="square">
            <a:spAutoFit/>
          </a:bodyPr>
          <a:lstStyle/>
          <a:p>
            <a:r>
              <a:rPr lang="en-GB" sz="1000" dirty="0">
                <a:solidFill>
                  <a:srgbClr val="357ABB"/>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Health disparities and health inequalities: applying All Our Health - GOV.UK (www.gov.uk)</a:t>
            </a:r>
            <a:endParaRPr lang="en-GB" sz="1000" dirty="0">
              <a:solidFill>
                <a:srgbClr val="357A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556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04955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Health Inequalities </a:t>
            </a:r>
            <a:r>
              <a:rPr lang="en-GB" altLang="en-US" sz="3200" b="1" kern="0" dirty="0">
                <a:solidFill>
                  <a:srgbClr val="41B6E6"/>
                </a:solidFill>
                <a:latin typeface="Arial" charset="0"/>
                <a:ea typeface="ＭＳ Ｐゴシック" pitchFamily="-16" charset="-128"/>
              </a:rPr>
              <a:t>causes</a:t>
            </a:r>
            <a:endParaRPr lang="en-GB" altLang="en-US" sz="3200" kern="0" dirty="0">
              <a:solidFill>
                <a:srgbClr val="41B6E6"/>
              </a:solidFill>
              <a:latin typeface="Arial" charset="0"/>
              <a:ea typeface="ＭＳ Ｐゴシック" pitchFamily="-16" charset="-128"/>
            </a:endParaRPr>
          </a:p>
          <a:p>
            <a:pPr>
              <a:defRPr/>
            </a:pPr>
            <a:endParaRPr lang="en-GB" dirty="0">
              <a:solidFill>
                <a:prstClr val="black"/>
              </a:solidFill>
              <a:latin typeface="Arial" charset="0"/>
              <a:ea typeface="ＭＳ Ｐゴシック" pitchFamily="-16" charset="-128"/>
            </a:endParaRPr>
          </a:p>
        </p:txBody>
      </p:sp>
      <p:sp>
        <p:nvSpPr>
          <p:cNvPr id="4" name="Slide Number Placeholder 3">
            <a:extLst>
              <a:ext uri="{FF2B5EF4-FFF2-40B4-BE49-F238E27FC236}">
                <a16:creationId xmlns:a16="http://schemas.microsoft.com/office/drawing/2014/main" id="{55B26FFD-9788-2394-3D41-1F5DB54EC10E}"/>
              </a:ext>
            </a:extLst>
          </p:cNvPr>
          <p:cNvSpPr>
            <a:spLocks noGrp="1"/>
          </p:cNvSpPr>
          <p:nvPr>
            <p:ph type="sldNum" sz="quarter" idx="10"/>
          </p:nvPr>
        </p:nvSpPr>
        <p:spPr/>
        <p:txBody>
          <a:bodyPr/>
          <a:lstStyle/>
          <a:p>
            <a:fld id="{4B909379-8BDA-4DDC-B953-11690A62F4DC}" type="slidenum">
              <a:rPr lang="en-GB">
                <a:solidFill>
                  <a:prstClr val="black">
                    <a:tint val="75000"/>
                  </a:prstClr>
                </a:solidFill>
                <a:latin typeface="Calibri"/>
              </a:rPr>
              <a:pPr/>
              <a:t>48</a:t>
            </a:fld>
            <a:endParaRPr lang="en-GB">
              <a:solidFill>
                <a:prstClr val="black">
                  <a:tint val="75000"/>
                </a:prstClr>
              </a:solidFill>
              <a:latin typeface="Calibri"/>
            </a:endParaRPr>
          </a:p>
        </p:txBody>
      </p:sp>
      <p:sp>
        <p:nvSpPr>
          <p:cNvPr id="5" name="Rectangle 4">
            <a:extLst>
              <a:ext uri="{FF2B5EF4-FFF2-40B4-BE49-F238E27FC236}">
                <a16:creationId xmlns:a16="http://schemas.microsoft.com/office/drawing/2014/main" id="{8A411FC3-B06D-8156-5A2B-0D36646329E3}"/>
              </a:ext>
            </a:extLst>
          </p:cNvPr>
          <p:cNvSpPr/>
          <p:nvPr/>
        </p:nvSpPr>
        <p:spPr>
          <a:xfrm>
            <a:off x="0" y="1830520"/>
            <a:ext cx="9144000" cy="3542696"/>
          </a:xfrm>
          <a:prstGeom prst="rect">
            <a:avLst/>
          </a:prstGeom>
          <a:solidFill>
            <a:srgbClr val="18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8" name="TextBox 7">
            <a:extLst>
              <a:ext uri="{FF2B5EF4-FFF2-40B4-BE49-F238E27FC236}">
                <a16:creationId xmlns:a16="http://schemas.microsoft.com/office/drawing/2014/main" id="{50708359-23AD-C002-08D5-2F9295CE3D42}"/>
              </a:ext>
            </a:extLst>
          </p:cNvPr>
          <p:cNvSpPr txBox="1"/>
          <p:nvPr/>
        </p:nvSpPr>
        <p:spPr>
          <a:xfrm>
            <a:off x="35496" y="3285857"/>
            <a:ext cx="1584176" cy="646331"/>
          </a:xfrm>
          <a:prstGeom prst="rect">
            <a:avLst/>
          </a:prstGeom>
          <a:noFill/>
        </p:spPr>
        <p:txBody>
          <a:bodyPr wrap="square">
            <a:spAutoFit/>
          </a:bodyPr>
          <a:lstStyle/>
          <a:p>
            <a:pPr algn="ctr"/>
            <a:r>
              <a:rPr lang="en-GB" b="1" dirty="0">
                <a:solidFill>
                  <a:prstClr val="white"/>
                </a:solidFill>
                <a:latin typeface="Arial" panose="020B0604020202020204" pitchFamily="34" charset="0"/>
                <a:cs typeface="Arial" panose="020B0604020202020204" pitchFamily="34" charset="0"/>
              </a:rPr>
              <a:t>Economic inequalities</a:t>
            </a:r>
            <a:endParaRPr lang="en-GB" b="1" dirty="0">
              <a:solidFill>
                <a:prstClr val="white"/>
              </a:solidFill>
              <a:latin typeface="Calibri"/>
            </a:endParaRPr>
          </a:p>
        </p:txBody>
      </p:sp>
      <p:cxnSp>
        <p:nvCxnSpPr>
          <p:cNvPr id="10" name="Straight Arrow Connector 9">
            <a:extLst>
              <a:ext uri="{FF2B5EF4-FFF2-40B4-BE49-F238E27FC236}">
                <a16:creationId xmlns:a16="http://schemas.microsoft.com/office/drawing/2014/main" id="{DAAA92A9-B36C-AE71-04A2-EC53699CC45E}"/>
              </a:ext>
            </a:extLst>
          </p:cNvPr>
          <p:cNvCxnSpPr>
            <a:cxnSpLocks/>
            <a:stCxn id="8" idx="3"/>
            <a:endCxn id="11" idx="1"/>
          </p:cNvCxnSpPr>
          <p:nvPr/>
        </p:nvCxnSpPr>
        <p:spPr>
          <a:xfrm flipV="1">
            <a:off x="1619672" y="3609022"/>
            <a:ext cx="360040" cy="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C99DDD9-551B-DFFC-2675-B1ABB68616A6}"/>
              </a:ext>
            </a:extLst>
          </p:cNvPr>
          <p:cNvSpPr txBox="1"/>
          <p:nvPr/>
        </p:nvSpPr>
        <p:spPr>
          <a:xfrm>
            <a:off x="1979712" y="3285856"/>
            <a:ext cx="1728192" cy="646331"/>
          </a:xfrm>
          <a:prstGeom prst="rect">
            <a:avLst/>
          </a:prstGeom>
          <a:noFill/>
        </p:spPr>
        <p:txBody>
          <a:bodyPr wrap="square">
            <a:spAutoFit/>
          </a:bodyPr>
          <a:lstStyle/>
          <a:p>
            <a:pPr algn="ctr"/>
            <a:r>
              <a:rPr lang="en-GB" b="1" dirty="0">
                <a:solidFill>
                  <a:prstClr val="white"/>
                </a:solidFill>
                <a:latin typeface="Arial" panose="020B0604020202020204" pitchFamily="34" charset="0"/>
                <a:cs typeface="Arial" panose="020B0604020202020204" pitchFamily="34" charset="0"/>
              </a:rPr>
              <a:t>Social determinants</a:t>
            </a:r>
            <a:endParaRPr lang="en-GB" b="1" dirty="0">
              <a:solidFill>
                <a:prstClr val="white"/>
              </a:solidFill>
              <a:latin typeface="Calibri"/>
            </a:endParaRPr>
          </a:p>
        </p:txBody>
      </p:sp>
      <p:sp>
        <p:nvSpPr>
          <p:cNvPr id="17" name="TextBox 16">
            <a:extLst>
              <a:ext uri="{FF2B5EF4-FFF2-40B4-BE49-F238E27FC236}">
                <a16:creationId xmlns:a16="http://schemas.microsoft.com/office/drawing/2014/main" id="{EB59830D-A438-82DC-5205-820EB5E9BCE5}"/>
              </a:ext>
            </a:extLst>
          </p:cNvPr>
          <p:cNvSpPr txBox="1"/>
          <p:nvPr/>
        </p:nvSpPr>
        <p:spPr>
          <a:xfrm>
            <a:off x="3718520" y="2816687"/>
            <a:ext cx="2232248" cy="307777"/>
          </a:xfrm>
          <a:prstGeom prst="rect">
            <a:avLst/>
          </a:prstGeom>
          <a:noFill/>
        </p:spPr>
        <p:txBody>
          <a:bodyPr wrap="square">
            <a:spAutoFit/>
          </a:bodyPr>
          <a:lstStyle/>
          <a:p>
            <a:r>
              <a:rPr lang="en-GB" sz="1400" b="1" dirty="0">
                <a:solidFill>
                  <a:prstClr val="white"/>
                </a:solidFill>
                <a:latin typeface="Arial" panose="020B0604020202020204" pitchFamily="34" charset="0"/>
                <a:cs typeface="Arial" panose="020B0604020202020204" pitchFamily="34" charset="0"/>
              </a:rPr>
              <a:t>Access to services</a:t>
            </a:r>
            <a:endParaRPr lang="en-GB" sz="1400" b="1" dirty="0">
              <a:solidFill>
                <a:prstClr val="white"/>
              </a:solidFill>
              <a:latin typeface="Calibri"/>
            </a:endParaRPr>
          </a:p>
        </p:txBody>
      </p:sp>
      <p:sp>
        <p:nvSpPr>
          <p:cNvPr id="18" name="TextBox 17">
            <a:extLst>
              <a:ext uri="{FF2B5EF4-FFF2-40B4-BE49-F238E27FC236}">
                <a16:creationId xmlns:a16="http://schemas.microsoft.com/office/drawing/2014/main" id="{7A0AAA49-E925-348E-F2EE-99EF5C6E8D37}"/>
              </a:ext>
            </a:extLst>
          </p:cNvPr>
          <p:cNvSpPr txBox="1"/>
          <p:nvPr/>
        </p:nvSpPr>
        <p:spPr>
          <a:xfrm>
            <a:off x="3720802" y="3178741"/>
            <a:ext cx="2229966" cy="307777"/>
          </a:xfrm>
          <a:prstGeom prst="rect">
            <a:avLst/>
          </a:prstGeom>
          <a:noFill/>
        </p:spPr>
        <p:txBody>
          <a:bodyPr wrap="square">
            <a:spAutoFit/>
          </a:bodyPr>
          <a:lstStyle/>
          <a:p>
            <a:r>
              <a:rPr lang="en-GB" sz="1400" b="1" dirty="0">
                <a:solidFill>
                  <a:prstClr val="white"/>
                </a:solidFill>
                <a:latin typeface="Arial" panose="020B0604020202020204" pitchFamily="34" charset="0"/>
                <a:cs typeface="Arial" panose="020B0604020202020204" pitchFamily="34" charset="0"/>
              </a:rPr>
              <a:t>Experience of services</a:t>
            </a:r>
            <a:endParaRPr lang="en-GB" sz="1400" b="1" dirty="0">
              <a:solidFill>
                <a:prstClr val="white"/>
              </a:solidFill>
              <a:latin typeface="Calibri"/>
            </a:endParaRPr>
          </a:p>
        </p:txBody>
      </p:sp>
      <p:sp>
        <p:nvSpPr>
          <p:cNvPr id="19" name="TextBox 18">
            <a:extLst>
              <a:ext uri="{FF2B5EF4-FFF2-40B4-BE49-F238E27FC236}">
                <a16:creationId xmlns:a16="http://schemas.microsoft.com/office/drawing/2014/main" id="{43ECB098-8EDC-36AE-9194-E049FCD8FC13}"/>
              </a:ext>
            </a:extLst>
          </p:cNvPr>
          <p:cNvSpPr txBox="1"/>
          <p:nvPr/>
        </p:nvSpPr>
        <p:spPr>
          <a:xfrm>
            <a:off x="3718520" y="3536505"/>
            <a:ext cx="2592288" cy="307777"/>
          </a:xfrm>
          <a:prstGeom prst="rect">
            <a:avLst/>
          </a:prstGeom>
          <a:noFill/>
        </p:spPr>
        <p:txBody>
          <a:bodyPr wrap="square">
            <a:spAutoFit/>
          </a:bodyPr>
          <a:lstStyle/>
          <a:p>
            <a:r>
              <a:rPr lang="en-GB" sz="1400" b="1" dirty="0">
                <a:solidFill>
                  <a:prstClr val="white"/>
                </a:solidFill>
                <a:latin typeface="Arial" panose="020B0604020202020204" pitchFamily="34" charset="0"/>
                <a:cs typeface="Arial" panose="020B0604020202020204" pitchFamily="34" charset="0"/>
              </a:rPr>
              <a:t>Personal health behaviours</a:t>
            </a:r>
            <a:endParaRPr lang="en-GB" sz="1400" b="1" dirty="0">
              <a:solidFill>
                <a:prstClr val="white"/>
              </a:solidFill>
              <a:latin typeface="Calibri"/>
            </a:endParaRPr>
          </a:p>
        </p:txBody>
      </p:sp>
      <p:sp>
        <p:nvSpPr>
          <p:cNvPr id="20" name="TextBox 19">
            <a:extLst>
              <a:ext uri="{FF2B5EF4-FFF2-40B4-BE49-F238E27FC236}">
                <a16:creationId xmlns:a16="http://schemas.microsoft.com/office/drawing/2014/main" id="{02486B89-47D9-FC92-4F71-DDC636666B5D}"/>
              </a:ext>
            </a:extLst>
          </p:cNvPr>
          <p:cNvSpPr txBox="1"/>
          <p:nvPr/>
        </p:nvSpPr>
        <p:spPr>
          <a:xfrm>
            <a:off x="3718520" y="3894193"/>
            <a:ext cx="2592288" cy="523220"/>
          </a:xfrm>
          <a:prstGeom prst="rect">
            <a:avLst/>
          </a:prstGeom>
          <a:noFill/>
        </p:spPr>
        <p:txBody>
          <a:bodyPr wrap="square">
            <a:spAutoFit/>
          </a:bodyPr>
          <a:lstStyle/>
          <a:p>
            <a:r>
              <a:rPr lang="en-GB" sz="1400" b="1" dirty="0">
                <a:solidFill>
                  <a:prstClr val="white"/>
                </a:solidFill>
                <a:latin typeface="Arial" panose="020B0604020202020204" pitchFamily="34" charset="0"/>
                <a:cs typeface="Arial" panose="020B0604020202020204" pitchFamily="34" charset="0"/>
              </a:rPr>
              <a:t>Relationships with others (parents, carers, etc)</a:t>
            </a:r>
            <a:endParaRPr lang="en-GB" sz="1400" b="1" dirty="0">
              <a:solidFill>
                <a:prstClr val="white"/>
              </a:solidFill>
              <a:latin typeface="Calibri"/>
            </a:endParaRPr>
          </a:p>
        </p:txBody>
      </p:sp>
      <p:sp>
        <p:nvSpPr>
          <p:cNvPr id="21" name="Left Brace 20">
            <a:extLst>
              <a:ext uri="{FF2B5EF4-FFF2-40B4-BE49-F238E27FC236}">
                <a16:creationId xmlns:a16="http://schemas.microsoft.com/office/drawing/2014/main" id="{48CD917D-48A9-A9F2-0097-4FA08F583E90}"/>
              </a:ext>
            </a:extLst>
          </p:cNvPr>
          <p:cNvSpPr/>
          <p:nvPr/>
        </p:nvSpPr>
        <p:spPr>
          <a:xfrm>
            <a:off x="3635896" y="2708920"/>
            <a:ext cx="216024" cy="1800200"/>
          </a:xfrm>
          <a:prstGeom prst="lef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a:endParaRPr>
          </a:p>
        </p:txBody>
      </p:sp>
      <p:cxnSp>
        <p:nvCxnSpPr>
          <p:cNvPr id="26" name="Connector: Elbow 25">
            <a:extLst>
              <a:ext uri="{FF2B5EF4-FFF2-40B4-BE49-F238E27FC236}">
                <a16:creationId xmlns:a16="http://schemas.microsoft.com/office/drawing/2014/main" id="{32937C8F-7D58-81C2-BDB6-B02BD14314FC}"/>
              </a:ext>
            </a:extLst>
          </p:cNvPr>
          <p:cNvCxnSpPr>
            <a:cxnSpLocks/>
            <a:endCxn id="36" idx="1"/>
          </p:cNvCxnSpPr>
          <p:nvPr/>
        </p:nvCxnSpPr>
        <p:spPr>
          <a:xfrm>
            <a:off x="5508104" y="2970576"/>
            <a:ext cx="1404702" cy="776945"/>
          </a:xfrm>
          <a:prstGeom prst="bentConnector3">
            <a:avLst>
              <a:gd name="adj1" fmla="val 7441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24BDEEF-99F5-44A1-5728-E0B6A7745F71}"/>
              </a:ext>
            </a:extLst>
          </p:cNvPr>
          <p:cNvSpPr txBox="1"/>
          <p:nvPr/>
        </p:nvSpPr>
        <p:spPr>
          <a:xfrm>
            <a:off x="6912806" y="3285855"/>
            <a:ext cx="1728192" cy="923330"/>
          </a:xfrm>
          <a:prstGeom prst="rect">
            <a:avLst/>
          </a:prstGeom>
          <a:noFill/>
        </p:spPr>
        <p:txBody>
          <a:bodyPr wrap="square">
            <a:spAutoFit/>
          </a:bodyPr>
          <a:lstStyle/>
          <a:p>
            <a:pPr algn="ctr"/>
            <a:r>
              <a:rPr lang="en-GB" b="1" dirty="0">
                <a:solidFill>
                  <a:prstClr val="white"/>
                </a:solidFill>
                <a:latin typeface="Arial" panose="020B0604020202020204" pitchFamily="34" charset="0"/>
                <a:cs typeface="Arial" panose="020B0604020202020204" pitchFamily="34" charset="0"/>
              </a:rPr>
              <a:t>Physical and mental health outcomes</a:t>
            </a:r>
            <a:endParaRPr lang="en-GB" b="1" dirty="0">
              <a:solidFill>
                <a:prstClr val="white"/>
              </a:solidFill>
              <a:latin typeface="Calibri"/>
            </a:endParaRPr>
          </a:p>
        </p:txBody>
      </p:sp>
      <p:cxnSp>
        <p:nvCxnSpPr>
          <p:cNvPr id="49" name="Connector: Elbow 48">
            <a:extLst>
              <a:ext uri="{FF2B5EF4-FFF2-40B4-BE49-F238E27FC236}">
                <a16:creationId xmlns:a16="http://schemas.microsoft.com/office/drawing/2014/main" id="{7C172FBE-1942-8FFF-F1B4-F6A38F517E59}"/>
              </a:ext>
            </a:extLst>
          </p:cNvPr>
          <p:cNvCxnSpPr>
            <a:cxnSpLocks/>
            <a:endCxn id="36" idx="1"/>
          </p:cNvCxnSpPr>
          <p:nvPr/>
        </p:nvCxnSpPr>
        <p:spPr>
          <a:xfrm flipV="1">
            <a:off x="6035674" y="3747521"/>
            <a:ext cx="877132" cy="412041"/>
          </a:xfrm>
          <a:prstGeom prst="bentConnector3">
            <a:avLst>
              <a:gd name="adj1" fmla="val 5941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68567-DD9C-E3A3-DFB4-2E4BF3C5D5FD}"/>
              </a:ext>
            </a:extLst>
          </p:cNvPr>
          <p:cNvCxnSpPr>
            <a:cxnSpLocks/>
          </p:cNvCxnSpPr>
          <p:nvPr/>
        </p:nvCxnSpPr>
        <p:spPr>
          <a:xfrm>
            <a:off x="5950768" y="3332628"/>
            <a:ext cx="60199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30926B2-7A26-4DE8-2237-C74321B3436A}"/>
              </a:ext>
            </a:extLst>
          </p:cNvPr>
          <p:cNvCxnSpPr>
            <a:cxnSpLocks/>
          </p:cNvCxnSpPr>
          <p:nvPr/>
        </p:nvCxnSpPr>
        <p:spPr>
          <a:xfrm>
            <a:off x="6156176" y="3704762"/>
            <a:ext cx="3965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or: Curved 61">
            <a:extLst>
              <a:ext uri="{FF2B5EF4-FFF2-40B4-BE49-F238E27FC236}">
                <a16:creationId xmlns:a16="http://schemas.microsoft.com/office/drawing/2014/main" id="{636A79B7-6966-5C5D-D2DE-6359ED564C75}"/>
              </a:ext>
            </a:extLst>
          </p:cNvPr>
          <p:cNvCxnSpPr>
            <a:cxnSpLocks/>
            <a:stCxn id="36" idx="0"/>
            <a:endCxn id="11" idx="0"/>
          </p:cNvCxnSpPr>
          <p:nvPr/>
        </p:nvCxnSpPr>
        <p:spPr>
          <a:xfrm rot="16200000" flipV="1">
            <a:off x="5310355" y="819308"/>
            <a:ext cx="12700" cy="4933094"/>
          </a:xfrm>
          <a:prstGeom prst="curvedConnector3">
            <a:avLst>
              <a:gd name="adj1" fmla="val 8200000"/>
            </a:avLst>
          </a:prstGeom>
          <a:ln w="127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Connector: Curved 65">
            <a:extLst>
              <a:ext uri="{FF2B5EF4-FFF2-40B4-BE49-F238E27FC236}">
                <a16:creationId xmlns:a16="http://schemas.microsoft.com/office/drawing/2014/main" id="{A32AE739-C13C-148E-5A8A-F5ECA729C73F}"/>
              </a:ext>
            </a:extLst>
          </p:cNvPr>
          <p:cNvCxnSpPr>
            <a:cxnSpLocks/>
            <a:stCxn id="36" idx="2"/>
            <a:endCxn id="11" idx="2"/>
          </p:cNvCxnSpPr>
          <p:nvPr/>
        </p:nvCxnSpPr>
        <p:spPr>
          <a:xfrm rot="5400000" flipH="1">
            <a:off x="5171856" y="1604139"/>
            <a:ext cx="276999" cy="4933094"/>
          </a:xfrm>
          <a:prstGeom prst="curvedConnector3">
            <a:avLst>
              <a:gd name="adj1" fmla="val -288846"/>
            </a:avLst>
          </a:prstGeom>
          <a:ln w="127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55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2000"/>
                                        <p:tgtEl>
                                          <p:spTgt spid="62"/>
                                        </p:tgtEl>
                                      </p:cBhvr>
                                    </p:animEffect>
                                  </p:childTnLst>
                                </p:cTn>
                              </p:par>
                              <p:par>
                                <p:cTn id="35" presetID="10"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p:bldP spid="20" grpId="0"/>
      <p:bldP spid="21" grpId="0" animBg="1"/>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049557"/>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Health inequality </a:t>
            </a:r>
            <a:r>
              <a:rPr lang="en-GB" altLang="en-US" sz="3200" b="1" kern="0" dirty="0">
                <a:solidFill>
                  <a:srgbClr val="41B6E6"/>
                </a:solidFill>
                <a:latin typeface="Arial" charset="0"/>
                <a:ea typeface="ＭＳ Ｐゴシック" pitchFamily="-16" charset="-128"/>
              </a:rPr>
              <a:t>what can we do?</a:t>
            </a:r>
            <a:endParaRPr lang="en-GB" altLang="en-US" sz="3200" kern="0" dirty="0">
              <a:solidFill>
                <a:srgbClr val="41B6E6"/>
              </a:solidFill>
              <a:latin typeface="Arial" charset="0"/>
              <a:ea typeface="ＭＳ Ｐゴシック" pitchFamily="-16" charset="-128"/>
            </a:endParaRPr>
          </a:p>
        </p:txBody>
      </p:sp>
      <p:sp>
        <p:nvSpPr>
          <p:cNvPr id="4" name="Slide Number Placeholder 3">
            <a:extLst>
              <a:ext uri="{FF2B5EF4-FFF2-40B4-BE49-F238E27FC236}">
                <a16:creationId xmlns:a16="http://schemas.microsoft.com/office/drawing/2014/main" id="{55B26FFD-9788-2394-3D41-1F5DB54EC10E}"/>
              </a:ext>
            </a:extLst>
          </p:cNvPr>
          <p:cNvSpPr>
            <a:spLocks noGrp="1"/>
          </p:cNvSpPr>
          <p:nvPr>
            <p:ph type="sldNum" sz="quarter" idx="10"/>
          </p:nvPr>
        </p:nvSpPr>
        <p:spPr/>
        <p:txBody>
          <a:bodyPr/>
          <a:lstStyle/>
          <a:p>
            <a:fld id="{4B909379-8BDA-4DDC-B953-11690A62F4DC}" type="slidenum">
              <a:rPr lang="en-GB">
                <a:solidFill>
                  <a:prstClr val="black">
                    <a:tint val="75000"/>
                  </a:prstClr>
                </a:solidFill>
                <a:latin typeface="Calibri"/>
              </a:rPr>
              <a:pPr/>
              <a:t>49</a:t>
            </a:fld>
            <a:endParaRPr lang="en-GB">
              <a:solidFill>
                <a:prstClr val="black">
                  <a:tint val="75000"/>
                </a:prstClr>
              </a:solidFill>
              <a:latin typeface="Calibri"/>
            </a:endParaRPr>
          </a:p>
        </p:txBody>
      </p:sp>
      <p:sp>
        <p:nvSpPr>
          <p:cNvPr id="5" name="TextBox 4">
            <a:extLst>
              <a:ext uri="{FF2B5EF4-FFF2-40B4-BE49-F238E27FC236}">
                <a16:creationId xmlns:a16="http://schemas.microsoft.com/office/drawing/2014/main" id="{522749B8-2775-3C42-08C7-2EA3C85635D3}"/>
              </a:ext>
            </a:extLst>
          </p:cNvPr>
          <p:cNvSpPr txBox="1"/>
          <p:nvPr/>
        </p:nvSpPr>
        <p:spPr>
          <a:xfrm>
            <a:off x="1466080" y="2204864"/>
            <a:ext cx="5688632" cy="1815882"/>
          </a:xfrm>
          <a:prstGeom prst="rect">
            <a:avLst/>
          </a:prstGeom>
          <a:noFill/>
        </p:spPr>
        <p:txBody>
          <a:bodyPr wrap="square">
            <a:spAutoFit/>
          </a:bodyPr>
          <a:lstStyle/>
          <a:p>
            <a:r>
              <a:rPr lang="en-GB" sz="2800" dirty="0">
                <a:solidFill>
                  <a:srgbClr val="003087"/>
                </a:solidFill>
                <a:latin typeface="Arial" panose="020B0604020202020204" pitchFamily="34" charset="0"/>
                <a:cs typeface="Arial" panose="020B0604020202020204" pitchFamily="34" charset="0"/>
              </a:rPr>
              <a:t>“</a:t>
            </a:r>
            <a:r>
              <a:rPr lang="en-GB" sz="2800" dirty="0">
                <a:solidFill>
                  <a:srgbClr val="18BDF0"/>
                </a:solidFill>
                <a:latin typeface="Arial" panose="020B0604020202020204" pitchFamily="34" charset="0"/>
                <a:cs typeface="Arial" panose="020B0604020202020204" pitchFamily="34" charset="0"/>
              </a:rPr>
              <a:t>Action</a:t>
            </a:r>
            <a:r>
              <a:rPr lang="en-GB" sz="2800" dirty="0">
                <a:solidFill>
                  <a:srgbClr val="003087"/>
                </a:solidFill>
                <a:latin typeface="Arial" panose="020B0604020202020204" pitchFamily="34" charset="0"/>
                <a:cs typeface="Arial" panose="020B0604020202020204" pitchFamily="34" charset="0"/>
              </a:rPr>
              <a:t> on health inequalities requires improving the lives of those with the </a:t>
            </a:r>
            <a:r>
              <a:rPr lang="en-GB" sz="2800" dirty="0">
                <a:solidFill>
                  <a:srgbClr val="18BDF0"/>
                </a:solidFill>
                <a:latin typeface="Arial" panose="020B0604020202020204" pitchFamily="34" charset="0"/>
                <a:cs typeface="Arial" panose="020B0604020202020204" pitchFamily="34" charset="0"/>
              </a:rPr>
              <a:t>worst health, fastest</a:t>
            </a:r>
            <a:r>
              <a:rPr lang="en-GB" sz="2800" dirty="0">
                <a:solidFill>
                  <a:srgbClr val="003087"/>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DF2EBDE7-6CF0-FC41-77FA-42C8BF7F1B07}"/>
              </a:ext>
            </a:extLst>
          </p:cNvPr>
          <p:cNvSpPr txBox="1"/>
          <p:nvPr/>
        </p:nvSpPr>
        <p:spPr>
          <a:xfrm>
            <a:off x="1466081" y="5373217"/>
            <a:ext cx="6634311" cy="246221"/>
          </a:xfrm>
          <a:prstGeom prst="rect">
            <a:avLst/>
          </a:prstGeom>
          <a:noFill/>
        </p:spPr>
        <p:txBody>
          <a:bodyPr wrap="square">
            <a:spAutoFit/>
          </a:bodyPr>
          <a:lstStyle/>
          <a:p>
            <a:r>
              <a:rPr lang="en-GB" sz="1000" dirty="0">
                <a:solidFill>
                  <a:srgbClr val="357ABB"/>
                </a:solidFill>
                <a:latin typeface="Arial" panose="020B0604020202020204" pitchFamily="34" charset="0"/>
                <a:cs typeface="Arial" panose="020B0604020202020204" pitchFamily="34" charset="0"/>
              </a:rPr>
              <a:t>https://www.england.nhs.uk/wp-content/uploads/2019/11/EDC03-Place-Based-Approach-Health-Inequalities.pdf</a:t>
            </a:r>
          </a:p>
        </p:txBody>
      </p:sp>
    </p:spTree>
    <p:extLst>
      <p:ext uri="{BB962C8B-B14F-4D97-AF65-F5344CB8AC3E}">
        <p14:creationId xmlns:p14="http://schemas.microsoft.com/office/powerpoint/2010/main" val="3376030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1304419" y="2510898"/>
            <a:ext cx="6318647" cy="2646294"/>
          </a:xfrm>
          <a:prstGeom prst="rect">
            <a:avLst/>
          </a:prstGeom>
        </p:spPr>
        <p:txBody>
          <a:bodyPr lIns="68580" tIns="34290" rIns="68580" bIns="3429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buNone/>
              <a:defRPr/>
            </a:pPr>
            <a:r>
              <a:rPr lang="en-GB" sz="3000" b="1" dirty="0">
                <a:solidFill>
                  <a:prstClr val="black"/>
                </a:solidFill>
              </a:rPr>
              <a:t>CSP CEO John Cowman</a:t>
            </a:r>
            <a:br>
              <a:rPr lang="en-GB" sz="2400" b="1" dirty="0">
                <a:solidFill>
                  <a:prstClr val="black"/>
                </a:solidFill>
              </a:rPr>
            </a:br>
            <a:endParaRPr lang="en-GB" sz="2400" b="1" dirty="0">
              <a:solidFill>
                <a:prstClr val="black"/>
              </a:solidFill>
            </a:endParaRPr>
          </a:p>
          <a:p>
            <a:pPr marL="0" indent="0" algn="ctr" defTabSz="685800">
              <a:buNone/>
            </a:pPr>
            <a:r>
              <a:rPr lang="en-GB" sz="2400" b="1" dirty="0">
                <a:solidFill>
                  <a:srgbClr val="8064A2">
                    <a:lumMod val="75000"/>
                  </a:srgbClr>
                </a:solidFill>
                <a:latin typeface="Arial"/>
                <a:cs typeface="Arial"/>
              </a:rPr>
              <a:t>cowmanj@csp.org.uk</a:t>
            </a:r>
            <a:br>
              <a:rPr lang="en-GB" sz="2400" b="1" dirty="0">
                <a:solidFill>
                  <a:srgbClr val="8064A2">
                    <a:lumMod val="75000"/>
                  </a:srgbClr>
                </a:solidFill>
                <a:latin typeface="Arial"/>
                <a:cs typeface="Arial"/>
              </a:rPr>
            </a:br>
            <a:r>
              <a:rPr lang="en-GB" sz="2400" b="1" dirty="0">
                <a:solidFill>
                  <a:srgbClr val="8064A2">
                    <a:lumMod val="75000"/>
                  </a:srgbClr>
                </a:solidFill>
                <a:latin typeface="Arial"/>
                <a:cs typeface="Arial"/>
              </a:rPr>
              <a:t>@theCSP</a:t>
            </a:r>
            <a:br>
              <a:rPr lang="en-GB" sz="2400" b="1" dirty="0">
                <a:solidFill>
                  <a:srgbClr val="8064A2">
                    <a:lumMod val="75000"/>
                  </a:srgbClr>
                </a:solidFill>
                <a:latin typeface="Arial"/>
                <a:cs typeface="Arial"/>
              </a:rPr>
            </a:br>
            <a:r>
              <a:rPr lang="en-GB" sz="2400" b="1" dirty="0">
                <a:solidFill>
                  <a:srgbClr val="8064A2">
                    <a:lumMod val="75000"/>
                  </a:srgbClr>
                </a:solidFill>
                <a:highlight>
                  <a:srgbClr val="FFFF00"/>
                </a:highlight>
                <a:latin typeface="Arial"/>
                <a:cs typeface="Arial"/>
              </a:rPr>
              <a:t>@CSPSouthCentral</a:t>
            </a:r>
          </a:p>
        </p:txBody>
      </p:sp>
      <p:pic>
        <p:nvPicPr>
          <p:cNvPr id="4" name="Picture 3" descr="A green logo with white text&#10;&#10;Description automatically generated with low confidence">
            <a:extLst>
              <a:ext uri="{FF2B5EF4-FFF2-40B4-BE49-F238E27FC236}">
                <a16:creationId xmlns:a16="http://schemas.microsoft.com/office/drawing/2014/main" id="{2DAB7500-FF53-BAAC-A916-D421F3987A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4208" y="998730"/>
            <a:ext cx="1148916" cy="1148916"/>
          </a:xfrm>
          <a:prstGeom prst="rect">
            <a:avLst/>
          </a:prstGeom>
        </p:spPr>
      </p:pic>
    </p:spTree>
    <p:extLst>
      <p:ext uri="{BB962C8B-B14F-4D97-AF65-F5344CB8AC3E}">
        <p14:creationId xmlns:p14="http://schemas.microsoft.com/office/powerpoint/2010/main" val="2507331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04955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Berkshire </a:t>
            </a:r>
            <a:r>
              <a:rPr lang="en-GB" altLang="en-US" sz="3200" b="1" kern="0" dirty="0">
                <a:solidFill>
                  <a:srgbClr val="41B6E6"/>
                </a:solidFill>
                <a:latin typeface="Arial" charset="0"/>
                <a:ea typeface="ＭＳ Ｐゴシック" pitchFamily="-16" charset="-128"/>
              </a:rPr>
              <a:t>healthy life expectancy</a:t>
            </a:r>
            <a:endParaRPr lang="en-GB" altLang="en-US" sz="3200" kern="0" dirty="0">
              <a:solidFill>
                <a:srgbClr val="41B6E6"/>
              </a:solidFill>
              <a:latin typeface="Arial" charset="0"/>
              <a:ea typeface="ＭＳ Ｐゴシック" pitchFamily="-16" charset="-128"/>
            </a:endParaRPr>
          </a:p>
          <a:p>
            <a:pPr>
              <a:defRPr/>
            </a:pPr>
            <a:endParaRPr lang="en-GB" dirty="0">
              <a:solidFill>
                <a:prstClr val="black"/>
              </a:solidFill>
              <a:latin typeface="Arial" charset="0"/>
              <a:ea typeface="ＭＳ Ｐゴシック" pitchFamily="-16" charset="-128"/>
            </a:endParaRPr>
          </a:p>
        </p:txBody>
      </p:sp>
      <p:sp>
        <p:nvSpPr>
          <p:cNvPr id="4" name="Slide Number Placeholder 3">
            <a:extLst>
              <a:ext uri="{FF2B5EF4-FFF2-40B4-BE49-F238E27FC236}">
                <a16:creationId xmlns:a16="http://schemas.microsoft.com/office/drawing/2014/main" id="{55B26FFD-9788-2394-3D41-1F5DB54EC10E}"/>
              </a:ext>
            </a:extLst>
          </p:cNvPr>
          <p:cNvSpPr>
            <a:spLocks noGrp="1"/>
          </p:cNvSpPr>
          <p:nvPr>
            <p:ph type="sldNum" sz="quarter" idx="10"/>
          </p:nvPr>
        </p:nvSpPr>
        <p:spPr/>
        <p:txBody>
          <a:bodyPr/>
          <a:lstStyle/>
          <a:p>
            <a:fld id="{4B909379-8BDA-4DDC-B953-11690A62F4DC}" type="slidenum">
              <a:rPr lang="en-GB">
                <a:solidFill>
                  <a:prstClr val="black">
                    <a:tint val="75000"/>
                  </a:prstClr>
                </a:solidFill>
                <a:latin typeface="Calibri"/>
              </a:rPr>
              <a:pPr/>
              <a:t>50</a:t>
            </a:fld>
            <a:endParaRPr lang="en-GB">
              <a:solidFill>
                <a:prstClr val="black">
                  <a:tint val="75000"/>
                </a:prstClr>
              </a:solidFill>
              <a:latin typeface="Calibri"/>
            </a:endParaRPr>
          </a:p>
        </p:txBody>
      </p:sp>
      <p:grpSp>
        <p:nvGrpSpPr>
          <p:cNvPr id="9" name="Group 8">
            <a:extLst>
              <a:ext uri="{FF2B5EF4-FFF2-40B4-BE49-F238E27FC236}">
                <a16:creationId xmlns:a16="http://schemas.microsoft.com/office/drawing/2014/main" id="{3C76CDA2-BD35-3093-027E-3C22BFCDF055}"/>
              </a:ext>
            </a:extLst>
          </p:cNvPr>
          <p:cNvGrpSpPr>
            <a:grpSpLocks noChangeAspect="1"/>
          </p:cNvGrpSpPr>
          <p:nvPr/>
        </p:nvGrpSpPr>
        <p:grpSpPr>
          <a:xfrm>
            <a:off x="827584" y="1911330"/>
            <a:ext cx="7219950" cy="3597804"/>
            <a:chOff x="0" y="267494"/>
            <a:chExt cx="9144000" cy="4556585"/>
          </a:xfrm>
        </p:grpSpPr>
        <p:pic>
          <p:nvPicPr>
            <p:cNvPr id="5" name="Picture 4">
              <a:extLst>
                <a:ext uri="{FF2B5EF4-FFF2-40B4-BE49-F238E27FC236}">
                  <a16:creationId xmlns:a16="http://schemas.microsoft.com/office/drawing/2014/main" id="{C084AF8B-0538-3727-34B7-E7F9577DAA45}"/>
                </a:ext>
              </a:extLst>
            </p:cNvPr>
            <p:cNvPicPr>
              <a:picLocks noChangeAspect="1"/>
            </p:cNvPicPr>
            <p:nvPr/>
          </p:nvPicPr>
          <p:blipFill>
            <a:blip r:embed="rId2"/>
            <a:stretch>
              <a:fillRect/>
            </a:stretch>
          </p:blipFill>
          <p:spPr>
            <a:xfrm>
              <a:off x="0" y="267494"/>
              <a:ext cx="9144000" cy="4556585"/>
            </a:xfrm>
            <a:prstGeom prst="rect">
              <a:avLst/>
            </a:prstGeom>
          </p:spPr>
        </p:pic>
        <p:pic>
          <p:nvPicPr>
            <p:cNvPr id="8" name="Picture 7">
              <a:extLst>
                <a:ext uri="{FF2B5EF4-FFF2-40B4-BE49-F238E27FC236}">
                  <a16:creationId xmlns:a16="http://schemas.microsoft.com/office/drawing/2014/main" id="{223819AD-7288-2D6C-4152-A3B9879F1BA9}"/>
                </a:ext>
              </a:extLst>
            </p:cNvPr>
            <p:cNvPicPr>
              <a:picLocks noChangeAspect="1"/>
            </p:cNvPicPr>
            <p:nvPr/>
          </p:nvPicPr>
          <p:blipFill>
            <a:blip r:embed="rId3"/>
            <a:stretch>
              <a:fillRect/>
            </a:stretch>
          </p:blipFill>
          <p:spPr>
            <a:xfrm>
              <a:off x="5940152" y="1314587"/>
              <a:ext cx="2304256" cy="897123"/>
            </a:xfrm>
            <a:prstGeom prst="rect">
              <a:avLst/>
            </a:prstGeom>
          </p:spPr>
        </p:pic>
      </p:grpSp>
      <p:sp>
        <p:nvSpPr>
          <p:cNvPr id="11" name="TextBox 10">
            <a:extLst>
              <a:ext uri="{FF2B5EF4-FFF2-40B4-BE49-F238E27FC236}">
                <a16:creationId xmlns:a16="http://schemas.microsoft.com/office/drawing/2014/main" id="{A687137B-F329-474A-0BA4-12B74E12368C}"/>
              </a:ext>
            </a:extLst>
          </p:cNvPr>
          <p:cNvSpPr txBox="1"/>
          <p:nvPr/>
        </p:nvSpPr>
        <p:spPr>
          <a:xfrm>
            <a:off x="2483768" y="5445225"/>
            <a:ext cx="5256584" cy="246221"/>
          </a:xfrm>
          <a:prstGeom prst="rect">
            <a:avLst/>
          </a:prstGeom>
          <a:noFill/>
        </p:spPr>
        <p:txBody>
          <a:bodyPr wrap="square">
            <a:spAutoFit/>
          </a:bodyPr>
          <a:lstStyle/>
          <a:p>
            <a:r>
              <a:rPr lang="en-GB" sz="1000" dirty="0">
                <a:solidFill>
                  <a:srgbClr val="357AB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Local healthy life expectancy at birth by region and sex - The Health Foundation</a:t>
            </a:r>
            <a:endParaRPr lang="en-GB" sz="1000" dirty="0">
              <a:solidFill>
                <a:srgbClr val="357A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346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04955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Berkshire Healthcare </a:t>
            </a:r>
            <a:r>
              <a:rPr lang="en-GB" altLang="en-US" sz="3200" b="1" kern="0" dirty="0">
                <a:solidFill>
                  <a:srgbClr val="41B6E6"/>
                </a:solidFill>
                <a:latin typeface="Arial" charset="0"/>
                <a:ea typeface="ＭＳ Ｐゴシック" pitchFamily="-16" charset="-128"/>
              </a:rPr>
              <a:t>strategy</a:t>
            </a:r>
            <a:endParaRPr lang="en-GB" altLang="en-US" sz="3200" kern="0" dirty="0">
              <a:solidFill>
                <a:srgbClr val="41B6E6"/>
              </a:solidFill>
              <a:latin typeface="Arial" charset="0"/>
              <a:ea typeface="ＭＳ Ｐゴシック" pitchFamily="-16" charset="-128"/>
            </a:endParaRPr>
          </a:p>
          <a:p>
            <a:pPr>
              <a:defRPr/>
            </a:pPr>
            <a:endParaRPr lang="en-GB" dirty="0">
              <a:solidFill>
                <a:prstClr val="black"/>
              </a:solidFill>
              <a:latin typeface="Arial" charset="0"/>
              <a:ea typeface="ＭＳ Ｐゴシック" pitchFamily="-16" charset="-128"/>
            </a:endParaRPr>
          </a:p>
        </p:txBody>
      </p:sp>
      <p:sp>
        <p:nvSpPr>
          <p:cNvPr id="4" name="Slide Number Placeholder 3">
            <a:extLst>
              <a:ext uri="{FF2B5EF4-FFF2-40B4-BE49-F238E27FC236}">
                <a16:creationId xmlns:a16="http://schemas.microsoft.com/office/drawing/2014/main" id="{55B26FFD-9788-2394-3D41-1F5DB54EC10E}"/>
              </a:ext>
            </a:extLst>
          </p:cNvPr>
          <p:cNvSpPr>
            <a:spLocks noGrp="1"/>
          </p:cNvSpPr>
          <p:nvPr>
            <p:ph type="sldNum" sz="quarter" idx="10"/>
          </p:nvPr>
        </p:nvSpPr>
        <p:spPr/>
        <p:txBody>
          <a:bodyPr/>
          <a:lstStyle/>
          <a:p>
            <a:fld id="{4B909379-8BDA-4DDC-B953-11690A62F4DC}" type="slidenum">
              <a:rPr lang="en-GB">
                <a:solidFill>
                  <a:prstClr val="black">
                    <a:tint val="75000"/>
                  </a:prstClr>
                </a:solidFill>
                <a:latin typeface="Calibri"/>
              </a:rPr>
              <a:pPr/>
              <a:t>51</a:t>
            </a:fld>
            <a:endParaRPr lang="en-GB">
              <a:solidFill>
                <a:prstClr val="black">
                  <a:tint val="75000"/>
                </a:prstClr>
              </a:solidFill>
              <a:latin typeface="Calibri"/>
            </a:endParaRPr>
          </a:p>
        </p:txBody>
      </p:sp>
      <p:sp>
        <p:nvSpPr>
          <p:cNvPr id="5" name="TextBox 4">
            <a:extLst>
              <a:ext uri="{FF2B5EF4-FFF2-40B4-BE49-F238E27FC236}">
                <a16:creationId xmlns:a16="http://schemas.microsoft.com/office/drawing/2014/main" id="{522749B8-2775-3C42-08C7-2EA3C85635D3}"/>
              </a:ext>
            </a:extLst>
          </p:cNvPr>
          <p:cNvSpPr txBox="1"/>
          <p:nvPr/>
        </p:nvSpPr>
        <p:spPr>
          <a:xfrm>
            <a:off x="1187624" y="1908552"/>
            <a:ext cx="7219950" cy="3231654"/>
          </a:xfrm>
          <a:prstGeom prst="rect">
            <a:avLst/>
          </a:prstGeom>
          <a:noFill/>
        </p:spPr>
        <p:txBody>
          <a:bodyPr wrap="square">
            <a:spAutoFit/>
          </a:bodyPr>
          <a:lstStyle/>
          <a:p>
            <a:r>
              <a:rPr lang="en-GB" sz="2800" dirty="0">
                <a:solidFill>
                  <a:srgbClr val="003087"/>
                </a:solidFill>
                <a:latin typeface="Arial" panose="020B0604020202020204" pitchFamily="34" charset="0"/>
                <a:cs typeface="Arial" panose="020B0604020202020204" pitchFamily="34" charset="0"/>
              </a:rPr>
              <a:t>‘Develop a corporate level</a:t>
            </a:r>
          </a:p>
          <a:p>
            <a:r>
              <a:rPr lang="en-GB" sz="2800" dirty="0">
                <a:solidFill>
                  <a:srgbClr val="18BDF0"/>
                </a:solidFill>
                <a:latin typeface="Arial" panose="020B0604020202020204" pitchFamily="34" charset="0"/>
                <a:cs typeface="Arial" panose="020B0604020202020204" pitchFamily="34" charset="0"/>
              </a:rPr>
              <a:t>quality improvement programme</a:t>
            </a:r>
          </a:p>
          <a:p>
            <a:r>
              <a:rPr lang="en-GB" sz="2800" dirty="0">
                <a:solidFill>
                  <a:srgbClr val="003087"/>
                </a:solidFill>
                <a:latin typeface="Arial" panose="020B0604020202020204" pitchFamily="34" charset="0"/>
                <a:cs typeface="Arial" panose="020B0604020202020204" pitchFamily="34" charset="0"/>
              </a:rPr>
              <a:t>to scope, engage and address</a:t>
            </a:r>
          </a:p>
          <a:p>
            <a:r>
              <a:rPr lang="en-GB" sz="2800" dirty="0">
                <a:solidFill>
                  <a:srgbClr val="003087"/>
                </a:solidFill>
                <a:latin typeface="Arial" panose="020B0604020202020204" pitchFamily="34" charset="0"/>
                <a:cs typeface="Arial" panose="020B0604020202020204" pitchFamily="34" charset="0"/>
              </a:rPr>
              <a:t>(on our own and with partners)</a:t>
            </a:r>
          </a:p>
          <a:p>
            <a:r>
              <a:rPr lang="en-GB" sz="2800" dirty="0">
                <a:solidFill>
                  <a:srgbClr val="18BDF0"/>
                </a:solidFill>
                <a:latin typeface="Arial" panose="020B0604020202020204" pitchFamily="34" charset="0"/>
                <a:cs typeface="Arial" panose="020B0604020202020204" pitchFamily="34" charset="0"/>
              </a:rPr>
              <a:t>key identified health inequalities and drivers </a:t>
            </a:r>
            <a:r>
              <a:rPr lang="en-GB" sz="2800" dirty="0">
                <a:solidFill>
                  <a:srgbClr val="003087"/>
                </a:solidFill>
                <a:latin typeface="Arial" panose="020B0604020202020204" pitchFamily="34" charset="0"/>
                <a:cs typeface="Arial" panose="020B0604020202020204" pitchFamily="34" charset="0"/>
              </a:rPr>
              <a:t>for our patients and communities.’</a:t>
            </a:r>
          </a:p>
          <a:p>
            <a:endParaRPr lang="en-GB" sz="1200" dirty="0">
              <a:solidFill>
                <a:srgbClr val="003087"/>
              </a:solidFill>
              <a:latin typeface="Arial" panose="020B0604020202020204" pitchFamily="34" charset="0"/>
              <a:cs typeface="Arial" panose="020B0604020202020204" pitchFamily="34" charset="0"/>
            </a:endParaRPr>
          </a:p>
          <a:p>
            <a:r>
              <a:rPr lang="en-GB" sz="1200" i="1" dirty="0">
                <a:solidFill>
                  <a:srgbClr val="003087"/>
                </a:solidFill>
                <a:latin typeface="Arial" panose="020B0604020202020204" pitchFamily="34" charset="0"/>
                <a:cs typeface="Arial" panose="020B0604020202020204" pitchFamily="34" charset="0"/>
              </a:rPr>
              <a:t>Berkshire Healthcare NHS Foundation Trust Strategy 2023 - 2025</a:t>
            </a:r>
          </a:p>
          <a:p>
            <a:endParaRPr lang="en-GB" sz="1200" dirty="0">
              <a:solidFill>
                <a:srgbClr val="0030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322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04955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Quality improvement </a:t>
            </a:r>
            <a:r>
              <a:rPr lang="en-GB" altLang="en-US" sz="3200" b="1" kern="0" dirty="0">
                <a:solidFill>
                  <a:srgbClr val="41B6E6"/>
                </a:solidFill>
                <a:latin typeface="Arial" charset="0"/>
                <a:ea typeface="ＭＳ Ｐゴシック" pitchFamily="-16" charset="-128"/>
              </a:rPr>
              <a:t>the problem</a:t>
            </a:r>
            <a:endParaRPr lang="en-GB" altLang="en-US" sz="3200" kern="0" dirty="0">
              <a:solidFill>
                <a:srgbClr val="41B6E6"/>
              </a:solidFill>
              <a:latin typeface="Arial" charset="0"/>
              <a:ea typeface="ＭＳ Ｐゴシック" pitchFamily="-16" charset="-128"/>
            </a:endParaRPr>
          </a:p>
          <a:p>
            <a:pPr>
              <a:defRPr/>
            </a:pPr>
            <a:endParaRPr lang="en-GB" dirty="0">
              <a:solidFill>
                <a:prstClr val="black"/>
              </a:solidFill>
              <a:latin typeface="Arial" charset="0"/>
              <a:ea typeface="ＭＳ Ｐゴシック" pitchFamily="-16" charset="-128"/>
            </a:endParaRPr>
          </a:p>
        </p:txBody>
      </p:sp>
      <p:sp>
        <p:nvSpPr>
          <p:cNvPr id="4" name="Slide Number Placeholder 3">
            <a:extLst>
              <a:ext uri="{FF2B5EF4-FFF2-40B4-BE49-F238E27FC236}">
                <a16:creationId xmlns:a16="http://schemas.microsoft.com/office/drawing/2014/main" id="{55B26FFD-9788-2394-3D41-1F5DB54EC10E}"/>
              </a:ext>
            </a:extLst>
          </p:cNvPr>
          <p:cNvSpPr>
            <a:spLocks noGrp="1"/>
          </p:cNvSpPr>
          <p:nvPr>
            <p:ph type="sldNum" sz="quarter" idx="10"/>
          </p:nvPr>
        </p:nvSpPr>
        <p:spPr/>
        <p:txBody>
          <a:bodyPr/>
          <a:lstStyle/>
          <a:p>
            <a:fld id="{4B909379-8BDA-4DDC-B953-11690A62F4DC}" type="slidenum">
              <a:rPr lang="en-GB">
                <a:solidFill>
                  <a:prstClr val="black">
                    <a:tint val="75000"/>
                  </a:prstClr>
                </a:solidFill>
                <a:latin typeface="Calibri"/>
              </a:rPr>
              <a:pPr/>
              <a:t>52</a:t>
            </a:fld>
            <a:endParaRPr lang="en-GB">
              <a:solidFill>
                <a:prstClr val="black">
                  <a:tint val="75000"/>
                </a:prstClr>
              </a:solidFill>
              <a:latin typeface="Calibri"/>
            </a:endParaRPr>
          </a:p>
        </p:txBody>
      </p:sp>
      <p:sp>
        <p:nvSpPr>
          <p:cNvPr id="5" name="TextBox 4">
            <a:extLst>
              <a:ext uri="{FF2B5EF4-FFF2-40B4-BE49-F238E27FC236}">
                <a16:creationId xmlns:a16="http://schemas.microsoft.com/office/drawing/2014/main" id="{522749B8-2775-3C42-08C7-2EA3C85635D3}"/>
              </a:ext>
            </a:extLst>
          </p:cNvPr>
          <p:cNvSpPr txBox="1"/>
          <p:nvPr/>
        </p:nvSpPr>
        <p:spPr>
          <a:xfrm>
            <a:off x="1187624" y="1908553"/>
            <a:ext cx="6264696" cy="2985433"/>
          </a:xfrm>
          <a:prstGeom prst="rect">
            <a:avLst/>
          </a:prstGeom>
          <a:noFill/>
        </p:spPr>
        <p:txBody>
          <a:bodyPr wrap="square">
            <a:spAutoFit/>
          </a:bodyPr>
          <a:lstStyle/>
          <a:p>
            <a:r>
              <a:rPr lang="en-GB" sz="2800" dirty="0">
                <a:solidFill>
                  <a:srgbClr val="003087"/>
                </a:solidFill>
                <a:latin typeface="Arial" panose="020B0604020202020204" pitchFamily="34" charset="0"/>
                <a:cs typeface="Arial" panose="020B0604020202020204" pitchFamily="34" charset="0"/>
              </a:rPr>
              <a:t>‘QI offers an </a:t>
            </a:r>
            <a:r>
              <a:rPr lang="en-GB" sz="2800" dirty="0">
                <a:solidFill>
                  <a:srgbClr val="18BDF0"/>
                </a:solidFill>
                <a:latin typeface="Arial" panose="020B0604020202020204" pitchFamily="34" charset="0"/>
                <a:cs typeface="Arial" panose="020B0604020202020204" pitchFamily="34" charset="0"/>
              </a:rPr>
              <a:t>opportunity to improve</a:t>
            </a:r>
            <a:r>
              <a:rPr lang="en-GB" sz="2800" dirty="0">
                <a:solidFill>
                  <a:srgbClr val="003087"/>
                </a:solidFill>
                <a:latin typeface="Arial" panose="020B0604020202020204" pitchFamily="34" charset="0"/>
                <a:cs typeface="Arial" panose="020B0604020202020204" pitchFamily="34" charset="0"/>
              </a:rPr>
              <a:t> equity and aspects of health inequality but </a:t>
            </a:r>
            <a:r>
              <a:rPr lang="en-GB" sz="2800" dirty="0">
                <a:solidFill>
                  <a:srgbClr val="18BDF0"/>
                </a:solidFill>
                <a:latin typeface="Arial" panose="020B0604020202020204" pitchFamily="34" charset="0"/>
                <a:cs typeface="Arial" panose="020B0604020202020204" pitchFamily="34" charset="0"/>
              </a:rPr>
              <a:t>standard approaches to QI </a:t>
            </a:r>
          </a:p>
          <a:p>
            <a:r>
              <a:rPr lang="en-GB" sz="2800" dirty="0">
                <a:solidFill>
                  <a:srgbClr val="003087"/>
                </a:solidFill>
                <a:latin typeface="Arial" panose="020B0604020202020204" pitchFamily="34" charset="0"/>
                <a:cs typeface="Arial" panose="020B0604020202020204" pitchFamily="34" charset="0"/>
              </a:rPr>
              <a:t>and pursuit of uniformity </a:t>
            </a:r>
          </a:p>
          <a:p>
            <a:r>
              <a:rPr lang="en-GB" sz="2800" dirty="0">
                <a:solidFill>
                  <a:srgbClr val="18BDF0"/>
                </a:solidFill>
                <a:latin typeface="Arial" panose="020B0604020202020204" pitchFamily="34" charset="0"/>
                <a:cs typeface="Arial" panose="020B0604020202020204" pitchFamily="34" charset="0"/>
              </a:rPr>
              <a:t>may be problematic</a:t>
            </a:r>
            <a:r>
              <a:rPr lang="en-GB" sz="2800" dirty="0">
                <a:solidFill>
                  <a:srgbClr val="003087"/>
                </a:solidFill>
                <a:latin typeface="Arial" panose="020B0604020202020204" pitchFamily="34" charset="0"/>
                <a:cs typeface="Arial" panose="020B0604020202020204" pitchFamily="34" charset="0"/>
              </a:rPr>
              <a:t>’.</a:t>
            </a:r>
            <a:endParaRPr lang="en-GB" sz="1200" dirty="0">
              <a:solidFill>
                <a:srgbClr val="003087"/>
              </a:solidFill>
              <a:latin typeface="Arial" panose="020B0604020202020204" pitchFamily="34" charset="0"/>
              <a:cs typeface="Arial" panose="020B0604020202020204" pitchFamily="34" charset="0"/>
            </a:endParaRPr>
          </a:p>
          <a:p>
            <a:endParaRPr lang="en-GB" sz="1200" i="1" dirty="0">
              <a:solidFill>
                <a:srgbClr val="003087"/>
              </a:solidFill>
              <a:latin typeface="Arial" panose="020B0604020202020204" pitchFamily="34" charset="0"/>
              <a:cs typeface="Arial" panose="020B0604020202020204" pitchFamily="34" charset="0"/>
            </a:endParaRPr>
          </a:p>
          <a:p>
            <a:r>
              <a:rPr lang="en-GB" sz="1200" i="1" dirty="0">
                <a:solidFill>
                  <a:srgbClr val="003087"/>
                </a:solidFill>
                <a:latin typeface="Arial" panose="020B0604020202020204" pitchFamily="34" charset="0"/>
                <a:cs typeface="Arial" panose="020B0604020202020204" pitchFamily="34" charset="0"/>
              </a:rPr>
              <a:t>Equity, health inequality and quality improvement; Healthcare Improvement Scotland 2020</a:t>
            </a:r>
          </a:p>
          <a:p>
            <a:endParaRPr lang="en-GB" sz="1200" i="1" dirty="0">
              <a:solidFill>
                <a:srgbClr val="003087"/>
              </a:solidFill>
              <a:latin typeface="Arial" panose="020B0604020202020204" pitchFamily="34" charset="0"/>
              <a:cs typeface="Arial" panose="020B0604020202020204" pitchFamily="34" charset="0"/>
            </a:endParaRPr>
          </a:p>
          <a:p>
            <a:endParaRPr lang="en-GB" sz="1200" dirty="0">
              <a:solidFill>
                <a:srgbClr val="0030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586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6B06E16-3356-CAC9-81D9-50F0E3A84B19}"/>
              </a:ext>
            </a:extLst>
          </p:cNvPr>
          <p:cNvPicPr>
            <a:picLocks noChangeAspect="1"/>
          </p:cNvPicPr>
          <p:nvPr/>
        </p:nvPicPr>
        <p:blipFill>
          <a:blip r:embed="rId2"/>
          <a:stretch>
            <a:fillRect/>
          </a:stretch>
        </p:blipFill>
        <p:spPr>
          <a:xfrm>
            <a:off x="4622726" y="2318210"/>
            <a:ext cx="4341763" cy="2087776"/>
          </a:xfrm>
          <a:prstGeom prst="rect">
            <a:avLst/>
          </a:prstGeom>
        </p:spPr>
      </p:pic>
      <p:sp>
        <p:nvSpPr>
          <p:cNvPr id="2" name="TextBox 1"/>
          <p:cNvSpPr txBox="1"/>
          <p:nvPr/>
        </p:nvSpPr>
        <p:spPr>
          <a:xfrm>
            <a:off x="179512" y="1049557"/>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Quality improvement </a:t>
            </a:r>
            <a:r>
              <a:rPr lang="en-GB" altLang="en-US" sz="3200" b="1" kern="0" dirty="0">
                <a:solidFill>
                  <a:srgbClr val="41B6E6"/>
                </a:solidFill>
                <a:latin typeface="Arial" charset="0"/>
                <a:ea typeface="ＭＳ Ｐゴシック" pitchFamily="-16" charset="-128"/>
              </a:rPr>
              <a:t>the problem</a:t>
            </a:r>
            <a:endParaRPr lang="en-GB" altLang="en-US" sz="3200" kern="0" dirty="0">
              <a:solidFill>
                <a:srgbClr val="41B6E6"/>
              </a:solidFill>
              <a:latin typeface="Arial" charset="0"/>
              <a:ea typeface="ＭＳ Ｐゴシック" pitchFamily="-16" charset="-128"/>
            </a:endParaRPr>
          </a:p>
        </p:txBody>
      </p:sp>
      <p:sp>
        <p:nvSpPr>
          <p:cNvPr id="4" name="Slide Number Placeholder 3">
            <a:extLst>
              <a:ext uri="{FF2B5EF4-FFF2-40B4-BE49-F238E27FC236}">
                <a16:creationId xmlns:a16="http://schemas.microsoft.com/office/drawing/2014/main" id="{55B26FFD-9788-2394-3D41-1F5DB54EC10E}"/>
              </a:ext>
            </a:extLst>
          </p:cNvPr>
          <p:cNvSpPr>
            <a:spLocks noGrp="1"/>
          </p:cNvSpPr>
          <p:nvPr>
            <p:ph type="sldNum" sz="quarter" idx="10"/>
          </p:nvPr>
        </p:nvSpPr>
        <p:spPr/>
        <p:txBody>
          <a:bodyPr/>
          <a:lstStyle/>
          <a:p>
            <a:fld id="{4B909379-8BDA-4DDC-B953-11690A62F4DC}" type="slidenum">
              <a:rPr lang="en-GB">
                <a:solidFill>
                  <a:prstClr val="black">
                    <a:tint val="75000"/>
                  </a:prstClr>
                </a:solidFill>
                <a:latin typeface="Calibri"/>
              </a:rPr>
              <a:pPr/>
              <a:t>53</a:t>
            </a:fld>
            <a:endParaRPr lang="en-GB">
              <a:solidFill>
                <a:prstClr val="black">
                  <a:tint val="75000"/>
                </a:prstClr>
              </a:solidFill>
              <a:latin typeface="Calibri"/>
            </a:endParaRPr>
          </a:p>
        </p:txBody>
      </p:sp>
      <p:cxnSp>
        <p:nvCxnSpPr>
          <p:cNvPr id="10" name="Straight Arrow Connector 9">
            <a:extLst>
              <a:ext uri="{FF2B5EF4-FFF2-40B4-BE49-F238E27FC236}">
                <a16:creationId xmlns:a16="http://schemas.microsoft.com/office/drawing/2014/main" id="{4D2ACC10-937C-B5BA-2DA9-EB5CF21A986F}"/>
              </a:ext>
            </a:extLst>
          </p:cNvPr>
          <p:cNvCxnSpPr/>
          <p:nvPr/>
        </p:nvCxnSpPr>
        <p:spPr>
          <a:xfrm>
            <a:off x="5004048" y="3068960"/>
            <a:ext cx="0" cy="504056"/>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330770-12E3-6687-D91A-5185C0A8380E}"/>
              </a:ext>
            </a:extLst>
          </p:cNvPr>
          <p:cNvCxnSpPr>
            <a:cxnSpLocks/>
          </p:cNvCxnSpPr>
          <p:nvPr/>
        </p:nvCxnSpPr>
        <p:spPr>
          <a:xfrm>
            <a:off x="8820472" y="2492896"/>
            <a:ext cx="0" cy="1080120"/>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43752D8-3E69-6240-4DF7-3EC29EAA1372}"/>
              </a:ext>
            </a:extLst>
          </p:cNvPr>
          <p:cNvPicPr>
            <a:picLocks noChangeAspect="1"/>
          </p:cNvPicPr>
          <p:nvPr/>
        </p:nvPicPr>
        <p:blipFill>
          <a:blip r:embed="rId3"/>
          <a:stretch>
            <a:fillRect/>
          </a:stretch>
        </p:blipFill>
        <p:spPr>
          <a:xfrm>
            <a:off x="155651" y="2318210"/>
            <a:ext cx="4341763" cy="2087776"/>
          </a:xfrm>
          <a:prstGeom prst="rect">
            <a:avLst/>
          </a:prstGeom>
        </p:spPr>
      </p:pic>
      <p:sp>
        <p:nvSpPr>
          <p:cNvPr id="5" name="TextBox 4">
            <a:extLst>
              <a:ext uri="{FF2B5EF4-FFF2-40B4-BE49-F238E27FC236}">
                <a16:creationId xmlns:a16="http://schemas.microsoft.com/office/drawing/2014/main" id="{1B38FBEB-0664-8202-C504-AB5DA2F7E990}"/>
              </a:ext>
            </a:extLst>
          </p:cNvPr>
          <p:cNvSpPr txBox="1"/>
          <p:nvPr/>
        </p:nvSpPr>
        <p:spPr>
          <a:xfrm>
            <a:off x="4622726" y="4509120"/>
            <a:ext cx="4341763" cy="369332"/>
          </a:xfrm>
          <a:prstGeom prst="rect">
            <a:avLst/>
          </a:prstGeom>
          <a:noFill/>
        </p:spPr>
        <p:txBody>
          <a:bodyPr wrap="square">
            <a:spAutoFit/>
          </a:bodyPr>
          <a:lstStyle/>
          <a:p>
            <a:pPr algn="ctr"/>
            <a:r>
              <a:rPr lang="en-GB" dirty="0">
                <a:solidFill>
                  <a:srgbClr val="003087"/>
                </a:solidFill>
                <a:latin typeface="Arial" panose="020B0604020202020204" pitchFamily="34" charset="0"/>
                <a:cs typeface="Arial" panose="020B0604020202020204" pitchFamily="34" charset="0"/>
              </a:rPr>
              <a:t>Improvement?</a:t>
            </a:r>
            <a:endParaRPr lang="en-GB" dirty="0">
              <a:solidFill>
                <a:prstClr val="black"/>
              </a:solidFill>
              <a:latin typeface="Calibri"/>
            </a:endParaRPr>
          </a:p>
        </p:txBody>
      </p:sp>
    </p:spTree>
    <p:extLst>
      <p:ext uri="{BB962C8B-B14F-4D97-AF65-F5344CB8AC3E}">
        <p14:creationId xmlns:p14="http://schemas.microsoft.com/office/powerpoint/2010/main" val="264906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0BD46-7692-3568-673D-1F6CC30DFCE7}"/>
              </a:ext>
            </a:extLst>
          </p:cNvPr>
          <p:cNvSpPr txBox="1"/>
          <p:nvPr/>
        </p:nvSpPr>
        <p:spPr>
          <a:xfrm>
            <a:off x="179512" y="104955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Health inequality </a:t>
            </a:r>
            <a:r>
              <a:rPr lang="en-GB" altLang="en-US" sz="3200" b="1" kern="0" dirty="0">
                <a:solidFill>
                  <a:srgbClr val="41B6E6"/>
                </a:solidFill>
                <a:latin typeface="Arial" charset="0"/>
                <a:ea typeface="ＭＳ Ｐゴシック" pitchFamily="-16" charset="-128"/>
              </a:rPr>
              <a:t>what can we do?</a:t>
            </a:r>
            <a:endParaRPr lang="en-GB" altLang="en-US" sz="3200" kern="0" dirty="0">
              <a:solidFill>
                <a:srgbClr val="41B6E6"/>
              </a:solidFill>
              <a:latin typeface="Arial" charset="0"/>
              <a:ea typeface="ＭＳ Ｐゴシック" pitchFamily="-16" charset="-128"/>
            </a:endParaRPr>
          </a:p>
          <a:p>
            <a:pPr>
              <a:defRPr/>
            </a:pPr>
            <a:endParaRPr lang="en-GB" dirty="0">
              <a:solidFill>
                <a:prstClr val="black"/>
              </a:solidFill>
              <a:latin typeface="Arial" charset="0"/>
              <a:ea typeface="ＭＳ Ｐゴシック" pitchFamily="-16" charset="-128"/>
            </a:endParaRPr>
          </a:p>
        </p:txBody>
      </p:sp>
      <p:pic>
        <p:nvPicPr>
          <p:cNvPr id="3" name="Picture 2">
            <a:extLst>
              <a:ext uri="{FF2B5EF4-FFF2-40B4-BE49-F238E27FC236}">
                <a16:creationId xmlns:a16="http://schemas.microsoft.com/office/drawing/2014/main" id="{76ED7BF8-3DFA-CF3B-9C79-BAF5B75F785D}"/>
              </a:ext>
            </a:extLst>
          </p:cNvPr>
          <p:cNvPicPr>
            <a:picLocks noChangeAspect="1"/>
          </p:cNvPicPr>
          <p:nvPr/>
        </p:nvPicPr>
        <p:blipFill>
          <a:blip r:embed="rId2"/>
          <a:stretch>
            <a:fillRect/>
          </a:stretch>
        </p:blipFill>
        <p:spPr>
          <a:xfrm>
            <a:off x="683568" y="1929245"/>
            <a:ext cx="3168352" cy="3180569"/>
          </a:xfrm>
          <a:prstGeom prst="rect">
            <a:avLst/>
          </a:prstGeom>
        </p:spPr>
      </p:pic>
      <p:pic>
        <p:nvPicPr>
          <p:cNvPr id="6" name="Picture 5">
            <a:extLst>
              <a:ext uri="{FF2B5EF4-FFF2-40B4-BE49-F238E27FC236}">
                <a16:creationId xmlns:a16="http://schemas.microsoft.com/office/drawing/2014/main" id="{93EF8A4B-99A3-77E5-50CC-975E60043925}"/>
              </a:ext>
            </a:extLst>
          </p:cNvPr>
          <p:cNvPicPr>
            <a:picLocks noChangeAspect="1"/>
          </p:cNvPicPr>
          <p:nvPr/>
        </p:nvPicPr>
        <p:blipFill>
          <a:blip r:embed="rId3"/>
          <a:stretch>
            <a:fillRect/>
          </a:stretch>
        </p:blipFill>
        <p:spPr>
          <a:xfrm>
            <a:off x="4067944" y="2027365"/>
            <a:ext cx="4608512" cy="3082448"/>
          </a:xfrm>
          <a:prstGeom prst="rect">
            <a:avLst/>
          </a:prstGeom>
        </p:spPr>
      </p:pic>
      <p:sp>
        <p:nvSpPr>
          <p:cNvPr id="16" name="TextBox 15">
            <a:extLst>
              <a:ext uri="{FF2B5EF4-FFF2-40B4-BE49-F238E27FC236}">
                <a16:creationId xmlns:a16="http://schemas.microsoft.com/office/drawing/2014/main" id="{4CD31DA8-3CF2-9878-36C4-C9177F0AD1A1}"/>
              </a:ext>
            </a:extLst>
          </p:cNvPr>
          <p:cNvSpPr txBox="1"/>
          <p:nvPr/>
        </p:nvSpPr>
        <p:spPr>
          <a:xfrm>
            <a:off x="1331641" y="5373217"/>
            <a:ext cx="7011083" cy="246221"/>
          </a:xfrm>
          <a:prstGeom prst="rect">
            <a:avLst/>
          </a:prstGeom>
          <a:noFill/>
        </p:spPr>
        <p:txBody>
          <a:bodyPr wrap="square">
            <a:spAutoFit/>
          </a:bodyPr>
          <a:lstStyle/>
          <a:p>
            <a:r>
              <a:rPr lang="en-GB" sz="1000" dirty="0">
                <a:solidFill>
                  <a:srgbClr val="357ABB"/>
                </a:solidFill>
                <a:latin typeface="Arial" panose="020B0604020202020204" pitchFamily="34" charset="0"/>
                <a:cs typeface="Arial" panose="020B0604020202020204" pitchFamily="34" charset="0"/>
              </a:rPr>
              <a:t>https://www.rcpsych.ac.uk/docs/default-source/improving-care/nccmh/amhe/amhe-resource.pdf?sfvrsn=91062ea2_6</a:t>
            </a:r>
          </a:p>
        </p:txBody>
      </p:sp>
    </p:spTree>
    <p:extLst>
      <p:ext uri="{BB962C8B-B14F-4D97-AF65-F5344CB8AC3E}">
        <p14:creationId xmlns:p14="http://schemas.microsoft.com/office/powerpoint/2010/main" val="611373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39791B9-E270-2235-8F89-9265F2829712}"/>
              </a:ext>
            </a:extLst>
          </p:cNvPr>
          <p:cNvSpPr/>
          <p:nvPr/>
        </p:nvSpPr>
        <p:spPr>
          <a:xfrm>
            <a:off x="0" y="1839812"/>
            <a:ext cx="9144000" cy="4160938"/>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a:endParaRPr>
          </a:p>
        </p:txBody>
      </p:sp>
      <p:sp>
        <p:nvSpPr>
          <p:cNvPr id="2" name="Rectangle 1">
            <a:extLst>
              <a:ext uri="{FF2B5EF4-FFF2-40B4-BE49-F238E27FC236}">
                <a16:creationId xmlns:a16="http://schemas.microsoft.com/office/drawing/2014/main" id="{C5E5E1B1-EF7B-F692-2FD5-4D933C1A6752}"/>
              </a:ext>
            </a:extLst>
          </p:cNvPr>
          <p:cNvSpPr/>
          <p:nvPr/>
        </p:nvSpPr>
        <p:spPr>
          <a:xfrm>
            <a:off x="611308" y="3135519"/>
            <a:ext cx="1213298" cy="15697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solidFill>
                  <a:srgbClr val="002060"/>
                </a:solidFill>
                <a:latin typeface="Arial" panose="020B0604020202020204" pitchFamily="34" charset="0"/>
                <a:cs typeface="Arial" panose="020B0604020202020204" pitchFamily="34" charset="0"/>
              </a:rPr>
              <a:t>Accelerate BHFT contribution to reducing health inequalities for our patients and communities through a QI programme. </a:t>
            </a:r>
          </a:p>
        </p:txBody>
      </p:sp>
      <p:sp>
        <p:nvSpPr>
          <p:cNvPr id="3" name="Rectangle 2">
            <a:extLst>
              <a:ext uri="{FF2B5EF4-FFF2-40B4-BE49-F238E27FC236}">
                <a16:creationId xmlns:a16="http://schemas.microsoft.com/office/drawing/2014/main" id="{DCC2588D-CDDA-06EB-D5C2-7ADDF8257701}"/>
              </a:ext>
            </a:extLst>
          </p:cNvPr>
          <p:cNvSpPr/>
          <p:nvPr/>
        </p:nvSpPr>
        <p:spPr>
          <a:xfrm>
            <a:off x="2212075" y="2368975"/>
            <a:ext cx="1307633" cy="8420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002060"/>
              </a:solidFill>
              <a:latin typeface="Arial" panose="020B0604020202020204" pitchFamily="34" charset="0"/>
              <a:cs typeface="Arial" panose="020B0604020202020204" pitchFamily="34" charset="0"/>
            </a:endParaRPr>
          </a:p>
          <a:p>
            <a:pPr algn="ctr"/>
            <a:endParaRPr lang="en-GB" sz="1050" dirty="0">
              <a:solidFill>
                <a:srgbClr val="002060"/>
              </a:solidFill>
              <a:latin typeface="Arial" panose="020B0604020202020204" pitchFamily="34" charset="0"/>
              <a:cs typeface="Arial" panose="020B0604020202020204" pitchFamily="34" charset="0"/>
            </a:endParaRPr>
          </a:p>
          <a:p>
            <a:pPr algn="ctr"/>
            <a:endParaRPr lang="en-GB" sz="1050" dirty="0">
              <a:solidFill>
                <a:srgbClr val="002060"/>
              </a:solidFill>
              <a:latin typeface="Arial" panose="020B0604020202020204" pitchFamily="34" charset="0"/>
              <a:cs typeface="Arial" panose="020B0604020202020204" pitchFamily="34" charset="0"/>
            </a:endParaRPr>
          </a:p>
          <a:p>
            <a:pPr algn="ctr"/>
            <a:r>
              <a:rPr lang="en-GB" sz="1050" dirty="0">
                <a:solidFill>
                  <a:srgbClr val="002060"/>
                </a:solidFill>
                <a:latin typeface="Arial" panose="020B0604020202020204" pitchFamily="34" charset="0"/>
                <a:cs typeface="Arial" panose="020B0604020202020204" pitchFamily="34" charset="0"/>
              </a:rPr>
              <a:t>Build will</a:t>
            </a:r>
          </a:p>
        </p:txBody>
      </p:sp>
      <p:sp>
        <p:nvSpPr>
          <p:cNvPr id="4" name="Rectangle 3">
            <a:extLst>
              <a:ext uri="{FF2B5EF4-FFF2-40B4-BE49-F238E27FC236}">
                <a16:creationId xmlns:a16="http://schemas.microsoft.com/office/drawing/2014/main" id="{E3183DF7-F1B0-DCE0-EB1A-30882CA0BE2C}"/>
              </a:ext>
            </a:extLst>
          </p:cNvPr>
          <p:cNvSpPr/>
          <p:nvPr/>
        </p:nvSpPr>
        <p:spPr>
          <a:xfrm>
            <a:off x="2190538" y="3605546"/>
            <a:ext cx="1307633" cy="8420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002060"/>
              </a:solidFill>
              <a:latin typeface="Arial" panose="020B0604020202020204" pitchFamily="34" charset="0"/>
              <a:cs typeface="Arial" panose="020B0604020202020204" pitchFamily="34" charset="0"/>
            </a:endParaRPr>
          </a:p>
          <a:p>
            <a:pPr algn="ctr"/>
            <a:endParaRPr lang="en-GB" sz="1050" dirty="0">
              <a:solidFill>
                <a:srgbClr val="002060"/>
              </a:solidFill>
              <a:latin typeface="Arial" panose="020B0604020202020204" pitchFamily="34" charset="0"/>
              <a:cs typeface="Arial" panose="020B0604020202020204" pitchFamily="34" charset="0"/>
            </a:endParaRPr>
          </a:p>
          <a:p>
            <a:pPr algn="ctr"/>
            <a:endParaRPr lang="en-GB" sz="1050" dirty="0">
              <a:solidFill>
                <a:srgbClr val="002060"/>
              </a:solidFill>
              <a:latin typeface="Arial" panose="020B0604020202020204" pitchFamily="34" charset="0"/>
              <a:cs typeface="Arial" panose="020B0604020202020204" pitchFamily="34" charset="0"/>
            </a:endParaRPr>
          </a:p>
          <a:p>
            <a:pPr algn="ctr"/>
            <a:r>
              <a:rPr lang="en-GB" sz="1050" dirty="0">
                <a:solidFill>
                  <a:srgbClr val="002060"/>
                </a:solidFill>
                <a:latin typeface="Arial" panose="020B0604020202020204" pitchFamily="34" charset="0"/>
                <a:cs typeface="Arial" panose="020B0604020202020204" pitchFamily="34" charset="0"/>
              </a:rPr>
              <a:t>Prioritise improvements</a:t>
            </a:r>
          </a:p>
        </p:txBody>
      </p:sp>
      <p:sp>
        <p:nvSpPr>
          <p:cNvPr id="6" name="Rectangle 5">
            <a:extLst>
              <a:ext uri="{FF2B5EF4-FFF2-40B4-BE49-F238E27FC236}">
                <a16:creationId xmlns:a16="http://schemas.microsoft.com/office/drawing/2014/main" id="{A8FB76FC-CE56-C7FA-2ADF-FB40C5C90919}"/>
              </a:ext>
            </a:extLst>
          </p:cNvPr>
          <p:cNvSpPr/>
          <p:nvPr/>
        </p:nvSpPr>
        <p:spPr>
          <a:xfrm>
            <a:off x="2212073" y="4705307"/>
            <a:ext cx="1307633" cy="8420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002060"/>
              </a:solidFill>
              <a:latin typeface="Arial" panose="020B0604020202020204" pitchFamily="34" charset="0"/>
              <a:cs typeface="Arial" panose="020B0604020202020204" pitchFamily="34" charset="0"/>
            </a:endParaRPr>
          </a:p>
          <a:p>
            <a:pPr algn="ctr"/>
            <a:endParaRPr lang="en-GB" sz="1050" dirty="0">
              <a:solidFill>
                <a:srgbClr val="002060"/>
              </a:solidFill>
              <a:latin typeface="Arial" panose="020B0604020202020204" pitchFamily="34" charset="0"/>
              <a:cs typeface="Arial" panose="020B0604020202020204" pitchFamily="34" charset="0"/>
            </a:endParaRPr>
          </a:p>
          <a:p>
            <a:pPr algn="ctr"/>
            <a:endParaRPr lang="en-GB" sz="1050" dirty="0">
              <a:solidFill>
                <a:srgbClr val="002060"/>
              </a:solidFill>
              <a:latin typeface="Arial" panose="020B0604020202020204" pitchFamily="34" charset="0"/>
              <a:cs typeface="Arial" panose="020B0604020202020204" pitchFamily="34" charset="0"/>
            </a:endParaRPr>
          </a:p>
          <a:p>
            <a:pPr algn="ctr"/>
            <a:r>
              <a:rPr lang="en-GB" sz="1050" dirty="0">
                <a:solidFill>
                  <a:srgbClr val="002060"/>
                </a:solidFill>
                <a:latin typeface="Arial" panose="020B0604020202020204" pitchFamily="34" charset="0"/>
                <a:cs typeface="Arial" panose="020B0604020202020204" pitchFamily="34" charset="0"/>
              </a:rPr>
              <a:t>Execute specific QI interventions</a:t>
            </a:r>
          </a:p>
        </p:txBody>
      </p:sp>
      <p:pic>
        <p:nvPicPr>
          <p:cNvPr id="8" name="Graphic 7" descr="Brain in head with solid fill">
            <a:extLst>
              <a:ext uri="{FF2B5EF4-FFF2-40B4-BE49-F238E27FC236}">
                <a16:creationId xmlns:a16="http://schemas.microsoft.com/office/drawing/2014/main" id="{C1B6CB95-18A7-12CF-BD7C-D7ACAF79BD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24180" y="2432415"/>
            <a:ext cx="483416" cy="483416"/>
          </a:xfrm>
          <a:prstGeom prst="rect">
            <a:avLst/>
          </a:prstGeom>
        </p:spPr>
      </p:pic>
      <p:pic>
        <p:nvPicPr>
          <p:cNvPr id="10" name="Graphic 9" descr="Group brainstorm outline">
            <a:extLst>
              <a:ext uri="{FF2B5EF4-FFF2-40B4-BE49-F238E27FC236}">
                <a16:creationId xmlns:a16="http://schemas.microsoft.com/office/drawing/2014/main" id="{C5C151AA-8860-E36D-0062-76D0A2CD7C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24703" y="3611333"/>
            <a:ext cx="486000" cy="486000"/>
          </a:xfrm>
          <a:prstGeom prst="rect">
            <a:avLst/>
          </a:prstGeom>
        </p:spPr>
      </p:pic>
      <p:pic>
        <p:nvPicPr>
          <p:cNvPr id="12" name="Graphic 11" descr="Bar graph with upward trend with solid fill">
            <a:extLst>
              <a:ext uri="{FF2B5EF4-FFF2-40B4-BE49-F238E27FC236}">
                <a16:creationId xmlns:a16="http://schemas.microsoft.com/office/drawing/2014/main" id="{885A51E7-384A-3268-3E83-A86FE7543A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4180" y="4705307"/>
            <a:ext cx="486000" cy="486000"/>
          </a:xfrm>
          <a:prstGeom prst="rect">
            <a:avLst/>
          </a:prstGeom>
        </p:spPr>
      </p:pic>
      <p:sp>
        <p:nvSpPr>
          <p:cNvPr id="15" name="Rectangle 14">
            <a:extLst>
              <a:ext uri="{FF2B5EF4-FFF2-40B4-BE49-F238E27FC236}">
                <a16:creationId xmlns:a16="http://schemas.microsoft.com/office/drawing/2014/main" id="{25C1078C-F636-C4F3-6A7E-8E3E5D49B574}"/>
              </a:ext>
            </a:extLst>
          </p:cNvPr>
          <p:cNvSpPr/>
          <p:nvPr/>
        </p:nvSpPr>
        <p:spPr>
          <a:xfrm>
            <a:off x="3907172" y="2204864"/>
            <a:ext cx="5014520" cy="11702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50"/>
              </a:spcAft>
            </a:pPr>
            <a:r>
              <a:rPr lang="en-GB" sz="900" dirty="0">
                <a:solidFill>
                  <a:prstClr val="white"/>
                </a:solidFill>
                <a:latin typeface="Arial" panose="020B0604020202020204" pitchFamily="34" charset="0"/>
                <a:cs typeface="Arial" panose="020B0604020202020204" pitchFamily="34" charset="0"/>
              </a:rPr>
              <a:t>1) Demonstrate how health inequalities link to organisational strategy and to personal, intrinsic motivation of colleagues.</a:t>
            </a:r>
          </a:p>
          <a:p>
            <a:pPr>
              <a:spcAft>
                <a:spcPts val="450"/>
              </a:spcAft>
            </a:pPr>
            <a:r>
              <a:rPr lang="en-GB" sz="900" dirty="0">
                <a:solidFill>
                  <a:prstClr val="white"/>
                </a:solidFill>
                <a:latin typeface="Arial" panose="020B0604020202020204" pitchFamily="34" charset="0"/>
                <a:cs typeface="Arial" panose="020B0604020202020204" pitchFamily="34" charset="0"/>
              </a:rPr>
              <a:t>2) Develop and communicate a simple conceptual framework for health inequalities.</a:t>
            </a:r>
          </a:p>
          <a:p>
            <a:pPr>
              <a:spcAft>
                <a:spcPts val="450"/>
              </a:spcAft>
            </a:pPr>
            <a:r>
              <a:rPr lang="en-GB" sz="900" dirty="0">
                <a:solidFill>
                  <a:prstClr val="white"/>
                </a:solidFill>
                <a:latin typeface="Arial" panose="020B0604020202020204" pitchFamily="34" charset="0"/>
                <a:cs typeface="Arial" panose="020B0604020202020204" pitchFamily="34" charset="0"/>
              </a:rPr>
              <a:t>3) Make key health inequality data available and accessible to all.</a:t>
            </a:r>
          </a:p>
          <a:p>
            <a:pPr>
              <a:spcAft>
                <a:spcPts val="450"/>
              </a:spcAft>
            </a:pPr>
            <a:r>
              <a:rPr lang="en-GB" sz="900" dirty="0">
                <a:solidFill>
                  <a:prstClr val="white"/>
                </a:solidFill>
                <a:latin typeface="Arial" panose="020B0604020202020204" pitchFamily="34" charset="0"/>
                <a:cs typeface="Arial" panose="020B0604020202020204" pitchFamily="34" charset="0"/>
              </a:rPr>
              <a:t>4) Embed health inequalities-thinking into the processes for change management and service redesign at all levels.</a:t>
            </a:r>
          </a:p>
        </p:txBody>
      </p:sp>
      <p:sp>
        <p:nvSpPr>
          <p:cNvPr id="16" name="Rectangle 15">
            <a:extLst>
              <a:ext uri="{FF2B5EF4-FFF2-40B4-BE49-F238E27FC236}">
                <a16:creationId xmlns:a16="http://schemas.microsoft.com/office/drawing/2014/main" id="{F05AC7F5-866F-7CC1-D502-356450F7F139}"/>
              </a:ext>
            </a:extLst>
          </p:cNvPr>
          <p:cNvSpPr/>
          <p:nvPr/>
        </p:nvSpPr>
        <p:spPr>
          <a:xfrm>
            <a:off x="3907172" y="3614199"/>
            <a:ext cx="5014520" cy="89709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50"/>
              </a:spcAft>
            </a:pPr>
            <a:r>
              <a:rPr lang="en-GB" sz="900" dirty="0">
                <a:solidFill>
                  <a:prstClr val="white"/>
                </a:solidFill>
                <a:latin typeface="Arial" panose="020B0604020202020204" pitchFamily="34" charset="0"/>
                <a:cs typeface="Arial" panose="020B0604020202020204" pitchFamily="34" charset="0"/>
              </a:rPr>
              <a:t>5) Engage with service users and communities and learn from them what matters most to them.</a:t>
            </a:r>
          </a:p>
          <a:p>
            <a:pPr>
              <a:spcAft>
                <a:spcPts val="450"/>
              </a:spcAft>
            </a:pPr>
            <a:r>
              <a:rPr lang="en-GB" sz="900" dirty="0">
                <a:solidFill>
                  <a:prstClr val="white"/>
                </a:solidFill>
                <a:latin typeface="Arial" panose="020B0604020202020204" pitchFamily="34" charset="0"/>
                <a:cs typeface="Arial" panose="020B0604020202020204" pitchFamily="34" charset="0"/>
              </a:rPr>
              <a:t>6) Share insight and bring clinicians together to learn and prioritise key access, experience and outcome inequalities to improve.</a:t>
            </a:r>
          </a:p>
          <a:p>
            <a:pPr>
              <a:spcAft>
                <a:spcPts val="450"/>
              </a:spcAft>
            </a:pPr>
            <a:r>
              <a:rPr lang="en-GB" sz="900" dirty="0">
                <a:solidFill>
                  <a:prstClr val="white"/>
                </a:solidFill>
                <a:latin typeface="Arial" panose="020B0604020202020204" pitchFamily="34" charset="0"/>
                <a:cs typeface="Arial" panose="020B0604020202020204" pitchFamily="34" charset="0"/>
              </a:rPr>
              <a:t>7) Identify priority groups of service users to understand root causes of inequalities identified.</a:t>
            </a:r>
          </a:p>
        </p:txBody>
      </p:sp>
      <p:sp>
        <p:nvSpPr>
          <p:cNvPr id="17" name="Rectangle 16">
            <a:extLst>
              <a:ext uri="{FF2B5EF4-FFF2-40B4-BE49-F238E27FC236}">
                <a16:creationId xmlns:a16="http://schemas.microsoft.com/office/drawing/2014/main" id="{7000F9FE-1B53-8674-5D99-0DB44C5F4A3B}"/>
              </a:ext>
            </a:extLst>
          </p:cNvPr>
          <p:cNvSpPr/>
          <p:nvPr/>
        </p:nvSpPr>
        <p:spPr>
          <a:xfrm>
            <a:off x="3907172" y="4742758"/>
            <a:ext cx="5014520" cy="89709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50"/>
              </a:spcAft>
            </a:pPr>
            <a:r>
              <a:rPr lang="en-GB" sz="900" dirty="0">
                <a:solidFill>
                  <a:prstClr val="white"/>
                </a:solidFill>
                <a:latin typeface="Arial" panose="020B0604020202020204" pitchFamily="34" charset="0"/>
                <a:cs typeface="Arial" panose="020B0604020202020204" pitchFamily="34" charset="0"/>
              </a:rPr>
              <a:t>8) Commission and support a small number of QI projects to address our priority health inequalities</a:t>
            </a:r>
          </a:p>
          <a:p>
            <a:pPr>
              <a:spcAft>
                <a:spcPts val="450"/>
              </a:spcAft>
            </a:pPr>
            <a:r>
              <a:rPr lang="en-GB" sz="900" dirty="0">
                <a:solidFill>
                  <a:prstClr val="white"/>
                </a:solidFill>
                <a:latin typeface="Arial" panose="020B0604020202020204" pitchFamily="34" charset="0"/>
                <a:cs typeface="Arial" panose="020B0604020202020204" pitchFamily="34" charset="0"/>
              </a:rPr>
              <a:t>9) Leverage A3 methodology and skills to make improvements.</a:t>
            </a:r>
          </a:p>
          <a:p>
            <a:pPr>
              <a:spcAft>
                <a:spcPts val="450"/>
              </a:spcAft>
            </a:pPr>
            <a:r>
              <a:rPr lang="en-GB" sz="900" dirty="0">
                <a:solidFill>
                  <a:prstClr val="white"/>
                </a:solidFill>
                <a:latin typeface="Arial" panose="020B0604020202020204" pitchFamily="34" charset="0"/>
                <a:cs typeface="Arial" panose="020B0604020202020204" pitchFamily="34" charset="0"/>
              </a:rPr>
              <a:t>10) Rigorously measure and share progress made and learning throughout the system.</a:t>
            </a:r>
          </a:p>
        </p:txBody>
      </p:sp>
      <p:cxnSp>
        <p:nvCxnSpPr>
          <p:cNvPr id="19" name="Connector: Elbow 18">
            <a:extLst>
              <a:ext uri="{FF2B5EF4-FFF2-40B4-BE49-F238E27FC236}">
                <a16:creationId xmlns:a16="http://schemas.microsoft.com/office/drawing/2014/main" id="{005C8951-234A-2693-2AF8-C609BD35EA7F}"/>
              </a:ext>
            </a:extLst>
          </p:cNvPr>
          <p:cNvCxnSpPr>
            <a:stCxn id="3" idx="1"/>
            <a:endCxn id="2" idx="3"/>
          </p:cNvCxnSpPr>
          <p:nvPr/>
        </p:nvCxnSpPr>
        <p:spPr>
          <a:xfrm rot="10800000" flipV="1">
            <a:off x="1824608" y="2789996"/>
            <a:ext cx="387467" cy="1130416"/>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F023E8EA-8566-8917-96A7-748BFE9DB591}"/>
              </a:ext>
            </a:extLst>
          </p:cNvPr>
          <p:cNvCxnSpPr>
            <a:cxnSpLocks/>
            <a:stCxn id="4" idx="1"/>
            <a:endCxn id="2" idx="3"/>
          </p:cNvCxnSpPr>
          <p:nvPr/>
        </p:nvCxnSpPr>
        <p:spPr>
          <a:xfrm rot="10800000">
            <a:off x="1824607" y="3920414"/>
            <a:ext cx="365930" cy="106155"/>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A5A03C0D-99DE-DB15-64DA-895C1E6002A1}"/>
              </a:ext>
            </a:extLst>
          </p:cNvPr>
          <p:cNvCxnSpPr>
            <a:cxnSpLocks/>
            <a:stCxn id="6" idx="1"/>
            <a:endCxn id="2" idx="3"/>
          </p:cNvCxnSpPr>
          <p:nvPr/>
        </p:nvCxnSpPr>
        <p:spPr>
          <a:xfrm rot="10800000">
            <a:off x="1824607" y="3920415"/>
            <a:ext cx="387466" cy="1205917"/>
          </a:xfrm>
          <a:prstGeom prst="bent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D15F2ED-3B1D-2F03-826A-5030038BF5C8}"/>
              </a:ext>
            </a:extLst>
          </p:cNvPr>
          <p:cNvCxnSpPr>
            <a:cxnSpLocks/>
            <a:stCxn id="15" idx="1"/>
            <a:endCxn id="3" idx="3"/>
          </p:cNvCxnSpPr>
          <p:nvPr/>
        </p:nvCxnSpPr>
        <p:spPr>
          <a:xfrm rot="10800000" flipV="1">
            <a:off x="3519708" y="2789997"/>
            <a:ext cx="387466" cy="1"/>
          </a:xfrm>
          <a:prstGeom prst="bent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49B10EBD-6BC9-8720-1B0F-CA6D1C3F5981}"/>
              </a:ext>
            </a:extLst>
          </p:cNvPr>
          <p:cNvCxnSpPr>
            <a:cxnSpLocks/>
          </p:cNvCxnSpPr>
          <p:nvPr/>
        </p:nvCxnSpPr>
        <p:spPr>
          <a:xfrm rot="10800000" flipV="1">
            <a:off x="3498170" y="4026569"/>
            <a:ext cx="387466" cy="1"/>
          </a:xfrm>
          <a:prstGeom prst="bent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0415909B-140D-D12C-CC2F-20A3A5CEB62F}"/>
              </a:ext>
            </a:extLst>
          </p:cNvPr>
          <p:cNvCxnSpPr>
            <a:cxnSpLocks/>
          </p:cNvCxnSpPr>
          <p:nvPr/>
        </p:nvCxnSpPr>
        <p:spPr>
          <a:xfrm rot="10800000" flipV="1">
            <a:off x="3476632" y="5121610"/>
            <a:ext cx="387466" cy="1"/>
          </a:xfrm>
          <a:prstGeom prst="bent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100BD46-7692-3568-673D-1F6CC30DFCE7}"/>
              </a:ext>
            </a:extLst>
          </p:cNvPr>
          <p:cNvSpPr txBox="1"/>
          <p:nvPr/>
        </p:nvSpPr>
        <p:spPr>
          <a:xfrm>
            <a:off x="179512" y="104955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Health inequality </a:t>
            </a:r>
            <a:r>
              <a:rPr lang="en-GB" altLang="en-US" sz="3200" b="1" kern="0" dirty="0">
                <a:solidFill>
                  <a:srgbClr val="41B6E6"/>
                </a:solidFill>
                <a:latin typeface="Arial" charset="0"/>
                <a:ea typeface="ＭＳ Ｐゴシック" pitchFamily="-16" charset="-128"/>
              </a:rPr>
              <a:t>what can we do?</a:t>
            </a:r>
            <a:endParaRPr lang="en-GB" altLang="en-US" sz="3200" kern="0" dirty="0">
              <a:solidFill>
                <a:srgbClr val="41B6E6"/>
              </a:solidFill>
              <a:latin typeface="Arial" charset="0"/>
              <a:ea typeface="ＭＳ Ｐゴシック" pitchFamily="-16" charset="-128"/>
            </a:endParaRPr>
          </a:p>
          <a:p>
            <a:pPr>
              <a:defRPr/>
            </a:pPr>
            <a:endParaRPr lang="en-GB" dirty="0">
              <a:solidFill>
                <a:prstClr val="black"/>
              </a:solidFill>
              <a:latin typeface="Arial" charset="0"/>
              <a:ea typeface="ＭＳ Ｐゴシック" pitchFamily="-16" charset="-128"/>
            </a:endParaRPr>
          </a:p>
        </p:txBody>
      </p:sp>
    </p:spTree>
    <p:extLst>
      <p:ext uri="{BB962C8B-B14F-4D97-AF65-F5344CB8AC3E}">
        <p14:creationId xmlns:p14="http://schemas.microsoft.com/office/powerpoint/2010/main" val="3594876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0BD46-7692-3568-673D-1F6CC30DFCE7}"/>
              </a:ext>
            </a:extLst>
          </p:cNvPr>
          <p:cNvSpPr txBox="1"/>
          <p:nvPr/>
        </p:nvSpPr>
        <p:spPr>
          <a:xfrm>
            <a:off x="179512" y="1049557"/>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Prioritising </a:t>
            </a:r>
            <a:r>
              <a:rPr lang="en-GB" altLang="en-US" sz="3200" b="1" kern="0" dirty="0">
                <a:solidFill>
                  <a:srgbClr val="18BDF0"/>
                </a:solidFill>
                <a:latin typeface="Arial" charset="0"/>
                <a:ea typeface="ＭＳ Ｐゴシック" pitchFamily="-16" charset="-128"/>
              </a:rPr>
              <a:t>considerations</a:t>
            </a:r>
            <a:endParaRPr lang="en-GB" altLang="en-US" sz="3200" kern="0" dirty="0">
              <a:solidFill>
                <a:srgbClr val="18BDF0"/>
              </a:solidFill>
              <a:latin typeface="Arial" charset="0"/>
              <a:ea typeface="ＭＳ Ｐゴシック" pitchFamily="-16" charset="-128"/>
            </a:endParaRPr>
          </a:p>
        </p:txBody>
      </p:sp>
      <p:sp>
        <p:nvSpPr>
          <p:cNvPr id="3" name="TextBox 2">
            <a:extLst>
              <a:ext uri="{FF2B5EF4-FFF2-40B4-BE49-F238E27FC236}">
                <a16:creationId xmlns:a16="http://schemas.microsoft.com/office/drawing/2014/main" id="{278CBA76-01C8-554F-F9E7-64551879ECF2}"/>
              </a:ext>
            </a:extLst>
          </p:cNvPr>
          <p:cNvSpPr txBox="1"/>
          <p:nvPr/>
        </p:nvSpPr>
        <p:spPr>
          <a:xfrm>
            <a:off x="107504" y="2060849"/>
            <a:ext cx="8352928" cy="307777"/>
          </a:xfrm>
          <a:prstGeom prst="rect">
            <a:avLst/>
          </a:prstGeom>
          <a:noFill/>
        </p:spPr>
        <p:txBody>
          <a:bodyPr wrap="square">
            <a:spAutoFit/>
          </a:bodyPr>
          <a:lstStyle/>
          <a:p>
            <a:r>
              <a:rPr lang="en-GB" sz="1400" dirty="0">
                <a:solidFill>
                  <a:srgbClr val="2F276C"/>
                </a:solidFill>
                <a:latin typeface="Arial" panose="020B0604020202020204" pitchFamily="34" charset="0"/>
                <a:cs typeface="Arial" panose="020B0604020202020204" pitchFamily="34" charset="0"/>
              </a:rPr>
              <a:t>Control / influence		1	2	3	4	5</a:t>
            </a:r>
            <a:endParaRPr lang="en-GB" sz="1600" dirty="0">
              <a:solidFill>
                <a:prstClr val="black"/>
              </a:solidFill>
              <a:latin typeface="Calibri"/>
            </a:endParaRPr>
          </a:p>
        </p:txBody>
      </p:sp>
      <p:sp>
        <p:nvSpPr>
          <p:cNvPr id="2" name="TextBox 1">
            <a:extLst>
              <a:ext uri="{FF2B5EF4-FFF2-40B4-BE49-F238E27FC236}">
                <a16:creationId xmlns:a16="http://schemas.microsoft.com/office/drawing/2014/main" id="{A13C8F04-286B-85AE-2736-0C2375229DFB}"/>
              </a:ext>
            </a:extLst>
          </p:cNvPr>
          <p:cNvSpPr txBox="1"/>
          <p:nvPr/>
        </p:nvSpPr>
        <p:spPr>
          <a:xfrm>
            <a:off x="1727932" y="1899511"/>
            <a:ext cx="1214561" cy="415498"/>
          </a:xfrm>
          <a:prstGeom prst="rect">
            <a:avLst/>
          </a:prstGeom>
          <a:noFill/>
        </p:spPr>
        <p:txBody>
          <a:bodyPr wrap="square">
            <a:spAutoFit/>
          </a:bodyPr>
          <a:lstStyle/>
          <a:p>
            <a:pPr algn="ctr"/>
            <a:r>
              <a:rPr lang="en-GB" sz="1050" i="1" dirty="0">
                <a:solidFill>
                  <a:srgbClr val="2F276C"/>
                </a:solidFill>
                <a:latin typeface="Arial" panose="020B0604020202020204" pitchFamily="34" charset="0"/>
                <a:cs typeface="Arial" panose="020B0604020202020204" pitchFamily="34" charset="0"/>
              </a:rPr>
              <a:t>BHFT has little influence on this </a:t>
            </a:r>
            <a:endParaRPr lang="en-GB" sz="1050" i="1" dirty="0">
              <a:solidFill>
                <a:prstClr val="black"/>
              </a:solidFill>
              <a:latin typeface="Calibri"/>
            </a:endParaRPr>
          </a:p>
        </p:txBody>
      </p:sp>
      <p:sp>
        <p:nvSpPr>
          <p:cNvPr id="7" name="TextBox 6">
            <a:extLst>
              <a:ext uri="{FF2B5EF4-FFF2-40B4-BE49-F238E27FC236}">
                <a16:creationId xmlns:a16="http://schemas.microsoft.com/office/drawing/2014/main" id="{C043BC07-A14B-600D-F981-74BE191446FD}"/>
              </a:ext>
            </a:extLst>
          </p:cNvPr>
          <p:cNvSpPr txBox="1"/>
          <p:nvPr/>
        </p:nvSpPr>
        <p:spPr>
          <a:xfrm>
            <a:off x="6765974" y="1898501"/>
            <a:ext cx="1152128" cy="415498"/>
          </a:xfrm>
          <a:prstGeom prst="rect">
            <a:avLst/>
          </a:prstGeom>
          <a:noFill/>
        </p:spPr>
        <p:txBody>
          <a:bodyPr wrap="square">
            <a:spAutoFit/>
          </a:bodyPr>
          <a:lstStyle/>
          <a:p>
            <a:pPr algn="ctr"/>
            <a:r>
              <a:rPr lang="en-GB" sz="1050" i="1" dirty="0">
                <a:solidFill>
                  <a:srgbClr val="2F276C"/>
                </a:solidFill>
                <a:latin typeface="Arial" panose="020B0604020202020204" pitchFamily="34" charset="0"/>
                <a:cs typeface="Arial" panose="020B0604020202020204" pitchFamily="34" charset="0"/>
              </a:rPr>
              <a:t>BHFT has control of this </a:t>
            </a:r>
            <a:endParaRPr lang="en-GB" sz="1050" i="1" dirty="0">
              <a:solidFill>
                <a:prstClr val="black"/>
              </a:solidFill>
              <a:latin typeface="Calibri"/>
            </a:endParaRPr>
          </a:p>
        </p:txBody>
      </p:sp>
      <p:cxnSp>
        <p:nvCxnSpPr>
          <p:cNvPr id="9" name="Straight Arrow Connector 8">
            <a:extLst>
              <a:ext uri="{FF2B5EF4-FFF2-40B4-BE49-F238E27FC236}">
                <a16:creationId xmlns:a16="http://schemas.microsoft.com/office/drawing/2014/main" id="{B6CB39D4-FB28-7250-A6EA-981E1C04E299}"/>
              </a:ext>
            </a:extLst>
          </p:cNvPr>
          <p:cNvCxnSpPr/>
          <p:nvPr/>
        </p:nvCxnSpPr>
        <p:spPr>
          <a:xfrm>
            <a:off x="2267744" y="2396621"/>
            <a:ext cx="504056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CAF1E26-EC10-5990-CFFA-DCA88CD2C4D9}"/>
              </a:ext>
            </a:extLst>
          </p:cNvPr>
          <p:cNvSpPr txBox="1"/>
          <p:nvPr/>
        </p:nvSpPr>
        <p:spPr>
          <a:xfrm>
            <a:off x="107504" y="3085282"/>
            <a:ext cx="8352928" cy="307777"/>
          </a:xfrm>
          <a:prstGeom prst="rect">
            <a:avLst/>
          </a:prstGeom>
          <a:noFill/>
        </p:spPr>
        <p:txBody>
          <a:bodyPr wrap="square">
            <a:spAutoFit/>
          </a:bodyPr>
          <a:lstStyle/>
          <a:p>
            <a:r>
              <a:rPr lang="en-GB" sz="1400" dirty="0">
                <a:solidFill>
                  <a:srgbClr val="18BDF0"/>
                </a:solidFill>
                <a:latin typeface="Arial" panose="020B0604020202020204" pitchFamily="34" charset="0"/>
                <a:cs typeface="Arial" panose="020B0604020202020204" pitchFamily="34" charset="0"/>
              </a:rPr>
              <a:t>Impact			1	2	3	4	5</a:t>
            </a:r>
            <a:endParaRPr lang="en-GB" sz="1600" dirty="0">
              <a:solidFill>
                <a:srgbClr val="18BDF0"/>
              </a:solidFill>
              <a:latin typeface="Calibri"/>
            </a:endParaRPr>
          </a:p>
        </p:txBody>
      </p:sp>
      <p:sp>
        <p:nvSpPr>
          <p:cNvPr id="11" name="TextBox 10">
            <a:extLst>
              <a:ext uri="{FF2B5EF4-FFF2-40B4-BE49-F238E27FC236}">
                <a16:creationId xmlns:a16="http://schemas.microsoft.com/office/drawing/2014/main" id="{12204C66-8022-F987-C829-41B51B859677}"/>
              </a:ext>
            </a:extLst>
          </p:cNvPr>
          <p:cNvSpPr txBox="1"/>
          <p:nvPr/>
        </p:nvSpPr>
        <p:spPr>
          <a:xfrm>
            <a:off x="1727932" y="2931925"/>
            <a:ext cx="1214561" cy="415498"/>
          </a:xfrm>
          <a:prstGeom prst="rect">
            <a:avLst/>
          </a:prstGeom>
          <a:noFill/>
        </p:spPr>
        <p:txBody>
          <a:bodyPr wrap="square">
            <a:spAutoFit/>
          </a:bodyPr>
          <a:lstStyle/>
          <a:p>
            <a:pPr algn="ctr"/>
            <a:r>
              <a:rPr lang="en-GB" sz="1050" i="1" dirty="0">
                <a:solidFill>
                  <a:srgbClr val="18BDF0"/>
                </a:solidFill>
                <a:latin typeface="Arial" panose="020B0604020202020204" pitchFamily="34" charset="0"/>
                <a:cs typeface="Arial" panose="020B0604020202020204" pitchFamily="34" charset="0"/>
              </a:rPr>
              <a:t>Impacting very few people &lt;50</a:t>
            </a:r>
            <a:endParaRPr lang="en-GB" sz="1050" i="1" dirty="0">
              <a:solidFill>
                <a:srgbClr val="18BDF0"/>
              </a:solidFill>
              <a:latin typeface="Calibri"/>
            </a:endParaRPr>
          </a:p>
        </p:txBody>
      </p:sp>
      <p:sp>
        <p:nvSpPr>
          <p:cNvPr id="13" name="TextBox 12">
            <a:extLst>
              <a:ext uri="{FF2B5EF4-FFF2-40B4-BE49-F238E27FC236}">
                <a16:creationId xmlns:a16="http://schemas.microsoft.com/office/drawing/2014/main" id="{512EC0AD-0811-F022-6CF8-C23A93F20CA6}"/>
              </a:ext>
            </a:extLst>
          </p:cNvPr>
          <p:cNvSpPr txBox="1"/>
          <p:nvPr/>
        </p:nvSpPr>
        <p:spPr>
          <a:xfrm>
            <a:off x="6765974" y="2931925"/>
            <a:ext cx="1461938" cy="415498"/>
          </a:xfrm>
          <a:prstGeom prst="rect">
            <a:avLst/>
          </a:prstGeom>
          <a:noFill/>
        </p:spPr>
        <p:txBody>
          <a:bodyPr wrap="square">
            <a:spAutoFit/>
          </a:bodyPr>
          <a:lstStyle/>
          <a:p>
            <a:pPr algn="ctr"/>
            <a:r>
              <a:rPr lang="en-GB" sz="1050" i="1" dirty="0">
                <a:solidFill>
                  <a:srgbClr val="18BDF0"/>
                </a:solidFill>
                <a:latin typeface="Arial" panose="020B0604020202020204" pitchFamily="34" charset="0"/>
                <a:cs typeface="Arial" panose="020B0604020202020204" pitchFamily="34" charset="0"/>
              </a:rPr>
              <a:t>Impacting very many people 1,000+</a:t>
            </a:r>
            <a:endParaRPr lang="en-GB" sz="1050" i="1" dirty="0">
              <a:solidFill>
                <a:srgbClr val="18BDF0"/>
              </a:solidFill>
              <a:latin typeface="Calibri"/>
            </a:endParaRPr>
          </a:p>
        </p:txBody>
      </p:sp>
      <p:cxnSp>
        <p:nvCxnSpPr>
          <p:cNvPr id="14" name="Straight Arrow Connector 13">
            <a:extLst>
              <a:ext uri="{FF2B5EF4-FFF2-40B4-BE49-F238E27FC236}">
                <a16:creationId xmlns:a16="http://schemas.microsoft.com/office/drawing/2014/main" id="{F9E87A33-FA8B-F446-C3BF-04E724C10CD1}"/>
              </a:ext>
            </a:extLst>
          </p:cNvPr>
          <p:cNvCxnSpPr/>
          <p:nvPr/>
        </p:nvCxnSpPr>
        <p:spPr>
          <a:xfrm>
            <a:off x="2267744" y="3437011"/>
            <a:ext cx="5040560" cy="0"/>
          </a:xfrm>
          <a:prstGeom prst="straightConnector1">
            <a:avLst/>
          </a:prstGeom>
          <a:ln>
            <a:solidFill>
              <a:srgbClr val="18BD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2302875-76FC-129A-FC97-DA48FE6DC878}"/>
              </a:ext>
            </a:extLst>
          </p:cNvPr>
          <p:cNvSpPr txBox="1"/>
          <p:nvPr/>
        </p:nvSpPr>
        <p:spPr>
          <a:xfrm>
            <a:off x="141238" y="4081718"/>
            <a:ext cx="8352928" cy="307777"/>
          </a:xfrm>
          <a:prstGeom prst="rect">
            <a:avLst/>
          </a:prstGeom>
          <a:noFill/>
        </p:spPr>
        <p:txBody>
          <a:bodyPr wrap="square">
            <a:spAutoFit/>
          </a:bodyPr>
          <a:lstStyle/>
          <a:p>
            <a:r>
              <a:rPr lang="en-GB" sz="1400" dirty="0">
                <a:solidFill>
                  <a:srgbClr val="2F276C"/>
                </a:solidFill>
                <a:latin typeface="Arial" panose="020B0604020202020204" pitchFamily="34" charset="0"/>
                <a:cs typeface="Arial" panose="020B0604020202020204" pitchFamily="34" charset="0"/>
              </a:rPr>
              <a:t>Risk			1	2	3	4	5</a:t>
            </a:r>
            <a:endParaRPr lang="en-GB" sz="1600" dirty="0">
              <a:solidFill>
                <a:prstClr val="black"/>
              </a:solidFill>
              <a:latin typeface="Calibri"/>
            </a:endParaRPr>
          </a:p>
        </p:txBody>
      </p:sp>
      <p:sp>
        <p:nvSpPr>
          <p:cNvPr id="16" name="TextBox 15">
            <a:extLst>
              <a:ext uri="{FF2B5EF4-FFF2-40B4-BE49-F238E27FC236}">
                <a16:creationId xmlns:a16="http://schemas.microsoft.com/office/drawing/2014/main" id="{2F3203C0-6C1D-30F4-12FF-45892FD2237F}"/>
              </a:ext>
            </a:extLst>
          </p:cNvPr>
          <p:cNvSpPr txBox="1"/>
          <p:nvPr/>
        </p:nvSpPr>
        <p:spPr>
          <a:xfrm>
            <a:off x="1660464" y="3953567"/>
            <a:ext cx="1214561" cy="415498"/>
          </a:xfrm>
          <a:prstGeom prst="rect">
            <a:avLst/>
          </a:prstGeom>
          <a:noFill/>
        </p:spPr>
        <p:txBody>
          <a:bodyPr wrap="square">
            <a:spAutoFit/>
          </a:bodyPr>
          <a:lstStyle/>
          <a:p>
            <a:pPr algn="ctr"/>
            <a:r>
              <a:rPr lang="en-GB" sz="1050" i="1" dirty="0">
                <a:solidFill>
                  <a:srgbClr val="2F276C"/>
                </a:solidFill>
                <a:latin typeface="Arial" panose="020B0604020202020204" pitchFamily="34" charset="0"/>
                <a:cs typeface="Arial" panose="020B0604020202020204" pitchFamily="34" charset="0"/>
              </a:rPr>
              <a:t>Low risk of harm or death</a:t>
            </a:r>
            <a:endParaRPr lang="en-GB" sz="1050" i="1" dirty="0">
              <a:solidFill>
                <a:prstClr val="black"/>
              </a:solidFill>
              <a:latin typeface="Calibri"/>
            </a:endParaRPr>
          </a:p>
        </p:txBody>
      </p:sp>
      <p:sp>
        <p:nvSpPr>
          <p:cNvPr id="17" name="TextBox 16">
            <a:extLst>
              <a:ext uri="{FF2B5EF4-FFF2-40B4-BE49-F238E27FC236}">
                <a16:creationId xmlns:a16="http://schemas.microsoft.com/office/drawing/2014/main" id="{9879CD6A-189C-EB91-C333-B439275F9409}"/>
              </a:ext>
            </a:extLst>
          </p:cNvPr>
          <p:cNvSpPr txBox="1"/>
          <p:nvPr/>
        </p:nvSpPr>
        <p:spPr>
          <a:xfrm>
            <a:off x="6889539" y="3933935"/>
            <a:ext cx="904998" cy="415498"/>
          </a:xfrm>
          <a:prstGeom prst="rect">
            <a:avLst/>
          </a:prstGeom>
          <a:noFill/>
        </p:spPr>
        <p:txBody>
          <a:bodyPr wrap="square">
            <a:spAutoFit/>
          </a:bodyPr>
          <a:lstStyle/>
          <a:p>
            <a:pPr algn="ctr"/>
            <a:r>
              <a:rPr lang="en-GB" sz="1050" i="1" dirty="0">
                <a:solidFill>
                  <a:srgbClr val="2F276C"/>
                </a:solidFill>
                <a:latin typeface="Arial" panose="020B0604020202020204" pitchFamily="34" charset="0"/>
                <a:cs typeface="Arial" panose="020B0604020202020204" pitchFamily="34" charset="0"/>
              </a:rPr>
              <a:t>High risk to life</a:t>
            </a:r>
            <a:endParaRPr lang="en-GB" sz="1050" i="1" dirty="0">
              <a:solidFill>
                <a:prstClr val="black"/>
              </a:solidFill>
              <a:latin typeface="Calibri"/>
            </a:endParaRPr>
          </a:p>
        </p:txBody>
      </p:sp>
      <p:cxnSp>
        <p:nvCxnSpPr>
          <p:cNvPr id="18" name="Straight Arrow Connector 17">
            <a:extLst>
              <a:ext uri="{FF2B5EF4-FFF2-40B4-BE49-F238E27FC236}">
                <a16:creationId xmlns:a16="http://schemas.microsoft.com/office/drawing/2014/main" id="{C20B8055-E9BA-129F-5FCE-17F228B008BE}"/>
              </a:ext>
            </a:extLst>
          </p:cNvPr>
          <p:cNvCxnSpPr/>
          <p:nvPr/>
        </p:nvCxnSpPr>
        <p:spPr>
          <a:xfrm>
            <a:off x="2301478" y="4433447"/>
            <a:ext cx="504056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2C0E8E-C112-D38B-3F4A-778335B665A8}"/>
              </a:ext>
            </a:extLst>
          </p:cNvPr>
          <p:cNvSpPr txBox="1"/>
          <p:nvPr/>
        </p:nvSpPr>
        <p:spPr>
          <a:xfrm>
            <a:off x="174972" y="5078154"/>
            <a:ext cx="8352928" cy="307777"/>
          </a:xfrm>
          <a:prstGeom prst="rect">
            <a:avLst/>
          </a:prstGeom>
          <a:noFill/>
        </p:spPr>
        <p:txBody>
          <a:bodyPr wrap="square">
            <a:spAutoFit/>
          </a:bodyPr>
          <a:lstStyle/>
          <a:p>
            <a:r>
              <a:rPr lang="en-GB" sz="1400" dirty="0">
                <a:solidFill>
                  <a:srgbClr val="18BDF0"/>
                </a:solidFill>
                <a:latin typeface="Arial" panose="020B0604020202020204" pitchFamily="34" charset="0"/>
                <a:cs typeface="Arial" panose="020B0604020202020204" pitchFamily="34" charset="0"/>
              </a:rPr>
              <a:t>Strategy alignment		1	2	3	4	5</a:t>
            </a:r>
            <a:endParaRPr lang="en-GB" sz="1600" dirty="0">
              <a:solidFill>
                <a:srgbClr val="18BDF0"/>
              </a:solidFill>
              <a:latin typeface="Calibri"/>
            </a:endParaRPr>
          </a:p>
        </p:txBody>
      </p:sp>
      <p:sp>
        <p:nvSpPr>
          <p:cNvPr id="20" name="TextBox 19">
            <a:extLst>
              <a:ext uri="{FF2B5EF4-FFF2-40B4-BE49-F238E27FC236}">
                <a16:creationId xmlns:a16="http://schemas.microsoft.com/office/drawing/2014/main" id="{05F56458-7E43-402D-76D6-E12C5943FA42}"/>
              </a:ext>
            </a:extLst>
          </p:cNvPr>
          <p:cNvSpPr txBox="1"/>
          <p:nvPr/>
        </p:nvSpPr>
        <p:spPr>
          <a:xfrm>
            <a:off x="1694198" y="4942355"/>
            <a:ext cx="1214561" cy="415498"/>
          </a:xfrm>
          <a:prstGeom prst="rect">
            <a:avLst/>
          </a:prstGeom>
          <a:noFill/>
        </p:spPr>
        <p:txBody>
          <a:bodyPr wrap="square">
            <a:spAutoFit/>
          </a:bodyPr>
          <a:lstStyle/>
          <a:p>
            <a:pPr algn="ctr"/>
            <a:r>
              <a:rPr lang="en-GB" sz="1050" i="1" dirty="0">
                <a:solidFill>
                  <a:srgbClr val="18BDF0"/>
                </a:solidFill>
                <a:latin typeface="Arial" panose="020B0604020202020204" pitchFamily="34" charset="0"/>
                <a:cs typeface="Arial" panose="020B0604020202020204" pitchFamily="34" charset="0"/>
              </a:rPr>
              <a:t>Some alignment to True North</a:t>
            </a:r>
            <a:endParaRPr lang="en-GB" sz="1050" i="1" dirty="0">
              <a:solidFill>
                <a:srgbClr val="18BDF0"/>
              </a:solidFill>
              <a:latin typeface="Calibri"/>
            </a:endParaRPr>
          </a:p>
        </p:txBody>
      </p:sp>
      <p:sp>
        <p:nvSpPr>
          <p:cNvPr id="21" name="TextBox 20">
            <a:extLst>
              <a:ext uri="{FF2B5EF4-FFF2-40B4-BE49-F238E27FC236}">
                <a16:creationId xmlns:a16="http://schemas.microsoft.com/office/drawing/2014/main" id="{EB969BF7-A3FA-C988-206F-627156906BCF}"/>
              </a:ext>
            </a:extLst>
          </p:cNvPr>
          <p:cNvSpPr txBox="1"/>
          <p:nvPr/>
        </p:nvSpPr>
        <p:spPr>
          <a:xfrm>
            <a:off x="6894847" y="4968499"/>
            <a:ext cx="1461938" cy="415498"/>
          </a:xfrm>
          <a:prstGeom prst="rect">
            <a:avLst/>
          </a:prstGeom>
          <a:noFill/>
        </p:spPr>
        <p:txBody>
          <a:bodyPr wrap="square">
            <a:spAutoFit/>
          </a:bodyPr>
          <a:lstStyle/>
          <a:p>
            <a:pPr algn="ctr"/>
            <a:r>
              <a:rPr lang="en-GB" sz="1050" i="1" dirty="0">
                <a:solidFill>
                  <a:srgbClr val="18BDF0"/>
                </a:solidFill>
                <a:latin typeface="Arial" panose="020B0604020202020204" pitchFamily="34" charset="0"/>
                <a:cs typeface="Arial" panose="020B0604020202020204" pitchFamily="34" charset="0"/>
              </a:rPr>
              <a:t>Aligned to True North and system goals</a:t>
            </a:r>
            <a:endParaRPr lang="en-GB" sz="1050" i="1" dirty="0">
              <a:solidFill>
                <a:srgbClr val="18BDF0"/>
              </a:solidFill>
              <a:latin typeface="Calibri"/>
            </a:endParaRPr>
          </a:p>
        </p:txBody>
      </p:sp>
      <p:cxnSp>
        <p:nvCxnSpPr>
          <p:cNvPr id="22" name="Straight Arrow Connector 21">
            <a:extLst>
              <a:ext uri="{FF2B5EF4-FFF2-40B4-BE49-F238E27FC236}">
                <a16:creationId xmlns:a16="http://schemas.microsoft.com/office/drawing/2014/main" id="{E6CDC3DD-E102-2787-945A-64CCDC3A3771}"/>
              </a:ext>
            </a:extLst>
          </p:cNvPr>
          <p:cNvCxnSpPr>
            <a:cxnSpLocks/>
          </p:cNvCxnSpPr>
          <p:nvPr/>
        </p:nvCxnSpPr>
        <p:spPr>
          <a:xfrm>
            <a:off x="2335212" y="5429883"/>
            <a:ext cx="5040560" cy="0"/>
          </a:xfrm>
          <a:prstGeom prst="straightConnector1">
            <a:avLst/>
          </a:prstGeom>
          <a:ln>
            <a:solidFill>
              <a:srgbClr val="18BD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4095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0BD46-7692-3568-673D-1F6CC30DFCE7}"/>
              </a:ext>
            </a:extLst>
          </p:cNvPr>
          <p:cNvSpPr txBox="1"/>
          <p:nvPr/>
        </p:nvSpPr>
        <p:spPr>
          <a:xfrm>
            <a:off x="179512" y="1049557"/>
            <a:ext cx="7219950" cy="584775"/>
          </a:xfrm>
          <a:prstGeom prst="rect">
            <a:avLst/>
          </a:prstGeom>
          <a:noFill/>
        </p:spPr>
        <p:txBody>
          <a:bodyPr>
            <a:spAutoFit/>
          </a:bodyPr>
          <a:lstStyle/>
          <a:p>
            <a:pPr>
              <a:defRPr/>
            </a:pPr>
            <a:r>
              <a:rPr lang="en-GB" altLang="en-US" sz="3200" b="1" kern="0" dirty="0">
                <a:solidFill>
                  <a:srgbClr val="41B6E6"/>
                </a:solidFill>
                <a:latin typeface="Arial" charset="0"/>
                <a:ea typeface="ＭＳ Ｐゴシック" pitchFamily="-16" charset="-128"/>
              </a:rPr>
              <a:t>Talking Therapies</a:t>
            </a:r>
            <a:endParaRPr lang="en-GB" dirty="0">
              <a:solidFill>
                <a:prstClr val="black"/>
              </a:solidFill>
              <a:latin typeface="Arial" charset="0"/>
              <a:ea typeface="ＭＳ Ｐゴシック" pitchFamily="-16" charset="-128"/>
            </a:endParaRPr>
          </a:p>
        </p:txBody>
      </p:sp>
      <p:pic>
        <p:nvPicPr>
          <p:cNvPr id="2" name="Picture 1" descr="A cartoon of a group of people climbing a wall&#10;&#10;Description automatically generated">
            <a:extLst>
              <a:ext uri="{FF2B5EF4-FFF2-40B4-BE49-F238E27FC236}">
                <a16:creationId xmlns:a16="http://schemas.microsoft.com/office/drawing/2014/main" id="{3546E331-9C19-B581-6CA4-930F87FBB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9" y="1772817"/>
            <a:ext cx="3683751" cy="3683751"/>
          </a:xfrm>
          <a:prstGeom prst="rect">
            <a:avLst/>
          </a:prstGeom>
          <a:ln>
            <a:solidFill>
              <a:srgbClr val="78BE20"/>
            </a:solidFill>
          </a:ln>
        </p:spPr>
      </p:pic>
      <p:pic>
        <p:nvPicPr>
          <p:cNvPr id="4" name="Picture 3">
            <a:extLst>
              <a:ext uri="{FF2B5EF4-FFF2-40B4-BE49-F238E27FC236}">
                <a16:creationId xmlns:a16="http://schemas.microsoft.com/office/drawing/2014/main" id="{6677F877-540E-3ED7-CC6D-C8A7501D9D40}"/>
              </a:ext>
            </a:extLst>
          </p:cNvPr>
          <p:cNvPicPr>
            <a:picLocks noChangeAspect="1"/>
          </p:cNvPicPr>
          <p:nvPr/>
        </p:nvPicPr>
        <p:blipFill>
          <a:blip r:embed="rId3"/>
          <a:stretch>
            <a:fillRect/>
          </a:stretch>
        </p:blipFill>
        <p:spPr>
          <a:xfrm>
            <a:off x="4244607" y="3444939"/>
            <a:ext cx="4572001" cy="2082273"/>
          </a:xfrm>
          <a:prstGeom prst="rect">
            <a:avLst/>
          </a:prstGeom>
        </p:spPr>
      </p:pic>
      <p:sp>
        <p:nvSpPr>
          <p:cNvPr id="8" name="TextBox 7">
            <a:extLst>
              <a:ext uri="{FF2B5EF4-FFF2-40B4-BE49-F238E27FC236}">
                <a16:creationId xmlns:a16="http://schemas.microsoft.com/office/drawing/2014/main" id="{44CD9D22-D162-B02B-5B06-397365D54704}"/>
              </a:ext>
            </a:extLst>
          </p:cNvPr>
          <p:cNvSpPr txBox="1"/>
          <p:nvPr/>
        </p:nvSpPr>
        <p:spPr>
          <a:xfrm>
            <a:off x="4236839" y="1805441"/>
            <a:ext cx="4572000" cy="1323439"/>
          </a:xfrm>
          <a:prstGeom prst="rect">
            <a:avLst/>
          </a:prstGeom>
          <a:noFill/>
        </p:spPr>
        <p:txBody>
          <a:bodyPr wrap="square">
            <a:spAutoFit/>
          </a:bodyPr>
          <a:lstStyle/>
          <a:p>
            <a:pPr marL="285750" indent="-285750">
              <a:buFont typeface="Arial" panose="020B0604020202020204" pitchFamily="34" charset="0"/>
              <a:buChar char="•"/>
            </a:pPr>
            <a:r>
              <a:rPr lang="en-GB" altLang="en-US" sz="1600" kern="0" dirty="0">
                <a:solidFill>
                  <a:srgbClr val="2F276C"/>
                </a:solidFill>
                <a:latin typeface="Arial" panose="020B0604020202020204" pitchFamily="34" charset="0"/>
                <a:ea typeface="ＭＳ Ｐゴシック"/>
                <a:cs typeface="Arial" panose="020B0604020202020204" pitchFamily="34" charset="0"/>
              </a:rPr>
              <a:t>Improving data and reporting</a:t>
            </a:r>
          </a:p>
          <a:p>
            <a:pPr marL="285750" indent="-285750">
              <a:buFont typeface="Arial" panose="020B0604020202020204" pitchFamily="34" charset="0"/>
              <a:buChar char="•"/>
            </a:pPr>
            <a:r>
              <a:rPr lang="en-GB" sz="1600" dirty="0">
                <a:solidFill>
                  <a:srgbClr val="2F276C"/>
                </a:solidFill>
                <a:latin typeface="Arial" panose="020B0604020202020204" pitchFamily="34" charset="0"/>
                <a:cs typeface="Arial" panose="020B0604020202020204" pitchFamily="34" charset="0"/>
              </a:rPr>
              <a:t>Outreach work</a:t>
            </a:r>
          </a:p>
          <a:p>
            <a:pPr marL="285750" indent="-285750">
              <a:buFont typeface="Arial" panose="020B0604020202020204" pitchFamily="34" charset="0"/>
              <a:buChar char="•"/>
            </a:pPr>
            <a:r>
              <a:rPr lang="en-GB" sz="1600" dirty="0">
                <a:solidFill>
                  <a:srgbClr val="2F276C"/>
                </a:solidFill>
                <a:latin typeface="Arial" panose="020B0604020202020204" pitchFamily="34" charset="0"/>
                <a:cs typeface="Arial" panose="020B0604020202020204" pitchFamily="34" charset="0"/>
              </a:rPr>
              <a:t>Reflection space and CPD for colleagues</a:t>
            </a:r>
          </a:p>
          <a:p>
            <a:pPr marL="285750" indent="-285750">
              <a:buFont typeface="Arial" panose="020B0604020202020204" pitchFamily="34" charset="0"/>
              <a:buChar char="•"/>
            </a:pPr>
            <a:r>
              <a:rPr lang="en-GB" sz="1600" dirty="0">
                <a:solidFill>
                  <a:srgbClr val="2F276C"/>
                </a:solidFill>
                <a:latin typeface="Arial" panose="020B0604020202020204" pitchFamily="34" charset="0"/>
                <a:cs typeface="Arial" panose="020B0604020202020204" pitchFamily="34" charset="0"/>
              </a:rPr>
              <a:t>Patient voice and representation</a:t>
            </a:r>
          </a:p>
          <a:p>
            <a:pPr marL="285750" indent="-285750">
              <a:buFont typeface="Arial" panose="020B0604020202020204" pitchFamily="34" charset="0"/>
              <a:buChar char="•"/>
            </a:pPr>
            <a:endParaRPr lang="en-GB" sz="1600" dirty="0">
              <a:solidFill>
                <a:srgbClr val="2F27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979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0BD46-7692-3568-673D-1F6CC30DFCE7}"/>
              </a:ext>
            </a:extLst>
          </p:cNvPr>
          <p:cNvSpPr txBox="1"/>
          <p:nvPr/>
        </p:nvSpPr>
        <p:spPr>
          <a:xfrm>
            <a:off x="179512" y="1049557"/>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Inch </a:t>
            </a:r>
            <a:r>
              <a:rPr lang="en-GB" altLang="en-US" sz="3200" b="1" kern="0">
                <a:solidFill>
                  <a:srgbClr val="003087"/>
                </a:solidFill>
                <a:latin typeface="Arial" charset="0"/>
                <a:ea typeface="ＭＳ Ｐゴシック" pitchFamily="-16" charset="-128"/>
              </a:rPr>
              <a:t>wide </a:t>
            </a:r>
            <a:r>
              <a:rPr lang="en-GB" altLang="en-US" sz="3200" b="1" kern="0">
                <a:solidFill>
                  <a:srgbClr val="41B6E6"/>
                </a:solidFill>
                <a:latin typeface="Arial" charset="0"/>
                <a:ea typeface="ＭＳ Ｐゴシック" pitchFamily="-16" charset="-128"/>
              </a:rPr>
              <a:t>mile deep</a:t>
            </a:r>
            <a:endParaRPr lang="en-GB" dirty="0">
              <a:solidFill>
                <a:prstClr val="black"/>
              </a:solidFill>
              <a:latin typeface="Arial" charset="0"/>
              <a:ea typeface="ＭＳ Ｐゴシック" pitchFamily="-16" charset="-128"/>
            </a:endParaRPr>
          </a:p>
        </p:txBody>
      </p:sp>
      <p:pic>
        <p:nvPicPr>
          <p:cNvPr id="3" name="Picture 2">
            <a:extLst>
              <a:ext uri="{FF2B5EF4-FFF2-40B4-BE49-F238E27FC236}">
                <a16:creationId xmlns:a16="http://schemas.microsoft.com/office/drawing/2014/main" id="{3F43190E-3C0D-FD4B-F254-4D9B71AF2810}"/>
              </a:ext>
            </a:extLst>
          </p:cNvPr>
          <p:cNvPicPr>
            <a:picLocks noChangeAspect="1"/>
          </p:cNvPicPr>
          <p:nvPr/>
        </p:nvPicPr>
        <p:blipFill>
          <a:blip r:embed="rId2"/>
          <a:stretch>
            <a:fillRect/>
          </a:stretch>
        </p:blipFill>
        <p:spPr>
          <a:xfrm>
            <a:off x="2555776" y="1700808"/>
            <a:ext cx="3795886" cy="3795886"/>
          </a:xfrm>
          <a:prstGeom prst="rect">
            <a:avLst/>
          </a:prstGeom>
        </p:spPr>
      </p:pic>
      <p:sp>
        <p:nvSpPr>
          <p:cNvPr id="6" name="TextBox 5">
            <a:extLst>
              <a:ext uri="{FF2B5EF4-FFF2-40B4-BE49-F238E27FC236}">
                <a16:creationId xmlns:a16="http://schemas.microsoft.com/office/drawing/2014/main" id="{C484D713-E64C-4383-9561-2D7E4B9B6117}"/>
              </a:ext>
            </a:extLst>
          </p:cNvPr>
          <p:cNvSpPr txBox="1"/>
          <p:nvPr/>
        </p:nvSpPr>
        <p:spPr>
          <a:xfrm>
            <a:off x="3203848" y="5013176"/>
            <a:ext cx="2376264" cy="400110"/>
          </a:xfrm>
          <a:prstGeom prst="rect">
            <a:avLst/>
          </a:prstGeom>
          <a:noFill/>
        </p:spPr>
        <p:txBody>
          <a:bodyPr wrap="square" rtlCol="0">
            <a:spAutoFit/>
          </a:bodyPr>
          <a:lstStyle/>
          <a:p>
            <a:pPr algn="ctr"/>
            <a:r>
              <a:rPr lang="en-GB" sz="2000" dirty="0">
                <a:solidFill>
                  <a:srgbClr val="8C715F"/>
                </a:solidFill>
                <a:latin typeface="Arial" panose="020B0604020202020204" pitchFamily="34" charset="0"/>
                <a:cs typeface="Arial" panose="020B0604020202020204" pitchFamily="34" charset="0"/>
              </a:rPr>
              <a:t>LEARNING</a:t>
            </a:r>
          </a:p>
        </p:txBody>
      </p:sp>
    </p:spTree>
    <p:extLst>
      <p:ext uri="{BB962C8B-B14F-4D97-AF65-F5344CB8AC3E}">
        <p14:creationId xmlns:p14="http://schemas.microsoft.com/office/powerpoint/2010/main" val="367565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0BD46-7692-3568-673D-1F6CC30DFCE7}"/>
              </a:ext>
            </a:extLst>
          </p:cNvPr>
          <p:cNvSpPr txBox="1"/>
          <p:nvPr/>
        </p:nvSpPr>
        <p:spPr>
          <a:xfrm>
            <a:off x="179512" y="1049557"/>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Health inequality </a:t>
            </a:r>
            <a:r>
              <a:rPr lang="en-GB" altLang="en-US" sz="3200" b="1" kern="0" dirty="0">
                <a:solidFill>
                  <a:srgbClr val="41B6E6"/>
                </a:solidFill>
                <a:latin typeface="Arial" charset="0"/>
                <a:ea typeface="ＭＳ Ｐゴシック" pitchFamily="-16" charset="-128"/>
              </a:rPr>
              <a:t>what can we do?</a:t>
            </a:r>
            <a:endParaRPr lang="en-GB" altLang="en-US" sz="3200" kern="0" dirty="0">
              <a:solidFill>
                <a:srgbClr val="41B6E6"/>
              </a:solidFill>
              <a:latin typeface="Arial" charset="0"/>
              <a:ea typeface="ＭＳ Ｐゴシック" pitchFamily="-16" charset="-128"/>
            </a:endParaRPr>
          </a:p>
        </p:txBody>
      </p:sp>
      <p:sp>
        <p:nvSpPr>
          <p:cNvPr id="4" name="TextBox 3">
            <a:extLst>
              <a:ext uri="{FF2B5EF4-FFF2-40B4-BE49-F238E27FC236}">
                <a16:creationId xmlns:a16="http://schemas.microsoft.com/office/drawing/2014/main" id="{369FC1DB-C79E-9000-D181-40BE72121534}"/>
              </a:ext>
            </a:extLst>
          </p:cNvPr>
          <p:cNvSpPr txBox="1"/>
          <p:nvPr/>
        </p:nvSpPr>
        <p:spPr>
          <a:xfrm>
            <a:off x="179512" y="1628800"/>
            <a:ext cx="8784976" cy="230832"/>
          </a:xfrm>
          <a:prstGeom prst="rect">
            <a:avLst/>
          </a:prstGeom>
          <a:noFill/>
        </p:spPr>
        <p:txBody>
          <a:bodyPr wrap="square">
            <a:spAutoFit/>
          </a:bodyPr>
          <a:lstStyle/>
          <a:p>
            <a:r>
              <a:rPr lang="en-GB" sz="90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278CBA76-01C8-554F-F9E7-64551879ECF2}"/>
              </a:ext>
            </a:extLst>
          </p:cNvPr>
          <p:cNvSpPr txBox="1"/>
          <p:nvPr/>
        </p:nvSpPr>
        <p:spPr>
          <a:xfrm>
            <a:off x="191096" y="1744216"/>
            <a:ext cx="7405240" cy="3600986"/>
          </a:xfrm>
          <a:prstGeom prst="rect">
            <a:avLst/>
          </a:prstGeom>
          <a:noFill/>
        </p:spPr>
        <p:txBody>
          <a:bodyPr wrap="square">
            <a:spAutoFit/>
          </a:bodyPr>
          <a:lstStyle/>
          <a:p>
            <a:r>
              <a:rPr lang="en-GB" sz="1600" dirty="0">
                <a:solidFill>
                  <a:srgbClr val="2F276C"/>
                </a:solidFill>
                <a:latin typeface="Arial" panose="020B0604020202020204" pitchFamily="34" charset="0"/>
                <a:cs typeface="Arial" panose="020B0604020202020204" pitchFamily="34" charset="0"/>
              </a:rPr>
              <a:t>Four things you can do starting today:</a:t>
            </a:r>
          </a:p>
          <a:p>
            <a:endParaRPr lang="en-GB" sz="1600" dirty="0">
              <a:solidFill>
                <a:srgbClr val="2F276C"/>
              </a:solidFill>
              <a:latin typeface="Arial" panose="020B0604020202020204" pitchFamily="34" charset="0"/>
              <a:cs typeface="Arial" panose="020B0604020202020204" pitchFamily="34" charset="0"/>
            </a:endParaRPr>
          </a:p>
          <a:p>
            <a:r>
              <a:rPr lang="en-GB" sz="1600" dirty="0">
                <a:solidFill>
                  <a:srgbClr val="2F276C"/>
                </a:solidFill>
                <a:latin typeface="Arial" panose="020B0604020202020204" pitchFamily="34" charset="0"/>
                <a:cs typeface="Arial" panose="020B0604020202020204" pitchFamily="34" charset="0"/>
              </a:rPr>
              <a:t>1 – Participate</a:t>
            </a:r>
          </a:p>
          <a:p>
            <a:endParaRPr lang="en-GB" sz="1600" dirty="0">
              <a:solidFill>
                <a:srgbClr val="2F276C"/>
              </a:solidFill>
              <a:latin typeface="Arial" panose="020B0604020202020204" pitchFamily="34" charset="0"/>
              <a:cs typeface="Arial" panose="020B0604020202020204" pitchFamily="34" charset="0"/>
            </a:endParaRPr>
          </a:p>
          <a:p>
            <a:endParaRPr lang="en-GB" sz="1600" dirty="0">
              <a:solidFill>
                <a:srgbClr val="2F276C"/>
              </a:solidFill>
              <a:latin typeface="Arial" panose="020B0604020202020204" pitchFamily="34" charset="0"/>
              <a:cs typeface="Arial" panose="020B0604020202020204" pitchFamily="34" charset="0"/>
            </a:endParaRPr>
          </a:p>
          <a:p>
            <a:r>
              <a:rPr lang="en-GB" sz="1600" dirty="0">
                <a:solidFill>
                  <a:srgbClr val="2F276C"/>
                </a:solidFill>
                <a:latin typeface="Arial" panose="020B0604020202020204" pitchFamily="34" charset="0"/>
                <a:cs typeface="Arial" panose="020B0604020202020204" pitchFamily="34" charset="0"/>
              </a:rPr>
              <a:t>2 – Look at your </a:t>
            </a:r>
            <a:r>
              <a:rPr lang="en-GB" sz="1600" dirty="0">
                <a:solidFill>
                  <a:srgbClr val="00B0F0"/>
                </a:solidFill>
                <a:latin typeface="Arial" panose="020B0604020202020204" pitchFamily="34" charset="0"/>
                <a:cs typeface="Arial" panose="020B0604020202020204" pitchFamily="34" charset="0"/>
              </a:rPr>
              <a:t>data</a:t>
            </a:r>
          </a:p>
          <a:p>
            <a:endParaRPr lang="en-GB" sz="1600" dirty="0">
              <a:solidFill>
                <a:srgbClr val="2F276C"/>
              </a:solidFill>
              <a:latin typeface="Arial" panose="020B0604020202020204" pitchFamily="34" charset="0"/>
              <a:cs typeface="Arial" panose="020B0604020202020204" pitchFamily="34" charset="0"/>
            </a:endParaRPr>
          </a:p>
          <a:p>
            <a:endParaRPr lang="en-GB" sz="1600" dirty="0">
              <a:solidFill>
                <a:srgbClr val="2F276C"/>
              </a:solidFill>
              <a:latin typeface="Arial" panose="020B0604020202020204" pitchFamily="34" charset="0"/>
              <a:cs typeface="Arial" panose="020B0604020202020204" pitchFamily="34" charset="0"/>
            </a:endParaRPr>
          </a:p>
          <a:p>
            <a:r>
              <a:rPr lang="en-GB" sz="1600" dirty="0">
                <a:solidFill>
                  <a:srgbClr val="2F276C"/>
                </a:solidFill>
                <a:latin typeface="Arial" panose="020B0604020202020204" pitchFamily="34" charset="0"/>
                <a:cs typeface="Arial" panose="020B0604020202020204" pitchFamily="34" charset="0"/>
              </a:rPr>
              <a:t>3 – </a:t>
            </a:r>
            <a:r>
              <a:rPr lang="en-GB" sz="1600" dirty="0">
                <a:solidFill>
                  <a:srgbClr val="00B0F0"/>
                </a:solidFill>
                <a:latin typeface="Arial" panose="020B0604020202020204" pitchFamily="34" charset="0"/>
                <a:cs typeface="Arial" panose="020B0604020202020204" pitchFamily="34" charset="0"/>
              </a:rPr>
              <a:t>Speak with your teams </a:t>
            </a:r>
            <a:r>
              <a:rPr lang="en-GB" sz="1600" dirty="0">
                <a:solidFill>
                  <a:srgbClr val="2F276C"/>
                </a:solidFill>
                <a:latin typeface="Arial" panose="020B0604020202020204" pitchFamily="34" charset="0"/>
                <a:cs typeface="Arial" panose="020B0604020202020204" pitchFamily="34" charset="0"/>
              </a:rPr>
              <a:t>about health inequalities</a:t>
            </a:r>
          </a:p>
          <a:p>
            <a:endParaRPr lang="en-GB" sz="1600" dirty="0">
              <a:solidFill>
                <a:srgbClr val="2F276C"/>
              </a:solidFill>
              <a:latin typeface="Arial" panose="020B0604020202020204" pitchFamily="34" charset="0"/>
              <a:cs typeface="Arial" panose="020B0604020202020204" pitchFamily="34" charset="0"/>
            </a:endParaRPr>
          </a:p>
          <a:p>
            <a:endParaRPr lang="en-GB" sz="1600" dirty="0">
              <a:solidFill>
                <a:srgbClr val="2F276C"/>
              </a:solidFill>
              <a:latin typeface="Arial" panose="020B0604020202020204" pitchFamily="34" charset="0"/>
              <a:cs typeface="Arial" panose="020B0604020202020204" pitchFamily="34" charset="0"/>
            </a:endParaRPr>
          </a:p>
          <a:p>
            <a:r>
              <a:rPr lang="en-GB" sz="1600" dirty="0">
                <a:solidFill>
                  <a:srgbClr val="2F276C"/>
                </a:solidFill>
                <a:latin typeface="Arial" panose="020B0604020202020204" pitchFamily="34" charset="0"/>
                <a:cs typeface="Arial" panose="020B0604020202020204" pitchFamily="34" charset="0"/>
              </a:rPr>
              <a:t>4 – Take an ‘</a:t>
            </a:r>
            <a:r>
              <a:rPr lang="en-GB" sz="1600" dirty="0">
                <a:solidFill>
                  <a:srgbClr val="00B0F0"/>
                </a:solidFill>
                <a:latin typeface="Arial" panose="020B0604020202020204" pitchFamily="34" charset="0"/>
                <a:cs typeface="Arial" panose="020B0604020202020204" pitchFamily="34" charset="0"/>
              </a:rPr>
              <a:t>equity pause</a:t>
            </a:r>
            <a:r>
              <a:rPr lang="en-GB" sz="1600" dirty="0">
                <a:solidFill>
                  <a:srgbClr val="2F276C"/>
                </a:solidFill>
                <a:latin typeface="Arial" panose="020B0604020202020204" pitchFamily="34" charset="0"/>
                <a:cs typeface="Arial" panose="020B0604020202020204" pitchFamily="34" charset="0"/>
              </a:rPr>
              <a:t>’</a:t>
            </a:r>
          </a:p>
          <a:p>
            <a:endParaRPr lang="en-GB" dirty="0">
              <a:solidFill>
                <a:prstClr val="black"/>
              </a:solidFill>
              <a:latin typeface="Arial" panose="020B0604020202020204" pitchFamily="34" charset="0"/>
              <a:cs typeface="Arial" panose="020B0604020202020204" pitchFamily="34" charset="0"/>
            </a:endParaRPr>
          </a:p>
          <a:p>
            <a:endParaRPr lang="en-GB" dirty="0">
              <a:solidFill>
                <a:prstClr val="black"/>
              </a:solidFill>
              <a:latin typeface="Calibri"/>
            </a:endParaRPr>
          </a:p>
        </p:txBody>
      </p:sp>
    </p:spTree>
    <p:extLst>
      <p:ext uri="{BB962C8B-B14F-4D97-AF65-F5344CB8AC3E}">
        <p14:creationId xmlns:p14="http://schemas.microsoft.com/office/powerpoint/2010/main" val="3976580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5826" y="956836"/>
            <a:ext cx="4698522" cy="461665"/>
          </a:xfrm>
          <a:prstGeom prst="rect">
            <a:avLst/>
          </a:prstGeom>
          <a:noFill/>
        </p:spPr>
        <p:txBody>
          <a:bodyPr wrap="square" rtlCol="0">
            <a:spAutoFit/>
          </a:bodyPr>
          <a:lstStyle/>
          <a:p>
            <a:pPr algn="ctr" defTabSz="685800">
              <a:defRPr/>
            </a:pPr>
            <a:r>
              <a:rPr lang="en-GB" sz="2400" b="1" dirty="0">
                <a:solidFill>
                  <a:srgbClr val="5D2884"/>
                </a:solidFill>
                <a:latin typeface="Calibri"/>
              </a:rPr>
              <a:t>Equality vs Equity </a:t>
            </a:r>
            <a:endParaRPr lang="en-GB" sz="2400" dirty="0">
              <a:solidFill>
                <a:prstClr val="black"/>
              </a:solidFill>
              <a:latin typeface="Calibri"/>
            </a:endParaRPr>
          </a:p>
        </p:txBody>
      </p:sp>
      <p:pic>
        <p:nvPicPr>
          <p:cNvPr id="2050" name="Picture 2" descr="Equity International Women's Day">
            <a:extLst>
              <a:ext uri="{FF2B5EF4-FFF2-40B4-BE49-F238E27FC236}">
                <a16:creationId xmlns:a16="http://schemas.microsoft.com/office/drawing/2014/main" id="{25CCF3A7-9DE1-6814-657E-B71FB6C44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37161"/>
            <a:ext cx="6858000" cy="27836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F136FA2-0C00-1D1A-135C-AA804711F657}"/>
              </a:ext>
            </a:extLst>
          </p:cNvPr>
          <p:cNvSpPr/>
          <p:nvPr/>
        </p:nvSpPr>
        <p:spPr>
          <a:xfrm>
            <a:off x="1331640" y="4455114"/>
            <a:ext cx="1080120" cy="270030"/>
          </a:xfrm>
          <a:prstGeom prst="rect">
            <a:avLst/>
          </a:prstGeom>
          <a:solidFill>
            <a:srgbClr val="6FE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5" name="Rectangle 4">
            <a:extLst>
              <a:ext uri="{FF2B5EF4-FFF2-40B4-BE49-F238E27FC236}">
                <a16:creationId xmlns:a16="http://schemas.microsoft.com/office/drawing/2014/main" id="{6532CD74-3E69-2166-4A87-151B87DB1D2F}"/>
              </a:ext>
            </a:extLst>
          </p:cNvPr>
          <p:cNvSpPr/>
          <p:nvPr/>
        </p:nvSpPr>
        <p:spPr>
          <a:xfrm>
            <a:off x="3167844" y="4512989"/>
            <a:ext cx="1296144" cy="270030"/>
          </a:xfrm>
          <a:prstGeom prst="rect">
            <a:avLst/>
          </a:prstGeom>
          <a:solidFill>
            <a:srgbClr val="6FE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6" name="Rectangle 5">
            <a:extLst>
              <a:ext uri="{FF2B5EF4-FFF2-40B4-BE49-F238E27FC236}">
                <a16:creationId xmlns:a16="http://schemas.microsoft.com/office/drawing/2014/main" id="{9897A73D-BA12-6227-B1E2-A2747FA5C380}"/>
              </a:ext>
            </a:extLst>
          </p:cNvPr>
          <p:cNvSpPr/>
          <p:nvPr/>
        </p:nvSpPr>
        <p:spPr>
          <a:xfrm>
            <a:off x="4950042" y="4472012"/>
            <a:ext cx="1080120" cy="270030"/>
          </a:xfrm>
          <a:prstGeom prst="rect">
            <a:avLst/>
          </a:prstGeom>
          <a:solidFill>
            <a:srgbClr val="6FE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7" name="Rectangle 6">
            <a:extLst>
              <a:ext uri="{FF2B5EF4-FFF2-40B4-BE49-F238E27FC236}">
                <a16:creationId xmlns:a16="http://schemas.microsoft.com/office/drawing/2014/main" id="{EE1356A3-58F7-E313-402D-98AF93396403}"/>
              </a:ext>
            </a:extLst>
          </p:cNvPr>
          <p:cNvSpPr/>
          <p:nvPr/>
        </p:nvSpPr>
        <p:spPr>
          <a:xfrm>
            <a:off x="6354198" y="4512989"/>
            <a:ext cx="1512168" cy="270030"/>
          </a:xfrm>
          <a:prstGeom prst="rect">
            <a:avLst/>
          </a:prstGeom>
          <a:solidFill>
            <a:srgbClr val="6FE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8" name="TextBox 7">
            <a:extLst>
              <a:ext uri="{FF2B5EF4-FFF2-40B4-BE49-F238E27FC236}">
                <a16:creationId xmlns:a16="http://schemas.microsoft.com/office/drawing/2014/main" id="{808A835C-DB5E-56F6-B301-F714EA8822EB}"/>
              </a:ext>
            </a:extLst>
          </p:cNvPr>
          <p:cNvSpPr txBox="1"/>
          <p:nvPr/>
        </p:nvSpPr>
        <p:spPr>
          <a:xfrm>
            <a:off x="1331640" y="4941168"/>
            <a:ext cx="1350150" cy="300082"/>
          </a:xfrm>
          <a:prstGeom prst="rect">
            <a:avLst/>
          </a:prstGeom>
          <a:noFill/>
        </p:spPr>
        <p:txBody>
          <a:bodyPr wrap="square" rtlCol="0">
            <a:spAutoFit/>
          </a:bodyPr>
          <a:lstStyle/>
          <a:p>
            <a:pPr algn="ctr" defTabSz="685800">
              <a:defRPr/>
            </a:pPr>
            <a:r>
              <a:rPr lang="en-US" sz="1350" dirty="0">
                <a:solidFill>
                  <a:prstClr val="black"/>
                </a:solidFill>
                <a:latin typeface="Calibri"/>
              </a:rPr>
              <a:t>Reality </a:t>
            </a:r>
          </a:p>
        </p:txBody>
      </p:sp>
      <p:sp>
        <p:nvSpPr>
          <p:cNvPr id="9" name="TextBox 8">
            <a:extLst>
              <a:ext uri="{FF2B5EF4-FFF2-40B4-BE49-F238E27FC236}">
                <a16:creationId xmlns:a16="http://schemas.microsoft.com/office/drawing/2014/main" id="{8875C425-E16B-F56E-202F-82C6E114BD70}"/>
              </a:ext>
            </a:extLst>
          </p:cNvPr>
          <p:cNvSpPr txBox="1"/>
          <p:nvPr/>
        </p:nvSpPr>
        <p:spPr>
          <a:xfrm>
            <a:off x="2998478" y="4954345"/>
            <a:ext cx="1350150" cy="300082"/>
          </a:xfrm>
          <a:prstGeom prst="rect">
            <a:avLst/>
          </a:prstGeom>
          <a:noFill/>
        </p:spPr>
        <p:txBody>
          <a:bodyPr wrap="square" rtlCol="0">
            <a:spAutoFit/>
          </a:bodyPr>
          <a:lstStyle/>
          <a:p>
            <a:pPr algn="ctr" defTabSz="685800">
              <a:defRPr/>
            </a:pPr>
            <a:r>
              <a:rPr lang="en-US" sz="1350" dirty="0">
                <a:solidFill>
                  <a:prstClr val="black"/>
                </a:solidFill>
                <a:latin typeface="Calibri"/>
              </a:rPr>
              <a:t>Equality </a:t>
            </a:r>
          </a:p>
        </p:txBody>
      </p:sp>
      <p:sp>
        <p:nvSpPr>
          <p:cNvPr id="10" name="TextBox 9">
            <a:extLst>
              <a:ext uri="{FF2B5EF4-FFF2-40B4-BE49-F238E27FC236}">
                <a16:creationId xmlns:a16="http://schemas.microsoft.com/office/drawing/2014/main" id="{7E3890B5-740E-79C9-802C-9A0079296D5F}"/>
              </a:ext>
            </a:extLst>
          </p:cNvPr>
          <p:cNvSpPr txBox="1"/>
          <p:nvPr/>
        </p:nvSpPr>
        <p:spPr>
          <a:xfrm>
            <a:off x="4680012" y="4954345"/>
            <a:ext cx="1350150" cy="300082"/>
          </a:xfrm>
          <a:prstGeom prst="rect">
            <a:avLst/>
          </a:prstGeom>
          <a:noFill/>
        </p:spPr>
        <p:txBody>
          <a:bodyPr wrap="square" rtlCol="0">
            <a:spAutoFit/>
          </a:bodyPr>
          <a:lstStyle/>
          <a:p>
            <a:pPr algn="ctr" defTabSz="685800">
              <a:defRPr/>
            </a:pPr>
            <a:r>
              <a:rPr lang="en-US" sz="1350" dirty="0">
                <a:solidFill>
                  <a:prstClr val="black"/>
                </a:solidFill>
                <a:latin typeface="Calibri"/>
              </a:rPr>
              <a:t>Equity</a:t>
            </a:r>
          </a:p>
        </p:txBody>
      </p:sp>
      <p:sp>
        <p:nvSpPr>
          <p:cNvPr id="11" name="TextBox 10">
            <a:extLst>
              <a:ext uri="{FF2B5EF4-FFF2-40B4-BE49-F238E27FC236}">
                <a16:creationId xmlns:a16="http://schemas.microsoft.com/office/drawing/2014/main" id="{BF5155B7-9770-4D38-11DB-D39B723FB33B}"/>
              </a:ext>
            </a:extLst>
          </p:cNvPr>
          <p:cNvSpPr txBox="1"/>
          <p:nvPr/>
        </p:nvSpPr>
        <p:spPr>
          <a:xfrm>
            <a:off x="6362383" y="4941168"/>
            <a:ext cx="1350150" cy="300082"/>
          </a:xfrm>
          <a:prstGeom prst="rect">
            <a:avLst/>
          </a:prstGeom>
          <a:noFill/>
        </p:spPr>
        <p:txBody>
          <a:bodyPr wrap="square" rtlCol="0">
            <a:spAutoFit/>
          </a:bodyPr>
          <a:lstStyle/>
          <a:p>
            <a:pPr algn="ctr" defTabSz="685800">
              <a:defRPr/>
            </a:pPr>
            <a:r>
              <a:rPr lang="en-US" sz="1350" dirty="0">
                <a:solidFill>
                  <a:prstClr val="black"/>
                </a:solidFill>
                <a:latin typeface="Calibri"/>
              </a:rPr>
              <a:t>Liberation</a:t>
            </a:r>
          </a:p>
        </p:txBody>
      </p:sp>
    </p:spTree>
    <p:extLst>
      <p:ext uri="{BB962C8B-B14F-4D97-AF65-F5344CB8AC3E}">
        <p14:creationId xmlns:p14="http://schemas.microsoft.com/office/powerpoint/2010/main" val="341220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C1E9-9C82-90F1-8653-B3185C5AF150}"/>
              </a:ext>
            </a:extLst>
          </p:cNvPr>
          <p:cNvSpPr>
            <a:spLocks noGrp="1"/>
          </p:cNvSpPr>
          <p:nvPr>
            <p:ph type="ctrTitle"/>
          </p:nvPr>
        </p:nvSpPr>
        <p:spPr/>
        <p:txBody>
          <a:bodyPr/>
          <a:lstStyle/>
          <a:p>
            <a:r>
              <a:rPr lang="en-GB" dirty="0"/>
              <a:t>Demystifying Health Inequalities </a:t>
            </a:r>
            <a:r>
              <a:rPr lang="en-GB"/>
              <a:t>for physiotherapists</a:t>
            </a:r>
            <a:endParaRPr lang="en-GB" dirty="0"/>
          </a:p>
        </p:txBody>
      </p:sp>
      <p:sp>
        <p:nvSpPr>
          <p:cNvPr id="3" name="Subtitle 2">
            <a:extLst>
              <a:ext uri="{FF2B5EF4-FFF2-40B4-BE49-F238E27FC236}">
                <a16:creationId xmlns:a16="http://schemas.microsoft.com/office/drawing/2014/main" id="{FDF12F03-F75E-3E05-90CF-EFE121C3F6B2}"/>
              </a:ext>
            </a:extLst>
          </p:cNvPr>
          <p:cNvSpPr>
            <a:spLocks noGrp="1"/>
          </p:cNvSpPr>
          <p:nvPr>
            <p:ph type="subTitle" idx="1"/>
          </p:nvPr>
        </p:nvSpPr>
        <p:spPr/>
        <p:txBody>
          <a:bodyPr>
            <a:normAutofit/>
          </a:bodyPr>
          <a:lstStyle/>
          <a:p>
            <a:r>
              <a:rPr lang="en-GB" dirty="0"/>
              <a:t>Katrina kennedy</a:t>
            </a:r>
          </a:p>
          <a:p>
            <a:r>
              <a:rPr lang="en-GB" dirty="0"/>
              <a:t>May 15</a:t>
            </a:r>
            <a:r>
              <a:rPr lang="en-GB" baseline="30000" dirty="0"/>
              <a:t>th</a:t>
            </a:r>
            <a:r>
              <a:rPr lang="en-GB" dirty="0"/>
              <a:t> </a:t>
            </a:r>
          </a:p>
        </p:txBody>
      </p:sp>
    </p:spTree>
    <p:extLst>
      <p:ext uri="{BB962C8B-B14F-4D97-AF65-F5344CB8AC3E}">
        <p14:creationId xmlns:p14="http://schemas.microsoft.com/office/powerpoint/2010/main" val="2463879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1C129-BCA6-CC4B-6BAF-BE2AF3A22462}"/>
              </a:ext>
            </a:extLst>
          </p:cNvPr>
          <p:cNvSpPr>
            <a:spLocks noGrp="1"/>
          </p:cNvSpPr>
          <p:nvPr>
            <p:ph type="title"/>
          </p:nvPr>
        </p:nvSpPr>
        <p:spPr/>
        <p:txBody>
          <a:bodyPr/>
          <a:lstStyle/>
          <a:p>
            <a:r>
              <a:rPr lang="en-GB" dirty="0"/>
              <a:t>Why do health inequalities matter?</a:t>
            </a:r>
            <a:br>
              <a:rPr lang="en-GB" dirty="0"/>
            </a:br>
            <a:endParaRPr lang="en-GB" dirty="0"/>
          </a:p>
        </p:txBody>
      </p:sp>
      <p:sp>
        <p:nvSpPr>
          <p:cNvPr id="3" name="Content Placeholder 2">
            <a:extLst>
              <a:ext uri="{FF2B5EF4-FFF2-40B4-BE49-F238E27FC236}">
                <a16:creationId xmlns:a16="http://schemas.microsoft.com/office/drawing/2014/main" id="{D5C03FB0-5E71-9D3D-C4D7-1FC55697D4EA}"/>
              </a:ext>
            </a:extLst>
          </p:cNvPr>
          <p:cNvSpPr>
            <a:spLocks noGrp="1"/>
          </p:cNvSpPr>
          <p:nvPr>
            <p:ph idx="1"/>
          </p:nvPr>
        </p:nvSpPr>
        <p:spPr>
          <a:xfrm>
            <a:off x="381965" y="2584771"/>
            <a:ext cx="8316410" cy="3264061"/>
          </a:xfrm>
        </p:spPr>
        <p:txBody>
          <a:bodyPr>
            <a:normAutofit fontScale="92500" lnSpcReduction="10000"/>
          </a:bodyPr>
          <a:lstStyle/>
          <a:p>
            <a:pPr algn="l"/>
            <a:r>
              <a:rPr lang="en-GB" sz="1950" dirty="0">
                <a:solidFill>
                  <a:schemeClr val="accent6">
                    <a:lumMod val="75000"/>
                  </a:schemeClr>
                </a:solidFill>
                <a:highlight>
                  <a:srgbClr val="FFFFFF"/>
                </a:highlight>
                <a:latin typeface="Arial" panose="020B0604020202020204" pitchFamily="34" charset="0"/>
                <a:cs typeface="Arial" panose="020B0604020202020204" pitchFamily="34" charset="0"/>
              </a:rPr>
              <a:t>Health inequalities are everyone's business. Failing to address health inequalities results in avoidable, unfair differences in people's ability to lead healthy lives across the UK. This could impact on you as an individual, your community, team or service, or the wider healthcare and social care system. </a:t>
            </a:r>
          </a:p>
          <a:p>
            <a:pPr algn="l"/>
            <a:r>
              <a:rPr lang="en-GB" sz="1950" dirty="0">
                <a:solidFill>
                  <a:schemeClr val="accent6">
                    <a:lumMod val="75000"/>
                  </a:schemeClr>
                </a:solidFill>
                <a:highlight>
                  <a:srgbClr val="FFFFFF"/>
                </a:highlight>
                <a:latin typeface="Arial" panose="020B0604020202020204" pitchFamily="34" charset="0"/>
                <a:cs typeface="Arial" panose="020B0604020202020204" pitchFamily="34" charset="0"/>
              </a:rPr>
              <a:t>As the </a:t>
            </a:r>
            <a:r>
              <a:rPr lang="en-GB" sz="1950" dirty="0">
                <a:solidFill>
                  <a:schemeClr val="accent6">
                    <a:lumMod val="75000"/>
                  </a:schemeClr>
                </a:solidFill>
                <a:highlight>
                  <a:srgbClr val="FFFFFF"/>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Health and Care Professions Council (HCPC) standards about promoting public health and preventing ill health</a:t>
            </a:r>
            <a:r>
              <a:rPr lang="en-GB" sz="1950" dirty="0">
                <a:solidFill>
                  <a:schemeClr val="accent6">
                    <a:lumMod val="75000"/>
                  </a:schemeClr>
                </a:solidFill>
                <a:highlight>
                  <a:srgbClr val="FFFFFF"/>
                </a:highlight>
                <a:latin typeface="Arial" panose="020B0604020202020204" pitchFamily="34" charset="0"/>
                <a:cs typeface="Arial" panose="020B0604020202020204" pitchFamily="34" charset="0"/>
              </a:rPr>
              <a:t> state, HCPC registrants must:  </a:t>
            </a:r>
          </a:p>
          <a:p>
            <a:pPr algn="l">
              <a:buFont typeface="Arial" panose="020B0604020202020204" pitchFamily="34" charset="0"/>
              <a:buChar char="•"/>
            </a:pPr>
            <a:r>
              <a:rPr lang="en-GB" sz="1950" dirty="0">
                <a:solidFill>
                  <a:schemeClr val="accent6">
                    <a:lumMod val="75000"/>
                  </a:schemeClr>
                </a:solidFill>
                <a:highlight>
                  <a:srgbClr val="FFFFFF"/>
                </a:highlight>
                <a:latin typeface="Arial" panose="020B0604020202020204" pitchFamily="34" charset="0"/>
                <a:cs typeface="Arial" panose="020B0604020202020204" pitchFamily="34" charset="0"/>
              </a:rPr>
              <a:t>15.1: understand the role of their profession in health promotion, health education and preventing ill-health</a:t>
            </a:r>
          </a:p>
          <a:p>
            <a:pPr algn="l">
              <a:buFont typeface="Arial" panose="020B0604020202020204" pitchFamily="34" charset="0"/>
              <a:buChar char="•"/>
            </a:pPr>
            <a:r>
              <a:rPr lang="en-GB" sz="1950" dirty="0">
                <a:solidFill>
                  <a:schemeClr val="accent6">
                    <a:lumMod val="75000"/>
                  </a:schemeClr>
                </a:solidFill>
                <a:highlight>
                  <a:srgbClr val="FFFFFF"/>
                </a:highlight>
                <a:latin typeface="Arial" panose="020B0604020202020204" pitchFamily="34" charset="0"/>
                <a:cs typeface="Arial" panose="020B0604020202020204" pitchFamily="34" charset="0"/>
              </a:rPr>
              <a:t>15.2: understand how social, economic and environmental factors (wider determinants of health) can influence a person’s health and wellbeing</a:t>
            </a:r>
          </a:p>
          <a:p>
            <a:endParaRPr lang="en-GB" dirty="0"/>
          </a:p>
        </p:txBody>
      </p:sp>
    </p:spTree>
    <p:extLst>
      <p:ext uri="{BB962C8B-B14F-4D97-AF65-F5344CB8AC3E}">
        <p14:creationId xmlns:p14="http://schemas.microsoft.com/office/powerpoint/2010/main" val="12968806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8647C-C674-B3D7-612C-AE57CE97B550}"/>
              </a:ext>
            </a:extLst>
          </p:cNvPr>
          <p:cNvSpPr>
            <a:spLocks noGrp="1"/>
          </p:cNvSpPr>
          <p:nvPr>
            <p:ph type="title"/>
          </p:nvPr>
        </p:nvSpPr>
        <p:spPr/>
        <p:txBody>
          <a:bodyPr/>
          <a:lstStyle/>
          <a:p>
            <a:r>
              <a:rPr lang="en-GB" dirty="0"/>
              <a:t>Definition</a:t>
            </a:r>
          </a:p>
        </p:txBody>
      </p:sp>
      <p:sp>
        <p:nvSpPr>
          <p:cNvPr id="3" name="Content Placeholder 2">
            <a:extLst>
              <a:ext uri="{FF2B5EF4-FFF2-40B4-BE49-F238E27FC236}">
                <a16:creationId xmlns:a16="http://schemas.microsoft.com/office/drawing/2014/main" id="{CBA59A20-726C-C7C2-4A53-6DE667F05C6F}"/>
              </a:ext>
            </a:extLst>
          </p:cNvPr>
          <p:cNvSpPr>
            <a:spLocks noGrp="1"/>
          </p:cNvSpPr>
          <p:nvPr>
            <p:ph idx="1"/>
          </p:nvPr>
        </p:nvSpPr>
        <p:spPr>
          <a:xfrm>
            <a:off x="364603" y="2636857"/>
            <a:ext cx="8411900" cy="2735243"/>
          </a:xfrm>
        </p:spPr>
        <p:txBody>
          <a:bodyPr>
            <a:normAutofit/>
          </a:bodyPr>
          <a:lstStyle/>
          <a:p>
            <a:r>
              <a:rPr lang="en-GB" sz="1800" dirty="0">
                <a:solidFill>
                  <a:schemeClr val="accent6">
                    <a:lumMod val="75000"/>
                  </a:schemeClr>
                </a:solidFill>
                <a:latin typeface="Arial" panose="020B0604020202020204" pitchFamily="34" charset="0"/>
                <a:cs typeface="Arial" panose="020B0604020202020204" pitchFamily="34" charset="0"/>
              </a:rPr>
              <a:t>Health inequalities are unfair and avoidable differences in health across the population, and between different groups within society. These include how long people are likely to live, the health conditions they may experience and the care that is available to them.</a:t>
            </a:r>
          </a:p>
          <a:p>
            <a:endParaRPr lang="en-GB" sz="1800" dirty="0">
              <a:solidFill>
                <a:schemeClr val="accent6">
                  <a:lumMod val="75000"/>
                </a:schemeClr>
              </a:solidFill>
              <a:latin typeface="Arial" panose="020B0604020202020204" pitchFamily="34" charset="0"/>
              <a:cs typeface="Arial" panose="020B0604020202020204" pitchFamily="34" charset="0"/>
            </a:endParaRPr>
          </a:p>
          <a:p>
            <a:r>
              <a:rPr lang="en-GB" sz="1800" dirty="0">
                <a:solidFill>
                  <a:schemeClr val="accent6">
                    <a:lumMod val="75000"/>
                  </a:schemeClr>
                </a:solidFill>
                <a:latin typeface="Arial" panose="020B0604020202020204" pitchFamily="34" charset="0"/>
                <a:cs typeface="Arial" panose="020B0604020202020204" pitchFamily="34" charset="0"/>
              </a:rPr>
              <a:t>The conditions in which we are born, grow, live, work and age can impact our health and wellbeing. These are sometimes referred to as wider determinants of health.</a:t>
            </a:r>
          </a:p>
        </p:txBody>
      </p:sp>
    </p:spTree>
    <p:extLst>
      <p:ext uri="{BB962C8B-B14F-4D97-AF65-F5344CB8AC3E}">
        <p14:creationId xmlns:p14="http://schemas.microsoft.com/office/powerpoint/2010/main" val="1294109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28" name="Freeform: Shape 27">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878973" y="751601"/>
            <a:ext cx="4540253"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pPr defTabSz="342900"/>
            <a:endParaRPr lang="en-GB" sz="1350">
              <a:solidFill>
                <a:prstClr val="white"/>
              </a:solidFill>
              <a:latin typeface="Century Gothic" panose="020B0502020202020204"/>
            </a:endParaRPr>
          </a:p>
        </p:txBody>
      </p:sp>
      <p:sp>
        <p:nvSpPr>
          <p:cNvPr id="30"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858441"/>
            <a:ext cx="9144000" cy="5142310"/>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defTabSz="342900"/>
            <a:endParaRPr lang="en-GB"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D8E4A664-BEAF-A39A-4D98-5B0A08EDE435}"/>
              </a:ext>
            </a:extLst>
          </p:cNvPr>
          <p:cNvSpPr>
            <a:spLocks noGrp="1"/>
          </p:cNvSpPr>
          <p:nvPr>
            <p:ph type="title"/>
          </p:nvPr>
        </p:nvSpPr>
        <p:spPr>
          <a:xfrm>
            <a:off x="866216" y="1587501"/>
            <a:ext cx="2206658" cy="765174"/>
          </a:xfrm>
        </p:spPr>
        <p:txBody>
          <a:bodyPr>
            <a:normAutofit/>
          </a:bodyPr>
          <a:lstStyle/>
          <a:p>
            <a:pPr>
              <a:lnSpc>
                <a:spcPct val="90000"/>
              </a:lnSpc>
            </a:pPr>
            <a:r>
              <a:rPr lang="en-GB">
                <a:solidFill>
                  <a:srgbClr val="EBEBEB"/>
                </a:solidFill>
              </a:rPr>
              <a:t>Wider Determinants</a:t>
            </a:r>
          </a:p>
        </p:txBody>
      </p:sp>
      <p:pic>
        <p:nvPicPr>
          <p:cNvPr id="4" name="Picture 3">
            <a:extLst>
              <a:ext uri="{FF2B5EF4-FFF2-40B4-BE49-F238E27FC236}">
                <a16:creationId xmlns:a16="http://schemas.microsoft.com/office/drawing/2014/main" id="{9E87B30D-D7C2-D272-1F4D-3C91CA78B5A2}"/>
              </a:ext>
            </a:extLst>
          </p:cNvPr>
          <p:cNvPicPr>
            <a:picLocks noChangeAspect="1"/>
          </p:cNvPicPr>
          <p:nvPr/>
        </p:nvPicPr>
        <p:blipFill rotWithShape="1">
          <a:blip r:embed="rId3"/>
          <a:srcRect t="1160" r="2" b="1193"/>
          <a:stretch/>
        </p:blipFill>
        <p:spPr>
          <a:xfrm>
            <a:off x="3895956" y="1904385"/>
            <a:ext cx="4793650" cy="3116137"/>
          </a:xfrm>
          <a:prstGeom prst="rect">
            <a:avLst/>
          </a:prstGeom>
        </p:spPr>
      </p:pic>
      <p:sp>
        <p:nvSpPr>
          <p:cNvPr id="32" name="Rectangle 31">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34" name="Oval 33">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57500"/>
            <a:ext cx="3143250" cy="314325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36" name="Oval 35">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28950"/>
            <a:ext cx="1771650" cy="177165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3" name="Content Placeholder 2">
            <a:extLst>
              <a:ext uri="{FF2B5EF4-FFF2-40B4-BE49-F238E27FC236}">
                <a16:creationId xmlns:a16="http://schemas.microsoft.com/office/drawing/2014/main" id="{ED24C085-C2F3-2CF4-3B1C-D2D98508C003}"/>
              </a:ext>
            </a:extLst>
          </p:cNvPr>
          <p:cNvSpPr>
            <a:spLocks noGrp="1"/>
          </p:cNvSpPr>
          <p:nvPr>
            <p:ph idx="1"/>
          </p:nvPr>
        </p:nvSpPr>
        <p:spPr>
          <a:xfrm>
            <a:off x="454395" y="2352675"/>
            <a:ext cx="2762116" cy="3019425"/>
          </a:xfrm>
        </p:spPr>
        <p:txBody>
          <a:bodyPr>
            <a:normAutofit/>
          </a:bodyPr>
          <a:lstStyle/>
          <a:p>
            <a:pPr>
              <a:lnSpc>
                <a:spcPct val="90000"/>
              </a:lnSpc>
            </a:pPr>
            <a:r>
              <a:rPr lang="en-GB" dirty="0">
                <a:solidFill>
                  <a:srgbClr val="FFFFFF"/>
                </a:solidFill>
              </a:rPr>
              <a:t>- also known as social determinants, are a diverse range of social, economic and environmental factors which impact on people’s health and wellbeing.</a:t>
            </a:r>
          </a:p>
          <a:p>
            <a:pPr>
              <a:lnSpc>
                <a:spcPct val="90000"/>
              </a:lnSpc>
            </a:pPr>
            <a:r>
              <a:rPr lang="en-GB" dirty="0">
                <a:solidFill>
                  <a:srgbClr val="FFFFFF"/>
                </a:solidFill>
              </a:rPr>
              <a:t> Addressing the wider determinants of health and wellbeing has a key role to play in reducing health inequalities. </a:t>
            </a:r>
          </a:p>
        </p:txBody>
      </p:sp>
      <p:sp>
        <p:nvSpPr>
          <p:cNvPr id="38"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2355364" y="2226809"/>
            <a:ext cx="2474555"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pPr defTabSz="342900"/>
            <a:endParaRPr lang="en-GB" sz="1350">
              <a:solidFill>
                <a:prstClr val="white"/>
              </a:solidFill>
              <a:latin typeface="Century Gothic" panose="020B0502020202020204"/>
            </a:endParaRPr>
          </a:p>
        </p:txBody>
      </p:sp>
    </p:spTree>
    <p:extLst>
      <p:ext uri="{BB962C8B-B14F-4D97-AF65-F5344CB8AC3E}">
        <p14:creationId xmlns:p14="http://schemas.microsoft.com/office/powerpoint/2010/main" val="2973557511"/>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7250"/>
            <a:ext cx="9144000" cy="51435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48" name="Rectangle 47">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defTabSz="342900"/>
              <a:endParaRPr lang="en-GB" sz="1350">
                <a:solidFill>
                  <a:prstClr val="black"/>
                </a:solidFill>
                <a:latin typeface="Century Gothic" panose="020B0502020202020204"/>
              </a:endParaRPr>
            </a:p>
          </p:txBody>
        </p:sp>
        <p:sp>
          <p:nvSpPr>
            <p:cNvPr id="49"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pPr defTabSz="342900"/>
              <a:endParaRPr lang="en-GB" sz="1350">
                <a:solidFill>
                  <a:prstClr val="black"/>
                </a:solidFill>
                <a:latin typeface="Century Gothic" panose="020B0502020202020204"/>
              </a:endParaRPr>
            </a:p>
          </p:txBody>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defTabSz="342900"/>
              <a:endParaRPr lang="en-GB" sz="1350">
                <a:solidFill>
                  <a:prstClr val="black"/>
                </a:solidFill>
                <a:latin typeface="Century Gothic" panose="020B0502020202020204"/>
              </a:endParaRPr>
            </a:p>
          </p:txBody>
        </p:sp>
      </p:grpSp>
      <p:sp>
        <p:nvSpPr>
          <p:cNvPr id="2" name="Title 1">
            <a:extLst>
              <a:ext uri="{FF2B5EF4-FFF2-40B4-BE49-F238E27FC236}">
                <a16:creationId xmlns:a16="http://schemas.microsoft.com/office/drawing/2014/main" id="{5FAEB871-AD5B-9F00-955E-6A86B3D3222A}"/>
              </a:ext>
            </a:extLst>
          </p:cNvPr>
          <p:cNvSpPr>
            <a:spLocks noGrp="1"/>
          </p:cNvSpPr>
          <p:nvPr>
            <p:ph type="title"/>
          </p:nvPr>
        </p:nvSpPr>
        <p:spPr>
          <a:xfrm>
            <a:off x="866216" y="1587501"/>
            <a:ext cx="2206658" cy="3625309"/>
          </a:xfrm>
        </p:spPr>
        <p:txBody>
          <a:bodyPr>
            <a:normAutofit/>
          </a:bodyPr>
          <a:lstStyle/>
          <a:p>
            <a:r>
              <a:rPr lang="en-GB">
                <a:solidFill>
                  <a:srgbClr val="EBEBEB"/>
                </a:solidFill>
              </a:rPr>
              <a:t>Inequalities of what?</a:t>
            </a:r>
          </a:p>
        </p:txBody>
      </p:sp>
      <p:sp>
        <p:nvSpPr>
          <p:cNvPr id="50" name="Rectangle 49">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graphicFrame>
        <p:nvGraphicFramePr>
          <p:cNvPr id="51" name="Content Placeholder 2">
            <a:extLst>
              <a:ext uri="{FF2B5EF4-FFF2-40B4-BE49-F238E27FC236}">
                <a16:creationId xmlns:a16="http://schemas.microsoft.com/office/drawing/2014/main" id="{87891314-ADB5-01FA-5972-873296C56526}"/>
              </a:ext>
            </a:extLst>
          </p:cNvPr>
          <p:cNvGraphicFramePr>
            <a:graphicFrameLocks noGrp="1"/>
          </p:cNvGraphicFramePr>
          <p:nvPr>
            <p:ph idx="1"/>
          </p:nvPr>
        </p:nvGraphicFramePr>
        <p:xfrm>
          <a:off x="3895726" y="1463279"/>
          <a:ext cx="4793456" cy="3935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5B6C4A27-B574-F83A-41E4-84C371C79AB2}"/>
              </a:ext>
            </a:extLst>
          </p:cNvPr>
          <p:cNvPicPr>
            <a:picLocks noChangeAspect="1"/>
          </p:cNvPicPr>
          <p:nvPr/>
        </p:nvPicPr>
        <p:blipFill>
          <a:blip r:embed="rId8"/>
          <a:stretch>
            <a:fillRect/>
          </a:stretch>
        </p:blipFill>
        <p:spPr>
          <a:xfrm>
            <a:off x="89239" y="2385109"/>
            <a:ext cx="3782537" cy="3314018"/>
          </a:xfrm>
          <a:prstGeom prst="rect">
            <a:avLst/>
          </a:prstGeom>
        </p:spPr>
      </p:pic>
    </p:spTree>
    <p:extLst>
      <p:ext uri="{BB962C8B-B14F-4D97-AF65-F5344CB8AC3E}">
        <p14:creationId xmlns:p14="http://schemas.microsoft.com/office/powerpoint/2010/main" val="1761403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E2AAA9-058D-E929-5396-83B6AC224BEE}"/>
              </a:ext>
            </a:extLst>
          </p:cNvPr>
          <p:cNvSpPr>
            <a:spLocks noGrp="1"/>
          </p:cNvSpPr>
          <p:nvPr>
            <p:ph idx="1"/>
          </p:nvPr>
        </p:nvSpPr>
        <p:spPr>
          <a:xfrm>
            <a:off x="309717" y="2575438"/>
            <a:ext cx="8657303" cy="3274142"/>
          </a:xfrm>
        </p:spPr>
        <p:txBody>
          <a:bodyPr>
            <a:normAutofit fontScale="47500" lnSpcReduction="20000"/>
          </a:bodyPr>
          <a:lstStyle/>
          <a:p>
            <a:pPr algn="l" fontAlgn="base"/>
            <a:r>
              <a:rPr lang="en-GB" sz="3750" dirty="0">
                <a:solidFill>
                  <a:schemeClr val="accent6">
                    <a:lumMod val="75000"/>
                  </a:schemeClr>
                </a:solidFill>
                <a:highlight>
                  <a:srgbClr val="FFFFFF"/>
                </a:highlight>
                <a:latin typeface="Arial" panose="020B0604020202020204" pitchFamily="34" charset="0"/>
                <a:cs typeface="Arial" panose="020B0604020202020204" pitchFamily="34" charset="0"/>
              </a:rPr>
              <a:t>The </a:t>
            </a:r>
            <a:r>
              <a:rPr lang="en-GB" sz="3750" u="sng" dirty="0">
                <a:solidFill>
                  <a:schemeClr val="accent6">
                    <a:lumMod val="75000"/>
                  </a:schemeClr>
                </a:solidFill>
                <a:highlight>
                  <a:srgbClr val="FFFFFF"/>
                </a:highligh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index of multiple deprivation</a:t>
            </a:r>
            <a:r>
              <a:rPr lang="en-GB" sz="3750" dirty="0">
                <a:solidFill>
                  <a:schemeClr val="accent6">
                    <a:lumMod val="75000"/>
                  </a:schemeClr>
                </a:solidFill>
                <a:highlight>
                  <a:srgbClr val="FFFFFF"/>
                </a:highlight>
                <a:latin typeface="Arial" panose="020B0604020202020204" pitchFamily="34" charset="0"/>
                <a:cs typeface="Arial" panose="020B0604020202020204" pitchFamily="34" charset="0"/>
              </a:rPr>
              <a:t> ranks each small area in England from most to least deprived based on a combination of seven different factors including: income, employment, education, health, crime, barriers to housing and services, living environment</a:t>
            </a:r>
          </a:p>
          <a:p>
            <a:pPr fontAlgn="base"/>
            <a:r>
              <a:rPr lang="en-GB" sz="3750" dirty="0">
                <a:solidFill>
                  <a:schemeClr val="accent6">
                    <a:lumMod val="75000"/>
                  </a:schemeClr>
                </a:solidFill>
                <a:highlight>
                  <a:srgbClr val="FFFFFF"/>
                </a:highlight>
                <a:latin typeface="Arial" panose="020B0604020202020204" pitchFamily="34" charset="0"/>
                <a:cs typeface="Arial" panose="020B0604020202020204" pitchFamily="34" charset="0"/>
              </a:rPr>
              <a:t>Evidence shows that those living in the most deprived areas of England face the worst healthcare inequalities in relation to healthcare access, experience and outcomes.</a:t>
            </a:r>
          </a:p>
          <a:p>
            <a:pPr fontAlgn="base"/>
            <a:r>
              <a:rPr lang="en-GB" sz="3750" u="sng" dirty="0">
                <a:solidFill>
                  <a:schemeClr val="accent6">
                    <a:lumMod val="75000"/>
                  </a:schemeClr>
                </a:solidFill>
                <a:highlight>
                  <a:srgbClr val="FFFFFF"/>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Inclusion health</a:t>
            </a:r>
            <a:r>
              <a:rPr lang="en-GB" sz="3750" dirty="0">
                <a:solidFill>
                  <a:schemeClr val="accent6">
                    <a:lumMod val="75000"/>
                  </a:schemeClr>
                </a:solidFill>
                <a:highlight>
                  <a:srgbClr val="FFFFFF"/>
                </a:highlight>
                <a:latin typeface="Arial" panose="020B0604020202020204" pitchFamily="34" charset="0"/>
                <a:cs typeface="Arial" panose="020B0604020202020204" pitchFamily="34" charset="0"/>
              </a:rPr>
              <a:t> groups include people experiencing homelessness, drug and alcohol dependence, vulnerable migrants, Gypsy, Roma and Traveller communities, sex workers, people in contact with the justice system, victims of modern slavery and other socially excluded groups.</a:t>
            </a:r>
          </a:p>
          <a:p>
            <a:pPr algn="l" fontAlgn="base"/>
            <a:endParaRPr lang="en-GB" b="1" i="0" dirty="0">
              <a:solidFill>
                <a:srgbClr val="003087"/>
              </a:solidFill>
              <a:effectLst/>
              <a:highlight>
                <a:srgbClr val="FFFFFF"/>
              </a:highlight>
              <a:latin typeface="-apple-system"/>
            </a:endParaRPr>
          </a:p>
          <a:p>
            <a:endParaRPr lang="en-GB" dirty="0"/>
          </a:p>
        </p:txBody>
      </p:sp>
      <p:sp>
        <p:nvSpPr>
          <p:cNvPr id="6" name="TextBox 5">
            <a:extLst>
              <a:ext uri="{FF2B5EF4-FFF2-40B4-BE49-F238E27FC236}">
                <a16:creationId xmlns:a16="http://schemas.microsoft.com/office/drawing/2014/main" id="{B2CD2E50-99D1-7577-DB0F-90761965C278}"/>
              </a:ext>
            </a:extLst>
          </p:cNvPr>
          <p:cNvSpPr txBox="1"/>
          <p:nvPr/>
        </p:nvSpPr>
        <p:spPr>
          <a:xfrm>
            <a:off x="700549" y="1544660"/>
            <a:ext cx="5338916" cy="461665"/>
          </a:xfrm>
          <a:prstGeom prst="rect">
            <a:avLst/>
          </a:prstGeom>
          <a:noFill/>
        </p:spPr>
        <p:txBody>
          <a:bodyPr wrap="square">
            <a:spAutoFit/>
          </a:bodyPr>
          <a:lstStyle/>
          <a:p>
            <a:pPr defTabSz="342900" fontAlgn="base"/>
            <a:r>
              <a:rPr lang="en-GB" sz="2400" b="1" dirty="0">
                <a:solidFill>
                  <a:srgbClr val="003087"/>
                </a:solidFill>
                <a:highlight>
                  <a:srgbClr val="FFFFFF"/>
                </a:highlight>
                <a:latin typeface="Arial" panose="020B0604020202020204" pitchFamily="34" charset="0"/>
                <a:cs typeface="Arial" panose="020B0604020202020204" pitchFamily="34" charset="0"/>
              </a:rPr>
              <a:t>What is deprivation health?</a:t>
            </a:r>
          </a:p>
        </p:txBody>
      </p:sp>
    </p:spTree>
    <p:extLst>
      <p:ext uri="{BB962C8B-B14F-4D97-AF65-F5344CB8AC3E}">
        <p14:creationId xmlns:p14="http://schemas.microsoft.com/office/powerpoint/2010/main" val="3642191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21D3843-3325-D9F9-E624-81BEB14627CF}"/>
              </a:ext>
            </a:extLst>
          </p:cNvPr>
          <p:cNvPicPr>
            <a:picLocks noGrp="1" noChangeAspect="1"/>
          </p:cNvPicPr>
          <p:nvPr>
            <p:ph idx="1"/>
          </p:nvPr>
        </p:nvPicPr>
        <p:blipFill>
          <a:blip r:embed="rId2"/>
          <a:stretch>
            <a:fillRect/>
          </a:stretch>
        </p:blipFill>
        <p:spPr>
          <a:xfrm>
            <a:off x="1510496" y="857251"/>
            <a:ext cx="5104436" cy="5161815"/>
          </a:xfrm>
        </p:spPr>
      </p:pic>
    </p:spTree>
    <p:extLst>
      <p:ext uri="{BB962C8B-B14F-4D97-AF65-F5344CB8AC3E}">
        <p14:creationId xmlns:p14="http://schemas.microsoft.com/office/powerpoint/2010/main" val="3975259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7DA7D0-E295-4D44-8CDB-3DEEBA6359BD}"/>
              </a:ext>
            </a:extLst>
          </p:cNvPr>
          <p:cNvPicPr>
            <a:picLocks noChangeAspect="1"/>
          </p:cNvPicPr>
          <p:nvPr/>
        </p:nvPicPr>
        <p:blipFill rotWithShape="1">
          <a:blip r:embed="rId3"/>
          <a:srcRect l="9838" t="10800" r="7476" b="9401"/>
          <a:stretch/>
        </p:blipFill>
        <p:spPr>
          <a:xfrm>
            <a:off x="494071" y="1071102"/>
            <a:ext cx="8266471" cy="4929649"/>
          </a:xfrm>
          <a:prstGeom prst="rect">
            <a:avLst/>
          </a:prstGeom>
        </p:spPr>
      </p:pic>
    </p:spTree>
    <p:extLst>
      <p:ext uri="{BB962C8B-B14F-4D97-AF65-F5344CB8AC3E}">
        <p14:creationId xmlns:p14="http://schemas.microsoft.com/office/powerpoint/2010/main" val="1571729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0EBC-D6D7-FDA7-48E1-3C81320C528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54E3A31-AB4C-ADDB-07FC-3CDD1E0D84A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576A25D-5EB5-006F-D70D-862DFE210451}"/>
              </a:ext>
            </a:extLst>
          </p:cNvPr>
          <p:cNvPicPr>
            <a:picLocks noChangeAspect="1"/>
          </p:cNvPicPr>
          <p:nvPr/>
        </p:nvPicPr>
        <p:blipFill>
          <a:blip r:embed="rId2"/>
          <a:stretch>
            <a:fillRect/>
          </a:stretch>
        </p:blipFill>
        <p:spPr>
          <a:xfrm>
            <a:off x="105341" y="1065643"/>
            <a:ext cx="8933319" cy="4726715"/>
          </a:xfrm>
          <a:prstGeom prst="rect">
            <a:avLst/>
          </a:prstGeom>
        </p:spPr>
      </p:pic>
    </p:spTree>
    <p:extLst>
      <p:ext uri="{BB962C8B-B14F-4D97-AF65-F5344CB8AC3E}">
        <p14:creationId xmlns:p14="http://schemas.microsoft.com/office/powerpoint/2010/main" val="757700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FC9D198-B86F-543D-0203-3FE528395B1A}"/>
              </a:ext>
            </a:extLst>
          </p:cNvPr>
          <p:cNvPicPr>
            <a:picLocks noGrp="1" noChangeAspect="1"/>
          </p:cNvPicPr>
          <p:nvPr>
            <p:ph idx="1"/>
          </p:nvPr>
        </p:nvPicPr>
        <p:blipFill>
          <a:blip r:embed="rId2"/>
          <a:stretch>
            <a:fillRect/>
          </a:stretch>
        </p:blipFill>
        <p:spPr>
          <a:xfrm>
            <a:off x="1828801" y="857251"/>
            <a:ext cx="5936225" cy="5243051"/>
          </a:xfrm>
          <a:prstGeom prst="rect">
            <a:avLst/>
          </a:prstGeom>
        </p:spPr>
      </p:pic>
    </p:spTree>
    <p:extLst>
      <p:ext uri="{BB962C8B-B14F-4D97-AF65-F5344CB8AC3E}">
        <p14:creationId xmlns:p14="http://schemas.microsoft.com/office/powerpoint/2010/main" val="1084883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logo with white text&#10;&#10;Description automatically generated with low confidence">
            <a:extLst>
              <a:ext uri="{FF2B5EF4-FFF2-40B4-BE49-F238E27FC236}">
                <a16:creationId xmlns:a16="http://schemas.microsoft.com/office/drawing/2014/main" id="{2DAB7500-FF53-BAAC-A916-D421F3987A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4208" y="998730"/>
            <a:ext cx="1148916" cy="1148916"/>
          </a:xfrm>
          <a:prstGeom prst="rect">
            <a:avLst/>
          </a:prstGeom>
        </p:spPr>
      </p:pic>
      <p:sp>
        <p:nvSpPr>
          <p:cNvPr id="3" name="TextBox 2">
            <a:extLst>
              <a:ext uri="{FF2B5EF4-FFF2-40B4-BE49-F238E27FC236}">
                <a16:creationId xmlns:a16="http://schemas.microsoft.com/office/drawing/2014/main" id="{C260EF79-6887-0E84-FDF7-50427838A7EC}"/>
              </a:ext>
            </a:extLst>
          </p:cNvPr>
          <p:cNvSpPr txBox="1"/>
          <p:nvPr/>
        </p:nvSpPr>
        <p:spPr>
          <a:xfrm>
            <a:off x="1439652" y="2996953"/>
            <a:ext cx="6496259" cy="1792157"/>
          </a:xfrm>
          <a:prstGeom prst="rect">
            <a:avLst/>
          </a:prstGeom>
          <a:noFill/>
        </p:spPr>
        <p:txBody>
          <a:bodyPr wrap="square">
            <a:spAutoFit/>
          </a:bodyPr>
          <a:lstStyle/>
          <a:p>
            <a:pPr defTabSz="514350">
              <a:lnSpc>
                <a:spcPct val="90000"/>
              </a:lnSpc>
              <a:spcAft>
                <a:spcPts val="675"/>
              </a:spcAft>
              <a:defRPr/>
            </a:pPr>
            <a:r>
              <a:rPr lang="en-GB" sz="2100" b="1" dirty="0">
                <a:solidFill>
                  <a:srgbClr val="202A30"/>
                </a:solidFill>
                <a:latin typeface="-apple-system"/>
              </a:rPr>
              <a:t>Health inequalities: </a:t>
            </a:r>
            <a:r>
              <a:rPr lang="en-GB" sz="2100" dirty="0">
                <a:solidFill>
                  <a:srgbClr val="202A30"/>
                </a:solidFill>
                <a:latin typeface="-apple-system"/>
              </a:rPr>
              <a:t>‘Unfair and avoidable differences in health across the population, and between different groups within society. These include how long people are likely to live, the health conditions they may experience and the care that is available to them.’</a:t>
            </a:r>
          </a:p>
          <a:p>
            <a:pPr defTabSz="514350" fontAlgn="base">
              <a:lnSpc>
                <a:spcPct val="90000"/>
              </a:lnSpc>
              <a:spcAft>
                <a:spcPts val="675"/>
              </a:spcAft>
              <a:defRPr/>
            </a:pPr>
            <a:endParaRPr lang="en-GB" sz="1125" b="1" dirty="0">
              <a:solidFill>
                <a:srgbClr val="202A30"/>
              </a:solidFill>
              <a:latin typeface="-apple-system"/>
            </a:endParaRPr>
          </a:p>
        </p:txBody>
      </p:sp>
      <p:sp>
        <p:nvSpPr>
          <p:cNvPr id="5" name="TextBox 4">
            <a:extLst>
              <a:ext uri="{FF2B5EF4-FFF2-40B4-BE49-F238E27FC236}">
                <a16:creationId xmlns:a16="http://schemas.microsoft.com/office/drawing/2014/main" id="{0CE78F0F-0FB9-6946-2E3A-3B99DB5C715B}"/>
              </a:ext>
            </a:extLst>
          </p:cNvPr>
          <p:cNvSpPr txBox="1"/>
          <p:nvPr/>
        </p:nvSpPr>
        <p:spPr>
          <a:xfrm>
            <a:off x="3599892" y="1268761"/>
            <a:ext cx="3402378" cy="507831"/>
          </a:xfrm>
          <a:prstGeom prst="rect">
            <a:avLst/>
          </a:prstGeom>
          <a:noFill/>
        </p:spPr>
        <p:txBody>
          <a:bodyPr wrap="square" rtlCol="0">
            <a:spAutoFit/>
          </a:bodyPr>
          <a:lstStyle/>
          <a:p>
            <a:pPr defTabSz="685800"/>
            <a:r>
              <a:rPr lang="en-GB" sz="2700" b="1" dirty="0">
                <a:solidFill>
                  <a:srgbClr val="8064A2">
                    <a:lumMod val="75000"/>
                  </a:srgbClr>
                </a:solidFill>
                <a:latin typeface="Arial" panose="020B0604020202020204" pitchFamily="34" charset="0"/>
                <a:cs typeface="Arial" panose="020B0604020202020204" pitchFamily="34" charset="0"/>
              </a:rPr>
              <a:t>Terminology</a:t>
            </a:r>
          </a:p>
        </p:txBody>
      </p:sp>
    </p:spTree>
    <p:extLst>
      <p:ext uri="{BB962C8B-B14F-4D97-AF65-F5344CB8AC3E}">
        <p14:creationId xmlns:p14="http://schemas.microsoft.com/office/powerpoint/2010/main" val="4109108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9CDB-F426-35B2-6F9B-A9AD1605BFE3}"/>
              </a:ext>
            </a:extLst>
          </p:cNvPr>
          <p:cNvSpPr>
            <a:spLocks noGrp="1"/>
          </p:cNvSpPr>
          <p:nvPr>
            <p:ph type="title"/>
          </p:nvPr>
        </p:nvSpPr>
        <p:spPr>
          <a:xfrm>
            <a:off x="435078" y="1225960"/>
            <a:ext cx="7698658" cy="891764"/>
          </a:xfrm>
        </p:spPr>
        <p:txBody>
          <a:bodyPr vert="horz" lIns="68580" tIns="34290" rIns="68580" bIns="34290" rtlCol="0" anchor="ctr">
            <a:noAutofit/>
          </a:bodyPr>
          <a:lstStyle/>
          <a:p>
            <a:pPr>
              <a:lnSpc>
                <a:spcPct val="90000"/>
              </a:lnSpc>
            </a:pPr>
            <a:r>
              <a:rPr lang="en-US" sz="1800" dirty="0">
                <a:hlinkClick r:id="rId2"/>
              </a:rPr>
              <a:t>https://www.kingsfund.org.uk/publications/tackling-health-inequalities-framework-allied-health-professionals</a:t>
            </a:r>
            <a:br>
              <a:rPr lang="en-US" sz="1800" dirty="0"/>
            </a:br>
            <a:endParaRPr lang="en-US" sz="1800" dirty="0"/>
          </a:p>
        </p:txBody>
      </p:sp>
      <p:pic>
        <p:nvPicPr>
          <p:cNvPr id="5" name="Picture 4">
            <a:extLst>
              <a:ext uri="{FF2B5EF4-FFF2-40B4-BE49-F238E27FC236}">
                <a16:creationId xmlns:a16="http://schemas.microsoft.com/office/drawing/2014/main" id="{1FBCB0E1-9F6C-CFDA-9B7B-6CD716F29867}"/>
              </a:ext>
            </a:extLst>
          </p:cNvPr>
          <p:cNvPicPr>
            <a:picLocks noChangeAspect="1"/>
          </p:cNvPicPr>
          <p:nvPr/>
        </p:nvPicPr>
        <p:blipFill>
          <a:blip r:embed="rId3"/>
          <a:stretch>
            <a:fillRect/>
          </a:stretch>
        </p:blipFill>
        <p:spPr>
          <a:xfrm>
            <a:off x="353962" y="1933883"/>
            <a:ext cx="3284228" cy="4039506"/>
          </a:xfrm>
          <a:prstGeom prst="roundRect">
            <a:avLst>
              <a:gd name="adj" fmla="val 1858"/>
            </a:avLst>
          </a:prstGeom>
          <a:effectLst/>
        </p:spPr>
      </p:pic>
      <p:pic>
        <p:nvPicPr>
          <p:cNvPr id="4" name="Content Placeholder 3">
            <a:extLst>
              <a:ext uri="{FF2B5EF4-FFF2-40B4-BE49-F238E27FC236}">
                <a16:creationId xmlns:a16="http://schemas.microsoft.com/office/drawing/2014/main" id="{9DBDD47F-5D54-886A-6ACB-CA65F3F48AA8}"/>
              </a:ext>
            </a:extLst>
          </p:cNvPr>
          <p:cNvPicPr>
            <a:picLocks noChangeAspect="1"/>
          </p:cNvPicPr>
          <p:nvPr/>
        </p:nvPicPr>
        <p:blipFill>
          <a:blip r:embed="rId4"/>
          <a:stretch>
            <a:fillRect/>
          </a:stretch>
        </p:blipFill>
        <p:spPr>
          <a:xfrm>
            <a:off x="4077930" y="1933883"/>
            <a:ext cx="4960142" cy="3967315"/>
          </a:xfrm>
          <a:prstGeom prst="roundRect">
            <a:avLst>
              <a:gd name="adj" fmla="val 0"/>
            </a:avLst>
          </a:prstGeom>
          <a:effectLst/>
        </p:spPr>
      </p:pic>
    </p:spTree>
    <p:extLst>
      <p:ext uri="{BB962C8B-B14F-4D97-AF65-F5344CB8AC3E}">
        <p14:creationId xmlns:p14="http://schemas.microsoft.com/office/powerpoint/2010/main" val="23134219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33714" y="2510898"/>
            <a:ext cx="7977851" cy="2970330"/>
          </a:xfrm>
        </p:spPr>
        <p:txBody>
          <a:bodyPr>
            <a:normAutofit fontScale="90000"/>
          </a:bodyPr>
          <a:lstStyle/>
          <a:p>
            <a:pPr algn="l"/>
            <a:r>
              <a:rPr lang="en-GB" b="1" dirty="0">
                <a:effectLst>
                  <a:outerShdw blurRad="38100" dist="38100" dir="2700000" algn="tl">
                    <a:srgbClr val="000000">
                      <a:alpha val="43137"/>
                    </a:srgbClr>
                  </a:outerShdw>
                </a:effectLst>
              </a:rPr>
              <a:t>1. AWARENESS – </a:t>
            </a:r>
            <a:r>
              <a:rPr lang="en-GB" sz="2025" dirty="0"/>
              <a:t>Your story world view, bias. </a:t>
            </a:r>
            <a:br>
              <a:rPr lang="en-GB" b="1" dirty="0">
                <a:effectLst>
                  <a:outerShdw blurRad="38100" dist="38100" dir="2700000" algn="tl">
                    <a:srgbClr val="000000">
                      <a:alpha val="43137"/>
                    </a:srgbClr>
                  </a:outerShdw>
                </a:effectLst>
              </a:rPr>
            </a:b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2. ACTION – </a:t>
            </a:r>
            <a:r>
              <a:rPr lang="en-GB" sz="1800" dirty="0"/>
              <a:t>How can you ensure equality? What processes do you have in place? DNA patients??</a:t>
            </a:r>
            <a:br>
              <a:rPr lang="en-GB" b="1" dirty="0">
                <a:effectLst>
                  <a:outerShdw blurRad="38100" dist="38100" dir="2700000" algn="tl">
                    <a:srgbClr val="000000">
                      <a:alpha val="43137"/>
                    </a:srgbClr>
                  </a:outerShdw>
                </a:effectLst>
              </a:rPr>
            </a:b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3. ADVOCACY – </a:t>
            </a:r>
            <a:r>
              <a:rPr lang="en-GB" sz="1800" dirty="0"/>
              <a:t>Where can you influence and what are you going to do differently?</a:t>
            </a:r>
            <a:br>
              <a:rPr lang="en-GB" b="1" dirty="0">
                <a:effectLst>
                  <a:outerShdw blurRad="38100" dist="38100" dir="2700000" algn="tl">
                    <a:srgbClr val="000000">
                      <a:alpha val="43137"/>
                    </a:srgbClr>
                  </a:outerShdw>
                </a:effectLst>
              </a:rPr>
            </a:br>
            <a:endParaRPr lang="en-GB"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52902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grpSp>
        <p:nvGrpSpPr>
          <p:cNvPr id="21" name="Group 20">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7250"/>
            <a:ext cx="9144000" cy="5143500"/>
            <a:chOff x="0" y="0"/>
            <a:chExt cx="12192000" cy="6858000"/>
          </a:xfrm>
        </p:grpSpPr>
        <p:sp>
          <p:nvSpPr>
            <p:cNvPr id="22" name="Rectangle 21">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23"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defTabSz="342900"/>
              <a:endParaRPr lang="en-GB" sz="1350">
                <a:solidFill>
                  <a:prstClr val="white"/>
                </a:solidFill>
                <a:latin typeface="Century Gothic" panose="020B0502020202020204"/>
              </a:endParaRPr>
            </a:p>
          </p:txBody>
        </p:sp>
      </p:grpSp>
      <p:sp>
        <p:nvSpPr>
          <p:cNvPr id="2" name="Title 1">
            <a:extLst>
              <a:ext uri="{FF2B5EF4-FFF2-40B4-BE49-F238E27FC236}">
                <a16:creationId xmlns:a16="http://schemas.microsoft.com/office/drawing/2014/main" id="{FA126424-A618-55E4-AC54-9046E733111F}"/>
              </a:ext>
            </a:extLst>
          </p:cNvPr>
          <p:cNvSpPr>
            <a:spLocks noGrp="1"/>
          </p:cNvSpPr>
          <p:nvPr>
            <p:ph type="title"/>
          </p:nvPr>
        </p:nvSpPr>
        <p:spPr>
          <a:xfrm>
            <a:off x="627186" y="1671412"/>
            <a:ext cx="2573210" cy="3515177"/>
          </a:xfrm>
        </p:spPr>
        <p:txBody>
          <a:bodyPr anchor="ctr">
            <a:normAutofit/>
          </a:bodyPr>
          <a:lstStyle/>
          <a:p>
            <a:pPr algn="r"/>
            <a:r>
              <a:rPr lang="en-GB" sz="2700" dirty="0">
                <a:solidFill>
                  <a:schemeClr val="tx1"/>
                </a:solidFill>
                <a:latin typeface="Arial" panose="020B0604020202020204" pitchFamily="34" charset="0"/>
                <a:cs typeface="Arial" panose="020B0604020202020204" pitchFamily="34" charset="0"/>
              </a:rPr>
              <a:t>Discussion</a:t>
            </a:r>
          </a:p>
        </p:txBody>
      </p:sp>
      <p:cxnSp>
        <p:nvCxnSpPr>
          <p:cNvPr id="25" name="Straight Connector 24">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305490"/>
            <a:ext cx="0" cy="24003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BB1BFF0-7A30-4E8F-3F86-C58D902DEFCB}"/>
              </a:ext>
            </a:extLst>
          </p:cNvPr>
          <p:cNvSpPr>
            <a:spLocks noGrp="1"/>
          </p:cNvSpPr>
          <p:nvPr>
            <p:ph idx="1"/>
          </p:nvPr>
        </p:nvSpPr>
        <p:spPr>
          <a:xfrm>
            <a:off x="3781050" y="1671412"/>
            <a:ext cx="4184780" cy="3515177"/>
          </a:xfrm>
        </p:spPr>
        <p:txBody>
          <a:bodyPr anchor="ctr">
            <a:normAutofit/>
          </a:bodyPr>
          <a:lstStyle/>
          <a:p>
            <a:pPr marL="342900" lvl="1" indent="0">
              <a:buSzPts val="1000"/>
              <a:buNone/>
              <a:tabLst>
                <a:tab pos="685800" algn="l"/>
              </a:tabLst>
            </a:pPr>
            <a:r>
              <a:rPr lang="en-GB" sz="2100" dirty="0">
                <a:solidFill>
                  <a:schemeClr val="tx1"/>
                </a:solidFill>
                <a:latin typeface="Arial" panose="020B0604020202020204" pitchFamily="34" charset="0"/>
                <a:ea typeface="Times New Roman" panose="02020603050405020304" pitchFamily="18" charset="0"/>
                <a:cs typeface="Arial" panose="020B0604020202020204" pitchFamily="34" charset="0"/>
              </a:rPr>
              <a:t>What might you identify in a patient’s consultation that suggest to you that health inequalities are impacting this patient’s overall health.  How would broach this with them?</a:t>
            </a:r>
          </a:p>
          <a:p>
            <a:endParaRPr lang="en-GB" dirty="0">
              <a:solidFill>
                <a:schemeClr val="tx1"/>
              </a:solidFill>
            </a:endParaRPr>
          </a:p>
        </p:txBody>
      </p:sp>
    </p:spTree>
    <p:extLst>
      <p:ext uri="{BB962C8B-B14F-4D97-AF65-F5344CB8AC3E}">
        <p14:creationId xmlns:p14="http://schemas.microsoft.com/office/powerpoint/2010/main" val="306957668"/>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A6C1E-9FD3-4BB1-BF41-57757772C674}"/>
              </a:ext>
            </a:extLst>
          </p:cNvPr>
          <p:cNvPicPr>
            <a:picLocks noChangeAspect="1"/>
          </p:cNvPicPr>
          <p:nvPr/>
        </p:nvPicPr>
        <p:blipFill>
          <a:blip r:embed="rId2"/>
          <a:stretch>
            <a:fillRect/>
          </a:stretch>
        </p:blipFill>
        <p:spPr>
          <a:xfrm>
            <a:off x="0" y="2741030"/>
            <a:ext cx="3255378" cy="3259721"/>
          </a:xfrm>
          <a:prstGeom prst="rect">
            <a:avLst/>
          </a:prstGeom>
        </p:spPr>
      </p:pic>
      <p:pic>
        <p:nvPicPr>
          <p:cNvPr id="6" name="Picture 5">
            <a:extLst>
              <a:ext uri="{FF2B5EF4-FFF2-40B4-BE49-F238E27FC236}">
                <a16:creationId xmlns:a16="http://schemas.microsoft.com/office/drawing/2014/main" id="{ED411AB6-1F89-A3AC-7B87-C33A1E54F1E8}"/>
              </a:ext>
            </a:extLst>
          </p:cNvPr>
          <p:cNvPicPr>
            <a:picLocks noChangeAspect="1"/>
          </p:cNvPicPr>
          <p:nvPr/>
        </p:nvPicPr>
        <p:blipFill>
          <a:blip r:embed="rId3"/>
          <a:stretch>
            <a:fillRect/>
          </a:stretch>
        </p:blipFill>
        <p:spPr>
          <a:xfrm>
            <a:off x="1532186" y="857251"/>
            <a:ext cx="4279763" cy="1883780"/>
          </a:xfrm>
          <a:prstGeom prst="rect">
            <a:avLst/>
          </a:prstGeom>
        </p:spPr>
      </p:pic>
      <p:pic>
        <p:nvPicPr>
          <p:cNvPr id="10" name="Content Placeholder 9">
            <a:extLst>
              <a:ext uri="{FF2B5EF4-FFF2-40B4-BE49-F238E27FC236}">
                <a16:creationId xmlns:a16="http://schemas.microsoft.com/office/drawing/2014/main" id="{8D1A2B1C-0602-440A-EF15-504AFCB48FD7}"/>
              </a:ext>
            </a:extLst>
          </p:cNvPr>
          <p:cNvPicPr>
            <a:picLocks noGrp="1" noChangeAspect="1"/>
          </p:cNvPicPr>
          <p:nvPr>
            <p:ph idx="1"/>
          </p:nvPr>
        </p:nvPicPr>
        <p:blipFill>
          <a:blip r:embed="rId4"/>
          <a:stretch>
            <a:fillRect/>
          </a:stretch>
        </p:blipFill>
        <p:spPr>
          <a:xfrm>
            <a:off x="3273037" y="2741031"/>
            <a:ext cx="5870963" cy="3259721"/>
          </a:xfrm>
        </p:spPr>
      </p:pic>
    </p:spTree>
    <p:extLst>
      <p:ext uri="{BB962C8B-B14F-4D97-AF65-F5344CB8AC3E}">
        <p14:creationId xmlns:p14="http://schemas.microsoft.com/office/powerpoint/2010/main" val="3439515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780F-ECA5-9745-EBE9-973DCDD7E66C}"/>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D3CB8B26-FA2D-1404-7793-9F72BFEBF948}"/>
              </a:ext>
            </a:extLst>
          </p:cNvPr>
          <p:cNvSpPr>
            <a:spLocks noGrp="1"/>
          </p:cNvSpPr>
          <p:nvPr>
            <p:ph idx="1"/>
          </p:nvPr>
        </p:nvSpPr>
        <p:spPr>
          <a:xfrm>
            <a:off x="399327" y="2558729"/>
            <a:ext cx="8585522" cy="3376914"/>
          </a:xfrm>
        </p:spPr>
        <p:txBody>
          <a:bodyPr>
            <a:normAutofit/>
          </a:bodyPr>
          <a:lstStyle/>
          <a:p>
            <a:r>
              <a:rPr lang="en-GB" sz="2100" dirty="0">
                <a:solidFill>
                  <a:schemeClr val="accent6">
                    <a:lumMod val="75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Health inequalities: reducing inequalities in local areas - GOV.UK (www.gov.uk)</a:t>
            </a:r>
            <a:r>
              <a:rPr lang="en-GB" sz="2100" dirty="0">
                <a:solidFill>
                  <a:schemeClr val="accent6">
                    <a:lumMod val="75000"/>
                  </a:schemeClr>
                </a:solidFill>
                <a:latin typeface="Arial" panose="020B0604020202020204" pitchFamily="34" charset="0"/>
                <a:cs typeface="Arial" panose="020B0604020202020204" pitchFamily="34" charset="0"/>
              </a:rPr>
              <a:t> </a:t>
            </a:r>
          </a:p>
          <a:p>
            <a:r>
              <a:rPr lang="en-GB" sz="2100" dirty="0">
                <a:solidFill>
                  <a:schemeClr val="accent6">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All Our Health - </a:t>
            </a:r>
            <a:r>
              <a:rPr lang="en-GB" sz="2100" dirty="0" err="1">
                <a:solidFill>
                  <a:schemeClr val="accent6">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elearning</a:t>
            </a:r>
            <a:r>
              <a:rPr lang="en-GB" sz="2100" dirty="0">
                <a:solidFill>
                  <a:schemeClr val="accent6">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for healthcare (e-lfh.org.uk)</a:t>
            </a:r>
            <a:endParaRPr lang="en-GB" sz="2100" dirty="0">
              <a:solidFill>
                <a:schemeClr val="accent6">
                  <a:lumMod val="75000"/>
                </a:schemeClr>
              </a:solidFill>
              <a:latin typeface="Arial" panose="020B0604020202020204" pitchFamily="34" charset="0"/>
              <a:cs typeface="Arial" panose="020B0604020202020204" pitchFamily="34" charset="0"/>
            </a:endParaRPr>
          </a:p>
          <a:p>
            <a:r>
              <a:rPr lang="en-GB" sz="2100" dirty="0">
                <a:solidFill>
                  <a:schemeClr val="accent6">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https://portal.e-lfh.org.uk/Component/Details/778744</a:t>
            </a:r>
            <a:r>
              <a:rPr lang="en-GB" sz="2100" dirty="0">
                <a:solidFill>
                  <a:schemeClr val="accent6">
                    <a:lumMod val="75000"/>
                  </a:schemeClr>
                </a:solidFill>
                <a:latin typeface="Arial" panose="020B0604020202020204" pitchFamily="34" charset="0"/>
                <a:cs typeface="Arial" panose="020B0604020202020204" pitchFamily="34" charset="0"/>
              </a:rPr>
              <a:t>  -health disparities and health inequalities module</a:t>
            </a:r>
          </a:p>
          <a:p>
            <a:r>
              <a:rPr lang="en-GB" sz="2100" dirty="0">
                <a:solidFill>
                  <a:schemeClr val="accent6">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https://www.rsph.org.uk/our-work/resources/allied-health-professionals-hub/health-inequalities.html</a:t>
            </a:r>
            <a:endParaRPr lang="en-GB" sz="2100" dirty="0">
              <a:solidFill>
                <a:schemeClr val="accent6">
                  <a:lumMod val="75000"/>
                </a:schemeClr>
              </a:solidFill>
              <a:latin typeface="Arial" panose="020B0604020202020204" pitchFamily="34" charset="0"/>
              <a:cs typeface="Arial" panose="020B0604020202020204" pitchFamily="34" charset="0"/>
            </a:endParaRPr>
          </a:p>
          <a:p>
            <a:r>
              <a:rPr lang="en-GB" sz="2100" dirty="0">
                <a:solidFill>
                  <a:schemeClr val="accent6">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RSPH | Allied Health Professions hub</a:t>
            </a:r>
            <a:endParaRPr lang="en-GB" sz="2100" dirty="0">
              <a:solidFill>
                <a:schemeClr val="accent6">
                  <a:lumMod val="75000"/>
                </a:schemeClr>
              </a:solidFill>
              <a:latin typeface="Arial" panose="020B0604020202020204" pitchFamily="34" charset="0"/>
              <a:cs typeface="Arial" panose="020B0604020202020204" pitchFamily="34" charset="0"/>
            </a:endParaRPr>
          </a:p>
          <a:p>
            <a:endParaRPr lang="en-GB" sz="1800" dirty="0">
              <a:solidFill>
                <a:schemeClr val="accent6">
                  <a:lumMod val="75000"/>
                </a:schemeClr>
              </a:solidFill>
              <a:latin typeface="Arial" panose="020B0604020202020204" pitchFamily="34" charset="0"/>
              <a:cs typeface="Arial" panose="020B0604020202020204" pitchFamily="34" charset="0"/>
            </a:endParaRPr>
          </a:p>
          <a:p>
            <a:endParaRPr lang="en-GB" sz="1800" dirty="0">
              <a:solidFill>
                <a:schemeClr val="accent6">
                  <a:lumMod val="75000"/>
                </a:schemeClr>
              </a:solidFill>
              <a:latin typeface="Arial" panose="020B0604020202020204" pitchFamily="34" charset="0"/>
              <a:cs typeface="Arial" panose="020B0604020202020204" pitchFamily="34" charset="0"/>
            </a:endParaRPr>
          </a:p>
          <a:p>
            <a:endParaRPr lang="en-GB" b="1" dirty="0">
              <a:solidFill>
                <a:schemeClr val="tx1"/>
              </a:solidFill>
            </a:endParaRPr>
          </a:p>
          <a:p>
            <a:endParaRPr lang="en-GB" b="1" dirty="0">
              <a:solidFill>
                <a:schemeClr val="tx1"/>
              </a:solidFill>
            </a:endParaRPr>
          </a:p>
          <a:p>
            <a:endParaRPr lang="en-GB" b="1" dirty="0">
              <a:solidFill>
                <a:schemeClr val="tx1"/>
              </a:solidFill>
            </a:endParaRPr>
          </a:p>
          <a:p>
            <a:endParaRPr lang="en-GB" dirty="0"/>
          </a:p>
        </p:txBody>
      </p:sp>
    </p:spTree>
    <p:extLst>
      <p:ext uri="{BB962C8B-B14F-4D97-AF65-F5344CB8AC3E}">
        <p14:creationId xmlns:p14="http://schemas.microsoft.com/office/powerpoint/2010/main" val="29041916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7250"/>
            <a:ext cx="9144000" cy="5143500"/>
            <a:chOff x="0" y="0"/>
            <a:chExt cx="12192000" cy="6858000"/>
          </a:xfrm>
        </p:grpSpPr>
        <p:sp>
          <p:nvSpPr>
            <p:cNvPr id="15" name="Rectangle 14">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16"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defTabSz="342900"/>
              <a:endParaRPr lang="en-GB" sz="1350">
                <a:solidFill>
                  <a:prstClr val="white"/>
                </a:solidFill>
                <a:latin typeface="Century Gothic" panose="020B0502020202020204"/>
              </a:endParaRPr>
            </a:p>
          </p:txBody>
        </p:sp>
      </p:grpSp>
      <p:sp>
        <p:nvSpPr>
          <p:cNvPr id="18" name="Rectangle 17">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20" name="Rectangle 19">
            <a:extLst>
              <a:ext uri="{FF2B5EF4-FFF2-40B4-BE49-F238E27FC236}">
                <a16:creationId xmlns:a16="http://schemas.microsoft.com/office/drawing/2014/main" id="{2B109C5B-3B98-48EB-A942-8D11CEA37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845"/>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22" name="Freeform 5">
            <a:extLst>
              <a:ext uri="{FF2B5EF4-FFF2-40B4-BE49-F238E27FC236}">
                <a16:creationId xmlns:a16="http://schemas.microsoft.com/office/drawing/2014/main" id="{A9C389E4-003E-40C9-AC9E-ED821C16F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858441"/>
            <a:ext cx="9144000" cy="5142310"/>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defTabSz="342900"/>
            <a:endParaRPr lang="en-GB" sz="1350">
              <a:solidFill>
                <a:prstClr val="white"/>
              </a:solidFill>
              <a:latin typeface="Century Gothic" panose="020B0502020202020204"/>
            </a:endParaRPr>
          </a:p>
        </p:txBody>
      </p:sp>
      <p:sp>
        <p:nvSpPr>
          <p:cNvPr id="24" name="Rectangle 23">
            <a:extLst>
              <a:ext uri="{FF2B5EF4-FFF2-40B4-BE49-F238E27FC236}">
                <a16:creationId xmlns:a16="http://schemas.microsoft.com/office/drawing/2014/main" id="{6C042684-2705-40BD-9104-A6B24CE1C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Century Gothic" panose="020B0502020202020204"/>
            </a:endParaRPr>
          </a:p>
        </p:txBody>
      </p:sp>
      <p:sp>
        <p:nvSpPr>
          <p:cNvPr id="7" name="Title 6">
            <a:extLst>
              <a:ext uri="{FF2B5EF4-FFF2-40B4-BE49-F238E27FC236}">
                <a16:creationId xmlns:a16="http://schemas.microsoft.com/office/drawing/2014/main" id="{77DA3EF6-AC34-3A1C-6D3F-D0BAD880854D}"/>
              </a:ext>
            </a:extLst>
          </p:cNvPr>
          <p:cNvSpPr>
            <a:spLocks noGrp="1"/>
          </p:cNvSpPr>
          <p:nvPr>
            <p:ph type="title"/>
          </p:nvPr>
        </p:nvSpPr>
        <p:spPr>
          <a:xfrm>
            <a:off x="3956119" y="1714500"/>
            <a:ext cx="4701185" cy="2350524"/>
          </a:xfrm>
        </p:spPr>
        <p:txBody>
          <a:bodyPr vert="horz" lIns="68580" tIns="34290" rIns="68580" bIns="34290" rtlCol="0" anchor="b">
            <a:normAutofit/>
          </a:bodyPr>
          <a:lstStyle/>
          <a:p>
            <a:r>
              <a:rPr lang="en-US" sz="4950" dirty="0">
                <a:solidFill>
                  <a:srgbClr val="EBEBEB"/>
                </a:solidFill>
              </a:rPr>
              <a:t>Thank you</a:t>
            </a:r>
          </a:p>
        </p:txBody>
      </p:sp>
      <p:pic>
        <p:nvPicPr>
          <p:cNvPr id="11" name="Graphic 10" descr="Smiling Face with No Fill">
            <a:extLst>
              <a:ext uri="{FF2B5EF4-FFF2-40B4-BE49-F238E27FC236}">
                <a16:creationId xmlns:a16="http://schemas.microsoft.com/office/drawing/2014/main" id="{0AB45CEA-F226-D9E5-908B-C34805643D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323" y="2103683"/>
            <a:ext cx="2648297" cy="2648297"/>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750363656"/>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AA5A-3C39-EDB8-9A4B-5BD72480B1F0}"/>
              </a:ext>
            </a:extLst>
          </p:cNvPr>
          <p:cNvSpPr>
            <a:spLocks noGrp="1"/>
          </p:cNvSpPr>
          <p:nvPr>
            <p:ph type="title"/>
          </p:nvPr>
        </p:nvSpPr>
        <p:spPr/>
        <p:txBody>
          <a:bodyPr/>
          <a:lstStyle/>
          <a:p>
            <a:r>
              <a:rPr lang="en-GB" dirty="0"/>
              <a:t>LUNCH  and more chance to Network</a:t>
            </a:r>
          </a:p>
        </p:txBody>
      </p:sp>
    </p:spTree>
    <p:extLst>
      <p:ext uri="{BB962C8B-B14F-4D97-AF65-F5344CB8AC3E}">
        <p14:creationId xmlns:p14="http://schemas.microsoft.com/office/powerpoint/2010/main" val="26238595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09B0-2971-DC82-97E6-799304F7B164}"/>
              </a:ext>
            </a:extLst>
          </p:cNvPr>
          <p:cNvSpPr>
            <a:spLocks noGrp="1"/>
          </p:cNvSpPr>
          <p:nvPr>
            <p:ph type="title"/>
          </p:nvPr>
        </p:nvSpPr>
        <p:spPr>
          <a:xfrm>
            <a:off x="287524" y="3212976"/>
            <a:ext cx="8568951" cy="1768471"/>
          </a:xfrm>
        </p:spPr>
        <p:txBody>
          <a:bodyPr>
            <a:normAutofit fontScale="90000"/>
          </a:bodyPr>
          <a:lstStyle/>
          <a:p>
            <a:pPr algn="ctr"/>
            <a:r>
              <a:rPr lang="en-GB" sz="4400" dirty="0">
                <a:solidFill>
                  <a:srgbClr val="5D2884"/>
                </a:solidFill>
                <a:latin typeface="Arial"/>
                <a:cs typeface="Arial"/>
              </a:rPr>
              <a:t>Sudhir Daya </a:t>
            </a:r>
            <a:br>
              <a:rPr lang="en-GB" sz="3600" dirty="0">
                <a:solidFill>
                  <a:srgbClr val="5D2884"/>
                </a:solidFill>
                <a:latin typeface="Arial"/>
                <a:cs typeface="Arial"/>
              </a:rPr>
            </a:br>
            <a:r>
              <a:rPr lang="en-GB" sz="3600" dirty="0">
                <a:solidFill>
                  <a:srgbClr val="5D2884"/>
                </a:solidFill>
                <a:latin typeface="Arial"/>
                <a:cs typeface="Arial"/>
              </a:rPr>
              <a:t>Coaching skills for physiotherapists workshop </a:t>
            </a:r>
            <a:br>
              <a:rPr lang="en-GB" sz="4800" dirty="0">
                <a:solidFill>
                  <a:srgbClr val="5D2884"/>
                </a:solidFill>
                <a:latin typeface="Arial"/>
                <a:cs typeface="Arial"/>
              </a:rPr>
            </a:br>
            <a:endParaRPr lang="en-GB" dirty="0"/>
          </a:p>
        </p:txBody>
      </p:sp>
    </p:spTree>
    <p:extLst>
      <p:ext uri="{BB962C8B-B14F-4D97-AF65-F5344CB8AC3E}">
        <p14:creationId xmlns:p14="http://schemas.microsoft.com/office/powerpoint/2010/main" val="32656118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59E9-CEC6-679E-2543-955358078A25}"/>
              </a:ext>
            </a:extLst>
          </p:cNvPr>
          <p:cNvSpPr>
            <a:spLocks noGrp="1"/>
          </p:cNvSpPr>
          <p:nvPr>
            <p:ph type="title"/>
          </p:nvPr>
        </p:nvSpPr>
        <p:spPr>
          <a:xfrm>
            <a:off x="467544" y="2924944"/>
            <a:ext cx="7772400" cy="3672408"/>
          </a:xfrm>
        </p:spPr>
        <p:txBody>
          <a:bodyPr>
            <a:normAutofit fontScale="90000"/>
          </a:bodyPr>
          <a:lstStyle/>
          <a:p>
            <a:r>
              <a:rPr lang="en-GB" sz="4000" dirty="0"/>
              <a:t>Please give us your feedback on today visit the QR code above or </a:t>
            </a:r>
            <a:r>
              <a:rPr lang="en-GB" sz="4000" dirty="0">
                <a:hlinkClick r:id="rId2"/>
              </a:rPr>
              <a:t>www.menti.com</a:t>
            </a:r>
            <a:r>
              <a:rPr lang="en-GB" sz="4000" dirty="0"/>
              <a:t> and enter code   </a:t>
            </a:r>
            <a:r>
              <a:rPr lang="en-GB" dirty="0"/>
              <a:t>3931 5911</a:t>
            </a:r>
            <a:br>
              <a:rPr lang="en-GB" sz="4000" dirty="0"/>
            </a:br>
            <a:r>
              <a:rPr lang="en-GB" sz="4000" b="0" dirty="0"/>
              <a:t>Thank you to all our speakers </a:t>
            </a:r>
            <a:br>
              <a:rPr lang="en-GB" sz="4000" b="0" dirty="0"/>
            </a:br>
            <a:r>
              <a:rPr lang="en-GB" sz="4000" b="0" dirty="0"/>
              <a:t>Thank you for attending - Safe journey home</a:t>
            </a:r>
          </a:p>
        </p:txBody>
      </p:sp>
      <p:pic>
        <p:nvPicPr>
          <p:cNvPr id="4" name="Picture 3" descr="A qr code on a white background&#10;&#10;Description automatically generated">
            <a:extLst>
              <a:ext uri="{FF2B5EF4-FFF2-40B4-BE49-F238E27FC236}">
                <a16:creationId xmlns:a16="http://schemas.microsoft.com/office/drawing/2014/main" id="{D9D7BCCD-A574-87DD-9690-8AF51E74D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399678"/>
            <a:ext cx="2367854" cy="2367854"/>
          </a:xfrm>
          <a:prstGeom prst="rect">
            <a:avLst/>
          </a:prstGeom>
        </p:spPr>
      </p:pic>
    </p:spTree>
    <p:extLst>
      <p:ext uri="{BB962C8B-B14F-4D97-AF65-F5344CB8AC3E}">
        <p14:creationId xmlns:p14="http://schemas.microsoft.com/office/powerpoint/2010/main" val="322473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9EDF10-A6A2-0459-776A-E0A4820302A6}"/>
              </a:ext>
            </a:extLst>
          </p:cNvPr>
          <p:cNvSpPr txBox="1"/>
          <p:nvPr/>
        </p:nvSpPr>
        <p:spPr>
          <a:xfrm>
            <a:off x="1300355" y="2888940"/>
            <a:ext cx="2037643" cy="1200329"/>
          </a:xfrm>
          <a:prstGeom prst="rect">
            <a:avLst/>
          </a:prstGeom>
          <a:noFill/>
        </p:spPr>
        <p:txBody>
          <a:bodyPr wrap="square" rtlCol="0">
            <a:spAutoFit/>
          </a:bodyPr>
          <a:lstStyle/>
          <a:p>
            <a:pPr algn="ctr" defTabSz="685800"/>
            <a:r>
              <a:rPr lang="en-GB" sz="2400" dirty="0">
                <a:solidFill>
                  <a:srgbClr val="7A34AE"/>
                </a:solidFill>
                <a:latin typeface="Calibri"/>
                <a:ea typeface="Segoe UI Black" panose="020B0A02040204020203" pitchFamily="34" charset="0"/>
              </a:rPr>
              <a:t>Wider determinants of health</a:t>
            </a:r>
          </a:p>
        </p:txBody>
      </p:sp>
      <p:pic>
        <p:nvPicPr>
          <p:cNvPr id="17" name="Content Placeholder 16">
            <a:extLst>
              <a:ext uri="{FF2B5EF4-FFF2-40B4-BE49-F238E27FC236}">
                <a16:creationId xmlns:a16="http://schemas.microsoft.com/office/drawing/2014/main" id="{94616029-B4B9-B258-720A-03B7BA9C9CAD}"/>
              </a:ext>
            </a:extLst>
          </p:cNvPr>
          <p:cNvPicPr>
            <a:picLocks noGrp="1" noChangeAspect="1"/>
          </p:cNvPicPr>
          <p:nvPr>
            <p:ph idx="1"/>
          </p:nvPr>
        </p:nvPicPr>
        <p:blipFill rotWithShape="1">
          <a:blip r:embed="rId3"/>
          <a:srcRect l="3060" r="2140"/>
          <a:stretch/>
        </p:blipFill>
        <p:spPr>
          <a:xfrm>
            <a:off x="3491880" y="998730"/>
            <a:ext cx="4361669" cy="4540097"/>
          </a:xfrm>
        </p:spPr>
      </p:pic>
      <p:sp>
        <p:nvSpPr>
          <p:cNvPr id="2" name="TextBox 1">
            <a:extLst>
              <a:ext uri="{FF2B5EF4-FFF2-40B4-BE49-F238E27FC236}">
                <a16:creationId xmlns:a16="http://schemas.microsoft.com/office/drawing/2014/main" id="{1CC69C19-823D-37BD-7B6D-717D777D260B}"/>
              </a:ext>
            </a:extLst>
          </p:cNvPr>
          <p:cNvSpPr txBox="1"/>
          <p:nvPr/>
        </p:nvSpPr>
        <p:spPr>
          <a:xfrm>
            <a:off x="1300355" y="5427222"/>
            <a:ext cx="1921496" cy="300082"/>
          </a:xfrm>
          <a:prstGeom prst="rect">
            <a:avLst/>
          </a:prstGeom>
          <a:noFill/>
        </p:spPr>
        <p:txBody>
          <a:bodyPr wrap="square" rtlCol="0">
            <a:spAutoFit/>
          </a:bodyPr>
          <a:lstStyle/>
          <a:p>
            <a:pPr defTabSz="685800"/>
            <a:r>
              <a:rPr lang="en-GB" sz="1350" dirty="0">
                <a:solidFill>
                  <a:prstClr val="black"/>
                </a:solidFill>
                <a:latin typeface="Calibri"/>
              </a:rPr>
              <a:t>Source: King’s Fund</a:t>
            </a:r>
          </a:p>
        </p:txBody>
      </p:sp>
    </p:spTree>
    <p:extLst>
      <p:ext uri="{BB962C8B-B14F-4D97-AF65-F5344CB8AC3E}">
        <p14:creationId xmlns:p14="http://schemas.microsoft.com/office/powerpoint/2010/main" val="3350308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5826" y="956836"/>
            <a:ext cx="4698522" cy="461665"/>
          </a:xfrm>
          <a:prstGeom prst="rect">
            <a:avLst/>
          </a:prstGeom>
          <a:noFill/>
        </p:spPr>
        <p:txBody>
          <a:bodyPr wrap="square" rtlCol="0">
            <a:spAutoFit/>
          </a:bodyPr>
          <a:lstStyle/>
          <a:p>
            <a:pPr algn="ctr" defTabSz="685800">
              <a:defRPr/>
            </a:pPr>
            <a:r>
              <a:rPr lang="en-GB" sz="2400" b="1" dirty="0">
                <a:solidFill>
                  <a:srgbClr val="5D2884"/>
                </a:solidFill>
                <a:latin typeface="Calibri"/>
              </a:rPr>
              <a:t>Medical versus Social </a:t>
            </a:r>
            <a:endParaRPr lang="en-GB" sz="2400" dirty="0">
              <a:solidFill>
                <a:prstClr val="black"/>
              </a:solidFill>
              <a:latin typeface="Calibri"/>
            </a:endParaRPr>
          </a:p>
        </p:txBody>
      </p:sp>
      <p:pic>
        <p:nvPicPr>
          <p:cNvPr id="3076" name="Picture 4" descr="MEDICAL MODEL VS SOCIAL MODEL - NeuroDiverCity">
            <a:extLst>
              <a:ext uri="{FF2B5EF4-FFF2-40B4-BE49-F238E27FC236}">
                <a16:creationId xmlns:a16="http://schemas.microsoft.com/office/drawing/2014/main" id="{AF153C53-3086-EF36-DE6D-65B4F18CD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089" y="1817247"/>
            <a:ext cx="3635822" cy="408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522330"/>
      </p:ext>
    </p:extLst>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21.jpeg"/></Relationships>
</file>

<file path=ppt/theme/_rels/theme12.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CSP CORPORATE H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2.xml><?xml version="1.0" encoding="utf-8"?>
<a:theme xmlns:a="http://schemas.openxmlformats.org/drawingml/2006/main" name="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4.xml><?xml version="1.0" encoding="utf-8"?>
<a:theme xmlns:a="http://schemas.openxmlformats.org/drawingml/2006/main" name="1_Office Theme">
  <a:themeElements>
    <a:clrScheme name="NHS">
      <a:dk1>
        <a:sysClr val="windowText" lastClr="000000"/>
      </a:dk1>
      <a:lt1>
        <a:sysClr val="window" lastClr="FFFFFF"/>
      </a:lt1>
      <a:dk2>
        <a:srgbClr val="425563"/>
      </a:dk2>
      <a:lt2>
        <a:srgbClr val="768692"/>
      </a:lt2>
      <a:accent1>
        <a:srgbClr val="005EB8"/>
      </a:accent1>
      <a:accent2>
        <a:srgbClr val="009639"/>
      </a:accent2>
      <a:accent3>
        <a:srgbClr val="00A499"/>
      </a:accent3>
      <a:accent4>
        <a:srgbClr val="AE2573"/>
      </a:accent4>
      <a:accent5>
        <a:srgbClr val="ED8B00"/>
      </a:accent5>
      <a:accent6>
        <a:srgbClr val="E8EDEE"/>
      </a:accent6>
      <a:hlink>
        <a:srgbClr val="0072CE"/>
      </a:hlink>
      <a:folHlink>
        <a:srgbClr val="3300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nect">
  <a:themeElements>
    <a:clrScheme name="Connect Health Powerpoint">
      <a:dk1>
        <a:srgbClr val="53565A"/>
      </a:dk1>
      <a:lt1>
        <a:sysClr val="window" lastClr="FFFFFF"/>
      </a:lt1>
      <a:dk2>
        <a:srgbClr val="53565A"/>
      </a:dk2>
      <a:lt2>
        <a:srgbClr val="DBDCDD"/>
      </a:lt2>
      <a:accent1>
        <a:srgbClr val="53565A"/>
      </a:accent1>
      <a:accent2>
        <a:srgbClr val="ECE81A"/>
      </a:accent2>
      <a:accent3>
        <a:srgbClr val="165788"/>
      </a:accent3>
      <a:accent4>
        <a:srgbClr val="53565A"/>
      </a:accent4>
      <a:accent5>
        <a:srgbClr val="009FDA"/>
      </a:accent5>
      <a:accent6>
        <a:srgbClr val="722EA5"/>
      </a:accent6>
      <a:hlink>
        <a:srgbClr val="0563C1"/>
      </a:hlink>
      <a:folHlink>
        <a:srgbClr val="954F72"/>
      </a:folHlink>
    </a:clrScheme>
    <a:fontScheme name="Connect Healt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ct" id="{2E951D94-9559-214A-8AF4-F788BD466253}" vid="{B5917E97-C8DC-D641-B02D-7E4DDAE5D38E}"/>
    </a:ext>
  </a:extLst>
</a:theme>
</file>

<file path=ppt/theme/theme3.xml><?xml version="1.0" encoding="utf-8"?>
<a:theme xmlns:a="http://schemas.openxmlformats.org/drawingml/2006/main" name="1_Connect ">
  <a:themeElements>
    <a:clrScheme name="Connect Health Powerpoint">
      <a:dk1>
        <a:srgbClr val="53565A"/>
      </a:dk1>
      <a:lt1>
        <a:sysClr val="window" lastClr="FFFFFF"/>
      </a:lt1>
      <a:dk2>
        <a:srgbClr val="53565A"/>
      </a:dk2>
      <a:lt2>
        <a:srgbClr val="DBDCDD"/>
      </a:lt2>
      <a:accent1>
        <a:srgbClr val="53565A"/>
      </a:accent1>
      <a:accent2>
        <a:srgbClr val="ECE81A"/>
      </a:accent2>
      <a:accent3>
        <a:srgbClr val="165788"/>
      </a:accent3>
      <a:accent4>
        <a:srgbClr val="53565A"/>
      </a:accent4>
      <a:accent5>
        <a:srgbClr val="009FDA"/>
      </a:accent5>
      <a:accent6>
        <a:srgbClr val="722EA5"/>
      </a:accent6>
      <a:hlink>
        <a:srgbClr val="0563C1"/>
      </a:hlink>
      <a:folHlink>
        <a:srgbClr val="954F72"/>
      </a:folHlink>
    </a:clrScheme>
    <a:fontScheme name="Connect Healt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ct " id="{D06EC87E-ABFD-6D4C-88A4-7DF4A821897E}" vid="{27CE0054-46FD-3F4B-8302-D39B0EBE93F2}"/>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 slide">
  <a:themeElements>
    <a:clrScheme name="Connect Health Powerpoint">
      <a:dk1>
        <a:srgbClr val="53565A"/>
      </a:dk1>
      <a:lt1>
        <a:sysClr val="window" lastClr="FFFFFF"/>
      </a:lt1>
      <a:dk2>
        <a:srgbClr val="53565A"/>
      </a:dk2>
      <a:lt2>
        <a:srgbClr val="DBDCDD"/>
      </a:lt2>
      <a:accent1>
        <a:srgbClr val="53565A"/>
      </a:accent1>
      <a:accent2>
        <a:srgbClr val="ECE81A"/>
      </a:accent2>
      <a:accent3>
        <a:srgbClr val="165788"/>
      </a:accent3>
      <a:accent4>
        <a:srgbClr val="53565A"/>
      </a:accent4>
      <a:accent5>
        <a:srgbClr val="009FDA"/>
      </a:accent5>
      <a:accent6>
        <a:srgbClr val="722EA5"/>
      </a:accent6>
      <a:hlink>
        <a:srgbClr val="0563C1"/>
      </a:hlink>
      <a:folHlink>
        <a:srgbClr val="954F72"/>
      </a:folHlink>
    </a:clrScheme>
    <a:fontScheme name="Connect Healt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ctHealth-Template.pptx" id="{FE90A960-DCE8-4906-9025-E410EAB8948F}" vid="{DD2B8262-DACA-4C56-9AF6-419068035B26}"/>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Presentation template_v1" id="{0F607C16-D9A0-4D64-A199-994EC6A956EC}" vid="{C06F030F-0071-4230-81C2-768B9C420A37}"/>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Presentation template_v1" id="{0F607C16-D9A0-4D64-A199-994EC6A956EC}" vid="{C06F030F-0071-4230-81C2-768B9C420A37}"/>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CSP CORPORATE H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788F9F09A5BC4EB8B59008FC952ABF" ma:contentTypeVersion="13" ma:contentTypeDescription="Create a new document." ma:contentTypeScope="" ma:versionID="2cf29300f0b02cdf04cbe28b3890bfcc">
  <xsd:schema xmlns:xsd="http://www.w3.org/2001/XMLSchema" xmlns:xs="http://www.w3.org/2001/XMLSchema" xmlns:p="http://schemas.microsoft.com/office/2006/metadata/properties" xmlns:ns2="78c70845-bfcf-4e17-a6db-a6187f6dae8f" xmlns:ns3="d5c252fd-cbf3-4462-8c4f-ed67034a18c1" targetNamespace="http://schemas.microsoft.com/office/2006/metadata/properties" ma:root="true" ma:fieldsID="c82f101d2adf583e327c78588c7c6462" ns2:_="" ns3:_="">
    <xsd:import namespace="78c70845-bfcf-4e17-a6db-a6187f6dae8f"/>
    <xsd:import namespace="d5c252fd-cbf3-4462-8c4f-ed67034a18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70845-bfcf-4e17-a6db-a6187f6dae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c252fd-cbf3-4462-8c4f-ed67034a18c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36A04B-481F-49DA-9E3C-75CD8437E3B3}">
  <ds:schemaRefs>
    <ds:schemaRef ds:uri="http://schemas.microsoft.com/office/2006/metadata/properties"/>
    <ds:schemaRef ds:uri="http://schemas.microsoft.com/office/infopath/2007/PartnerControls"/>
    <ds:schemaRef ds:uri="d5c252fd-cbf3-4462-8c4f-ed67034a18c1"/>
    <ds:schemaRef ds:uri="http://schemas.openxmlformats.org/package/2006/metadata/core-properties"/>
    <ds:schemaRef ds:uri="http://www.w3.org/XML/1998/namespace"/>
    <ds:schemaRef ds:uri="78c70845-bfcf-4e17-a6db-a6187f6dae8f"/>
    <ds:schemaRef ds:uri="http://schemas.microsoft.com/office/2006/documentManagement/types"/>
    <ds:schemaRef ds:uri="http://purl.org/dc/dcmitype/"/>
    <ds:schemaRef ds:uri="http://purl.org/dc/terms/"/>
    <ds:schemaRef ds:uri="http://purl.org/dc/elements/1.1/"/>
  </ds:schemaRefs>
</ds:datastoreItem>
</file>

<file path=customXml/itemProps2.xml><?xml version="1.0" encoding="utf-8"?>
<ds:datastoreItem xmlns:ds="http://schemas.openxmlformats.org/officeDocument/2006/customXml" ds:itemID="{94DCDD6C-3503-4F2B-913E-A8A28A3E37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c70845-bfcf-4e17-a6db-a6187f6dae8f"/>
    <ds:schemaRef ds:uri="d5c252fd-cbf3-4462-8c4f-ed67034a18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36AEBE-7B3E-45ED-ADC6-D76C794ECB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CSP CORPORATE HF</Template>
  <TotalTime>12009</TotalTime>
  <Words>5650</Words>
  <Application>Microsoft Office PowerPoint</Application>
  <PresentationFormat>On-screen Show (4:3)</PresentationFormat>
  <Paragraphs>590</Paragraphs>
  <Slides>78</Slides>
  <Notes>20</Notes>
  <HiddenSlides>0</HiddenSlides>
  <MMClips>0</MMClips>
  <ScaleCrop>false</ScaleCrop>
  <HeadingPairs>
    <vt:vector size="6" baseType="variant">
      <vt:variant>
        <vt:lpstr>Fonts Used</vt:lpstr>
      </vt:variant>
      <vt:variant>
        <vt:i4>19</vt:i4>
      </vt:variant>
      <vt:variant>
        <vt:lpstr>Theme</vt:lpstr>
      </vt:variant>
      <vt:variant>
        <vt:i4>15</vt:i4>
      </vt:variant>
      <vt:variant>
        <vt:lpstr>Slide Titles</vt:lpstr>
      </vt:variant>
      <vt:variant>
        <vt:i4>78</vt:i4>
      </vt:variant>
    </vt:vector>
  </HeadingPairs>
  <TitlesOfParts>
    <vt:vector size="112" baseType="lpstr">
      <vt:lpstr>-apple-system</vt:lpstr>
      <vt:lpstr>Aptos</vt:lpstr>
      <vt:lpstr>Aptos Display</vt:lpstr>
      <vt:lpstr>Arial</vt:lpstr>
      <vt:lpstr>Arial Bold</vt:lpstr>
      <vt:lpstr>Calibri</vt:lpstr>
      <vt:lpstr>Calibri Light</vt:lpstr>
      <vt:lpstr>Century Gothic</vt:lpstr>
      <vt:lpstr>DTL Documenta TOT</vt:lpstr>
      <vt:lpstr>fsalbertbold</vt:lpstr>
      <vt:lpstr>fsalbertlight</vt:lpstr>
      <vt:lpstr>fsalbertregular</vt:lpstr>
      <vt:lpstr>Segoe UI</vt:lpstr>
      <vt:lpstr>system-ui</vt:lpstr>
      <vt:lpstr>Times New Roman</vt:lpstr>
      <vt:lpstr>Univers LT Pro</vt:lpstr>
      <vt:lpstr>var(--serif-font-family)</vt:lpstr>
      <vt:lpstr>Wingdings</vt:lpstr>
      <vt:lpstr>Wingdings 3</vt:lpstr>
      <vt:lpstr>CSP CORPORATE HF</vt:lpstr>
      <vt:lpstr>Connect</vt:lpstr>
      <vt:lpstr>1_Connect </vt:lpstr>
      <vt:lpstr>Custom Design</vt:lpstr>
      <vt:lpstr>Title slide</vt:lpstr>
      <vt:lpstr>8_Office Theme</vt:lpstr>
      <vt:lpstr>9_Office Theme</vt:lpstr>
      <vt:lpstr>1_Custom Design</vt:lpstr>
      <vt:lpstr>1_CSP CORPORATE HF</vt:lpstr>
      <vt:lpstr>Office Theme</vt:lpstr>
      <vt:lpstr>Ion Boardroom</vt:lpstr>
      <vt:lpstr>1_Ion Boardroom</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(CSP Easing the Pain Report 2022) </vt:lpstr>
      <vt:lpstr>PowerPoint Presentation</vt:lpstr>
      <vt:lpstr>PowerPoint Presentation</vt:lpstr>
      <vt:lpstr>PowerPoint Presentation</vt:lpstr>
      <vt:lpstr>My role in tackling health inequalities: a framework for allied health professionals The King's Fund (2021) </vt:lpstr>
      <vt:lpstr>PowerPoint Presentation</vt:lpstr>
      <vt:lpstr>  The CSP Health Inequalities project team professional network discussion</vt:lpstr>
      <vt:lpstr>PowerPoint Presentation</vt:lpstr>
      <vt:lpstr>PowerPoint Presentation</vt:lpstr>
      <vt:lpstr>PowerPoint Presentation</vt:lpstr>
      <vt:lpstr>Fundamental issues, members need: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Health Do?</vt:lpstr>
      <vt:lpstr>PowerPoint Presentation</vt:lpstr>
      <vt:lpstr>PowerPoint Presentation</vt:lpstr>
      <vt:lpstr>PowerPoint Presentation</vt:lpstr>
      <vt:lpstr>PowerPoint Presentation</vt:lpstr>
      <vt:lpstr>PowerPoint Presentation</vt:lpstr>
      <vt:lpstr>PowerPoint Presentation</vt:lpstr>
      <vt:lpstr>BREAK – please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Demystifying Health Inequalities for physiotherapists</vt:lpstr>
      <vt:lpstr>Why do health inequalities matter? </vt:lpstr>
      <vt:lpstr>Definition</vt:lpstr>
      <vt:lpstr>Wider Determinants</vt:lpstr>
      <vt:lpstr>Inequalities of what?</vt:lpstr>
      <vt:lpstr>PowerPoint Presentation</vt:lpstr>
      <vt:lpstr>PowerPoint Presentation</vt:lpstr>
      <vt:lpstr>PowerPoint Presentation</vt:lpstr>
      <vt:lpstr>PowerPoint Presentation</vt:lpstr>
      <vt:lpstr>PowerPoint Presentation</vt:lpstr>
      <vt:lpstr>https://www.kingsfund.org.uk/publications/tackling-health-inequalities-framework-allied-health-professionals </vt:lpstr>
      <vt:lpstr>1. AWARENESS – Your story world view, bias.   2. ACTION – How can you ensure equality? What processes do you have in place? DNA patients??  3. ADVOCACY – Where can you influence and what are you going to do differently? </vt:lpstr>
      <vt:lpstr>Discussion</vt:lpstr>
      <vt:lpstr>PowerPoint Presentation</vt:lpstr>
      <vt:lpstr>References;</vt:lpstr>
      <vt:lpstr>Thank you</vt:lpstr>
      <vt:lpstr>LUNCH  and more chance to Network</vt:lpstr>
      <vt:lpstr>Sudhir Daya  Coaching skills for physiotherapists workshop  </vt:lpstr>
      <vt:lpstr>Please give us your feedback on today visit the QR code above or www.menti.com and enter code   3931 5911 Thank you to all our speakers  Thank you for attending - Safe journey home</vt:lpstr>
    </vt:vector>
  </TitlesOfParts>
  <Company>The Chareted Society of Physiotherapy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Jade Donovan</dc:creator>
  <cp:lastModifiedBy>Mindy Dalloway</cp:lastModifiedBy>
  <cp:revision>450</cp:revision>
  <cp:lastPrinted>2015-10-13T08:48:40Z</cp:lastPrinted>
  <dcterms:created xsi:type="dcterms:W3CDTF">2014-07-08T15:33:38Z</dcterms:created>
  <dcterms:modified xsi:type="dcterms:W3CDTF">2024-05-14T18:26:50Z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0x010100C4788F9F09A5BC4EB8B59008FC952ABF</vt:lpwstr>
  </property>
  <property fmtid="{D5CDD505-2E9C-101B-9397-08002B2CF9AE}" pid="3" name="_Level">
    <vt:i4>1</vt:i4>
  </property>
</Properties>
</file>