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3"/>
  </p:notesMasterIdLst>
  <p:sldIdLst>
    <p:sldId id="256" r:id="rId6"/>
    <p:sldId id="266" r:id="rId7"/>
    <p:sldId id="284" r:id="rId8"/>
    <p:sldId id="273" r:id="rId9"/>
    <p:sldId id="283" r:id="rId10"/>
    <p:sldId id="274" r:id="rId11"/>
    <p:sldId id="281" r:id="rId12"/>
    <p:sldId id="282" r:id="rId13"/>
    <p:sldId id="292" r:id="rId14"/>
    <p:sldId id="290" r:id="rId15"/>
    <p:sldId id="277" r:id="rId16"/>
    <p:sldId id="279" r:id="rId17"/>
    <p:sldId id="288" r:id="rId18"/>
    <p:sldId id="287" r:id="rId19"/>
    <p:sldId id="285" r:id="rId20"/>
    <p:sldId id="293" r:id="rId21"/>
    <p:sldId id="2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75EDD2-B4F0-1537-1D4A-1E69C3B38457}" v="50" dt="2024-01-31T15:48:46.551"/>
    <p1510:client id="{33254554-BCCE-47F8-BE4A-882F5FE125B0}" v="1" dt="2024-01-31T19:14:17.4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3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319706-601D-4AD0-BE84-E42A17234571}" type="datetimeFigureOut">
              <a:rPr lang="en-GB" smtClean="0"/>
              <a:t>01/02/2024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1503ED-8C19-4B14-B0B0-C387A581879F}" type="slidenum">
              <a:rPr lang="en-GB" smtClean="0"/>
              <a:t>‹#›</a:t>
            </a:fld>
            <a:endParaRPr lang="en-GB"/>
          </a:p>
        </p:txBody>
      </p:sp>
    </p:spTree>
    <p:extLst>
      <p:ext uri="{BB962C8B-B14F-4D97-AF65-F5344CB8AC3E}">
        <p14:creationId xmlns:p14="http://schemas.microsoft.com/office/powerpoint/2010/main" val="161417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Hi, my name is Kirsty Semple – I am the Head of Governance at CSP and it is the Governance Team who are responsible for working with CSP Council and the ARC Agenda Committee to deliver the annual representative conference... So today I</a:t>
            </a:r>
            <a:r>
              <a:rPr lang="en-GB" baseline="0"/>
              <a:t> am going to be giving you a brief overview of the Annual Representatives Conference.</a:t>
            </a:r>
            <a:endParaRPr lang="en-GB"/>
          </a:p>
        </p:txBody>
      </p:sp>
      <p:sp>
        <p:nvSpPr>
          <p:cNvPr id="4" name="Slide Number Placeholder 3"/>
          <p:cNvSpPr>
            <a:spLocks noGrp="1"/>
          </p:cNvSpPr>
          <p:nvPr>
            <p:ph type="sldNum" sz="quarter" idx="5"/>
          </p:nvPr>
        </p:nvSpPr>
        <p:spPr/>
        <p:txBody>
          <a:bodyPr/>
          <a:lstStyle/>
          <a:p>
            <a:fld id="{A61503ED-8C19-4B14-B0B0-C387A581879F}" type="slidenum">
              <a:rPr lang="en-GB" smtClean="0"/>
              <a:t>1</a:t>
            </a:fld>
            <a:endParaRPr lang="en-GB"/>
          </a:p>
        </p:txBody>
      </p:sp>
    </p:spTree>
    <p:extLst>
      <p:ext uri="{BB962C8B-B14F-4D97-AF65-F5344CB8AC3E}">
        <p14:creationId xmlns:p14="http://schemas.microsoft.com/office/powerpoint/2010/main" val="1620391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1AE32-8605-ED41-F79F-175CB053A3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394812-E725-6D39-4F56-D9C09FAEF1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A82132-6090-3A88-0FAB-5D93D9054BD5}"/>
              </a:ext>
            </a:extLst>
          </p:cNvPr>
          <p:cNvSpPr>
            <a:spLocks noGrp="1"/>
          </p:cNvSpPr>
          <p:nvPr>
            <p:ph type="body" idx="1"/>
          </p:nvPr>
        </p:nvSpPr>
        <p:spPr/>
        <p:txBody>
          <a:bodyPr/>
          <a:lstStyle/>
          <a:p>
            <a:r>
              <a:rPr lang="en-GB">
                <a:cs typeface="Calibri"/>
              </a:rPr>
              <a:t>Following the submission of ARC  motions – these will all be reviewed by key CSP staff to provide an update on whether this is work already in progress, or not within the CSP remit, such as requesting a change to a law, or that work is already ongoing.  </a:t>
            </a:r>
            <a:r>
              <a:rPr lang="en-GB" err="1">
                <a:cs typeface="Calibri"/>
              </a:rPr>
              <a:t>Previoulsy</a:t>
            </a:r>
            <a:r>
              <a:rPr lang="en-GB">
                <a:cs typeface="Calibri"/>
              </a:rPr>
              <a:t> – this review just went to ARC,</a:t>
            </a:r>
          </a:p>
          <a:p>
            <a:endParaRPr lang="en-GB">
              <a:cs typeface="Calibri"/>
            </a:endParaRPr>
          </a:p>
          <a:p>
            <a:r>
              <a:rPr lang="en-GB">
                <a:cs typeface="Calibri"/>
              </a:rPr>
              <a:t>This year – prior to motions being discussed at ARC the CSP staff response will be shared with your group and you can decide if you want to revise the motion to be submitted.  This is just to provide support for you–  we have also made this change so that groups know the comments earlier.  There is no intention for staff to be able to re-write your motion or tell you what should be in your motion but may offer guidance on ways in which you may want to amend your motion if work is already ongoing for example.  it is up to your group whether you accept the feedback from CSP staff and decide to amend your motion or whether you want to retain your original motion.  </a:t>
            </a:r>
          </a:p>
          <a:p>
            <a:endParaRPr lang="en-GB">
              <a:cs typeface="Calibri"/>
            </a:endParaRPr>
          </a:p>
          <a:p>
            <a:r>
              <a:rPr lang="en-GB">
                <a:cs typeface="Calibri"/>
              </a:rPr>
              <a:t>To ensure that Agenda Committee will see all of the submitted motions at this stage.  You can revise it – but not withdraw it.  Agenda Committee want to </a:t>
            </a:r>
            <a:r>
              <a:rPr lang="en-GB" err="1">
                <a:cs typeface="Calibri"/>
              </a:rPr>
              <a:t>ensre</a:t>
            </a:r>
            <a:r>
              <a:rPr lang="en-GB">
                <a:cs typeface="Calibri"/>
              </a:rPr>
              <a:t> that </a:t>
            </a:r>
            <a:r>
              <a:rPr lang="en-GB" err="1">
                <a:cs typeface="Calibri"/>
              </a:rPr>
              <a:t>ther</a:t>
            </a:r>
            <a:r>
              <a:rPr lang="en-GB">
                <a:cs typeface="Calibri"/>
              </a:rPr>
              <a:t> </a:t>
            </a:r>
            <a:r>
              <a:rPr lang="en-GB" err="1">
                <a:cs typeface="Calibri"/>
              </a:rPr>
              <a:t>eis</a:t>
            </a:r>
            <a:r>
              <a:rPr lang="en-GB">
                <a:cs typeface="Calibri"/>
              </a:rPr>
              <a:t> not perceived to be any filtering of motions before they come to Agenda Committee.  It is also important to note that any motion that is received by the deadline – cannot be withdrawn – this includes if you have received feedback from CSP staff and want to withdraw your motion.  As the motions relate to what your proposing groups feels is important for the wider membership to be aware about therefore it is important that these are all considered by the ARC agenda committee as if they met the criteria they will be included on the  agenda.</a:t>
            </a:r>
          </a:p>
          <a:p>
            <a:endParaRPr lang="en-GB">
              <a:cs typeface="Calibri"/>
            </a:endParaRPr>
          </a:p>
          <a:p>
            <a:endParaRPr lang="en-GB">
              <a:cs typeface="Calibri"/>
            </a:endParaRPr>
          </a:p>
          <a:p>
            <a:endParaRPr lang="en-GB">
              <a:cs typeface="Calibri"/>
            </a:endParaRPr>
          </a:p>
          <a:p>
            <a:endParaRPr lang="en-GB">
              <a:cs typeface="Calibri"/>
            </a:endParaRPr>
          </a:p>
          <a:p>
            <a:endParaRPr lang="en-GB">
              <a:cs typeface="Calibri"/>
            </a:endParaRPr>
          </a:p>
        </p:txBody>
      </p:sp>
      <p:sp>
        <p:nvSpPr>
          <p:cNvPr id="4" name="Slide Number Placeholder 3">
            <a:extLst>
              <a:ext uri="{FF2B5EF4-FFF2-40B4-BE49-F238E27FC236}">
                <a16:creationId xmlns:a16="http://schemas.microsoft.com/office/drawing/2014/main" id="{0A02DF81-670A-F465-9797-93F546B2D48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CABCEB-DA24-4FF5-B0D0-1E9154E2F0C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1414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During 2023 discussion items were included for the first time at ARC and enabled groups and networks to submit items that they did not want a vote on but to raise awareness of a particular matter.   7 discussion items were submitted in 2023 and 5 were included on the agenda of which the majority were submitted from the professional networks.</a:t>
            </a:r>
            <a:endParaRPr lang="en-US"/>
          </a:p>
          <a:p>
            <a:endParaRPr lang="en-GB"/>
          </a:p>
          <a:p>
            <a:r>
              <a:rPr lang="en-GB"/>
              <a:t>There is no limit on the amount of motions that can be submitted but it is up to the agenda committee if these on the ARC agenda or not.   The Committee will also consider the format of the discussion item  such as they may feel it needs to be included as a discussion item on the main ARC agenda as is a topical issue that everyone would like to debate or they may decided it would work better as a workshop and representatives can sign up to attend the workshop.</a:t>
            </a:r>
            <a:endParaRPr lang="en-GB">
              <a:cs typeface="Calibri"/>
            </a:endParaRPr>
          </a:p>
          <a:p>
            <a:endParaRPr lang="en-GB"/>
          </a:p>
          <a:p>
            <a:r>
              <a:rPr lang="en-GB"/>
              <a:t>There is a link on the ARC page for submitting these – as well as motions</a:t>
            </a:r>
            <a:endParaRPr lang="en-GB">
              <a:cs typeface="Calibri"/>
            </a:endParaRPr>
          </a:p>
          <a:p>
            <a:endParaRPr lang="en-GB"/>
          </a:p>
          <a:p>
            <a:endParaRPr lang="en-GB"/>
          </a:p>
          <a:p>
            <a:endParaRPr lang="en-GB">
              <a:cs typeface="Calibri" panose="020F0502020204030204"/>
            </a:endParaRPr>
          </a:p>
          <a:p>
            <a:endParaRPr lang="en-GB">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CABCEB-DA24-4FF5-B0D0-1E9154E2F0C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5090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51F39-C513-8A0C-D330-5D55FB8C8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EA5644-BB07-BF15-513E-AB9B612FA2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8825B-56C3-D582-2C39-504F83006505}"/>
              </a:ext>
            </a:extLst>
          </p:cNvPr>
          <p:cNvSpPr>
            <a:spLocks noGrp="1"/>
          </p:cNvSpPr>
          <p:nvPr>
            <p:ph type="body" idx="1"/>
          </p:nvPr>
        </p:nvSpPr>
        <p:spPr/>
        <p:txBody>
          <a:bodyPr/>
          <a:lstStyle/>
          <a:p>
            <a:pPr marL="171450" indent="-171450">
              <a:buFontTx/>
              <a:buChar char="-"/>
            </a:pPr>
            <a:endParaRPr lang="en-GB" baseline="0"/>
          </a:p>
          <a:p>
            <a:r>
              <a:rPr lang="en-GB">
                <a:cs typeface="Calibri"/>
              </a:rPr>
              <a:t>There is also the opportunity to host a fringe meeting.</a:t>
            </a:r>
          </a:p>
          <a:p>
            <a:endParaRPr lang="en-GB">
              <a:cs typeface="Calibri"/>
            </a:endParaRPr>
          </a:p>
          <a:p>
            <a:r>
              <a:rPr lang="en-GB">
                <a:cs typeface="Calibri"/>
              </a:rPr>
              <a:t>This is different to a discussion topic  as  this is you opportunity to raise awareness of key achievements or challenges your group/network may be facing – you may want to talk about how you overcame these.</a:t>
            </a:r>
            <a:endParaRPr lang="en-GB"/>
          </a:p>
          <a:p>
            <a:endParaRPr lang="en-GB">
              <a:cs typeface="Calibri"/>
            </a:endParaRPr>
          </a:p>
          <a:p>
            <a:r>
              <a:rPr lang="en-GB">
                <a:cs typeface="Calibri"/>
              </a:rPr>
              <a:t>You may want to share best practice that would support other groups/networks </a:t>
            </a:r>
          </a:p>
          <a:p>
            <a:endParaRPr lang="en-GB">
              <a:cs typeface="Calibri"/>
            </a:endParaRPr>
          </a:p>
          <a:p>
            <a:r>
              <a:rPr lang="en-GB">
                <a:cs typeface="Calibri"/>
              </a:rPr>
              <a:t>It is important to note that spaces available for fringe meetings are limited – if you have an idea – do complete the fringe meeting request and the ARC Agenda Committee review this at their meeting to consider its inclusion during a break.</a:t>
            </a:r>
          </a:p>
        </p:txBody>
      </p:sp>
      <p:sp>
        <p:nvSpPr>
          <p:cNvPr id="4" name="Slide Number Placeholder 3">
            <a:extLst>
              <a:ext uri="{FF2B5EF4-FFF2-40B4-BE49-F238E27FC236}">
                <a16:creationId xmlns:a16="http://schemas.microsoft.com/office/drawing/2014/main" id="{7AA9D5D4-3C9E-4717-BBEC-268757D470E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CABCEB-DA24-4FF5-B0D0-1E9154E2F0C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536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can submit at anytime between now and 29 February  </a:t>
            </a:r>
          </a:p>
          <a:p>
            <a:r>
              <a:rPr lang="en-GB"/>
              <a:t>We ask staff to provide details on them – </a:t>
            </a:r>
            <a:r>
              <a:rPr lang="en-GB" err="1"/>
              <a:t>eg</a:t>
            </a:r>
            <a:r>
              <a:rPr lang="en-GB"/>
              <a:t> are they changes to current practices or policy.  We also review re clear drafting needs.   CSP staff may contact you about your motion and offer advise but it is up to you whether you decide to accept this advise and amend a motion.  It also cannot be withdrawn,</a:t>
            </a:r>
            <a:endParaRPr lang="en-GB">
              <a:cs typeface="Calibri"/>
            </a:endParaRPr>
          </a:p>
          <a:p>
            <a:r>
              <a:rPr lang="en-GB"/>
              <a:t>Agenda cttee – all of the motions and information from staff go to the committee – the information is anonymised so group names are not submitted.  A committee member that has been involved in the development of a motion will also declare this and not take part in the discussion.</a:t>
            </a:r>
            <a:endParaRPr lang="en-GB">
              <a:cs typeface="Calibri"/>
            </a:endParaRPr>
          </a:p>
          <a:p>
            <a:r>
              <a:rPr lang="en-GB"/>
              <a:t>The committee then review the motions in detail – there are a number of responses that will be sent to the motion proposers – this will include the motion is  accepted; accepted but please amend (its your choice if you do amend this as it will still be accepted); needs to be amended to be accepted; suggested compositing; or rejected.   </a:t>
            </a:r>
            <a:endParaRPr lang="en-GB">
              <a:cs typeface="Calibri"/>
            </a:endParaRPr>
          </a:p>
          <a:p>
            <a:r>
              <a:rPr lang="en-GB"/>
              <a:t>You can accept the amendments; if you motion was rejected you can appeal – the appeal itself only relates to how you feel the criteria was not applied correctly and not to the motion itself.   The committee discuss this at that meeting in May and this is when they will provisionally agree the agenda order</a:t>
            </a:r>
            <a:endParaRPr lang="en-GB">
              <a:cs typeface="Calibri"/>
            </a:endParaRPr>
          </a:p>
          <a:p>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CABCEB-DA24-4FF5-B0D0-1E9154E2F0C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7485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C1AF3-2899-D3C0-970A-9384D5C287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5ACAA1-0ABD-6C96-9B04-CD4FD78E24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197523-219A-8568-8A7C-A7DF9742622E}"/>
              </a:ext>
            </a:extLst>
          </p:cNvPr>
          <p:cNvSpPr>
            <a:spLocks noGrp="1"/>
          </p:cNvSpPr>
          <p:nvPr>
            <p:ph type="body" idx="1"/>
          </p:nvPr>
        </p:nvSpPr>
        <p:spPr/>
        <p:txBody>
          <a:bodyPr/>
          <a:lstStyle/>
          <a:p>
            <a:endParaRPr lang="en-GB">
              <a:cs typeface="Calibri"/>
            </a:endParaRPr>
          </a:p>
          <a:p>
            <a:endParaRPr lang="en-GB"/>
          </a:p>
          <a:p>
            <a:r>
              <a:rPr lang="en-GB"/>
              <a:t>When motions are published groups have the opportunity to propose amendment to each others motions – so please do review the motions when they become available on the website as you cant make any amendments at ARC itself</a:t>
            </a:r>
            <a:endParaRPr lang="en-GB">
              <a:cs typeface="Calibri"/>
            </a:endParaRPr>
          </a:p>
          <a:p>
            <a:endParaRPr lang="en-GB"/>
          </a:p>
          <a:p>
            <a:r>
              <a:rPr lang="en-GB"/>
              <a:t>There are also a couple of opportunities to submit emergency motions. </a:t>
            </a:r>
            <a:endParaRPr lang="en-GB">
              <a:cs typeface="Calibri"/>
            </a:endParaRPr>
          </a:p>
          <a:p>
            <a:endParaRPr lang="en-GB"/>
          </a:p>
        </p:txBody>
      </p:sp>
      <p:sp>
        <p:nvSpPr>
          <p:cNvPr id="4" name="Slide Number Placeholder 3">
            <a:extLst>
              <a:ext uri="{FF2B5EF4-FFF2-40B4-BE49-F238E27FC236}">
                <a16:creationId xmlns:a16="http://schemas.microsoft.com/office/drawing/2014/main" id="{91ED0D0E-3468-6E02-9ABE-3E08B29176D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CABCEB-DA24-4FF5-B0D0-1E9154E2F0C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9799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baseline="0"/>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CABCEB-DA24-4FF5-B0D0-1E9154E2F0C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3999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214BF-B1E5-78DA-E622-8296FB957F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B4766D-B132-A41F-5AD4-67E68662A1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BB5E3A-8083-63CF-4623-04156217BD75}"/>
              </a:ext>
            </a:extLst>
          </p:cNvPr>
          <p:cNvSpPr>
            <a:spLocks noGrp="1"/>
          </p:cNvSpPr>
          <p:nvPr>
            <p:ph type="body" idx="1"/>
          </p:nvPr>
        </p:nvSpPr>
        <p:spPr/>
        <p:txBody>
          <a:bodyPr/>
          <a:lstStyle/>
          <a:p>
            <a:pPr marL="171450" indent="-171450">
              <a:buFontTx/>
              <a:buChar char="-"/>
            </a:pPr>
            <a:endParaRPr lang="en-GB" baseline="0"/>
          </a:p>
          <a:p>
            <a:endParaRPr lang="en-GB"/>
          </a:p>
        </p:txBody>
      </p:sp>
      <p:sp>
        <p:nvSpPr>
          <p:cNvPr id="4" name="Slide Number Placeholder 3">
            <a:extLst>
              <a:ext uri="{FF2B5EF4-FFF2-40B4-BE49-F238E27FC236}">
                <a16:creationId xmlns:a16="http://schemas.microsoft.com/office/drawing/2014/main" id="{7E75B626-388F-634C-4ECA-B8A27C6C974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CABCEB-DA24-4FF5-B0D0-1E9154E2F0C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706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7000"/>
              </a:lnSpc>
              <a:spcBef>
                <a:spcPts val="0"/>
              </a:spcBef>
              <a:spcAft>
                <a:spcPts val="600"/>
              </a:spcAft>
              <a:buClrTx/>
              <a:buSzTx/>
              <a:buFont typeface="+mj-lt"/>
              <a:buNone/>
              <a:tabLst/>
              <a:defRPr/>
            </a:pPr>
            <a:r>
              <a:rPr lang="en-GB" sz="1200">
                <a:effectLst/>
                <a:latin typeface="+mn-lt"/>
                <a:ea typeface="+mn-ea"/>
                <a:cs typeface="+mn-cs"/>
              </a:rPr>
              <a:t>This provides you with an overview of the criteria – however this is also provided in a much fuller </a:t>
            </a:r>
            <a:r>
              <a:rPr lang="en-GB" sz="1200" err="1">
                <a:effectLst/>
                <a:latin typeface="+mn-lt"/>
                <a:ea typeface="+mn-ea"/>
                <a:cs typeface="+mn-cs"/>
              </a:rPr>
              <a:t>docuemtn</a:t>
            </a:r>
            <a:r>
              <a:rPr lang="en-GB" sz="1200">
                <a:effectLst/>
                <a:latin typeface="+mn-lt"/>
                <a:ea typeface="+mn-ea"/>
                <a:cs typeface="+mn-cs"/>
              </a:rPr>
              <a:t> and I will provide you with the link for this later in the session.</a:t>
            </a:r>
          </a:p>
          <a:p>
            <a:pPr marL="457200" marR="0" lvl="1" indent="0" algn="l" defTabSz="914400" rtl="0" eaLnBrk="1" fontAlgn="auto" latinLnBrk="0" hangingPunct="1">
              <a:lnSpc>
                <a:spcPct val="107000"/>
              </a:lnSpc>
              <a:spcBef>
                <a:spcPts val="0"/>
              </a:spcBef>
              <a:spcAft>
                <a:spcPts val="600"/>
              </a:spcAft>
              <a:buClrTx/>
              <a:buSzTx/>
              <a:buFont typeface="+mj-lt"/>
              <a:buNone/>
              <a:tabLst/>
              <a:defRPr/>
            </a:pPr>
            <a:endParaRPr lang="en-GB" sz="1200">
              <a:effectLst/>
              <a:latin typeface="+mn-lt"/>
              <a:ea typeface="+mn-ea"/>
              <a:cs typeface="+mn-cs"/>
            </a:endParaRPr>
          </a:p>
          <a:p>
            <a:pPr lvl="1">
              <a:lnSpc>
                <a:spcPct val="107000"/>
              </a:lnSpc>
              <a:spcAft>
                <a:spcPts val="600"/>
              </a:spcAft>
              <a:defRPr/>
            </a:pPr>
            <a:r>
              <a:rPr lang="en-GB" sz="1200">
                <a:effectLst/>
                <a:latin typeface="+mn-lt"/>
                <a:ea typeface="+mn-ea"/>
                <a:cs typeface="+mn-cs"/>
              </a:rPr>
              <a:t>If the motion meets this criteria </a:t>
            </a:r>
            <a:r>
              <a:rPr lang="en-GB"/>
              <a:t>the committee can not reject this and it is included on the agenda,   </a:t>
            </a:r>
            <a:r>
              <a:rPr lang="en-GB" sz="1200">
                <a:effectLst/>
                <a:latin typeface="+mn-lt"/>
                <a:ea typeface="+mn-ea"/>
                <a:cs typeface="+mn-cs"/>
              </a:rPr>
              <a:t> ARC agenda committee will consider what priority this is given on the agenda.</a:t>
            </a:r>
            <a:r>
              <a:rPr lang="en-GB"/>
              <a:t>  </a:t>
            </a:r>
            <a:endParaRPr lang="en-GB" sz="1200">
              <a:effectLst/>
              <a:latin typeface="+mn-lt"/>
              <a:cs typeface="Calibri"/>
            </a:endParaRPr>
          </a:p>
          <a:p>
            <a:pPr marL="457200" marR="0" lvl="1" indent="0" algn="l" defTabSz="914400" rtl="0" eaLnBrk="1" fontAlgn="auto" latinLnBrk="0" hangingPunct="1">
              <a:lnSpc>
                <a:spcPct val="107000"/>
              </a:lnSpc>
              <a:spcBef>
                <a:spcPts val="0"/>
              </a:spcBef>
              <a:spcAft>
                <a:spcPts val="600"/>
              </a:spcAft>
              <a:buClrTx/>
              <a:buSzTx/>
              <a:buFont typeface="+mj-lt"/>
              <a:buNone/>
              <a:tabLst/>
              <a:defRPr/>
            </a:pPr>
            <a:endParaRPr lang="en-GB" sz="1200">
              <a:effectLst/>
              <a:latin typeface="+mn-lt"/>
              <a:ea typeface="+mn-ea"/>
              <a:cs typeface="+mn-cs"/>
            </a:endParaRPr>
          </a:p>
          <a:p>
            <a:pPr marL="457200" marR="0" lvl="1" indent="0" algn="l" defTabSz="914400" rtl="0" eaLnBrk="1" fontAlgn="auto" latinLnBrk="0" hangingPunct="1">
              <a:lnSpc>
                <a:spcPct val="107000"/>
              </a:lnSpc>
              <a:spcBef>
                <a:spcPts val="0"/>
              </a:spcBef>
              <a:spcAft>
                <a:spcPts val="600"/>
              </a:spcAft>
              <a:buClrTx/>
              <a:buSzTx/>
              <a:buFont typeface="+mj-lt"/>
              <a:buNone/>
              <a:tabLst/>
              <a:defRPr/>
            </a:pPr>
            <a:r>
              <a:rPr lang="en-GB" sz="1200">
                <a:effectLst/>
                <a:latin typeface="+mn-lt"/>
                <a:ea typeface="+mn-ea"/>
                <a:cs typeface="+mn-cs"/>
              </a:rPr>
              <a:t>The first criteria set out that a motion must relate to the CSPs remit……    however, A motion can also concern matters that </a:t>
            </a:r>
            <a:r>
              <a:rPr lang="en-GB" sz="3400">
                <a:effectLst/>
                <a:latin typeface="Arial" panose="020B0604020202020204" pitchFamily="34" charset="0"/>
                <a:ea typeface="Times New Roman" panose="02020603050405020304" pitchFamily="18" charset="0"/>
                <a:cs typeface="Times New Roman" panose="02020603050405020304" pitchFamily="18" charset="0"/>
              </a:rPr>
              <a:t>relate to the wider political and health care environment as this can impact on CSP members; and or concerning CSP members as moral and ethical agents outside of their professional responsibilities.   </a:t>
            </a:r>
          </a:p>
          <a:p>
            <a:pPr marL="457200" marR="0" lvl="1" indent="0" algn="l" defTabSz="914400" rtl="0" eaLnBrk="1" fontAlgn="auto" latinLnBrk="0" hangingPunct="1">
              <a:lnSpc>
                <a:spcPct val="107000"/>
              </a:lnSpc>
              <a:spcBef>
                <a:spcPts val="0"/>
              </a:spcBef>
              <a:spcAft>
                <a:spcPts val="600"/>
              </a:spcAft>
              <a:buClrTx/>
              <a:buSzTx/>
              <a:buFont typeface="+mj-lt"/>
              <a:buNone/>
              <a:tabLst/>
              <a:defRPr/>
            </a:pPr>
            <a:endParaRPr lang="en-GB" sz="3400">
              <a:effectLst/>
              <a:latin typeface="Arial" panose="020B0604020202020204" pitchFamily="34" charset="0"/>
              <a:ea typeface="Times New Roman" panose="02020603050405020304" pitchFamily="18" charset="0"/>
              <a:cs typeface="Times New Roman" panose="02020603050405020304" pitchFamily="18" charset="0"/>
            </a:endParaRPr>
          </a:p>
          <a:p>
            <a:pPr marL="457200" marR="0" lvl="1" indent="0" algn="l" defTabSz="914400" rtl="0" eaLnBrk="1" fontAlgn="auto" latinLnBrk="0" hangingPunct="1">
              <a:lnSpc>
                <a:spcPct val="107000"/>
              </a:lnSpc>
              <a:spcBef>
                <a:spcPts val="0"/>
              </a:spcBef>
              <a:spcAft>
                <a:spcPts val="600"/>
              </a:spcAft>
              <a:buClrTx/>
              <a:buSzTx/>
              <a:buFont typeface="+mj-lt"/>
              <a:buNone/>
              <a:tabLst/>
              <a:defRPr/>
            </a:pPr>
            <a:r>
              <a:rPr lang="en-GB" sz="3400">
                <a:effectLst/>
                <a:latin typeface="Arial" panose="020B0604020202020204" pitchFamily="34" charset="0"/>
                <a:ea typeface="Times New Roman" panose="02020603050405020304" pitchFamily="18" charset="0"/>
                <a:cs typeface="Times New Roman" panose="02020603050405020304" pitchFamily="18" charset="0"/>
              </a:rPr>
              <a:t>Secondly a motion must ask the CSP to do something and would need to be a new or a change to existing policy (for example can be a minor amendment to something that is already ongoing..</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Aft>
                <a:spcPts val="600"/>
              </a:spcAft>
              <a:buFont typeface="+mj-lt"/>
              <a:buNone/>
            </a:pPr>
            <a:endParaRPr lang="en-GB" sz="34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Aft>
                <a:spcPts val="600"/>
              </a:spcAft>
              <a:buFont typeface="+mj-lt"/>
              <a:buNone/>
            </a:pPr>
            <a:r>
              <a:rPr lang="en-GB" sz="3400">
                <a:effectLst/>
                <a:latin typeface="Calibri" panose="020F0502020204030204" pitchFamily="34" charset="0"/>
                <a:ea typeface="Calibri" panose="020F0502020204030204" pitchFamily="34" charset="0"/>
                <a:cs typeface="Times New Roman" panose="02020603050405020304" pitchFamily="18" charset="0"/>
              </a:rPr>
              <a:t>When the ARC agenda committee are looking at the motions they would  be asking whether the motions is something that would bring about a change if accepted by council. If it does not bring about any change then it would not be a valid motion.</a:t>
            </a:r>
          </a:p>
          <a:p>
            <a:pPr marL="457200" lvl="1" indent="0">
              <a:lnSpc>
                <a:spcPct val="107000"/>
              </a:lnSpc>
              <a:spcAft>
                <a:spcPts val="600"/>
              </a:spcAft>
              <a:buFont typeface="+mj-lt"/>
              <a:buNone/>
            </a:pPr>
            <a:endParaRPr lang="en-GB" sz="34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Aft>
                <a:spcPts val="600"/>
              </a:spcAft>
              <a:buFont typeface="+mj-lt"/>
              <a:buNone/>
            </a:pPr>
            <a:r>
              <a:rPr lang="en-GB" sz="3400">
                <a:effectLst/>
                <a:latin typeface="Calibri" panose="020F0502020204030204" pitchFamily="34" charset="0"/>
                <a:ea typeface="Calibri" panose="020F0502020204030204" pitchFamily="34" charset="0"/>
                <a:cs typeface="Times New Roman" panose="02020603050405020304" pitchFamily="18" charset="0"/>
              </a:rPr>
              <a:t>5.  It also needs to be something that CSP can do.  For example you can put in a motion for CSP to campaign for increases in a living wage but you could not ask CSP to change the law to create a new living wage as this would not be something the CSP could actually do..</a:t>
            </a: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CABCEB-DA24-4FF5-B0D0-1E9154E2F0C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5327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solidFill>
                  <a:srgbClr val="FF0000"/>
                </a:solidFill>
              </a:rPr>
              <a:t>The aim of this session is to give you an understanding of ARC and the benefits this has provided to members</a:t>
            </a:r>
            <a:r>
              <a:rPr lang="en-GB" dirty="0">
                <a:solidFill>
                  <a:srgbClr val="FF0000"/>
                </a:solidFill>
              </a:rPr>
              <a:t> </a:t>
            </a:r>
            <a:endParaRPr lang="en-GB" baseline="0">
              <a:solidFill>
                <a:srgbClr val="FF0000"/>
              </a:solidFill>
            </a:endParaRPr>
          </a:p>
          <a:p>
            <a:r>
              <a:rPr lang="en-GB" dirty="0">
                <a:solidFill>
                  <a:srgbClr val="FF0000"/>
                </a:solidFill>
              </a:rPr>
              <a:t>how to write </a:t>
            </a:r>
            <a:r>
              <a:rPr lang="en-GB" baseline="0" dirty="0">
                <a:solidFill>
                  <a:srgbClr val="FF0000"/>
                </a:solidFill>
              </a:rPr>
              <a:t>a</a:t>
            </a:r>
            <a:r>
              <a:rPr lang="en-GB" dirty="0">
                <a:solidFill>
                  <a:srgbClr val="FF0000"/>
                </a:solidFill>
              </a:rPr>
              <a:t> motion or discussion item</a:t>
            </a:r>
            <a:endParaRPr lang="en-GB" baseline="0" dirty="0">
              <a:solidFill>
                <a:srgbClr val="FF0000"/>
              </a:solidFill>
              <a:cs typeface="Calibri"/>
            </a:endParaRPr>
          </a:p>
          <a:p>
            <a:r>
              <a:rPr lang="en-GB" baseline="0" dirty="0">
                <a:solidFill>
                  <a:srgbClr val="FF0000"/>
                </a:solidFill>
              </a:rPr>
              <a:t>An overview of a fringe meeting that your group/network could facilitate</a:t>
            </a:r>
            <a:endParaRPr lang="en-GB" baseline="0" dirty="0">
              <a:solidFill>
                <a:srgbClr val="FF0000"/>
              </a:solidFill>
              <a:cs typeface="Calibri"/>
            </a:endParaRPr>
          </a:p>
          <a:p>
            <a:r>
              <a:rPr lang="en-GB" baseline="0" dirty="0">
                <a:solidFill>
                  <a:srgbClr val="FF0000"/>
                </a:solidFill>
              </a:rPr>
              <a:t>And the ARC timeline</a:t>
            </a:r>
            <a:r>
              <a:rPr lang="en-GB" dirty="0">
                <a:solidFill>
                  <a:srgbClr val="FF0000"/>
                </a:solidFill>
              </a:rPr>
              <a:t> </a:t>
            </a:r>
            <a:endParaRPr lang="en-GB" baseline="0" dirty="0">
              <a:solidFill>
                <a:srgbClr val="FF0000"/>
              </a:solidFill>
              <a:cs typeface="Calibri"/>
            </a:endParaRPr>
          </a:p>
          <a:p>
            <a:endParaRPr lang="en-GB" baseline="0">
              <a:solidFill>
                <a:srgbClr val="FF0000"/>
              </a:solidFill>
            </a:endParaRPr>
          </a:p>
        </p:txBody>
      </p:sp>
      <p:sp>
        <p:nvSpPr>
          <p:cNvPr id="4" name="Slide Number Placeholder 3"/>
          <p:cNvSpPr>
            <a:spLocks noGrp="1"/>
          </p:cNvSpPr>
          <p:nvPr>
            <p:ph type="sldNum" sz="quarter" idx="10"/>
          </p:nvPr>
        </p:nvSpPr>
        <p:spPr/>
        <p:txBody>
          <a:bodyPr/>
          <a:lstStyle/>
          <a:p>
            <a:fld id="{ACCABCEB-DA24-4FF5-B0D0-1E9154E2F0C6}" type="slidenum">
              <a:rPr lang="en-GB" smtClean="0"/>
              <a:t>2</a:t>
            </a:fld>
            <a:endParaRPr lang="en-GB"/>
          </a:p>
        </p:txBody>
      </p:sp>
    </p:spTree>
    <p:extLst>
      <p:ext uri="{BB962C8B-B14F-4D97-AF65-F5344CB8AC3E}">
        <p14:creationId xmlns:p14="http://schemas.microsoft.com/office/powerpoint/2010/main" val="4124734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what is ARC</a:t>
            </a:r>
          </a:p>
          <a:p>
            <a:pPr>
              <a:defRPr/>
            </a:pPr>
            <a:r>
              <a:rPr lang="en-GB" dirty="0"/>
              <a:t>As you can see on the screen ARC is an advisory body of the CSP Council and its main role is to debate and discuss matters of importance to the CSP membership, help inform strategy through these debate, informs and advises the development and progress of CSP work plans; and promotes engagement and sharing knowledge and views across the CSP.    </a:t>
            </a:r>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a:defRPr/>
            </a:pPr>
            <a:r>
              <a:rPr lang="en-GB" dirty="0"/>
              <a:t> ARC has a constitution that is available on the CSP website and this sets out who can attend and the format of the Conference itself. This is available on the CSP ARC webpage.</a:t>
            </a:r>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r>
              <a:rPr lang="en-GB" dirty="0"/>
              <a:t>to support ARC to work effectively we have an ARC Agenda Committee.  these are members nominated from your groups of representatives at ARC and their role it is to </a:t>
            </a:r>
            <a:r>
              <a:rPr lang="en-GB" sz="1100" dirty="0"/>
              <a:t>d</a:t>
            </a:r>
            <a:r>
              <a:rPr lang="en-GB" sz="1100" b="0" i="0" dirty="0">
                <a:solidFill>
                  <a:srgbClr val="000000"/>
                </a:solidFill>
                <a:effectLst/>
                <a:latin typeface="Arial"/>
                <a:cs typeface="Arial"/>
              </a:rPr>
              <a:t>etermine the business of ARC</a:t>
            </a:r>
            <a:r>
              <a:rPr lang="en-GB" sz="1100" dirty="0">
                <a:solidFill>
                  <a:srgbClr val="000000"/>
                </a:solidFill>
                <a:latin typeface="Arial"/>
                <a:cs typeface="Arial"/>
              </a:rPr>
              <a:t>. </a:t>
            </a:r>
            <a:r>
              <a:rPr lang="en-GB" sz="1100" b="0" i="0" dirty="0">
                <a:solidFill>
                  <a:srgbClr val="000000"/>
                </a:solidFill>
                <a:effectLst/>
                <a:latin typeface="Arial"/>
                <a:cs typeface="Arial"/>
              </a:rPr>
              <a:t> </a:t>
            </a:r>
            <a:r>
              <a:rPr lang="en-GB" sz="1100" dirty="0">
                <a:solidFill>
                  <a:srgbClr val="000000"/>
                </a:solidFill>
                <a:latin typeface="Arial"/>
                <a:cs typeface="Arial"/>
              </a:rPr>
              <a:t>There are also a</a:t>
            </a:r>
            <a:r>
              <a:rPr lang="en-GB" sz="1100" b="0" i="0" dirty="0">
                <a:solidFill>
                  <a:srgbClr val="000000"/>
                </a:solidFill>
                <a:effectLst/>
                <a:latin typeface="Arial"/>
                <a:cs typeface="Arial"/>
              </a:rPr>
              <a:t> number of CSP staff that support the operational processes so that the conference can achieve its purpose. The committee considers submitted motions and oversee the management of motions as well as looking at the format of the agenda and potential speakers.</a:t>
            </a:r>
          </a:p>
          <a:p>
            <a:pPr marL="0" indent="0">
              <a:buFont typeface="Arial" panose="020B0604020202020204" pitchFamily="34" charset="0"/>
              <a:buNone/>
            </a:pPr>
            <a:endParaRPr lang="en-GB"/>
          </a:p>
          <a:p>
            <a:pPr>
              <a:buFont typeface="Arial" panose="020B0604020202020204" pitchFamily="34" charset="0"/>
            </a:pPr>
            <a:r>
              <a:rPr lang="en-GB" dirty="0"/>
              <a:t> As well as considering motions - ARC provides a place for representative to network, attend fringe meetings to find out about the work of other Networks and groups, hear topical information from key note speakers as well as elect members of the ARC Agenda Committee and celebrate the Rep of the Year Awards.</a:t>
            </a:r>
            <a:endParaRPr lang="en-GB" dirty="0">
              <a:cs typeface="Calibri"/>
            </a:endParaRPr>
          </a:p>
        </p:txBody>
      </p:sp>
      <p:sp>
        <p:nvSpPr>
          <p:cNvPr id="4" name="Slide Number Placeholder 3"/>
          <p:cNvSpPr>
            <a:spLocks noGrp="1"/>
          </p:cNvSpPr>
          <p:nvPr>
            <p:ph type="sldNum" sz="quarter" idx="10"/>
          </p:nvPr>
        </p:nvSpPr>
        <p:spPr/>
        <p:txBody>
          <a:bodyPr/>
          <a:lstStyle/>
          <a:p>
            <a:fld id="{ACCABCEB-DA24-4FF5-B0D0-1E9154E2F0C6}" type="slidenum">
              <a:rPr lang="en-GB" smtClean="0"/>
              <a:t>3</a:t>
            </a:fld>
            <a:endParaRPr lang="en-GB"/>
          </a:p>
        </p:txBody>
      </p:sp>
    </p:spTree>
    <p:extLst>
      <p:ext uri="{BB962C8B-B14F-4D97-AF65-F5344CB8AC3E}">
        <p14:creationId xmlns:p14="http://schemas.microsoft.com/office/powerpoint/2010/main" val="259622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cs typeface="Calibri"/>
              </a:rPr>
              <a:t>There are plenty ways in which you can become involved in ARC – from suggesting a motion or discussion item to your network to attending as a representative.   There is also an option to attend as an observer if all your network or group places have been allocated.</a:t>
            </a:r>
            <a:endParaRPr lang="en-GB">
              <a:cs typeface="Calibri"/>
            </a:endParaRPr>
          </a:p>
          <a:p>
            <a:pPr>
              <a:defRPr/>
            </a:pPr>
            <a:endParaRPr lang="en-GB" dirty="0">
              <a:cs typeface="Calibri"/>
            </a:endParaRPr>
          </a:p>
          <a:p>
            <a:pPr marL="171450" indent="-171450">
              <a:lnSpc>
                <a:spcPct val="90000"/>
              </a:lnSpc>
              <a:spcBef>
                <a:spcPts val="1000"/>
              </a:spcBef>
              <a:buFont typeface="Arial"/>
              <a:buChar char="•"/>
              <a:defRPr/>
            </a:pPr>
            <a:r>
              <a:rPr lang="en-GB" dirty="0"/>
              <a:t>Are you trying to make an impact within the profession and feel you need more support from the CSP?</a:t>
            </a:r>
            <a:br>
              <a:rPr lang="en-GB" dirty="0">
                <a:cs typeface="+mn-lt"/>
              </a:rPr>
            </a:br>
            <a:endParaRPr lang="en-GB" dirty="0"/>
          </a:p>
          <a:p>
            <a:pPr marL="171450" indent="-171450">
              <a:lnSpc>
                <a:spcPct val="90000"/>
              </a:lnSpc>
              <a:spcBef>
                <a:spcPts val="1000"/>
              </a:spcBef>
              <a:buFont typeface="Arial"/>
              <a:buChar char="•"/>
              <a:defRPr/>
            </a:pPr>
            <a:r>
              <a:rPr lang="en-GB" dirty="0"/>
              <a:t>Try to influence CSP policy, or actions on key issues</a:t>
            </a:r>
            <a:endParaRPr lang="en-US" dirty="0"/>
          </a:p>
          <a:p>
            <a:pPr marL="171450" indent="-171450">
              <a:lnSpc>
                <a:spcPct val="90000"/>
              </a:lnSpc>
              <a:spcBef>
                <a:spcPts val="1000"/>
              </a:spcBef>
              <a:buFont typeface="Arial"/>
              <a:buChar char="•"/>
              <a:defRPr/>
            </a:pPr>
            <a:r>
              <a:rPr lang="en-GB" dirty="0"/>
              <a:t>Influence and have an opportunity to engage with CSP Council</a:t>
            </a:r>
            <a:br>
              <a:rPr lang="en-GB" dirty="0">
                <a:cs typeface="+mn-lt"/>
              </a:rPr>
            </a:br>
            <a:endParaRPr lang="en-GB" dirty="0"/>
          </a:p>
          <a:p>
            <a:pPr marL="171450" indent="-171450">
              <a:lnSpc>
                <a:spcPct val="90000"/>
              </a:lnSpc>
              <a:spcBef>
                <a:spcPts val="1000"/>
              </a:spcBef>
              <a:buFont typeface="Arial"/>
              <a:buChar char="•"/>
              <a:defRPr/>
            </a:pPr>
            <a:r>
              <a:rPr lang="en-GB" dirty="0"/>
              <a:t>Opportunity to showcase your Group and attract new members</a:t>
            </a:r>
          </a:p>
          <a:p>
            <a:pPr marL="171450" indent="-171450">
              <a:lnSpc>
                <a:spcPct val="90000"/>
              </a:lnSpc>
              <a:spcBef>
                <a:spcPts val="1000"/>
              </a:spcBef>
              <a:buFont typeface="Arial"/>
              <a:buChar char="•"/>
              <a:defRPr/>
            </a:pPr>
            <a:endParaRPr lang="en-GB" dirty="0">
              <a:cs typeface="Calibri" panose="020F0502020204030204"/>
            </a:endParaRPr>
          </a:p>
          <a:p>
            <a:pPr marL="171450" indent="-171450">
              <a:lnSpc>
                <a:spcPct val="90000"/>
              </a:lnSpc>
              <a:spcBef>
                <a:spcPts val="1000"/>
              </a:spcBef>
              <a:buFont typeface="Arial"/>
              <a:buChar char="•"/>
              <a:defRPr/>
            </a:pPr>
            <a:r>
              <a:rPr lang="en-GB" dirty="0">
                <a:cs typeface="Calibri" panose="020F0502020204030204"/>
              </a:rPr>
              <a:t>Just to give you an overview of last year – you had one motion included on the agenda and 28 representatives attended from the regional networks and country board representatives. (there is a total of 39 places available across both the regional networks and Country boards – this works out to </a:t>
            </a:r>
            <a:r>
              <a:rPr lang="en-GB" dirty="0" err="1">
                <a:cs typeface="Calibri" panose="020F0502020204030204"/>
              </a:rPr>
              <a:t>approx</a:t>
            </a:r>
            <a:r>
              <a:rPr lang="en-GB" dirty="0">
                <a:cs typeface="Calibri" panose="020F0502020204030204"/>
              </a:rPr>
              <a:t> 3 representatives from each network that can attend.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CABCEB-DA24-4FF5-B0D0-1E9154E2F0C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8456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a:solidFill>
                  <a:srgbClr val="FF0000"/>
                </a:solidFill>
              </a:rPr>
              <a:t>The business of ARC mainly comes from the motions that are considered – if a motion is passed at ARC it goes forward to Council – Council does not need to accept them but it does need to consider them and provide a response on them.</a:t>
            </a:r>
          </a:p>
          <a:p>
            <a:endParaRPr lang="en-GB" baseline="0">
              <a:solidFill>
                <a:srgbClr val="FF0000"/>
              </a:solidFill>
            </a:endParaRPr>
          </a:p>
          <a:p>
            <a:r>
              <a:rPr lang="en-GB" baseline="0">
                <a:solidFill>
                  <a:srgbClr val="FF0000"/>
                </a:solidFill>
              </a:rPr>
              <a:t>Motions are therefore proposing something a group wants council to do – a representative will introduce the motion and there is then the opportunity for representatives to debate for and against the motion before a vote is taken on whether the motion goes forward to </a:t>
            </a:r>
            <a:r>
              <a:rPr lang="en-GB">
                <a:solidFill>
                  <a:srgbClr val="FF0000"/>
                </a:solidFill>
              </a:rPr>
              <a:t>Council</a:t>
            </a:r>
            <a:r>
              <a:rPr lang="en-GB" baseline="0">
                <a:solidFill>
                  <a:srgbClr val="FF0000"/>
                </a:solidFill>
              </a:rPr>
              <a:t>.</a:t>
            </a:r>
            <a:r>
              <a:rPr lang="en-GB">
                <a:solidFill>
                  <a:srgbClr val="FF0000"/>
                </a:solidFill>
              </a:rPr>
              <a:t>    </a:t>
            </a:r>
            <a:endParaRPr lang="en-GB" baseline="0">
              <a:solidFill>
                <a:srgbClr val="FF0000"/>
              </a:solidFill>
              <a:cs typeface="Calibri"/>
            </a:endParaRPr>
          </a:p>
          <a:p>
            <a:endParaRPr lang="en-GB" baseline="0">
              <a:solidFill>
                <a:srgbClr val="FF0000"/>
              </a:solidFill>
            </a:endParaRPr>
          </a:p>
          <a:p>
            <a:r>
              <a:rPr lang="en-GB" baseline="0">
                <a:solidFill>
                  <a:srgbClr val="FF0000"/>
                </a:solidFill>
              </a:rPr>
              <a:t>The ARC agenda committee (which is made up of the representative groups) set the criteria for the motions – the criteria is published on the website.</a:t>
            </a:r>
            <a:r>
              <a:rPr lang="en-GB">
                <a:solidFill>
                  <a:srgbClr val="FF0000"/>
                </a:solidFill>
              </a:rPr>
              <a:t> </a:t>
            </a:r>
            <a:r>
              <a:rPr lang="en-GB" baseline="0">
                <a:solidFill>
                  <a:srgbClr val="FF0000"/>
                </a:solidFill>
              </a:rPr>
              <a:t> If a motion meets the criteria it cannot be rejected. –</a:t>
            </a:r>
            <a:r>
              <a:rPr lang="en-GB">
                <a:solidFill>
                  <a:srgbClr val="FF0000"/>
                </a:solidFill>
              </a:rPr>
              <a:t> </a:t>
            </a:r>
            <a:r>
              <a:rPr lang="en-GB" baseline="0">
                <a:solidFill>
                  <a:srgbClr val="FF0000"/>
                </a:solidFill>
              </a:rPr>
              <a:t> a key thing to note as there are typically 35 to 45 motions accepted.</a:t>
            </a:r>
            <a:r>
              <a:rPr lang="en-GB">
                <a:solidFill>
                  <a:srgbClr val="FF0000"/>
                </a:solidFill>
              </a:rPr>
              <a:t> </a:t>
            </a:r>
            <a:r>
              <a:rPr lang="en-GB" baseline="0">
                <a:solidFill>
                  <a:srgbClr val="FF0000"/>
                </a:solidFill>
              </a:rPr>
              <a:t> Last year we had 35 motions on the agenda and ARC voted on all of these - however this does not happen every year.</a:t>
            </a:r>
            <a:r>
              <a:rPr lang="en-GB">
                <a:solidFill>
                  <a:srgbClr val="FF0000"/>
                </a:solidFill>
              </a:rPr>
              <a:t> </a:t>
            </a:r>
            <a:r>
              <a:rPr lang="en-GB" baseline="0">
                <a:solidFill>
                  <a:srgbClr val="FF0000"/>
                </a:solidFill>
              </a:rPr>
              <a:t> And some – towards the end, have very little discussion.</a:t>
            </a:r>
            <a:r>
              <a:rPr lang="en-GB">
                <a:solidFill>
                  <a:srgbClr val="FF0000"/>
                </a:solidFill>
              </a:rPr>
              <a:t>    </a:t>
            </a:r>
            <a:endParaRPr lang="en-GB" baseline="0">
              <a:solidFill>
                <a:srgbClr val="FF0000"/>
              </a:solidFill>
              <a:cs typeface="Calibri"/>
            </a:endParaRPr>
          </a:p>
          <a:p>
            <a:r>
              <a:rPr lang="en-GB" baseline="0">
                <a:solidFill>
                  <a:srgbClr val="FF0000"/>
                </a:solidFill>
              </a:rPr>
              <a:t>So as well as meeting the criteria – you</a:t>
            </a:r>
            <a:r>
              <a:rPr lang="en-GB">
                <a:solidFill>
                  <a:srgbClr val="FF0000"/>
                </a:solidFill>
              </a:rPr>
              <a:t> </a:t>
            </a:r>
            <a:r>
              <a:rPr lang="en-GB" baseline="0">
                <a:solidFill>
                  <a:srgbClr val="FF0000"/>
                </a:solidFill>
              </a:rPr>
              <a:t> want to ensure that your motion is one that the Agenda Committee will think should go higher up the list, or in an allocated time slot.</a:t>
            </a:r>
            <a:r>
              <a:rPr lang="en-GB">
                <a:solidFill>
                  <a:srgbClr val="FF0000"/>
                </a:solidFill>
              </a:rPr>
              <a:t>  </a:t>
            </a:r>
            <a:r>
              <a:rPr lang="en-GB" baseline="0">
                <a:solidFill>
                  <a:srgbClr val="FF0000"/>
                </a:solidFill>
              </a:rPr>
              <a:t> You need to think about the quality of the motion as well as this will likely bring it higher up on the agenda.</a:t>
            </a:r>
            <a:endParaRPr lang="en-GB" baseline="0">
              <a:solidFill>
                <a:srgbClr val="FF0000"/>
              </a:solidFill>
              <a:cs typeface="Calibri"/>
            </a:endParaRPr>
          </a:p>
        </p:txBody>
      </p:sp>
      <p:sp>
        <p:nvSpPr>
          <p:cNvPr id="4" name="Slide Number Placeholder 3"/>
          <p:cNvSpPr>
            <a:spLocks noGrp="1"/>
          </p:cNvSpPr>
          <p:nvPr>
            <p:ph type="sldNum" sz="quarter" idx="10"/>
          </p:nvPr>
        </p:nvSpPr>
        <p:spPr/>
        <p:txBody>
          <a:bodyPr/>
          <a:lstStyle/>
          <a:p>
            <a:fld id="{ACCABCEB-DA24-4FF5-B0D0-1E9154E2F0C6}" type="slidenum">
              <a:rPr lang="en-GB" smtClean="0"/>
              <a:t>5</a:t>
            </a:fld>
            <a:endParaRPr lang="en-GB"/>
          </a:p>
        </p:txBody>
      </p:sp>
    </p:spTree>
    <p:extLst>
      <p:ext uri="{BB962C8B-B14F-4D97-AF65-F5344CB8AC3E}">
        <p14:creationId xmlns:p14="http://schemas.microsoft.com/office/powerpoint/2010/main" val="4160846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Up to two motions can be submitted by each group or network,</a:t>
            </a:r>
          </a:p>
          <a:p>
            <a:endParaRPr lang="en-GB"/>
          </a:p>
          <a:p>
            <a:r>
              <a:rPr lang="en-GB"/>
              <a:t>There is also the opportunity to submit an emergency motion after the 29 February if something occurs after the deadline that you feel is of importance to ARC – the ARC agenda committee will review all emergency motions.  Emergency motions are in addition to the 2 motions that each group or network can submit.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CABCEB-DA24-4FF5-B0D0-1E9154E2F0C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704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are a couple of things that motions should not ask for as these would not meet the criteria and be rejected.</a:t>
            </a:r>
          </a:p>
          <a:p>
            <a:endParaRPr lang="en-GB"/>
          </a:p>
          <a:p>
            <a:r>
              <a:rPr lang="en-GB"/>
              <a:t>The criteria  are published on the website along with the guidance – this also provides examples of motions that have been worded badly and how they can be better written to support a motion to be more likely accepted and likely be higher on the agenda so that the motion will have time for discussion and debate at ARC.</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CABCEB-DA24-4FF5-B0D0-1E9154E2F0C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876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Its important to make your motion topical – make it interesting, relevant to issues happening with the CSP, nationally or by the government – so do have a look on the CSP website at key things that are happening at the moment.</a:t>
            </a:r>
          </a:p>
          <a:p>
            <a:r>
              <a:rPr lang="en-GB"/>
              <a:t>Remember though – it is not just about getting your motion passed – you will also want Council to act on it.  Motions are advisory only – and with the high number that are passed Council cannot act on all of them. It also has a five year strategy that it is working towards.  So it is a good idea to frame any motions in accordance with that strategy; and to present your proposals in a way that Council are more likely to accept.</a:t>
            </a:r>
            <a:endParaRPr lang="en-GB">
              <a:cs typeface="Calibri"/>
            </a:endParaRPr>
          </a:p>
          <a:p>
            <a:endParaRPr lang="en-GB"/>
          </a:p>
          <a:p>
            <a:r>
              <a:rPr lang="en-GB"/>
              <a:t>You also want to ensure you motions is accurate and concise – there is a 200 word limit so keep it as simple as possible.   The committee will check the information is accurate – so to avoid any ambiguity – check you have the correct information when you are writing a motion.   I would also recommend not using acronyms in you motion otherwise the Committee will be coming back to you to amend your motion. </a:t>
            </a:r>
          </a:p>
          <a:p>
            <a:endParaRPr lang="en-GB"/>
          </a:p>
          <a:p>
            <a:r>
              <a:rPr lang="en-GB"/>
              <a:t>Last year the majority of the motions had little debate and were passed by ARC – therefore if you have a motion that is going to bring different views to ARC and prompt that good debate for people to speak for and against that will generate more debate.</a:t>
            </a:r>
          </a:p>
          <a:p>
            <a:endParaRPr lang="en-GB"/>
          </a:p>
          <a:p>
            <a:r>
              <a:rPr lang="en-GB"/>
              <a:t>Avoid duplication – for example if you know another group has put in a similar motion – the committee may ask you to composite the motion.  This is where groups that have submitted a similar motion will be asked to join their motions together which may involve a slight rewrite -  you can choose not to composite your motion but it may be the committee gives this less priority as they may consider other composited motions higher on the agenda.</a:t>
            </a:r>
          </a:p>
          <a:p>
            <a:endParaRPr lang="en-GB">
              <a:cs typeface="Calibri" panose="020F0502020204030204"/>
            </a:endParaRPr>
          </a:p>
          <a:p>
            <a:endParaRPr lang="en-GB">
              <a:cs typeface="Calibri" panose="020F0502020204030204"/>
            </a:endParaRPr>
          </a:p>
          <a:p>
            <a:endParaRPr lang="en-GB">
              <a:cs typeface="Calibri" panose="020F0502020204030204"/>
            </a:endParaRPr>
          </a:p>
          <a:p>
            <a:endParaRPr lang="en-GB">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CABCEB-DA24-4FF5-B0D0-1E9154E2F0C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1700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8A7D9-0661-0843-CF59-B98BB2C031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FFCF86-0430-D5AF-806E-823BE956AC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14F40A-2E30-7BBB-1986-62CF62D1A60E}"/>
              </a:ext>
            </a:extLst>
          </p:cNvPr>
          <p:cNvSpPr>
            <a:spLocks noGrp="1"/>
          </p:cNvSpPr>
          <p:nvPr>
            <p:ph type="body" idx="1"/>
          </p:nvPr>
        </p:nvSpPr>
        <p:spPr/>
        <p:txBody>
          <a:bodyPr/>
          <a:lstStyle/>
          <a:p>
            <a:endParaRPr lang="en-GB">
              <a:cs typeface="Calibri"/>
            </a:endParaRPr>
          </a:p>
          <a:p>
            <a:r>
              <a:rPr lang="en-GB" dirty="0">
                <a:cs typeface="Calibri"/>
              </a:rPr>
              <a:t>When you are considering motions that you may want to submit don’t forget there is a further information available on the ARC webpage that include a guidance documents with links to key items such as the CSP strategy and you can also have a look at previous motions that have been discussed during previous years to give you an idea of motions that have been passed at ARC and Council responses to these.</a:t>
            </a:r>
          </a:p>
          <a:p>
            <a:endParaRPr lang="en-GB">
              <a:cs typeface="Calibri"/>
            </a:endParaRPr>
          </a:p>
          <a:p>
            <a:r>
              <a:rPr lang="en-GB" dirty="0">
                <a:cs typeface="Calibri"/>
              </a:rPr>
              <a:t>There are also a range of people you can talk to if you are thinking about a motion and maybe want a bit of advise on whether work is already ongoing in this area.</a:t>
            </a:r>
          </a:p>
          <a:p>
            <a:endParaRPr lang="en-GB">
              <a:cs typeface="Calibri"/>
            </a:endParaRPr>
          </a:p>
        </p:txBody>
      </p:sp>
      <p:sp>
        <p:nvSpPr>
          <p:cNvPr id="4" name="Slide Number Placeholder 3">
            <a:extLst>
              <a:ext uri="{FF2B5EF4-FFF2-40B4-BE49-F238E27FC236}">
                <a16:creationId xmlns:a16="http://schemas.microsoft.com/office/drawing/2014/main" id="{E11B4DDF-4D92-6865-7CEA-09E90362A50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CABCEB-DA24-4FF5-B0D0-1E9154E2F0C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611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B195E-D61B-A3FD-B5F7-18B69EEA25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75D234F-29EE-F657-3F3A-84A5D426CA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C9F65A2-E99F-EC08-6BBC-950E51243E70}"/>
              </a:ext>
            </a:extLst>
          </p:cNvPr>
          <p:cNvSpPr>
            <a:spLocks noGrp="1"/>
          </p:cNvSpPr>
          <p:nvPr>
            <p:ph type="dt" sz="half" idx="10"/>
          </p:nvPr>
        </p:nvSpPr>
        <p:spPr/>
        <p:txBody>
          <a:bodyPr/>
          <a:lstStyle/>
          <a:p>
            <a:fld id="{8C209088-14B2-4AB6-8DA1-593349FE75F5}" type="datetimeFigureOut">
              <a:rPr lang="en-GB" smtClean="0"/>
              <a:t>01/02/2024</a:t>
            </a:fld>
            <a:endParaRPr lang="en-GB"/>
          </a:p>
        </p:txBody>
      </p:sp>
      <p:sp>
        <p:nvSpPr>
          <p:cNvPr id="5" name="Footer Placeholder 4">
            <a:extLst>
              <a:ext uri="{FF2B5EF4-FFF2-40B4-BE49-F238E27FC236}">
                <a16:creationId xmlns:a16="http://schemas.microsoft.com/office/drawing/2014/main" id="{BCDF9790-8223-74AB-C114-B9CF2E214F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EC3EC0-B84B-2483-8A7F-0E4CCD66416D}"/>
              </a:ext>
            </a:extLst>
          </p:cNvPr>
          <p:cNvSpPr>
            <a:spLocks noGrp="1"/>
          </p:cNvSpPr>
          <p:nvPr>
            <p:ph type="sldNum" sz="quarter" idx="12"/>
          </p:nvPr>
        </p:nvSpPr>
        <p:spPr/>
        <p:txBody>
          <a:bodyPr/>
          <a:lstStyle/>
          <a:p>
            <a:fld id="{F65A8FC6-675C-4FE7-A9A0-970366038218}" type="slidenum">
              <a:rPr lang="en-GB" smtClean="0"/>
              <a:t>‹#›</a:t>
            </a:fld>
            <a:endParaRPr lang="en-GB"/>
          </a:p>
        </p:txBody>
      </p:sp>
    </p:spTree>
    <p:extLst>
      <p:ext uri="{BB962C8B-B14F-4D97-AF65-F5344CB8AC3E}">
        <p14:creationId xmlns:p14="http://schemas.microsoft.com/office/powerpoint/2010/main" val="2711946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A6428-0AF8-4AE4-D2B2-02E2CB8E26D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B3124C-9A9B-A07D-0326-58B65A8C63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23ED67-0D25-E4FA-6A8F-E1029B7A3418}"/>
              </a:ext>
            </a:extLst>
          </p:cNvPr>
          <p:cNvSpPr>
            <a:spLocks noGrp="1"/>
          </p:cNvSpPr>
          <p:nvPr>
            <p:ph type="dt" sz="half" idx="10"/>
          </p:nvPr>
        </p:nvSpPr>
        <p:spPr/>
        <p:txBody>
          <a:bodyPr/>
          <a:lstStyle/>
          <a:p>
            <a:fld id="{8C209088-14B2-4AB6-8DA1-593349FE75F5}" type="datetimeFigureOut">
              <a:rPr lang="en-GB" smtClean="0"/>
              <a:t>01/02/2024</a:t>
            </a:fld>
            <a:endParaRPr lang="en-GB"/>
          </a:p>
        </p:txBody>
      </p:sp>
      <p:sp>
        <p:nvSpPr>
          <p:cNvPr id="5" name="Footer Placeholder 4">
            <a:extLst>
              <a:ext uri="{FF2B5EF4-FFF2-40B4-BE49-F238E27FC236}">
                <a16:creationId xmlns:a16="http://schemas.microsoft.com/office/drawing/2014/main" id="{B50D980A-17FB-5A10-65D7-281792C959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C1ACED-A6C8-884A-03CA-52D625CC93B9}"/>
              </a:ext>
            </a:extLst>
          </p:cNvPr>
          <p:cNvSpPr>
            <a:spLocks noGrp="1"/>
          </p:cNvSpPr>
          <p:nvPr>
            <p:ph type="sldNum" sz="quarter" idx="12"/>
          </p:nvPr>
        </p:nvSpPr>
        <p:spPr/>
        <p:txBody>
          <a:bodyPr/>
          <a:lstStyle/>
          <a:p>
            <a:fld id="{F65A8FC6-675C-4FE7-A9A0-970366038218}" type="slidenum">
              <a:rPr lang="en-GB" smtClean="0"/>
              <a:t>‹#›</a:t>
            </a:fld>
            <a:endParaRPr lang="en-GB"/>
          </a:p>
        </p:txBody>
      </p:sp>
    </p:spTree>
    <p:extLst>
      <p:ext uri="{BB962C8B-B14F-4D97-AF65-F5344CB8AC3E}">
        <p14:creationId xmlns:p14="http://schemas.microsoft.com/office/powerpoint/2010/main" val="4054194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E1CBB9-83B2-8285-767F-EE547BE21D9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21FAB9-3DA9-D365-BE2D-C604B915BB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CA37FA-F0D9-96F2-4A20-908604708A9C}"/>
              </a:ext>
            </a:extLst>
          </p:cNvPr>
          <p:cNvSpPr>
            <a:spLocks noGrp="1"/>
          </p:cNvSpPr>
          <p:nvPr>
            <p:ph type="dt" sz="half" idx="10"/>
          </p:nvPr>
        </p:nvSpPr>
        <p:spPr/>
        <p:txBody>
          <a:bodyPr/>
          <a:lstStyle/>
          <a:p>
            <a:fld id="{8C209088-14B2-4AB6-8DA1-593349FE75F5}" type="datetimeFigureOut">
              <a:rPr lang="en-GB" smtClean="0"/>
              <a:t>01/02/2024</a:t>
            </a:fld>
            <a:endParaRPr lang="en-GB"/>
          </a:p>
        </p:txBody>
      </p:sp>
      <p:sp>
        <p:nvSpPr>
          <p:cNvPr id="5" name="Footer Placeholder 4">
            <a:extLst>
              <a:ext uri="{FF2B5EF4-FFF2-40B4-BE49-F238E27FC236}">
                <a16:creationId xmlns:a16="http://schemas.microsoft.com/office/drawing/2014/main" id="{CF0F8A94-C22C-8022-E2E3-2D0CECCCC8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4F9852-2ADA-890D-AB2E-95B9B1B41E41}"/>
              </a:ext>
            </a:extLst>
          </p:cNvPr>
          <p:cNvSpPr>
            <a:spLocks noGrp="1"/>
          </p:cNvSpPr>
          <p:nvPr>
            <p:ph type="sldNum" sz="quarter" idx="12"/>
          </p:nvPr>
        </p:nvSpPr>
        <p:spPr/>
        <p:txBody>
          <a:bodyPr/>
          <a:lstStyle/>
          <a:p>
            <a:fld id="{F65A8FC6-675C-4FE7-A9A0-970366038218}" type="slidenum">
              <a:rPr lang="en-GB" smtClean="0"/>
              <a:t>‹#›</a:t>
            </a:fld>
            <a:endParaRPr lang="en-GB"/>
          </a:p>
        </p:txBody>
      </p:sp>
    </p:spTree>
    <p:extLst>
      <p:ext uri="{BB962C8B-B14F-4D97-AF65-F5344CB8AC3E}">
        <p14:creationId xmlns:p14="http://schemas.microsoft.com/office/powerpoint/2010/main" val="187409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9A14C5A-58C6-4594-87FE-CF1C4969F72E}" type="datetimeFigureOut">
              <a:rPr lang="en-GB" smtClean="0"/>
              <a:t>01/02/2024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4702F5-5E8C-477C-8B29-C452BB9E1F12}" type="slidenum">
              <a:rPr lang="en-GB" smtClean="0"/>
              <a:t>‹#›</a:t>
            </a:fld>
            <a:endParaRPr lang="en-GB"/>
          </a:p>
        </p:txBody>
      </p:sp>
    </p:spTree>
    <p:extLst>
      <p:ext uri="{BB962C8B-B14F-4D97-AF65-F5344CB8AC3E}">
        <p14:creationId xmlns:p14="http://schemas.microsoft.com/office/powerpoint/2010/main" val="2078147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A14C5A-58C6-4594-87FE-CF1C4969F72E}" type="datetimeFigureOut">
              <a:rPr lang="en-GB" smtClean="0"/>
              <a:t>01/02/2024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4702F5-5E8C-477C-8B29-C452BB9E1F12}" type="slidenum">
              <a:rPr lang="en-GB" smtClean="0"/>
              <a:t>‹#›</a:t>
            </a:fld>
            <a:endParaRPr lang="en-GB"/>
          </a:p>
        </p:txBody>
      </p:sp>
    </p:spTree>
    <p:extLst>
      <p:ext uri="{BB962C8B-B14F-4D97-AF65-F5344CB8AC3E}">
        <p14:creationId xmlns:p14="http://schemas.microsoft.com/office/powerpoint/2010/main" val="2611504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A14C5A-58C6-4594-87FE-CF1C4969F72E}" type="datetimeFigureOut">
              <a:rPr lang="en-GB" smtClean="0"/>
              <a:t>01/02/2024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4702F5-5E8C-477C-8B29-C452BB9E1F12}" type="slidenum">
              <a:rPr lang="en-GB" smtClean="0"/>
              <a:t>‹#›</a:t>
            </a:fld>
            <a:endParaRPr lang="en-GB"/>
          </a:p>
        </p:txBody>
      </p:sp>
    </p:spTree>
    <p:extLst>
      <p:ext uri="{BB962C8B-B14F-4D97-AF65-F5344CB8AC3E}">
        <p14:creationId xmlns:p14="http://schemas.microsoft.com/office/powerpoint/2010/main" val="459232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9A14C5A-58C6-4594-87FE-CF1C4969F72E}" type="datetimeFigureOut">
              <a:rPr lang="en-GB" smtClean="0"/>
              <a:t>01/02/2024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4702F5-5E8C-477C-8B29-C452BB9E1F12}" type="slidenum">
              <a:rPr lang="en-GB" smtClean="0"/>
              <a:t>‹#›</a:t>
            </a:fld>
            <a:endParaRPr lang="en-GB"/>
          </a:p>
        </p:txBody>
      </p:sp>
    </p:spTree>
    <p:extLst>
      <p:ext uri="{BB962C8B-B14F-4D97-AF65-F5344CB8AC3E}">
        <p14:creationId xmlns:p14="http://schemas.microsoft.com/office/powerpoint/2010/main" val="1471215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9A14C5A-58C6-4594-87FE-CF1C4969F72E}" type="datetimeFigureOut">
              <a:rPr lang="en-GB" smtClean="0"/>
              <a:t>01/02/2024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4702F5-5E8C-477C-8B29-C452BB9E1F12}" type="slidenum">
              <a:rPr lang="en-GB" smtClean="0"/>
              <a:t>‹#›</a:t>
            </a:fld>
            <a:endParaRPr lang="en-GB"/>
          </a:p>
        </p:txBody>
      </p:sp>
    </p:spTree>
    <p:extLst>
      <p:ext uri="{BB962C8B-B14F-4D97-AF65-F5344CB8AC3E}">
        <p14:creationId xmlns:p14="http://schemas.microsoft.com/office/powerpoint/2010/main" val="2129651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9A14C5A-58C6-4594-87FE-CF1C4969F72E}" type="datetimeFigureOut">
              <a:rPr lang="en-GB" smtClean="0"/>
              <a:t>01/02/2024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4702F5-5E8C-477C-8B29-C452BB9E1F12}" type="slidenum">
              <a:rPr lang="en-GB" smtClean="0"/>
              <a:t>‹#›</a:t>
            </a:fld>
            <a:endParaRPr lang="en-GB"/>
          </a:p>
        </p:txBody>
      </p:sp>
    </p:spTree>
    <p:extLst>
      <p:ext uri="{BB962C8B-B14F-4D97-AF65-F5344CB8AC3E}">
        <p14:creationId xmlns:p14="http://schemas.microsoft.com/office/powerpoint/2010/main" val="1203847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14C5A-58C6-4594-87FE-CF1C4969F72E}" type="datetimeFigureOut">
              <a:rPr lang="en-GB" smtClean="0"/>
              <a:t>01/02/2024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4702F5-5E8C-477C-8B29-C452BB9E1F12}" type="slidenum">
              <a:rPr lang="en-GB" smtClean="0"/>
              <a:t>‹#›</a:t>
            </a:fld>
            <a:endParaRPr lang="en-GB"/>
          </a:p>
        </p:txBody>
      </p:sp>
    </p:spTree>
    <p:extLst>
      <p:ext uri="{BB962C8B-B14F-4D97-AF65-F5344CB8AC3E}">
        <p14:creationId xmlns:p14="http://schemas.microsoft.com/office/powerpoint/2010/main" val="1208115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A14C5A-58C6-4594-87FE-CF1C4969F72E}" type="datetimeFigureOut">
              <a:rPr lang="en-GB" smtClean="0"/>
              <a:t>01/02/2024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4702F5-5E8C-477C-8B29-C452BB9E1F12}" type="slidenum">
              <a:rPr lang="en-GB" smtClean="0"/>
              <a:t>‹#›</a:t>
            </a:fld>
            <a:endParaRPr lang="en-GB"/>
          </a:p>
        </p:txBody>
      </p:sp>
    </p:spTree>
    <p:extLst>
      <p:ext uri="{BB962C8B-B14F-4D97-AF65-F5344CB8AC3E}">
        <p14:creationId xmlns:p14="http://schemas.microsoft.com/office/powerpoint/2010/main" val="3129554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6F158-DEB4-FEB3-9DDD-07BA2CBFF4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3BE5F5-D8B5-AE77-F1A8-076274BE86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604CAA-79C0-1D91-BDE9-C0C70D5C87FA}"/>
              </a:ext>
            </a:extLst>
          </p:cNvPr>
          <p:cNvSpPr>
            <a:spLocks noGrp="1"/>
          </p:cNvSpPr>
          <p:nvPr>
            <p:ph type="dt" sz="half" idx="10"/>
          </p:nvPr>
        </p:nvSpPr>
        <p:spPr/>
        <p:txBody>
          <a:bodyPr/>
          <a:lstStyle/>
          <a:p>
            <a:fld id="{8C209088-14B2-4AB6-8DA1-593349FE75F5}" type="datetimeFigureOut">
              <a:rPr lang="en-GB" smtClean="0"/>
              <a:t>01/02/2024</a:t>
            </a:fld>
            <a:endParaRPr lang="en-GB"/>
          </a:p>
        </p:txBody>
      </p:sp>
      <p:sp>
        <p:nvSpPr>
          <p:cNvPr id="5" name="Footer Placeholder 4">
            <a:extLst>
              <a:ext uri="{FF2B5EF4-FFF2-40B4-BE49-F238E27FC236}">
                <a16:creationId xmlns:a16="http://schemas.microsoft.com/office/drawing/2014/main" id="{F078D852-84A7-698D-A303-8E713187D0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A870B3-4415-D580-BD36-81F82156300F}"/>
              </a:ext>
            </a:extLst>
          </p:cNvPr>
          <p:cNvSpPr>
            <a:spLocks noGrp="1"/>
          </p:cNvSpPr>
          <p:nvPr>
            <p:ph type="sldNum" sz="quarter" idx="12"/>
          </p:nvPr>
        </p:nvSpPr>
        <p:spPr/>
        <p:txBody>
          <a:bodyPr/>
          <a:lstStyle/>
          <a:p>
            <a:fld id="{F65A8FC6-675C-4FE7-A9A0-970366038218}" type="slidenum">
              <a:rPr lang="en-GB" smtClean="0"/>
              <a:t>‹#›</a:t>
            </a:fld>
            <a:endParaRPr lang="en-GB"/>
          </a:p>
        </p:txBody>
      </p:sp>
    </p:spTree>
    <p:extLst>
      <p:ext uri="{BB962C8B-B14F-4D97-AF65-F5344CB8AC3E}">
        <p14:creationId xmlns:p14="http://schemas.microsoft.com/office/powerpoint/2010/main" val="1076475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A14C5A-58C6-4594-87FE-CF1C4969F72E}" type="datetimeFigureOut">
              <a:rPr lang="en-GB" smtClean="0"/>
              <a:t>01/02/2024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4702F5-5E8C-477C-8B29-C452BB9E1F12}" type="slidenum">
              <a:rPr lang="en-GB" smtClean="0"/>
              <a:t>‹#›</a:t>
            </a:fld>
            <a:endParaRPr lang="en-GB"/>
          </a:p>
        </p:txBody>
      </p:sp>
    </p:spTree>
    <p:extLst>
      <p:ext uri="{BB962C8B-B14F-4D97-AF65-F5344CB8AC3E}">
        <p14:creationId xmlns:p14="http://schemas.microsoft.com/office/powerpoint/2010/main" val="3874614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A14C5A-58C6-4594-87FE-CF1C4969F72E}" type="datetimeFigureOut">
              <a:rPr lang="en-GB" smtClean="0"/>
              <a:t>01/02/2024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4702F5-5E8C-477C-8B29-C452BB9E1F12}" type="slidenum">
              <a:rPr lang="en-GB" smtClean="0"/>
              <a:t>‹#›</a:t>
            </a:fld>
            <a:endParaRPr lang="en-GB"/>
          </a:p>
        </p:txBody>
      </p:sp>
    </p:spTree>
    <p:extLst>
      <p:ext uri="{BB962C8B-B14F-4D97-AF65-F5344CB8AC3E}">
        <p14:creationId xmlns:p14="http://schemas.microsoft.com/office/powerpoint/2010/main" val="2222393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A14C5A-58C6-4594-87FE-CF1C4969F72E}" type="datetimeFigureOut">
              <a:rPr lang="en-GB" smtClean="0"/>
              <a:t>01/02/2024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4702F5-5E8C-477C-8B29-C452BB9E1F12}" type="slidenum">
              <a:rPr lang="en-GB" smtClean="0"/>
              <a:t>‹#›</a:t>
            </a:fld>
            <a:endParaRPr lang="en-GB"/>
          </a:p>
        </p:txBody>
      </p:sp>
    </p:spTree>
    <p:extLst>
      <p:ext uri="{BB962C8B-B14F-4D97-AF65-F5344CB8AC3E}">
        <p14:creationId xmlns:p14="http://schemas.microsoft.com/office/powerpoint/2010/main" val="2259971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C4FAE-F2C9-0997-731D-070AF88700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D6FB858-9622-F33B-33B9-C95892136E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A464EE-A7EA-9629-C8C4-A221675AE463}"/>
              </a:ext>
            </a:extLst>
          </p:cNvPr>
          <p:cNvSpPr>
            <a:spLocks noGrp="1"/>
          </p:cNvSpPr>
          <p:nvPr>
            <p:ph type="dt" sz="half" idx="10"/>
          </p:nvPr>
        </p:nvSpPr>
        <p:spPr/>
        <p:txBody>
          <a:bodyPr/>
          <a:lstStyle/>
          <a:p>
            <a:fld id="{8C209088-14B2-4AB6-8DA1-593349FE75F5}" type="datetimeFigureOut">
              <a:rPr lang="en-GB" smtClean="0"/>
              <a:t>01/02/2024</a:t>
            </a:fld>
            <a:endParaRPr lang="en-GB"/>
          </a:p>
        </p:txBody>
      </p:sp>
      <p:sp>
        <p:nvSpPr>
          <p:cNvPr id="5" name="Footer Placeholder 4">
            <a:extLst>
              <a:ext uri="{FF2B5EF4-FFF2-40B4-BE49-F238E27FC236}">
                <a16:creationId xmlns:a16="http://schemas.microsoft.com/office/drawing/2014/main" id="{6FE073C9-5746-7EFB-B1E0-FA61196AE0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35F10-B402-7892-AD55-BA69C9C3CE74}"/>
              </a:ext>
            </a:extLst>
          </p:cNvPr>
          <p:cNvSpPr>
            <a:spLocks noGrp="1"/>
          </p:cNvSpPr>
          <p:nvPr>
            <p:ph type="sldNum" sz="quarter" idx="12"/>
          </p:nvPr>
        </p:nvSpPr>
        <p:spPr/>
        <p:txBody>
          <a:bodyPr/>
          <a:lstStyle/>
          <a:p>
            <a:fld id="{F65A8FC6-675C-4FE7-A9A0-970366038218}" type="slidenum">
              <a:rPr lang="en-GB" smtClean="0"/>
              <a:t>‹#›</a:t>
            </a:fld>
            <a:endParaRPr lang="en-GB"/>
          </a:p>
        </p:txBody>
      </p:sp>
    </p:spTree>
    <p:extLst>
      <p:ext uri="{BB962C8B-B14F-4D97-AF65-F5344CB8AC3E}">
        <p14:creationId xmlns:p14="http://schemas.microsoft.com/office/powerpoint/2010/main" val="3395083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7D595-614F-6ABC-8C28-7928437C25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1673F1-B932-0138-9F89-BB5F95C34F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0FD82F6-DE6A-E883-FD86-E9C2A6400B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7F65689-D4F1-4DE1-D84B-F63D3EF62328}"/>
              </a:ext>
            </a:extLst>
          </p:cNvPr>
          <p:cNvSpPr>
            <a:spLocks noGrp="1"/>
          </p:cNvSpPr>
          <p:nvPr>
            <p:ph type="dt" sz="half" idx="10"/>
          </p:nvPr>
        </p:nvSpPr>
        <p:spPr/>
        <p:txBody>
          <a:bodyPr/>
          <a:lstStyle/>
          <a:p>
            <a:fld id="{8C209088-14B2-4AB6-8DA1-593349FE75F5}" type="datetimeFigureOut">
              <a:rPr lang="en-GB" smtClean="0"/>
              <a:t>01/02/2024</a:t>
            </a:fld>
            <a:endParaRPr lang="en-GB"/>
          </a:p>
        </p:txBody>
      </p:sp>
      <p:sp>
        <p:nvSpPr>
          <p:cNvPr id="6" name="Footer Placeholder 5">
            <a:extLst>
              <a:ext uri="{FF2B5EF4-FFF2-40B4-BE49-F238E27FC236}">
                <a16:creationId xmlns:a16="http://schemas.microsoft.com/office/drawing/2014/main" id="{B53A4208-632C-6633-BC17-53FB08ACC5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8DE463-B05A-D962-3A47-643F211F1F53}"/>
              </a:ext>
            </a:extLst>
          </p:cNvPr>
          <p:cNvSpPr>
            <a:spLocks noGrp="1"/>
          </p:cNvSpPr>
          <p:nvPr>
            <p:ph type="sldNum" sz="quarter" idx="12"/>
          </p:nvPr>
        </p:nvSpPr>
        <p:spPr/>
        <p:txBody>
          <a:bodyPr/>
          <a:lstStyle/>
          <a:p>
            <a:fld id="{F65A8FC6-675C-4FE7-A9A0-970366038218}" type="slidenum">
              <a:rPr lang="en-GB" smtClean="0"/>
              <a:t>‹#›</a:t>
            </a:fld>
            <a:endParaRPr lang="en-GB"/>
          </a:p>
        </p:txBody>
      </p:sp>
    </p:spTree>
    <p:extLst>
      <p:ext uri="{BB962C8B-B14F-4D97-AF65-F5344CB8AC3E}">
        <p14:creationId xmlns:p14="http://schemas.microsoft.com/office/powerpoint/2010/main" val="983638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95764-B502-546D-E4C8-6F47225D15D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27DE65-56A4-A4C8-08AB-14942D6189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B17F9B-8449-5B9C-2FD2-5F0E37CF76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0A474CC-E647-D0FE-72A3-43A8530707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7E3124-33A5-599B-86F8-F6E918879A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7C7DA5E-BFF3-93AA-1905-E645BCFF12FE}"/>
              </a:ext>
            </a:extLst>
          </p:cNvPr>
          <p:cNvSpPr>
            <a:spLocks noGrp="1"/>
          </p:cNvSpPr>
          <p:nvPr>
            <p:ph type="dt" sz="half" idx="10"/>
          </p:nvPr>
        </p:nvSpPr>
        <p:spPr/>
        <p:txBody>
          <a:bodyPr/>
          <a:lstStyle/>
          <a:p>
            <a:fld id="{8C209088-14B2-4AB6-8DA1-593349FE75F5}" type="datetimeFigureOut">
              <a:rPr lang="en-GB" smtClean="0"/>
              <a:t>01/02/2024</a:t>
            </a:fld>
            <a:endParaRPr lang="en-GB"/>
          </a:p>
        </p:txBody>
      </p:sp>
      <p:sp>
        <p:nvSpPr>
          <p:cNvPr id="8" name="Footer Placeholder 7">
            <a:extLst>
              <a:ext uri="{FF2B5EF4-FFF2-40B4-BE49-F238E27FC236}">
                <a16:creationId xmlns:a16="http://schemas.microsoft.com/office/drawing/2014/main" id="{AAE5E81B-8FD0-1DCD-2200-F5DD40E7E0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B3BBF8-D3DB-511E-7FA0-4794D2F70249}"/>
              </a:ext>
            </a:extLst>
          </p:cNvPr>
          <p:cNvSpPr>
            <a:spLocks noGrp="1"/>
          </p:cNvSpPr>
          <p:nvPr>
            <p:ph type="sldNum" sz="quarter" idx="12"/>
          </p:nvPr>
        </p:nvSpPr>
        <p:spPr/>
        <p:txBody>
          <a:bodyPr/>
          <a:lstStyle/>
          <a:p>
            <a:fld id="{F65A8FC6-675C-4FE7-A9A0-970366038218}" type="slidenum">
              <a:rPr lang="en-GB" smtClean="0"/>
              <a:t>‹#›</a:t>
            </a:fld>
            <a:endParaRPr lang="en-GB"/>
          </a:p>
        </p:txBody>
      </p:sp>
    </p:spTree>
    <p:extLst>
      <p:ext uri="{BB962C8B-B14F-4D97-AF65-F5344CB8AC3E}">
        <p14:creationId xmlns:p14="http://schemas.microsoft.com/office/powerpoint/2010/main" val="3251589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0A9CE-00BA-0EC6-10B4-7FAE0136C82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630D8E8-D55E-51BF-27D4-96E1EA18EDDD}"/>
              </a:ext>
            </a:extLst>
          </p:cNvPr>
          <p:cNvSpPr>
            <a:spLocks noGrp="1"/>
          </p:cNvSpPr>
          <p:nvPr>
            <p:ph type="dt" sz="half" idx="10"/>
          </p:nvPr>
        </p:nvSpPr>
        <p:spPr/>
        <p:txBody>
          <a:bodyPr/>
          <a:lstStyle/>
          <a:p>
            <a:fld id="{8C209088-14B2-4AB6-8DA1-593349FE75F5}" type="datetimeFigureOut">
              <a:rPr lang="en-GB" smtClean="0"/>
              <a:t>01/02/2024</a:t>
            </a:fld>
            <a:endParaRPr lang="en-GB"/>
          </a:p>
        </p:txBody>
      </p:sp>
      <p:sp>
        <p:nvSpPr>
          <p:cNvPr id="4" name="Footer Placeholder 3">
            <a:extLst>
              <a:ext uri="{FF2B5EF4-FFF2-40B4-BE49-F238E27FC236}">
                <a16:creationId xmlns:a16="http://schemas.microsoft.com/office/drawing/2014/main" id="{98F6A259-579B-4CDD-E56D-E3BCE26321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18416DA-0E49-AFA5-B26F-62D028FA72F9}"/>
              </a:ext>
            </a:extLst>
          </p:cNvPr>
          <p:cNvSpPr>
            <a:spLocks noGrp="1"/>
          </p:cNvSpPr>
          <p:nvPr>
            <p:ph type="sldNum" sz="quarter" idx="12"/>
          </p:nvPr>
        </p:nvSpPr>
        <p:spPr/>
        <p:txBody>
          <a:bodyPr/>
          <a:lstStyle/>
          <a:p>
            <a:fld id="{F65A8FC6-675C-4FE7-A9A0-970366038218}" type="slidenum">
              <a:rPr lang="en-GB" smtClean="0"/>
              <a:t>‹#›</a:t>
            </a:fld>
            <a:endParaRPr lang="en-GB"/>
          </a:p>
        </p:txBody>
      </p:sp>
    </p:spTree>
    <p:extLst>
      <p:ext uri="{BB962C8B-B14F-4D97-AF65-F5344CB8AC3E}">
        <p14:creationId xmlns:p14="http://schemas.microsoft.com/office/powerpoint/2010/main" val="4065844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70FFB-605D-8EB7-7E88-9604F7EB6CB9}"/>
              </a:ext>
            </a:extLst>
          </p:cNvPr>
          <p:cNvSpPr>
            <a:spLocks noGrp="1"/>
          </p:cNvSpPr>
          <p:nvPr>
            <p:ph type="dt" sz="half" idx="10"/>
          </p:nvPr>
        </p:nvSpPr>
        <p:spPr/>
        <p:txBody>
          <a:bodyPr/>
          <a:lstStyle/>
          <a:p>
            <a:fld id="{8C209088-14B2-4AB6-8DA1-593349FE75F5}" type="datetimeFigureOut">
              <a:rPr lang="en-GB" smtClean="0"/>
              <a:t>01/02/2024</a:t>
            </a:fld>
            <a:endParaRPr lang="en-GB"/>
          </a:p>
        </p:txBody>
      </p:sp>
      <p:sp>
        <p:nvSpPr>
          <p:cNvPr id="3" name="Footer Placeholder 2">
            <a:extLst>
              <a:ext uri="{FF2B5EF4-FFF2-40B4-BE49-F238E27FC236}">
                <a16:creationId xmlns:a16="http://schemas.microsoft.com/office/drawing/2014/main" id="{F53DD533-425A-C396-2F46-505E0372168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6F707B4-3428-032C-D5C7-DF43011CCA81}"/>
              </a:ext>
            </a:extLst>
          </p:cNvPr>
          <p:cNvSpPr>
            <a:spLocks noGrp="1"/>
          </p:cNvSpPr>
          <p:nvPr>
            <p:ph type="sldNum" sz="quarter" idx="12"/>
          </p:nvPr>
        </p:nvSpPr>
        <p:spPr/>
        <p:txBody>
          <a:bodyPr/>
          <a:lstStyle/>
          <a:p>
            <a:fld id="{F65A8FC6-675C-4FE7-A9A0-970366038218}" type="slidenum">
              <a:rPr lang="en-GB" smtClean="0"/>
              <a:t>‹#›</a:t>
            </a:fld>
            <a:endParaRPr lang="en-GB"/>
          </a:p>
        </p:txBody>
      </p:sp>
    </p:spTree>
    <p:extLst>
      <p:ext uri="{BB962C8B-B14F-4D97-AF65-F5344CB8AC3E}">
        <p14:creationId xmlns:p14="http://schemas.microsoft.com/office/powerpoint/2010/main" val="786413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D29FE-68C9-6699-0E66-4D147F29AF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A62DB61-7E50-3FF1-54A5-12D4056AF6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6A19F25-A4AD-6E07-3C10-680605600F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F8A693-6C24-7205-0811-D8E2614EFDE9}"/>
              </a:ext>
            </a:extLst>
          </p:cNvPr>
          <p:cNvSpPr>
            <a:spLocks noGrp="1"/>
          </p:cNvSpPr>
          <p:nvPr>
            <p:ph type="dt" sz="half" idx="10"/>
          </p:nvPr>
        </p:nvSpPr>
        <p:spPr/>
        <p:txBody>
          <a:bodyPr/>
          <a:lstStyle/>
          <a:p>
            <a:fld id="{8C209088-14B2-4AB6-8DA1-593349FE75F5}" type="datetimeFigureOut">
              <a:rPr lang="en-GB" smtClean="0"/>
              <a:t>01/02/2024</a:t>
            </a:fld>
            <a:endParaRPr lang="en-GB"/>
          </a:p>
        </p:txBody>
      </p:sp>
      <p:sp>
        <p:nvSpPr>
          <p:cNvPr id="6" name="Footer Placeholder 5">
            <a:extLst>
              <a:ext uri="{FF2B5EF4-FFF2-40B4-BE49-F238E27FC236}">
                <a16:creationId xmlns:a16="http://schemas.microsoft.com/office/drawing/2014/main" id="{EC5F3073-79CC-D47D-1FF8-34BFA37447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829A80-D4C0-5592-1792-CC694519C5A0}"/>
              </a:ext>
            </a:extLst>
          </p:cNvPr>
          <p:cNvSpPr>
            <a:spLocks noGrp="1"/>
          </p:cNvSpPr>
          <p:nvPr>
            <p:ph type="sldNum" sz="quarter" idx="12"/>
          </p:nvPr>
        </p:nvSpPr>
        <p:spPr/>
        <p:txBody>
          <a:bodyPr/>
          <a:lstStyle/>
          <a:p>
            <a:fld id="{F65A8FC6-675C-4FE7-A9A0-970366038218}" type="slidenum">
              <a:rPr lang="en-GB" smtClean="0"/>
              <a:t>‹#›</a:t>
            </a:fld>
            <a:endParaRPr lang="en-GB"/>
          </a:p>
        </p:txBody>
      </p:sp>
    </p:spTree>
    <p:extLst>
      <p:ext uri="{BB962C8B-B14F-4D97-AF65-F5344CB8AC3E}">
        <p14:creationId xmlns:p14="http://schemas.microsoft.com/office/powerpoint/2010/main" val="1347301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702E4-1B18-5EFD-42D0-D47CD35F2B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28A633E-203D-7576-A164-842CDB2253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AF5946-137D-A0E7-A532-27B6BBFE99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CC38A9-EE0A-8591-C299-A1C6DC8339DE}"/>
              </a:ext>
            </a:extLst>
          </p:cNvPr>
          <p:cNvSpPr>
            <a:spLocks noGrp="1"/>
          </p:cNvSpPr>
          <p:nvPr>
            <p:ph type="dt" sz="half" idx="10"/>
          </p:nvPr>
        </p:nvSpPr>
        <p:spPr/>
        <p:txBody>
          <a:bodyPr/>
          <a:lstStyle/>
          <a:p>
            <a:fld id="{8C209088-14B2-4AB6-8DA1-593349FE75F5}" type="datetimeFigureOut">
              <a:rPr lang="en-GB" smtClean="0"/>
              <a:t>01/02/2024</a:t>
            </a:fld>
            <a:endParaRPr lang="en-GB"/>
          </a:p>
        </p:txBody>
      </p:sp>
      <p:sp>
        <p:nvSpPr>
          <p:cNvPr id="6" name="Footer Placeholder 5">
            <a:extLst>
              <a:ext uri="{FF2B5EF4-FFF2-40B4-BE49-F238E27FC236}">
                <a16:creationId xmlns:a16="http://schemas.microsoft.com/office/drawing/2014/main" id="{AFDABA66-B1DA-CDEC-E2CD-0593E1E9CD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C8E5F7-ECFA-044B-5CA3-3691295EC57C}"/>
              </a:ext>
            </a:extLst>
          </p:cNvPr>
          <p:cNvSpPr>
            <a:spLocks noGrp="1"/>
          </p:cNvSpPr>
          <p:nvPr>
            <p:ph type="sldNum" sz="quarter" idx="12"/>
          </p:nvPr>
        </p:nvSpPr>
        <p:spPr/>
        <p:txBody>
          <a:bodyPr/>
          <a:lstStyle/>
          <a:p>
            <a:fld id="{F65A8FC6-675C-4FE7-A9A0-970366038218}" type="slidenum">
              <a:rPr lang="en-GB" smtClean="0"/>
              <a:t>‹#›</a:t>
            </a:fld>
            <a:endParaRPr lang="en-GB"/>
          </a:p>
        </p:txBody>
      </p:sp>
    </p:spTree>
    <p:extLst>
      <p:ext uri="{BB962C8B-B14F-4D97-AF65-F5344CB8AC3E}">
        <p14:creationId xmlns:p14="http://schemas.microsoft.com/office/powerpoint/2010/main" val="4274361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6DC62F-696E-306E-E750-E984FF762C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25D447-D480-3827-5A93-7F9FC2DF7F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01EABC-BC49-6DA5-F743-711F5CF441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09088-14B2-4AB6-8DA1-593349FE75F5}" type="datetimeFigureOut">
              <a:rPr lang="en-GB" smtClean="0"/>
              <a:t>01/02/2024</a:t>
            </a:fld>
            <a:endParaRPr lang="en-GB"/>
          </a:p>
        </p:txBody>
      </p:sp>
      <p:sp>
        <p:nvSpPr>
          <p:cNvPr id="5" name="Footer Placeholder 4">
            <a:extLst>
              <a:ext uri="{FF2B5EF4-FFF2-40B4-BE49-F238E27FC236}">
                <a16:creationId xmlns:a16="http://schemas.microsoft.com/office/drawing/2014/main" id="{61A38566-451C-5908-117B-1D4353BAB0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4283853-9E35-7AB7-8162-377A613958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A8FC6-675C-4FE7-A9A0-970366038218}" type="slidenum">
              <a:rPr lang="en-GB" smtClean="0"/>
              <a:t>‹#›</a:t>
            </a:fld>
            <a:endParaRPr lang="en-GB"/>
          </a:p>
        </p:txBody>
      </p:sp>
    </p:spTree>
    <p:extLst>
      <p:ext uri="{BB962C8B-B14F-4D97-AF65-F5344CB8AC3E}">
        <p14:creationId xmlns:p14="http://schemas.microsoft.com/office/powerpoint/2010/main" val="4078530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14C5A-58C6-4594-87FE-CF1C4969F72E}" type="datetimeFigureOut">
              <a:rPr lang="en-GB" smtClean="0"/>
              <a:t>01/02/2024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4702F5-5E8C-477C-8B29-C452BB9E1F12}" type="slidenum">
              <a:rPr lang="en-GB" smtClean="0"/>
              <a:t>‹#›</a:t>
            </a:fld>
            <a:endParaRPr lang="en-GB"/>
          </a:p>
        </p:txBody>
      </p:sp>
    </p:spTree>
    <p:extLst>
      <p:ext uri="{BB962C8B-B14F-4D97-AF65-F5344CB8AC3E}">
        <p14:creationId xmlns:p14="http://schemas.microsoft.com/office/powerpoint/2010/main" val="273436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hyperlink" Target="https://www.csp.org.uk/professional-clinical/courses-events/annual-representative-conferenc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www.smartsurvey.co.uk/s/DEF0AF/"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s://www.youtube.com/watch?v=KTONWm0LTC4" TargetMode="External"/><Relationship Id="rId5" Type="http://schemas.openxmlformats.org/officeDocument/2006/relationships/hyperlink" Target="https://youtu.be/DdVTGyY9bXc" TargetMode="External"/><Relationship Id="rId4" Type="http://schemas.openxmlformats.org/officeDocument/2006/relationships/hyperlink" Target="https://www.youtube.com/watch?v=4alCAiOrpf8"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hyperlink" Target="mailto:dallowm@csp.org.uk" TargetMode="External"/><Relationship Id="rId5" Type="http://schemas.openxmlformats.org/officeDocument/2006/relationships/hyperlink" Target="mailto:ARC@CSP.org.uk" TargetMode="External"/><Relationship Id="rId4" Type="http://schemas.openxmlformats.org/officeDocument/2006/relationships/hyperlink" Target="http://www.csp.org.uk/about-csp/our-strateg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D4FBB-7D0A-1817-3B31-EE3C63868923}"/>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E289E0E7-34CB-F215-2435-38F8B82F09E0}"/>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BBC3E88C-42B8-E01B-000E-05AC7F837A59}"/>
              </a:ext>
            </a:extLst>
          </p:cNvPr>
          <p:cNvPicPr>
            <a:picLocks noChangeAspect="1"/>
          </p:cNvPicPr>
          <p:nvPr/>
        </p:nvPicPr>
        <p:blipFill>
          <a:blip r:embed="rId3"/>
          <a:stretch>
            <a:fillRect/>
          </a:stretch>
        </p:blipFill>
        <p:spPr>
          <a:xfrm>
            <a:off x="1552575" y="1757362"/>
            <a:ext cx="9086850" cy="3343275"/>
          </a:xfrm>
          <a:prstGeom prst="rect">
            <a:avLst/>
          </a:prstGeom>
        </p:spPr>
      </p:pic>
    </p:spTree>
    <p:extLst>
      <p:ext uri="{BB962C8B-B14F-4D97-AF65-F5344CB8AC3E}">
        <p14:creationId xmlns:p14="http://schemas.microsoft.com/office/powerpoint/2010/main" val="2176577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32CCC-4B5E-3744-0B64-1F2348DC18B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EA78E78-3610-37CC-8C14-3B8944BD882C}"/>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D3BC57D-9B6A-BDDE-D5D5-BF4EF469FE21}"/>
              </a:ext>
            </a:extLst>
          </p:cNvPr>
          <p:cNvSpPr>
            <a:spLocks noGrp="1"/>
          </p:cNvSpPr>
          <p:nvPr>
            <p:ph type="title"/>
          </p:nvPr>
        </p:nvSpPr>
        <p:spPr/>
        <p:txBody>
          <a:bodyPr/>
          <a:lstStyle/>
          <a:p>
            <a:r>
              <a:rPr lang="en-GB" b="1"/>
              <a:t>Guidance – submitted motions</a:t>
            </a:r>
            <a:endParaRPr lang="en-GB" b="1">
              <a:cs typeface="Calibri Light"/>
            </a:endParaRPr>
          </a:p>
        </p:txBody>
      </p:sp>
      <p:sp>
        <p:nvSpPr>
          <p:cNvPr id="3" name="Content Placeholder 2">
            <a:extLst>
              <a:ext uri="{FF2B5EF4-FFF2-40B4-BE49-F238E27FC236}">
                <a16:creationId xmlns:a16="http://schemas.microsoft.com/office/drawing/2014/main" id="{B7F99629-EEB8-1D65-2FC5-6C31159AE6C2}"/>
              </a:ext>
            </a:extLst>
          </p:cNvPr>
          <p:cNvSpPr>
            <a:spLocks noGrp="1"/>
          </p:cNvSpPr>
          <p:nvPr>
            <p:ph idx="1"/>
          </p:nvPr>
        </p:nvSpPr>
        <p:spPr>
          <a:xfrm>
            <a:off x="838200" y="1246785"/>
            <a:ext cx="10515600" cy="5172974"/>
          </a:xfrm>
        </p:spPr>
        <p:txBody>
          <a:bodyPr vert="horz" lIns="91440" tIns="45720" rIns="91440" bIns="45720" numCol="1" rtlCol="0" anchor="t">
            <a:normAutofit/>
          </a:bodyPr>
          <a:lstStyle/>
          <a:p>
            <a:pPr marL="0" indent="0">
              <a:buNone/>
            </a:pPr>
            <a:endParaRPr lang="en-US" sz="3200">
              <a:cs typeface="Calibri"/>
            </a:endParaRPr>
          </a:p>
          <a:p>
            <a:r>
              <a:rPr lang="en-US" sz="3200">
                <a:latin typeface="Calibri"/>
                <a:cs typeface="Calibri"/>
              </a:rPr>
              <a:t>Guidance from CSP staff on submitted motions</a:t>
            </a:r>
          </a:p>
          <a:p>
            <a:r>
              <a:rPr lang="en-US" sz="3200">
                <a:latin typeface="Calibri"/>
                <a:cs typeface="Calibri"/>
              </a:rPr>
              <a:t> Incorporating or not accepting the feedback</a:t>
            </a:r>
          </a:p>
          <a:p>
            <a:r>
              <a:rPr lang="en-US" sz="3200">
                <a:latin typeface="Calibri"/>
                <a:cs typeface="Calibri"/>
              </a:rPr>
              <a:t> Motions cannot be withdrawn</a:t>
            </a:r>
            <a:endParaRPr lang="en-US"/>
          </a:p>
        </p:txBody>
      </p:sp>
      <p:sp>
        <p:nvSpPr>
          <p:cNvPr id="5" name="Rectangle 4">
            <a:extLst>
              <a:ext uri="{FF2B5EF4-FFF2-40B4-BE49-F238E27FC236}">
                <a16:creationId xmlns:a16="http://schemas.microsoft.com/office/drawing/2014/main" id="{CA647A84-D8A3-0EBF-0593-9E7380BAB6AC}"/>
              </a:ext>
            </a:extLst>
          </p:cNvPr>
          <p:cNvSpPr/>
          <p:nvPr/>
        </p:nvSpPr>
        <p:spPr>
          <a:xfrm>
            <a:off x="140677" y="6136966"/>
            <a:ext cx="2472267" cy="711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9683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E54066-853A-3538-488C-F85EFA453ACC}"/>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p:nvPr>
        </p:nvSpPr>
        <p:spPr>
          <a:xfrm>
            <a:off x="680884" y="709254"/>
            <a:ext cx="10515600" cy="1325563"/>
          </a:xfrm>
        </p:spPr>
        <p:txBody>
          <a:bodyPr>
            <a:normAutofit/>
          </a:bodyPr>
          <a:lstStyle/>
          <a:p>
            <a:r>
              <a:rPr lang="en-GB" b="1"/>
              <a:t>Discussion items</a:t>
            </a:r>
            <a:br>
              <a:rPr lang="en-GB"/>
            </a:br>
            <a:endParaRPr lang="en-GB"/>
          </a:p>
        </p:txBody>
      </p:sp>
      <p:sp>
        <p:nvSpPr>
          <p:cNvPr id="5" name="Rectangle 4">
            <a:extLst>
              <a:ext uri="{FF2B5EF4-FFF2-40B4-BE49-F238E27FC236}">
                <a16:creationId xmlns:a16="http://schemas.microsoft.com/office/drawing/2014/main" id="{54480527-D841-C440-ED54-2BC623D0C513}"/>
              </a:ext>
            </a:extLst>
          </p:cNvPr>
          <p:cNvSpPr/>
          <p:nvPr/>
        </p:nvSpPr>
        <p:spPr>
          <a:xfrm>
            <a:off x="0" y="5738803"/>
            <a:ext cx="2472267" cy="1117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D2F1E34A-F91B-C89D-0605-38B7AC37F65A}"/>
              </a:ext>
            </a:extLst>
          </p:cNvPr>
          <p:cNvSpPr>
            <a:spLocks noGrp="1"/>
          </p:cNvSpPr>
          <p:nvPr>
            <p:ph idx="1"/>
          </p:nvPr>
        </p:nvSpPr>
        <p:spPr/>
        <p:txBody>
          <a:bodyPr vert="horz" lIns="91440" tIns="45720" rIns="91440" bIns="45720" rtlCol="0" anchor="t">
            <a:normAutofit/>
          </a:bodyPr>
          <a:lstStyle/>
          <a:p>
            <a:r>
              <a:rPr lang="en-GB" sz="2400">
                <a:effectLst/>
                <a:latin typeface="Arial"/>
                <a:ea typeface="Times New Roman" panose="02020603050405020304" pitchFamily="18" charset="0"/>
                <a:cs typeface="Arial"/>
              </a:rPr>
              <a:t>A discussion item is one where a group wishes to speak on a particular matter, and to hear the contributions of other delegates, but where the group is not requesting that CSP take any new actions, or to change policy.</a:t>
            </a:r>
            <a:r>
              <a:rPr lang="en-GB" sz="2400">
                <a:latin typeface="Arial"/>
                <a:ea typeface="Times New Roman" panose="02020603050405020304" pitchFamily="18" charset="0"/>
                <a:cs typeface="Arial"/>
              </a:rPr>
              <a:t>  </a:t>
            </a:r>
            <a:endParaRPr lang="en-GB" sz="2400">
              <a:effectLst/>
              <a:latin typeface="Arial" panose="020B0604020202020204" pitchFamily="34" charset="0"/>
              <a:ea typeface="Times New Roman" panose="02020603050405020304" pitchFamily="18" charset="0"/>
              <a:cs typeface="Arial" panose="020B0604020202020204" pitchFamily="34" charset="0"/>
            </a:endParaRPr>
          </a:p>
          <a:p>
            <a:pPr algn="l"/>
            <a:r>
              <a:rPr lang="en-GB" sz="2400">
                <a:effectLst/>
                <a:latin typeface="Arial" panose="020B0604020202020204" pitchFamily="34" charset="0"/>
                <a:ea typeface="Times New Roman" panose="02020603050405020304" pitchFamily="18" charset="0"/>
                <a:cs typeface="Arial" panose="020B0604020202020204" pitchFamily="34" charset="0"/>
              </a:rPr>
              <a:t>The approval of discussion items will be at the discretion of the Agenda Committee.</a:t>
            </a:r>
            <a:endParaRPr lang="en-GB" sz="2400">
              <a:latin typeface="Arial"/>
              <a:cs typeface="Arial"/>
            </a:endParaRPr>
          </a:p>
          <a:p>
            <a:r>
              <a:rPr lang="en-GB" sz="2400">
                <a:latin typeface="Arial"/>
                <a:cs typeface="Arial"/>
              </a:rPr>
              <a:t>The Agenda Committee will also recommend the format of the discussion item - workshop/item on the main agenda</a:t>
            </a:r>
          </a:p>
          <a:p>
            <a:endParaRPr lang="en-GB">
              <a:cs typeface="Calibri" panose="020F0502020204030204"/>
            </a:endParaRPr>
          </a:p>
        </p:txBody>
      </p:sp>
    </p:spTree>
    <p:extLst>
      <p:ext uri="{BB962C8B-B14F-4D97-AF65-F5344CB8AC3E}">
        <p14:creationId xmlns:p14="http://schemas.microsoft.com/office/powerpoint/2010/main" val="2362461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A0086-C26D-4F36-CC36-B3574BD75D2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4E4E0C0-386A-BC5C-2442-AA44872F91D0}"/>
              </a:ext>
            </a:extLst>
          </p:cNvPr>
          <p:cNvPicPr>
            <a:picLocks noChangeAspect="1"/>
          </p:cNvPicPr>
          <p:nvPr/>
        </p:nvPicPr>
        <p:blipFill>
          <a:blip r:embed="rId3"/>
          <a:stretch>
            <a:fillRect/>
          </a:stretch>
        </p:blipFill>
        <p:spPr>
          <a:xfrm>
            <a:off x="0" y="-31849"/>
            <a:ext cx="12192000" cy="6858000"/>
          </a:xfrm>
          <a:prstGeom prst="rect">
            <a:avLst/>
          </a:prstGeom>
        </p:spPr>
      </p:pic>
      <p:sp>
        <p:nvSpPr>
          <p:cNvPr id="2" name="Title 1">
            <a:extLst>
              <a:ext uri="{FF2B5EF4-FFF2-40B4-BE49-F238E27FC236}">
                <a16:creationId xmlns:a16="http://schemas.microsoft.com/office/drawing/2014/main" id="{B91B4346-9451-5AF9-5ED8-CA93272C6405}"/>
              </a:ext>
            </a:extLst>
          </p:cNvPr>
          <p:cNvSpPr>
            <a:spLocks noGrp="1"/>
          </p:cNvSpPr>
          <p:nvPr>
            <p:ph type="title"/>
          </p:nvPr>
        </p:nvSpPr>
        <p:spPr>
          <a:xfrm>
            <a:off x="1236133" y="10533"/>
            <a:ext cx="10515600" cy="1325563"/>
          </a:xfrm>
        </p:spPr>
        <p:txBody>
          <a:bodyPr/>
          <a:lstStyle/>
          <a:p>
            <a:r>
              <a:rPr lang="en-GB" b="1"/>
              <a:t>Fringe Meeting</a:t>
            </a:r>
            <a:endParaRPr lang="en-US" b="1">
              <a:cs typeface="Calibri Light"/>
            </a:endParaRPr>
          </a:p>
        </p:txBody>
      </p:sp>
      <p:sp>
        <p:nvSpPr>
          <p:cNvPr id="4" name="Content Placeholder 3">
            <a:extLst>
              <a:ext uri="{FF2B5EF4-FFF2-40B4-BE49-F238E27FC236}">
                <a16:creationId xmlns:a16="http://schemas.microsoft.com/office/drawing/2014/main" id="{9B9FE579-05DB-68D3-0D66-F0FE0D317726}"/>
              </a:ext>
            </a:extLst>
          </p:cNvPr>
          <p:cNvSpPr>
            <a:spLocks noGrp="1"/>
          </p:cNvSpPr>
          <p:nvPr>
            <p:ph idx="1"/>
          </p:nvPr>
        </p:nvSpPr>
        <p:spPr>
          <a:xfrm>
            <a:off x="1005088" y="1510075"/>
            <a:ext cx="10746644" cy="4896615"/>
          </a:xfrm>
        </p:spPr>
        <p:txBody>
          <a:bodyPr>
            <a:normAutofit/>
          </a:bodyPr>
          <a:lstStyle/>
          <a:p>
            <a:pPr marL="0" indent="0">
              <a:buNone/>
            </a:pPr>
            <a:endParaRPr lang="en-GB"/>
          </a:p>
          <a:p>
            <a:endParaRPr lang="en-GB"/>
          </a:p>
          <a:p>
            <a:endParaRPr lang="en-GB"/>
          </a:p>
          <a:p>
            <a:endParaRPr lang="en-GB"/>
          </a:p>
          <a:p>
            <a:endParaRPr lang="en-GB"/>
          </a:p>
        </p:txBody>
      </p:sp>
      <p:sp>
        <p:nvSpPr>
          <p:cNvPr id="10" name="Rectangle 9">
            <a:extLst>
              <a:ext uri="{FF2B5EF4-FFF2-40B4-BE49-F238E27FC236}">
                <a16:creationId xmlns:a16="http://schemas.microsoft.com/office/drawing/2014/main" id="{C72C217C-B0CB-9319-F901-4DC19B83B998}"/>
              </a:ext>
            </a:extLst>
          </p:cNvPr>
          <p:cNvSpPr/>
          <p:nvPr/>
        </p:nvSpPr>
        <p:spPr>
          <a:xfrm>
            <a:off x="0" y="5825067"/>
            <a:ext cx="2472267" cy="1117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CFBB177-544E-1E74-1E40-33A5A67941B9}"/>
              </a:ext>
            </a:extLst>
          </p:cNvPr>
          <p:cNvSpPr txBox="1"/>
          <p:nvPr/>
        </p:nvSpPr>
        <p:spPr>
          <a:xfrm>
            <a:off x="1234662" y="1477617"/>
            <a:ext cx="9866242"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solidFill>
                <a:srgbClr val="1A1A1C"/>
              </a:solidFill>
              <a:latin typeface="Calibri"/>
              <a:cs typeface="Arial"/>
            </a:endParaRPr>
          </a:p>
          <a:p>
            <a:r>
              <a:rPr lang="en-US" sz="2400">
                <a:solidFill>
                  <a:srgbClr val="1A1A1C"/>
                </a:solidFill>
                <a:latin typeface="Calibri"/>
                <a:cs typeface="Arial"/>
              </a:rPr>
              <a:t>A meeting held by Groups/ Networks that is not part of the main agenda and used to reach a larger audience using seminars debates, workshops or key note speakers</a:t>
            </a:r>
            <a:endParaRPr lang="en-GB" sz="2400">
              <a:solidFill>
                <a:srgbClr val="000000"/>
              </a:solidFill>
              <a:latin typeface="Calibri"/>
              <a:cs typeface="Calibri" panose="020F0502020204030204"/>
            </a:endParaRPr>
          </a:p>
          <a:p>
            <a:endParaRPr lang="en-US" sz="2400">
              <a:solidFill>
                <a:srgbClr val="1A1A1C"/>
              </a:solidFill>
              <a:latin typeface="Calibri"/>
              <a:cs typeface="Arial"/>
            </a:endParaRPr>
          </a:p>
          <a:p>
            <a:r>
              <a:rPr lang="en-US" sz="2400">
                <a:solidFill>
                  <a:srgbClr val="1A1A1C"/>
                </a:solidFill>
                <a:latin typeface="Calibri"/>
                <a:cs typeface="Arial"/>
              </a:rPr>
              <a:t>This is your opportunity to:</a:t>
            </a:r>
            <a:endParaRPr lang="en-GB" sz="2400">
              <a:solidFill>
                <a:srgbClr val="000000"/>
              </a:solidFill>
              <a:latin typeface="Calibri"/>
              <a:cs typeface="Calibri"/>
            </a:endParaRPr>
          </a:p>
          <a:p>
            <a:pPr marL="171450" indent="-171450">
              <a:buFont typeface="Arial"/>
              <a:buChar char="•"/>
            </a:pPr>
            <a:r>
              <a:rPr lang="en-US" sz="2400">
                <a:solidFill>
                  <a:srgbClr val="1A1A1C"/>
                </a:solidFill>
                <a:latin typeface="Calibri"/>
                <a:cs typeface="Arial"/>
              </a:rPr>
              <a:t> raise awareness of challenges/ achievements </a:t>
            </a:r>
            <a:endParaRPr lang="en-GB" sz="2400">
              <a:solidFill>
                <a:srgbClr val="000000"/>
              </a:solidFill>
              <a:latin typeface="Calibri"/>
              <a:cs typeface="Calibri"/>
            </a:endParaRPr>
          </a:p>
          <a:p>
            <a:pPr marL="171450" indent="-171450">
              <a:buFont typeface="Arial"/>
              <a:buChar char="•"/>
            </a:pPr>
            <a:r>
              <a:rPr lang="en-US" sz="2400">
                <a:solidFill>
                  <a:srgbClr val="1A1A1C"/>
                </a:solidFill>
                <a:latin typeface="Calibri"/>
                <a:cs typeface="Arial"/>
              </a:rPr>
              <a:t> share best practice </a:t>
            </a:r>
          </a:p>
          <a:p>
            <a:pPr marL="171450" indent="-171450">
              <a:buFont typeface="Arial"/>
              <a:buChar char="•"/>
            </a:pPr>
            <a:endParaRPr lang="en-US" sz="2400">
              <a:solidFill>
                <a:srgbClr val="1A1A1C"/>
              </a:solidFill>
              <a:cs typeface="Arial"/>
            </a:endParaRPr>
          </a:p>
          <a:p>
            <a:pPr marL="171450" indent="-171450">
              <a:buFont typeface="Arial"/>
              <a:buChar char="•"/>
            </a:pPr>
            <a:endParaRPr lang="en-US" sz="2400">
              <a:solidFill>
                <a:srgbClr val="1A1A1C"/>
              </a:solidFill>
              <a:cs typeface="Arial"/>
            </a:endParaRPr>
          </a:p>
          <a:p>
            <a:pPr marL="171450" indent="-171450">
              <a:buFont typeface="Arial"/>
              <a:buChar char="•"/>
            </a:pPr>
            <a:r>
              <a:rPr lang="en-US" sz="2400">
                <a:solidFill>
                  <a:srgbClr val="1A1A1C"/>
                </a:solidFill>
                <a:cs typeface="Arial"/>
              </a:rPr>
              <a:t>The ARC Agenda Committee review Fringe meeting requests to consider whether these allocated a room </a:t>
            </a:r>
          </a:p>
          <a:p>
            <a:pPr marL="171450" indent="-171450">
              <a:buFont typeface="Arial"/>
              <a:buChar char="•"/>
            </a:pPr>
            <a:endParaRPr lang="en-US" sz="2400">
              <a:solidFill>
                <a:srgbClr val="1A1A1C"/>
              </a:solidFill>
              <a:cs typeface="Arial"/>
            </a:endParaRPr>
          </a:p>
        </p:txBody>
      </p:sp>
    </p:spTree>
    <p:extLst>
      <p:ext uri="{BB962C8B-B14F-4D97-AF65-F5344CB8AC3E}">
        <p14:creationId xmlns:p14="http://schemas.microsoft.com/office/powerpoint/2010/main" val="626236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E54066-853A-3538-488C-F85EFA453ACC}"/>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p:nvPr>
        </p:nvSpPr>
        <p:spPr>
          <a:xfrm>
            <a:off x="680884" y="709254"/>
            <a:ext cx="10515600" cy="1325563"/>
          </a:xfrm>
        </p:spPr>
        <p:txBody>
          <a:bodyPr>
            <a:normAutofit fontScale="90000"/>
          </a:bodyPr>
          <a:lstStyle/>
          <a:p>
            <a:r>
              <a:rPr lang="en-GB" b="1"/>
              <a:t>How does it all work? – the timeline!!</a:t>
            </a:r>
            <a:br>
              <a:rPr lang="en-GB" b="1"/>
            </a:br>
            <a:r>
              <a:rPr lang="en-GB" b="1"/>
              <a:t>www.csp.org.uk/arc</a:t>
            </a:r>
            <a:br>
              <a:rPr lang="en-GB"/>
            </a:br>
            <a:endParaRPr lang="en-GB"/>
          </a:p>
        </p:txBody>
      </p:sp>
      <p:sp>
        <p:nvSpPr>
          <p:cNvPr id="5" name="Rectangle 4">
            <a:extLst>
              <a:ext uri="{FF2B5EF4-FFF2-40B4-BE49-F238E27FC236}">
                <a16:creationId xmlns:a16="http://schemas.microsoft.com/office/drawing/2014/main" id="{54480527-D841-C440-ED54-2BC623D0C513}"/>
              </a:ext>
            </a:extLst>
          </p:cNvPr>
          <p:cNvSpPr/>
          <p:nvPr/>
        </p:nvSpPr>
        <p:spPr>
          <a:xfrm>
            <a:off x="0" y="5686522"/>
            <a:ext cx="2472267" cy="1117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D2F1E34A-F91B-C89D-0605-38B7AC37F65A}"/>
              </a:ext>
            </a:extLst>
          </p:cNvPr>
          <p:cNvSpPr>
            <a:spLocks noGrp="1"/>
          </p:cNvSpPr>
          <p:nvPr>
            <p:ph idx="1"/>
          </p:nvPr>
        </p:nvSpPr>
        <p:spPr>
          <a:xfrm>
            <a:off x="838200" y="2035832"/>
            <a:ext cx="10515600" cy="4351338"/>
          </a:xfrm>
        </p:spPr>
        <p:txBody>
          <a:bodyPr vert="horz" lIns="91440" tIns="45720" rIns="91440" bIns="45720" rtlCol="0" anchor="t">
            <a:normAutofit/>
          </a:bodyPr>
          <a:lstStyle/>
          <a:p>
            <a:pPr algn="l"/>
            <a:r>
              <a:rPr lang="en-GB" b="0" i="0">
                <a:solidFill>
                  <a:srgbClr val="222222"/>
                </a:solidFill>
                <a:effectLst/>
                <a:latin typeface="fsalbertlight"/>
              </a:rPr>
              <a:t>Submissions opened 5</a:t>
            </a:r>
            <a:r>
              <a:rPr lang="en-GB" b="0" i="0">
                <a:solidFill>
                  <a:srgbClr val="222222"/>
                </a:solidFill>
                <a:effectLst/>
                <a:latin typeface="fsalbertbold"/>
              </a:rPr>
              <a:t> January 2024</a:t>
            </a:r>
            <a:r>
              <a:rPr lang="en-GB" b="0" i="0">
                <a:solidFill>
                  <a:srgbClr val="222222"/>
                </a:solidFill>
                <a:effectLst/>
                <a:latin typeface="fsalbertlight"/>
              </a:rPr>
              <a:t>.</a:t>
            </a:r>
          </a:p>
          <a:p>
            <a:pPr algn="l"/>
            <a:r>
              <a:rPr lang="en-GB" b="0" i="0">
                <a:solidFill>
                  <a:srgbClr val="222222"/>
                </a:solidFill>
                <a:effectLst/>
                <a:latin typeface="fsalbertlight"/>
              </a:rPr>
              <a:t>Submissions close </a:t>
            </a:r>
            <a:r>
              <a:rPr lang="en-GB" b="0" i="0">
                <a:solidFill>
                  <a:srgbClr val="222222"/>
                </a:solidFill>
                <a:effectLst/>
                <a:latin typeface="fsalbertbold"/>
              </a:rPr>
              <a:t>12 noon Thursday 29 February 2024</a:t>
            </a:r>
            <a:endParaRPr lang="en-GB">
              <a:solidFill>
                <a:srgbClr val="222222"/>
              </a:solidFill>
              <a:latin typeface="fsalbertlight"/>
            </a:endParaRPr>
          </a:p>
          <a:p>
            <a:r>
              <a:rPr lang="en-GB">
                <a:solidFill>
                  <a:srgbClr val="222222"/>
                </a:solidFill>
                <a:latin typeface="fsalbertbold"/>
              </a:rPr>
              <a:t>Feedback on motion provided by CSP staff (motion cannot be withdrawn)</a:t>
            </a:r>
          </a:p>
          <a:p>
            <a:pPr algn="l"/>
            <a:r>
              <a:rPr lang="en-GB" b="0" i="0">
                <a:solidFill>
                  <a:srgbClr val="222222"/>
                </a:solidFill>
                <a:effectLst/>
                <a:latin typeface="fsalbertlight"/>
              </a:rPr>
              <a:t>Agenda Committee meet </a:t>
            </a:r>
            <a:r>
              <a:rPr lang="en-GB">
                <a:solidFill>
                  <a:srgbClr val="222222"/>
                </a:solidFill>
                <a:latin typeface="fsalbertlight"/>
              </a:rPr>
              <a:t>21</a:t>
            </a:r>
            <a:r>
              <a:rPr lang="en-GB" baseline="30000">
                <a:solidFill>
                  <a:srgbClr val="222222"/>
                </a:solidFill>
                <a:latin typeface="fsalbertlight"/>
              </a:rPr>
              <a:t>st</a:t>
            </a:r>
            <a:r>
              <a:rPr lang="en-GB">
                <a:solidFill>
                  <a:srgbClr val="222222"/>
                </a:solidFill>
                <a:latin typeface="fsalbertlight"/>
              </a:rPr>
              <a:t> March to consider the motions</a:t>
            </a:r>
            <a:endParaRPr lang="en-GB" b="0" i="0">
              <a:solidFill>
                <a:srgbClr val="222222"/>
              </a:solidFill>
              <a:effectLst/>
              <a:latin typeface="fsalbertlight"/>
            </a:endParaRPr>
          </a:p>
          <a:p>
            <a:pPr algn="l"/>
            <a:r>
              <a:rPr lang="en-GB" b="0" i="0">
                <a:solidFill>
                  <a:srgbClr val="222222"/>
                </a:solidFill>
                <a:effectLst/>
                <a:latin typeface="fsalbertlight"/>
              </a:rPr>
              <a:t>Proposing groups will be advised of the Committee's initial decision on motions </a:t>
            </a:r>
            <a:r>
              <a:rPr lang="en-GB" b="0" i="0">
                <a:solidFill>
                  <a:srgbClr val="222222"/>
                </a:solidFill>
                <a:effectLst/>
                <a:latin typeface="fsalbertbold"/>
              </a:rPr>
              <a:t>by 31 March 2024</a:t>
            </a:r>
            <a:r>
              <a:rPr lang="en-GB" b="0" i="0">
                <a:solidFill>
                  <a:srgbClr val="222222"/>
                </a:solidFill>
                <a:effectLst/>
                <a:latin typeface="fsalbertlight"/>
              </a:rPr>
              <a:t> and will have until </a:t>
            </a:r>
            <a:r>
              <a:rPr lang="en-GB" b="0" i="0">
                <a:solidFill>
                  <a:srgbClr val="222222"/>
                </a:solidFill>
                <a:effectLst/>
                <a:latin typeface="fsalbertbold"/>
              </a:rPr>
              <a:t>15 April 2024</a:t>
            </a:r>
            <a:r>
              <a:rPr lang="en-GB" b="0" i="0">
                <a:solidFill>
                  <a:srgbClr val="222222"/>
                </a:solidFill>
                <a:effectLst/>
                <a:latin typeface="fsalbertlight"/>
              </a:rPr>
              <a:t> to appeal or amend motions.</a:t>
            </a:r>
          </a:p>
          <a:p>
            <a:pPr algn="l"/>
            <a:endParaRPr lang="en-GB" b="0" i="0">
              <a:solidFill>
                <a:srgbClr val="222222"/>
              </a:solidFill>
              <a:effectLst/>
              <a:latin typeface="fsalbertlight"/>
            </a:endParaRPr>
          </a:p>
          <a:p>
            <a:endParaRPr lang="en-GB"/>
          </a:p>
        </p:txBody>
      </p:sp>
    </p:spTree>
    <p:extLst>
      <p:ext uri="{BB962C8B-B14F-4D97-AF65-F5344CB8AC3E}">
        <p14:creationId xmlns:p14="http://schemas.microsoft.com/office/powerpoint/2010/main" val="1668802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313B5-F3D2-27FA-01F9-94E7F35BDD3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2240CB9-9788-D67C-9441-40597C40C502}"/>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540CFA0-85CC-A159-2A82-62F7A389642A}"/>
              </a:ext>
            </a:extLst>
          </p:cNvPr>
          <p:cNvSpPr>
            <a:spLocks noGrp="1"/>
          </p:cNvSpPr>
          <p:nvPr>
            <p:ph type="title"/>
          </p:nvPr>
        </p:nvSpPr>
        <p:spPr>
          <a:xfrm>
            <a:off x="680884" y="709254"/>
            <a:ext cx="10515600" cy="1325563"/>
          </a:xfrm>
        </p:spPr>
        <p:txBody>
          <a:bodyPr>
            <a:normAutofit fontScale="90000"/>
          </a:bodyPr>
          <a:lstStyle/>
          <a:p>
            <a:r>
              <a:rPr lang="en-GB" b="1"/>
              <a:t>How does it all work? – the timeline!!</a:t>
            </a:r>
            <a:br>
              <a:rPr lang="en-GB" b="1"/>
            </a:br>
            <a:r>
              <a:rPr lang="en-GB" b="1"/>
              <a:t>www.csp.org.uk/arc</a:t>
            </a:r>
            <a:br>
              <a:rPr lang="en-GB"/>
            </a:br>
            <a:endParaRPr lang="en-GB"/>
          </a:p>
        </p:txBody>
      </p:sp>
      <p:sp>
        <p:nvSpPr>
          <p:cNvPr id="5" name="Rectangle 4">
            <a:extLst>
              <a:ext uri="{FF2B5EF4-FFF2-40B4-BE49-F238E27FC236}">
                <a16:creationId xmlns:a16="http://schemas.microsoft.com/office/drawing/2014/main" id="{14BD6FDB-8B7D-3364-806F-075FBFC27D88}"/>
              </a:ext>
            </a:extLst>
          </p:cNvPr>
          <p:cNvSpPr/>
          <p:nvPr/>
        </p:nvSpPr>
        <p:spPr>
          <a:xfrm>
            <a:off x="0" y="5686522"/>
            <a:ext cx="2472267" cy="1117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9B2AE40E-B83E-AF61-AA8D-F6BC8558CDF4}"/>
              </a:ext>
            </a:extLst>
          </p:cNvPr>
          <p:cNvSpPr>
            <a:spLocks noGrp="1"/>
          </p:cNvSpPr>
          <p:nvPr>
            <p:ph idx="1"/>
          </p:nvPr>
        </p:nvSpPr>
        <p:spPr/>
        <p:txBody>
          <a:bodyPr vert="horz" lIns="91440" tIns="45720" rIns="91440" bIns="45720" rtlCol="0" anchor="t">
            <a:normAutofit/>
          </a:bodyPr>
          <a:lstStyle/>
          <a:p>
            <a:pPr algn="l"/>
            <a:endParaRPr lang="en-GB" b="0" i="0">
              <a:solidFill>
                <a:srgbClr val="222222"/>
              </a:solidFill>
              <a:effectLst/>
              <a:latin typeface="fsalbertlight"/>
            </a:endParaRPr>
          </a:p>
          <a:p>
            <a:pPr algn="l"/>
            <a:r>
              <a:rPr lang="en-GB" b="0" i="0">
                <a:solidFill>
                  <a:srgbClr val="222222"/>
                </a:solidFill>
                <a:effectLst/>
                <a:latin typeface="fsalbertlight"/>
              </a:rPr>
              <a:t>Motions approved by the ARC Agenda Committee will be published online by </a:t>
            </a:r>
            <a:r>
              <a:rPr lang="en-GB" b="0" i="0">
                <a:solidFill>
                  <a:srgbClr val="222222"/>
                </a:solidFill>
                <a:effectLst/>
                <a:latin typeface="fsalbertbold"/>
              </a:rPr>
              <a:t>Friday 17 May 2024</a:t>
            </a:r>
            <a:r>
              <a:rPr lang="en-GB" b="0" i="0">
                <a:solidFill>
                  <a:srgbClr val="222222"/>
                </a:solidFill>
                <a:effectLst/>
                <a:latin typeface="fsalbertlight"/>
              </a:rPr>
              <a:t>.</a:t>
            </a:r>
          </a:p>
          <a:p>
            <a:r>
              <a:rPr lang="en-GB" b="0" i="0">
                <a:solidFill>
                  <a:srgbClr val="222222"/>
                </a:solidFill>
                <a:effectLst/>
                <a:latin typeface="fsalbertlight"/>
              </a:rPr>
              <a:t>Any amendments to motions should be submitted by </a:t>
            </a:r>
            <a:r>
              <a:rPr lang="en-GB" b="0" i="0">
                <a:solidFill>
                  <a:srgbClr val="222222"/>
                </a:solidFill>
                <a:effectLst/>
                <a:latin typeface="fsalbertbold"/>
              </a:rPr>
              <a:t>12pm, </a:t>
            </a:r>
            <a:r>
              <a:rPr lang="en-GB">
                <a:solidFill>
                  <a:srgbClr val="222222"/>
                </a:solidFill>
                <a:latin typeface="fsalbertbold"/>
              </a:rPr>
              <a:t>Monday 3 June 2024</a:t>
            </a:r>
            <a:r>
              <a:rPr lang="en-GB" b="0" i="0">
                <a:solidFill>
                  <a:srgbClr val="222222"/>
                </a:solidFill>
                <a:effectLst/>
                <a:latin typeface="fsalbertlight"/>
              </a:rPr>
              <a:t>.</a:t>
            </a:r>
          </a:p>
          <a:p>
            <a:pPr algn="l"/>
            <a:r>
              <a:rPr lang="en-GB">
                <a:solidFill>
                  <a:srgbClr val="222222"/>
                </a:solidFill>
                <a:latin typeface="fsalbertlight"/>
              </a:rPr>
              <a:t>Emergency motions – between the 29 Feb and 17 June</a:t>
            </a:r>
            <a:endParaRPr lang="en-GB" b="0" i="0">
              <a:solidFill>
                <a:srgbClr val="222222"/>
              </a:solidFill>
              <a:effectLst/>
              <a:latin typeface="fsalbertlight"/>
            </a:endParaRPr>
          </a:p>
          <a:p>
            <a:endParaRPr lang="en-GB"/>
          </a:p>
        </p:txBody>
      </p:sp>
    </p:spTree>
    <p:extLst>
      <p:ext uri="{BB962C8B-B14F-4D97-AF65-F5344CB8AC3E}">
        <p14:creationId xmlns:p14="http://schemas.microsoft.com/office/powerpoint/2010/main" val="3596963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E54066-853A-3538-488C-F85EFA453ACC}"/>
              </a:ext>
            </a:extLst>
          </p:cNvPr>
          <p:cNvPicPr>
            <a:picLocks noChangeAspect="1"/>
          </p:cNvPicPr>
          <p:nvPr/>
        </p:nvPicPr>
        <p:blipFill>
          <a:blip r:embed="rId3"/>
          <a:stretch>
            <a:fillRect/>
          </a:stretch>
        </p:blipFill>
        <p:spPr>
          <a:xfrm>
            <a:off x="0" y="-31849"/>
            <a:ext cx="12192000" cy="6858000"/>
          </a:xfrm>
          <a:prstGeom prst="rect">
            <a:avLst/>
          </a:prstGeom>
        </p:spPr>
      </p:pic>
      <p:sp>
        <p:nvSpPr>
          <p:cNvPr id="2" name="Title 1"/>
          <p:cNvSpPr>
            <a:spLocks noGrp="1"/>
          </p:cNvSpPr>
          <p:nvPr>
            <p:ph type="title"/>
          </p:nvPr>
        </p:nvSpPr>
        <p:spPr>
          <a:xfrm>
            <a:off x="432265" y="-21801"/>
            <a:ext cx="10515600" cy="1325563"/>
          </a:xfrm>
        </p:spPr>
        <p:txBody>
          <a:bodyPr/>
          <a:lstStyle/>
          <a:p>
            <a:r>
              <a:rPr lang="en-GB" b="1"/>
              <a:t>The process</a:t>
            </a:r>
          </a:p>
        </p:txBody>
      </p:sp>
      <p:sp>
        <p:nvSpPr>
          <p:cNvPr id="4" name="Content Placeholder 3"/>
          <p:cNvSpPr>
            <a:spLocks noGrp="1"/>
          </p:cNvSpPr>
          <p:nvPr>
            <p:ph idx="1"/>
          </p:nvPr>
        </p:nvSpPr>
        <p:spPr>
          <a:xfrm>
            <a:off x="261257" y="1510075"/>
            <a:ext cx="11490475" cy="4907658"/>
          </a:xfrm>
        </p:spPr>
        <p:txBody>
          <a:bodyPr>
            <a:normAutofit/>
          </a:bodyPr>
          <a:lstStyle/>
          <a:p>
            <a:r>
              <a:rPr lang="en-GB">
                <a:hlinkClick r:id="rId4"/>
              </a:rPr>
              <a:t>Annual Representative Conference 2023 | The Chartered Society of Physiotherapy (csp.org.uk)</a:t>
            </a:r>
            <a:endParaRPr lang="en-GB"/>
          </a:p>
          <a:p>
            <a:endParaRPr lang="en-GB"/>
          </a:p>
          <a:p>
            <a:endParaRPr lang="en-GB"/>
          </a:p>
          <a:p>
            <a:endParaRPr lang="en-GB"/>
          </a:p>
          <a:p>
            <a:endParaRPr lang="en-GB"/>
          </a:p>
        </p:txBody>
      </p:sp>
      <p:sp>
        <p:nvSpPr>
          <p:cNvPr id="10" name="Rectangle 9">
            <a:extLst>
              <a:ext uri="{FF2B5EF4-FFF2-40B4-BE49-F238E27FC236}">
                <a16:creationId xmlns:a16="http://schemas.microsoft.com/office/drawing/2014/main" id="{A4F5257D-F1D9-C2DA-CD24-7E32BF1B3D26}"/>
              </a:ext>
            </a:extLst>
          </p:cNvPr>
          <p:cNvSpPr/>
          <p:nvPr/>
        </p:nvSpPr>
        <p:spPr>
          <a:xfrm>
            <a:off x="0" y="5825067"/>
            <a:ext cx="2472267" cy="1117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C0E54E6-F52A-0286-5783-71AE9F0DFBBD}"/>
              </a:ext>
            </a:extLst>
          </p:cNvPr>
          <p:cNvPicPr>
            <a:picLocks noChangeAspect="1"/>
          </p:cNvPicPr>
          <p:nvPr/>
        </p:nvPicPr>
        <p:blipFill rotWithShape="1">
          <a:blip r:embed="rId5"/>
          <a:srcRect t="5370" r="50000" b="11915"/>
          <a:stretch/>
        </p:blipFill>
        <p:spPr>
          <a:xfrm>
            <a:off x="610716" y="2532185"/>
            <a:ext cx="7427965" cy="3719765"/>
          </a:xfrm>
          <a:prstGeom prst="rect">
            <a:avLst/>
          </a:prstGeom>
        </p:spPr>
      </p:pic>
    </p:spTree>
    <p:extLst>
      <p:ext uri="{BB962C8B-B14F-4D97-AF65-F5344CB8AC3E}">
        <p14:creationId xmlns:p14="http://schemas.microsoft.com/office/powerpoint/2010/main" val="1776108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DE7AB-D639-96A4-D10F-1DCFF073F8B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50040DB-F490-63D3-1723-50853ACE0C94}"/>
              </a:ext>
            </a:extLst>
          </p:cNvPr>
          <p:cNvPicPr>
            <a:picLocks noChangeAspect="1"/>
          </p:cNvPicPr>
          <p:nvPr/>
        </p:nvPicPr>
        <p:blipFill>
          <a:blip r:embed="rId3"/>
          <a:stretch>
            <a:fillRect/>
          </a:stretch>
        </p:blipFill>
        <p:spPr>
          <a:xfrm>
            <a:off x="0" y="-31849"/>
            <a:ext cx="12192000" cy="6858000"/>
          </a:xfrm>
          <a:prstGeom prst="rect">
            <a:avLst/>
          </a:prstGeom>
        </p:spPr>
      </p:pic>
      <p:sp>
        <p:nvSpPr>
          <p:cNvPr id="2" name="Title 1">
            <a:extLst>
              <a:ext uri="{FF2B5EF4-FFF2-40B4-BE49-F238E27FC236}">
                <a16:creationId xmlns:a16="http://schemas.microsoft.com/office/drawing/2014/main" id="{946E585E-856C-0D03-6611-2B1C802AB6AE}"/>
              </a:ext>
            </a:extLst>
          </p:cNvPr>
          <p:cNvSpPr>
            <a:spLocks noGrp="1"/>
          </p:cNvSpPr>
          <p:nvPr>
            <p:ph type="title"/>
          </p:nvPr>
        </p:nvSpPr>
        <p:spPr>
          <a:xfrm>
            <a:off x="266010" y="-174201"/>
            <a:ext cx="10515600" cy="1325563"/>
          </a:xfrm>
        </p:spPr>
        <p:txBody>
          <a:bodyPr/>
          <a:lstStyle/>
          <a:p>
            <a:r>
              <a:rPr lang="en-GB" b="1" dirty="0"/>
              <a:t>ARC Training</a:t>
            </a:r>
          </a:p>
        </p:txBody>
      </p:sp>
      <p:sp>
        <p:nvSpPr>
          <p:cNvPr id="4" name="Content Placeholder 3">
            <a:extLst>
              <a:ext uri="{FF2B5EF4-FFF2-40B4-BE49-F238E27FC236}">
                <a16:creationId xmlns:a16="http://schemas.microsoft.com/office/drawing/2014/main" id="{B57074E1-920D-A234-348A-FBC17FEC3787}"/>
              </a:ext>
            </a:extLst>
          </p:cNvPr>
          <p:cNvSpPr>
            <a:spLocks noGrp="1"/>
          </p:cNvSpPr>
          <p:nvPr>
            <p:ph idx="1"/>
          </p:nvPr>
        </p:nvSpPr>
        <p:spPr>
          <a:xfrm>
            <a:off x="164275" y="858911"/>
            <a:ext cx="11490475" cy="4907658"/>
          </a:xfrm>
        </p:spPr>
        <p:txBody>
          <a:bodyPr vert="horz" lIns="91440" tIns="45720" rIns="91440" bIns="45720" rtlCol="0" anchor="t">
            <a:normAutofit/>
          </a:bodyPr>
          <a:lstStyle/>
          <a:p>
            <a:r>
              <a:rPr lang="en-GB" dirty="0">
                <a:cs typeface="Calibri"/>
              </a:rPr>
              <a:t>For a detailed overview of ARC </a:t>
            </a:r>
            <a:r>
              <a:rPr lang="en-GB" dirty="0">
                <a:ea typeface="+mn-lt"/>
                <a:cs typeface="+mn-lt"/>
              </a:rPr>
              <a:t> </a:t>
            </a:r>
            <a:r>
              <a:rPr lang="en-GB" dirty="0">
                <a:ea typeface="+mn-lt"/>
                <a:cs typeface="+mn-lt"/>
                <a:hlinkClick r:id="rId4"/>
              </a:rPr>
              <a:t>https://www.youtube.com/watch?v=4alCAiOrpf8</a:t>
            </a:r>
            <a:r>
              <a:rPr lang="en-GB" dirty="0">
                <a:ea typeface="+mn-lt"/>
                <a:cs typeface="+mn-lt"/>
              </a:rPr>
              <a:t> </a:t>
            </a:r>
            <a:endParaRPr lang="en-US" dirty="0"/>
          </a:p>
          <a:p>
            <a:pPr marL="0" indent="0">
              <a:buNone/>
            </a:pPr>
            <a:endParaRPr lang="en-GB" dirty="0">
              <a:cs typeface="Calibri"/>
            </a:endParaRPr>
          </a:p>
          <a:p>
            <a:r>
              <a:rPr lang="en-GB" dirty="0">
                <a:cs typeface="Calibri"/>
              </a:rPr>
              <a:t>ARC in Motion 2023 -</a:t>
            </a:r>
            <a:r>
              <a:rPr lang="en-GB" dirty="0">
                <a:ea typeface="+mn-lt"/>
                <a:cs typeface="+mn-lt"/>
              </a:rPr>
              <a:t> </a:t>
            </a:r>
            <a:r>
              <a:rPr lang="en-GB" dirty="0">
                <a:ea typeface="+mn-lt"/>
                <a:cs typeface="+mn-lt"/>
                <a:hlinkClick r:id="rId5"/>
              </a:rPr>
              <a:t>https://youtu.be/DdVTGyY9bXc</a:t>
            </a:r>
            <a:r>
              <a:rPr lang="en-GB" dirty="0">
                <a:ea typeface="+mn-lt"/>
                <a:cs typeface="+mn-lt"/>
              </a:rPr>
              <a:t> </a:t>
            </a:r>
          </a:p>
          <a:p>
            <a:pPr marL="0" indent="0">
              <a:buNone/>
            </a:pPr>
            <a:endParaRPr lang="en-GB" dirty="0">
              <a:cs typeface="Calibri"/>
            </a:endParaRPr>
          </a:p>
          <a:p>
            <a:r>
              <a:rPr lang="en-GB" dirty="0">
                <a:cs typeface="Calibri"/>
              </a:rPr>
              <a:t>How to write a motion/ discussion item </a:t>
            </a:r>
            <a:r>
              <a:rPr lang="en-GB" dirty="0">
                <a:cs typeface="Calibri"/>
                <a:hlinkClick r:id="rId6"/>
              </a:rPr>
              <a:t>https</a:t>
            </a:r>
            <a:r>
              <a:rPr lang="en-GB" dirty="0">
                <a:ea typeface="+mn-lt"/>
                <a:cs typeface="+mn-lt"/>
                <a:hlinkClick r:id="rId6"/>
              </a:rPr>
              <a:t>://www.youtube.com/watch?v=KTONWm0LTC4</a:t>
            </a:r>
            <a:r>
              <a:rPr lang="en-GB" dirty="0">
                <a:ea typeface="+mn-lt"/>
                <a:cs typeface="+mn-lt"/>
              </a:rPr>
              <a:t> </a:t>
            </a:r>
            <a:endParaRPr lang="en-GB">
              <a:cs typeface="Calibri"/>
            </a:endParaRPr>
          </a:p>
          <a:p>
            <a:pPr marL="0" indent="0">
              <a:buNone/>
            </a:pPr>
            <a:endParaRPr lang="en-GB" dirty="0">
              <a:cs typeface="Calibri" panose="020F0502020204030204"/>
            </a:endParaRPr>
          </a:p>
          <a:p>
            <a:pPr marL="457200" indent="-457200"/>
            <a:r>
              <a:rPr lang="en-GB" dirty="0">
                <a:cs typeface="Calibri" panose="020F0502020204030204"/>
              </a:rPr>
              <a:t>Next training:  amending/appealing motions – 27 March 2024 at 6.00pm</a:t>
            </a:r>
          </a:p>
          <a:p>
            <a:pPr marL="0" indent="0">
              <a:buNone/>
            </a:pPr>
            <a:r>
              <a:rPr lang="en-GB">
                <a:cs typeface="Calibri" panose="020F0502020204030204"/>
              </a:rPr>
              <a:t>Book a place   </a:t>
            </a:r>
            <a:r>
              <a:rPr lang="en-GB" dirty="0">
                <a:ea typeface="+mn-lt"/>
                <a:cs typeface="+mn-lt"/>
              </a:rPr>
              <a:t>  </a:t>
            </a:r>
            <a:r>
              <a:rPr lang="en-GB" dirty="0">
                <a:ea typeface="+mn-lt"/>
                <a:cs typeface="+mn-lt"/>
                <a:hlinkClick r:id="rId7"/>
              </a:rPr>
              <a:t>https://www.smartsurvey.co.uk/s/DEF0AF/</a:t>
            </a:r>
            <a:r>
              <a:rPr lang="en-GB" dirty="0">
                <a:ea typeface="+mn-lt"/>
                <a:cs typeface="+mn-lt"/>
              </a:rPr>
              <a:t> </a:t>
            </a:r>
            <a:endParaRPr lang="en-GB" dirty="0">
              <a:cs typeface="Calibri" panose="020F0502020204030204"/>
            </a:endParaRPr>
          </a:p>
          <a:p>
            <a:endParaRPr lang="en-GB" dirty="0">
              <a:cs typeface="Calibri" panose="020F0502020204030204"/>
            </a:endParaRPr>
          </a:p>
          <a:p>
            <a:endParaRPr lang="en-GB" dirty="0">
              <a:cs typeface="Calibri" panose="020F0502020204030204"/>
            </a:endParaRPr>
          </a:p>
          <a:p>
            <a:endParaRPr lang="en-GB">
              <a:cs typeface="Calibri" panose="020F0502020204030204"/>
            </a:endParaRPr>
          </a:p>
          <a:p>
            <a:endParaRPr lang="en-GB">
              <a:cs typeface="Calibri" panose="020F0502020204030204"/>
            </a:endParaRPr>
          </a:p>
          <a:p>
            <a:endParaRPr lang="en-GB">
              <a:cs typeface="Calibri" panose="020F0502020204030204"/>
            </a:endParaRPr>
          </a:p>
        </p:txBody>
      </p:sp>
      <p:sp>
        <p:nvSpPr>
          <p:cNvPr id="10" name="Rectangle 9">
            <a:extLst>
              <a:ext uri="{FF2B5EF4-FFF2-40B4-BE49-F238E27FC236}">
                <a16:creationId xmlns:a16="http://schemas.microsoft.com/office/drawing/2014/main" id="{5A3AE6D7-1D85-5CFA-9A71-C31EF36BA814}"/>
              </a:ext>
            </a:extLst>
          </p:cNvPr>
          <p:cNvSpPr/>
          <p:nvPr/>
        </p:nvSpPr>
        <p:spPr>
          <a:xfrm>
            <a:off x="0" y="5700376"/>
            <a:ext cx="2472267" cy="1117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2055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E54066-853A-3538-488C-F85EFA453ACC}"/>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b="1"/>
              <a:t>The criteria</a:t>
            </a:r>
          </a:p>
        </p:txBody>
      </p:sp>
      <p:sp>
        <p:nvSpPr>
          <p:cNvPr id="3" name="Content Placeholder 2"/>
          <p:cNvSpPr>
            <a:spLocks noGrp="1"/>
          </p:cNvSpPr>
          <p:nvPr>
            <p:ph idx="1"/>
          </p:nvPr>
        </p:nvSpPr>
        <p:spPr>
          <a:xfrm>
            <a:off x="838200" y="929898"/>
            <a:ext cx="10515600" cy="7919634"/>
          </a:xfrm>
        </p:spPr>
        <p:txBody>
          <a:bodyPr vert="horz" lIns="91440" tIns="45720" rIns="91440" bIns="45720" numCol="1" rtlCol="0" anchor="t">
            <a:normAutofit/>
          </a:bodyPr>
          <a:lstStyle/>
          <a:p>
            <a:pPr marL="0" indent="0">
              <a:buNone/>
            </a:pPr>
            <a:endParaRPr lang="en-GB" sz="3400"/>
          </a:p>
          <a:p>
            <a:pPr marL="342900" indent="-342900">
              <a:lnSpc>
                <a:spcPct val="107000"/>
              </a:lnSpc>
              <a:spcAft>
                <a:spcPts val="600"/>
              </a:spcAft>
              <a:buFont typeface="+mj-lt"/>
              <a:buAutoNum type="arabicPeriod"/>
            </a:pPr>
            <a:r>
              <a:rPr lang="en-GB">
                <a:latin typeface="Arial"/>
                <a:ea typeface="Times New Roman" panose="02020603050405020304" pitchFamily="18" charset="0"/>
                <a:cs typeface="Times New Roman"/>
              </a:rPr>
              <a:t>M</a:t>
            </a:r>
            <a:r>
              <a:rPr lang="en-GB">
                <a:effectLst/>
                <a:latin typeface="Arial"/>
                <a:ea typeface="Times New Roman" panose="02020603050405020304" pitchFamily="18" charset="0"/>
                <a:cs typeface="Times New Roman"/>
              </a:rPr>
              <a:t>ust relate to the CSP's remit as a professional body and trade union. – but not necessarily specific to physiotherapy;</a:t>
            </a:r>
            <a:r>
              <a:rPr lang="en-GB">
                <a:latin typeface="Arial"/>
                <a:ea typeface="Times New Roman" panose="02020603050405020304" pitchFamily="18" charset="0"/>
                <a:cs typeface="Times New Roman"/>
              </a:rPr>
              <a:t> </a:t>
            </a:r>
            <a:endParaRPr lang="en-GB">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600"/>
              </a:spcAft>
              <a:buFont typeface="+mj-lt"/>
              <a:buAutoNum type="arabicPeriod"/>
              <a:tabLst>
                <a:tab pos="-914400" algn="l"/>
              </a:tabLst>
            </a:pPr>
            <a:r>
              <a:rPr lang="en-GB">
                <a:effectLst/>
                <a:latin typeface="Arial"/>
                <a:ea typeface="Times New Roman" panose="02020603050405020304" pitchFamily="18" charset="0"/>
                <a:cs typeface="Times New Roman"/>
              </a:rPr>
              <a:t>Must be expressed in the form of a motion</a:t>
            </a:r>
            <a:r>
              <a:rPr lang="en-GB">
                <a:latin typeface="Arial"/>
                <a:ea typeface="Times New Roman" panose="02020603050405020304" pitchFamily="18" charset="0"/>
                <a:cs typeface="Times New Roman"/>
              </a:rPr>
              <a:t> </a:t>
            </a:r>
            <a:r>
              <a:rPr lang="en-GB">
                <a:effectLst/>
                <a:latin typeface="Arial"/>
                <a:ea typeface="Times New Roman" panose="02020603050405020304" pitchFamily="18" charset="0"/>
                <a:cs typeface="Times New Roman"/>
              </a:rPr>
              <a:t> - with an ASK;</a:t>
            </a:r>
            <a:r>
              <a:rPr lang="en-GB">
                <a:latin typeface="Arial"/>
                <a:ea typeface="Times New Roman" panose="02020603050405020304" pitchFamily="18" charset="0"/>
                <a:cs typeface="Times New Roman"/>
              </a:rPr>
              <a:t> </a:t>
            </a:r>
            <a:endParaRPr lang="en-GB">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600"/>
              </a:spcAft>
              <a:buFont typeface="+mj-lt"/>
              <a:buAutoNum type="arabicPeriod"/>
              <a:tabLst>
                <a:tab pos="-914400" algn="l"/>
              </a:tabLst>
            </a:pPr>
            <a:r>
              <a:rPr lang="en-GB">
                <a:latin typeface="Arial"/>
                <a:ea typeface="Times New Roman" panose="02020603050405020304" pitchFamily="18" charset="0"/>
                <a:cs typeface="Times New Roman"/>
              </a:rPr>
              <a:t>Must </a:t>
            </a:r>
            <a:r>
              <a:rPr lang="en-GB">
                <a:effectLst/>
                <a:latin typeface="Arial"/>
                <a:ea typeface="Times New Roman" panose="02020603050405020304" pitchFamily="18" charset="0"/>
                <a:cs typeface="Times New Roman"/>
              </a:rPr>
              <a:t>request something new or a change to existing policy;</a:t>
            </a:r>
          </a:p>
          <a:p>
            <a:pPr marL="342900" lvl="0" indent="-342900">
              <a:lnSpc>
                <a:spcPct val="107000"/>
              </a:lnSpc>
              <a:spcAft>
                <a:spcPts val="600"/>
              </a:spcAft>
              <a:buFont typeface="+mj-lt"/>
              <a:buAutoNum type="arabicPeriod"/>
              <a:tabLst>
                <a:tab pos="-914400" algn="l"/>
              </a:tabLst>
            </a:pPr>
            <a:r>
              <a:rPr lang="en-GB">
                <a:effectLst/>
                <a:latin typeface="Arial"/>
                <a:ea typeface="Times New Roman" panose="02020603050405020304" pitchFamily="18" charset="0"/>
                <a:cs typeface="Times New Roman"/>
              </a:rPr>
              <a:t>Must be unambiguous;</a:t>
            </a:r>
          </a:p>
          <a:p>
            <a:pPr marL="342900" lvl="0" indent="-342900">
              <a:lnSpc>
                <a:spcPct val="107000"/>
              </a:lnSpc>
              <a:spcAft>
                <a:spcPts val="600"/>
              </a:spcAft>
              <a:buFont typeface="+mj-lt"/>
              <a:buAutoNum type="arabicPeriod"/>
              <a:tabLst>
                <a:tab pos="-914400" algn="l"/>
              </a:tabLst>
            </a:pPr>
            <a:r>
              <a:rPr lang="en-GB">
                <a:effectLst/>
                <a:latin typeface="Arial"/>
                <a:ea typeface="Times New Roman" panose="02020603050405020304" pitchFamily="18" charset="0"/>
                <a:cs typeface="Times New Roman"/>
              </a:rPr>
              <a:t>Must ask the CSP to do something which is possible and legally permissible and within realistic financial costs.</a:t>
            </a:r>
            <a:endParaRPr lang="en-GB">
              <a:effectLst/>
              <a:latin typeface="Arial"/>
              <a:ea typeface="Calibri" panose="020F0502020204030204" pitchFamily="34" charset="0"/>
              <a:cs typeface="Times New Roman"/>
            </a:endParaRPr>
          </a:p>
        </p:txBody>
      </p:sp>
      <p:sp>
        <p:nvSpPr>
          <p:cNvPr id="5" name="Rectangle 4">
            <a:extLst>
              <a:ext uri="{FF2B5EF4-FFF2-40B4-BE49-F238E27FC236}">
                <a16:creationId xmlns:a16="http://schemas.microsoft.com/office/drawing/2014/main" id="{AE9C9057-694E-F58D-159D-CCD34B3B6CFE}"/>
              </a:ext>
            </a:extLst>
          </p:cNvPr>
          <p:cNvSpPr/>
          <p:nvPr/>
        </p:nvSpPr>
        <p:spPr>
          <a:xfrm>
            <a:off x="0" y="6241581"/>
            <a:ext cx="2472267" cy="571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18432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E54066-853A-3538-488C-F85EFA453ACC}"/>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pPr algn="ctr"/>
            <a:r>
              <a:rPr lang="en-GB" b="1"/>
              <a:t>Learning Outcomes</a:t>
            </a:r>
            <a:endParaRPr lang="en-US"/>
          </a:p>
        </p:txBody>
      </p:sp>
      <p:sp>
        <p:nvSpPr>
          <p:cNvPr id="5" name="Content Placeholder 2"/>
          <p:cNvSpPr txBox="1">
            <a:spLocks/>
          </p:cNvSpPr>
          <p:nvPr/>
        </p:nvSpPr>
        <p:spPr>
          <a:xfrm>
            <a:off x="944418" y="1774825"/>
            <a:ext cx="10515600" cy="2215966"/>
          </a:xfrm>
          <a:prstGeom prst="rect">
            <a:avLst/>
          </a:prstGeom>
        </p:spPr>
        <p:txBody>
          <a:bodyPr vert="horz" lIns="91440" tIns="45720" rIns="91440" bIns="45720"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Understanding of ARC and its history</a:t>
            </a:r>
            <a:br>
              <a:rPr lang="en-GB" dirty="0"/>
            </a:br>
            <a:endParaRPr lang="en-GB"/>
          </a:p>
          <a:p>
            <a:r>
              <a:rPr lang="en-GB" dirty="0">
                <a:cs typeface="Calibri"/>
              </a:rPr>
              <a:t>How to write a motion/discussion item</a:t>
            </a:r>
          </a:p>
          <a:p>
            <a:endParaRPr lang="en-GB" dirty="0">
              <a:cs typeface="Calibri"/>
            </a:endParaRPr>
          </a:p>
          <a:p>
            <a:r>
              <a:rPr lang="en-GB" dirty="0">
                <a:cs typeface="Calibri"/>
              </a:rPr>
              <a:t>Request a fringe meeting</a:t>
            </a:r>
          </a:p>
          <a:p>
            <a:endParaRPr lang="en-GB">
              <a:cs typeface="Calibri"/>
            </a:endParaRPr>
          </a:p>
          <a:p>
            <a:r>
              <a:rPr lang="en-GB" dirty="0">
                <a:cs typeface="Calibri"/>
              </a:rPr>
              <a:t>Overview of ARC timetable</a:t>
            </a:r>
          </a:p>
          <a:p>
            <a:endParaRPr lang="en-GB">
              <a:cs typeface="Calibri"/>
            </a:endParaRPr>
          </a:p>
          <a:p>
            <a:endParaRPr lang="en-GB"/>
          </a:p>
          <a:p>
            <a:endParaRPr lang="en-GB">
              <a:cs typeface="Calibri"/>
            </a:endParaRPr>
          </a:p>
          <a:p>
            <a:endParaRPr lang="en-GB">
              <a:cs typeface="Calibri"/>
            </a:endParaRPr>
          </a:p>
        </p:txBody>
      </p:sp>
      <p:sp>
        <p:nvSpPr>
          <p:cNvPr id="3" name="Rectangle 2">
            <a:extLst>
              <a:ext uri="{FF2B5EF4-FFF2-40B4-BE49-F238E27FC236}">
                <a16:creationId xmlns:a16="http://schemas.microsoft.com/office/drawing/2014/main" id="{03AC7A1F-9957-FEE8-CB58-3A1CBEC7A45F}"/>
              </a:ext>
            </a:extLst>
          </p:cNvPr>
          <p:cNvSpPr/>
          <p:nvPr/>
        </p:nvSpPr>
        <p:spPr>
          <a:xfrm>
            <a:off x="0" y="5825067"/>
            <a:ext cx="2472267" cy="1117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7015532-57C9-1B26-AC76-53E8B88E2F84}"/>
              </a:ext>
            </a:extLst>
          </p:cNvPr>
          <p:cNvPicPr>
            <a:picLocks noChangeAspect="1"/>
          </p:cNvPicPr>
          <p:nvPr/>
        </p:nvPicPr>
        <p:blipFill>
          <a:blip r:embed="rId4"/>
          <a:stretch>
            <a:fillRect/>
          </a:stretch>
        </p:blipFill>
        <p:spPr>
          <a:xfrm>
            <a:off x="8008377" y="1994752"/>
            <a:ext cx="3939530" cy="3830315"/>
          </a:xfrm>
          <a:prstGeom prst="rect">
            <a:avLst/>
          </a:prstGeom>
        </p:spPr>
      </p:pic>
      <p:pic>
        <p:nvPicPr>
          <p:cNvPr id="7" name="Picture 6" descr="A person standing at a podium&#10;&#10;Description automatically generated">
            <a:extLst>
              <a:ext uri="{FF2B5EF4-FFF2-40B4-BE49-F238E27FC236}">
                <a16:creationId xmlns:a16="http://schemas.microsoft.com/office/drawing/2014/main" id="{645E4ED3-33F3-B5A6-89F7-D5868A8DB3D6}"/>
              </a:ext>
            </a:extLst>
          </p:cNvPr>
          <p:cNvPicPr>
            <a:picLocks noChangeAspect="1"/>
          </p:cNvPicPr>
          <p:nvPr/>
        </p:nvPicPr>
        <p:blipFill rotWithShape="1">
          <a:blip r:embed="rId5"/>
          <a:srcRect r="1" b="8030"/>
          <a:stretch/>
        </p:blipFill>
        <p:spPr>
          <a:xfrm>
            <a:off x="6261125" y="3215714"/>
            <a:ext cx="2142016" cy="2951346"/>
          </a:xfrm>
          <a:prstGeom prst="rect">
            <a:avLst/>
          </a:prstGeom>
        </p:spPr>
      </p:pic>
    </p:spTree>
    <p:extLst>
      <p:ext uri="{BB962C8B-B14F-4D97-AF65-F5344CB8AC3E}">
        <p14:creationId xmlns:p14="http://schemas.microsoft.com/office/powerpoint/2010/main" val="1206508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E54066-853A-3538-488C-F85EFA453ACC}"/>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pPr algn="ctr"/>
            <a:r>
              <a:rPr lang="en-GB" b="1"/>
              <a:t>What is ARC?</a:t>
            </a:r>
            <a:endParaRPr lang="en-US"/>
          </a:p>
        </p:txBody>
      </p:sp>
      <p:sp>
        <p:nvSpPr>
          <p:cNvPr id="5" name="Content Placeholder 2"/>
          <p:cNvSpPr txBox="1">
            <a:spLocks/>
          </p:cNvSpPr>
          <p:nvPr/>
        </p:nvSpPr>
        <p:spPr>
          <a:xfrm>
            <a:off x="838200" y="1398853"/>
            <a:ext cx="10515600" cy="4718050"/>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spcBef>
                <a:spcPct val="0"/>
              </a:spcBef>
              <a:spcAft>
                <a:spcPct val="0"/>
              </a:spcAft>
              <a:buNone/>
            </a:pPr>
            <a:r>
              <a:rPr lang="en-GB" sz="2800" dirty="0">
                <a:solidFill>
                  <a:prstClr val="black"/>
                </a:solidFill>
                <a:latin typeface="Calibri"/>
                <a:cs typeface="Calibri"/>
              </a:rPr>
              <a:t>The Annual Representative Conference (‘ARC’) is an </a:t>
            </a:r>
            <a:r>
              <a:rPr lang="en-GB" sz="2800" b="1" dirty="0">
                <a:solidFill>
                  <a:prstClr val="black"/>
                </a:solidFill>
                <a:latin typeface="Calibri"/>
                <a:cs typeface="Calibri"/>
              </a:rPr>
              <a:t>advisory body of the CSP Council</a:t>
            </a:r>
            <a:endParaRPr lang="en-US"/>
          </a:p>
          <a:p>
            <a:pPr marL="0" indent="0">
              <a:buNone/>
            </a:pPr>
            <a:r>
              <a:rPr lang="en-GB" dirty="0"/>
              <a:t>a. debates and discusses matters of importance to the CSP membership; </a:t>
            </a:r>
            <a:endParaRPr lang="en-GB" dirty="0">
              <a:cs typeface="Calibri"/>
            </a:endParaRPr>
          </a:p>
          <a:p>
            <a:pPr marL="0" indent="0">
              <a:buNone/>
            </a:pPr>
            <a:r>
              <a:rPr lang="en-GB" dirty="0"/>
              <a:t>b. informs CSP strategy and policy through debate and discussion; </a:t>
            </a:r>
            <a:endParaRPr lang="en-GB" dirty="0">
              <a:cs typeface="Calibri"/>
            </a:endParaRPr>
          </a:p>
          <a:p>
            <a:pPr marL="0" indent="0">
              <a:buNone/>
            </a:pPr>
            <a:r>
              <a:rPr lang="en-GB" dirty="0"/>
              <a:t>c. informs and advises the development and progress of CSP work plans; and </a:t>
            </a:r>
            <a:endParaRPr lang="en-GB" dirty="0">
              <a:cs typeface="Calibri"/>
            </a:endParaRPr>
          </a:p>
          <a:p>
            <a:pPr marL="0" indent="0">
              <a:buNone/>
            </a:pPr>
            <a:r>
              <a:rPr lang="en-GB" dirty="0"/>
              <a:t>d. promotes engagement and sharing knowledge and views across the CSP. </a:t>
            </a:r>
            <a:endParaRPr lang="en-GB" dirty="0">
              <a:cs typeface="Calibri"/>
            </a:endParaRPr>
          </a:p>
          <a:p>
            <a:pPr marL="285750" indent="-285750" eaLnBrk="0" fontAlgn="base" hangingPunct="0">
              <a:spcBef>
                <a:spcPct val="0"/>
              </a:spcBef>
              <a:spcAft>
                <a:spcPct val="0"/>
              </a:spcAft>
              <a:buFont typeface="Arial" panose="020B0604020202020204" pitchFamily="34" charset="0"/>
              <a:buChar char="•"/>
            </a:pPr>
            <a:endParaRPr lang="en-GB" sz="2800" b="1">
              <a:solidFill>
                <a:prstClr val="black"/>
              </a:solidFill>
              <a:latin typeface="Calibri" panose="020F0502020204030204" pitchFamily="34" charset="0"/>
            </a:endParaRPr>
          </a:p>
          <a:p>
            <a:pPr marL="285750" indent="-285750" eaLnBrk="0" fontAlgn="base" hangingPunct="0">
              <a:spcBef>
                <a:spcPct val="0"/>
              </a:spcBef>
              <a:spcAft>
                <a:spcPct val="0"/>
              </a:spcAft>
              <a:buFont typeface="Arial" panose="020B0604020202020204" pitchFamily="34" charset="0"/>
              <a:buChar char="•"/>
            </a:pPr>
            <a:endParaRPr lang="en-GB" sz="2800" b="1">
              <a:solidFill>
                <a:prstClr val="black"/>
              </a:solidFill>
              <a:latin typeface="Calibri" panose="020F0502020204030204" pitchFamily="34" charset="0"/>
            </a:endParaRPr>
          </a:p>
          <a:p>
            <a:pPr marL="0" indent="0" eaLnBrk="0" fontAlgn="base" hangingPunct="0">
              <a:spcBef>
                <a:spcPct val="0"/>
              </a:spcBef>
              <a:spcAft>
                <a:spcPct val="0"/>
              </a:spcAft>
              <a:buNone/>
            </a:pPr>
            <a:r>
              <a:rPr lang="en-GB" sz="2800" b="1" dirty="0">
                <a:solidFill>
                  <a:prstClr val="black"/>
                </a:solidFill>
                <a:latin typeface="Calibri"/>
                <a:cs typeface="Calibri"/>
              </a:rPr>
              <a:t>ARC Agenda Committee</a:t>
            </a:r>
          </a:p>
          <a:p>
            <a:pPr marL="285750" indent="-285750" eaLnBrk="0" fontAlgn="base" hangingPunct="0">
              <a:spcBef>
                <a:spcPct val="0"/>
              </a:spcBef>
              <a:spcAft>
                <a:spcPct val="0"/>
              </a:spcAft>
              <a:buFont typeface="Arial" panose="020B0604020202020204" pitchFamily="34" charset="0"/>
              <a:buChar char="•"/>
            </a:pPr>
            <a:endParaRPr lang="en-GB" sz="2800" b="1">
              <a:solidFill>
                <a:prstClr val="black"/>
              </a:solidFill>
              <a:latin typeface="Calibri" panose="020F0502020204030204" pitchFamily="34" charset="0"/>
            </a:endParaRPr>
          </a:p>
          <a:p>
            <a:pPr marL="285750" indent="-285750" eaLnBrk="0" fontAlgn="base" hangingPunct="0">
              <a:spcBef>
                <a:spcPct val="0"/>
              </a:spcBef>
              <a:spcAft>
                <a:spcPct val="0"/>
              </a:spcAft>
            </a:pPr>
            <a:r>
              <a:rPr lang="en-GB" dirty="0">
                <a:solidFill>
                  <a:prstClr val="black"/>
                </a:solidFill>
                <a:latin typeface="Calibri"/>
                <a:cs typeface="Calibri"/>
              </a:rPr>
              <a:t>Considers which submitted </a:t>
            </a:r>
            <a:r>
              <a:rPr lang="en-GB" b="1" dirty="0">
                <a:solidFill>
                  <a:prstClr val="black"/>
                </a:solidFill>
                <a:latin typeface="Calibri"/>
                <a:cs typeface="Calibri"/>
              </a:rPr>
              <a:t>Motions</a:t>
            </a:r>
            <a:r>
              <a:rPr lang="en-GB" sz="2800" b="1" dirty="0">
                <a:solidFill>
                  <a:prstClr val="black"/>
                </a:solidFill>
                <a:latin typeface="Calibri"/>
                <a:cs typeface="Calibri"/>
              </a:rPr>
              <a:t> </a:t>
            </a:r>
            <a:r>
              <a:rPr lang="en-GB" dirty="0">
                <a:solidFill>
                  <a:prstClr val="black"/>
                </a:solidFill>
                <a:latin typeface="Calibri"/>
                <a:cs typeface="Calibri"/>
              </a:rPr>
              <a:t>are debated on and</a:t>
            </a:r>
            <a:r>
              <a:rPr lang="en-GB" sz="2800" dirty="0">
                <a:solidFill>
                  <a:prstClr val="black"/>
                </a:solidFill>
                <a:latin typeface="Calibri"/>
                <a:cs typeface="Calibri"/>
              </a:rPr>
              <a:t> voted on at ARC</a:t>
            </a:r>
            <a:r>
              <a:rPr lang="en-GB" dirty="0">
                <a:solidFill>
                  <a:prstClr val="black"/>
                </a:solidFill>
                <a:latin typeface="Calibri"/>
                <a:cs typeface="Calibri"/>
              </a:rPr>
              <a:t> (within criteria) </a:t>
            </a:r>
          </a:p>
          <a:p>
            <a:pPr marL="0" indent="0" eaLnBrk="0" fontAlgn="base" hangingPunct="0">
              <a:spcBef>
                <a:spcPct val="0"/>
              </a:spcBef>
              <a:spcAft>
                <a:spcPct val="0"/>
              </a:spcAft>
              <a:buNone/>
            </a:pPr>
            <a:endParaRPr lang="en-GB">
              <a:solidFill>
                <a:prstClr val="black"/>
              </a:solidFill>
              <a:latin typeface="Calibri"/>
              <a:cs typeface="Calibri"/>
            </a:endParaRPr>
          </a:p>
          <a:p>
            <a:pPr marL="285750" indent="-285750" eaLnBrk="0" fontAlgn="base" hangingPunct="0">
              <a:spcBef>
                <a:spcPct val="0"/>
              </a:spcBef>
              <a:spcAft>
                <a:spcPct val="0"/>
              </a:spcAft>
            </a:pPr>
            <a:r>
              <a:rPr lang="en-GB" sz="2800" dirty="0">
                <a:solidFill>
                  <a:prstClr val="black"/>
                </a:solidFill>
                <a:latin typeface="Calibri"/>
                <a:cs typeface="Calibri"/>
              </a:rPr>
              <a:t>Sets the overall agenda</a:t>
            </a:r>
          </a:p>
          <a:p>
            <a:pPr marL="285750" indent="-285750" eaLnBrk="0" fontAlgn="base" hangingPunct="0">
              <a:spcBef>
                <a:spcPct val="0"/>
              </a:spcBef>
              <a:spcAft>
                <a:spcPct val="0"/>
              </a:spcAft>
              <a:buFont typeface="Arial" panose="020B0604020202020204" pitchFamily="34" charset="0"/>
              <a:buChar char="•"/>
            </a:pPr>
            <a:endParaRPr lang="en-GB" sz="2800">
              <a:solidFill>
                <a:prstClr val="black"/>
              </a:solidFill>
              <a:latin typeface="Calibri" panose="020F0502020204030204" pitchFamily="34" charset="0"/>
            </a:endParaRPr>
          </a:p>
          <a:p>
            <a:pPr marL="285750" indent="-285750" eaLnBrk="0" fontAlgn="base" hangingPunct="0">
              <a:spcBef>
                <a:spcPct val="0"/>
              </a:spcBef>
              <a:spcAft>
                <a:spcPct val="0"/>
              </a:spcAft>
              <a:buFont typeface="Arial" panose="020B0604020202020204" pitchFamily="34" charset="0"/>
              <a:buChar char="•"/>
            </a:pPr>
            <a:endParaRPr lang="en-GB" sz="2800">
              <a:solidFill>
                <a:prstClr val="black"/>
              </a:solidFill>
              <a:latin typeface="Calibri"/>
              <a:cs typeface="Calibri"/>
            </a:endParaRPr>
          </a:p>
          <a:p>
            <a:endParaRPr lang="en-GB">
              <a:cs typeface="Calibri"/>
            </a:endParaRPr>
          </a:p>
          <a:p>
            <a:endParaRPr lang="en-GB"/>
          </a:p>
          <a:p>
            <a:endParaRPr lang="en-GB">
              <a:cs typeface="Calibri"/>
            </a:endParaRPr>
          </a:p>
          <a:p>
            <a:endParaRPr lang="en-GB">
              <a:cs typeface="Calibri"/>
            </a:endParaRPr>
          </a:p>
        </p:txBody>
      </p:sp>
      <p:sp>
        <p:nvSpPr>
          <p:cNvPr id="3" name="Rectangle 2">
            <a:extLst>
              <a:ext uri="{FF2B5EF4-FFF2-40B4-BE49-F238E27FC236}">
                <a16:creationId xmlns:a16="http://schemas.microsoft.com/office/drawing/2014/main" id="{03AC7A1F-9957-FEE8-CB58-3A1CBEC7A45F}"/>
              </a:ext>
            </a:extLst>
          </p:cNvPr>
          <p:cNvSpPr/>
          <p:nvPr/>
        </p:nvSpPr>
        <p:spPr>
          <a:xfrm>
            <a:off x="0" y="5825067"/>
            <a:ext cx="2472267" cy="1117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48989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E54066-853A-3538-488C-F85EFA453ACC}"/>
              </a:ext>
            </a:extLst>
          </p:cNvPr>
          <p:cNvPicPr>
            <a:picLocks noChangeAspect="1"/>
          </p:cNvPicPr>
          <p:nvPr/>
        </p:nvPicPr>
        <p:blipFill>
          <a:blip r:embed="rId3"/>
          <a:stretch>
            <a:fillRect/>
          </a:stretch>
        </p:blipFill>
        <p:spPr>
          <a:xfrm>
            <a:off x="-246928" y="0"/>
            <a:ext cx="12192000" cy="6858000"/>
          </a:xfrm>
          <a:prstGeom prst="rect">
            <a:avLst/>
          </a:prstGeom>
        </p:spPr>
      </p:pic>
      <p:sp>
        <p:nvSpPr>
          <p:cNvPr id="2" name="Title 1"/>
          <p:cNvSpPr>
            <a:spLocks noGrp="1"/>
          </p:cNvSpPr>
          <p:nvPr>
            <p:ph type="title"/>
          </p:nvPr>
        </p:nvSpPr>
        <p:spPr>
          <a:xfrm>
            <a:off x="591272" y="386989"/>
            <a:ext cx="10515600" cy="1325563"/>
          </a:xfrm>
        </p:spPr>
        <p:txBody>
          <a:bodyPr/>
          <a:lstStyle/>
          <a:p>
            <a:pPr algn="ctr"/>
            <a:r>
              <a:rPr lang="en-GB" b="1" dirty="0"/>
              <a:t>How can regional networks get involved?</a:t>
            </a:r>
          </a:p>
        </p:txBody>
      </p:sp>
      <p:sp>
        <p:nvSpPr>
          <p:cNvPr id="3" name="Content Placeholder 2"/>
          <p:cNvSpPr>
            <a:spLocks noGrp="1"/>
          </p:cNvSpPr>
          <p:nvPr>
            <p:ph idx="1"/>
          </p:nvPr>
        </p:nvSpPr>
        <p:spPr>
          <a:xfrm>
            <a:off x="965777" y="1599477"/>
            <a:ext cx="10515600" cy="4351338"/>
          </a:xfrm>
        </p:spPr>
        <p:txBody>
          <a:bodyPr vert="horz" lIns="91440" tIns="45720" rIns="91440" bIns="45720" rtlCol="0" anchor="t">
            <a:normAutofit/>
          </a:bodyPr>
          <a:lstStyle/>
          <a:p>
            <a:r>
              <a:rPr lang="en-GB" sz="3600" dirty="0"/>
              <a:t>Submit a motion </a:t>
            </a:r>
            <a:br>
              <a:rPr lang="en-GB" sz="3600" dirty="0"/>
            </a:br>
            <a:endParaRPr lang="en-GB" sz="3600" dirty="0">
              <a:cs typeface="Calibri"/>
            </a:endParaRPr>
          </a:p>
          <a:p>
            <a:r>
              <a:rPr lang="en-GB" sz="3600" dirty="0"/>
              <a:t>Suggest a discussion item</a:t>
            </a:r>
            <a:br>
              <a:rPr lang="en-GB" sz="3600" dirty="0"/>
            </a:br>
            <a:endParaRPr lang="en-GB" sz="3600" dirty="0">
              <a:cs typeface="Calibri"/>
            </a:endParaRPr>
          </a:p>
          <a:p>
            <a:r>
              <a:rPr lang="en-GB" sz="3600" dirty="0"/>
              <a:t>Attend as a representative, or </a:t>
            </a:r>
            <a:br>
              <a:rPr lang="en-GB" sz="3600" dirty="0">
                <a:cs typeface="Calibri"/>
              </a:rPr>
            </a:br>
            <a:endParaRPr lang="en-GB" sz="3600" dirty="0">
              <a:cs typeface="Calibri"/>
            </a:endParaRPr>
          </a:p>
          <a:p>
            <a:r>
              <a:rPr lang="en-GB" sz="3600" dirty="0"/>
              <a:t>Attend as an observer</a:t>
            </a:r>
            <a:endParaRPr lang="en-GB" sz="3600" dirty="0">
              <a:cs typeface="Calibri" panose="020F0502020204030204"/>
            </a:endParaRPr>
          </a:p>
          <a:p>
            <a:endParaRPr lang="en-GB"/>
          </a:p>
          <a:p>
            <a:endParaRPr lang="en-GB"/>
          </a:p>
          <a:p>
            <a:endParaRPr lang="en-GB"/>
          </a:p>
        </p:txBody>
      </p:sp>
      <p:sp>
        <p:nvSpPr>
          <p:cNvPr id="5" name="Rectangle 4">
            <a:extLst>
              <a:ext uri="{FF2B5EF4-FFF2-40B4-BE49-F238E27FC236}">
                <a16:creationId xmlns:a16="http://schemas.microsoft.com/office/drawing/2014/main" id="{A7C7C0A2-E441-2FE7-5550-609DA2457B0D}"/>
              </a:ext>
            </a:extLst>
          </p:cNvPr>
          <p:cNvSpPr/>
          <p:nvPr/>
        </p:nvSpPr>
        <p:spPr>
          <a:xfrm>
            <a:off x="-246928" y="5912476"/>
            <a:ext cx="2472267" cy="1117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9449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E54066-853A-3538-488C-F85EFA453ACC}"/>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pPr algn="ctr"/>
            <a:r>
              <a:rPr lang="en-GB" b="1"/>
              <a:t>What is a motion?</a:t>
            </a:r>
            <a:endParaRPr lang="en-US">
              <a:cs typeface="Calibri Light" panose="020F0302020204030204"/>
            </a:endParaRPr>
          </a:p>
        </p:txBody>
      </p:sp>
      <p:sp>
        <p:nvSpPr>
          <p:cNvPr id="5" name="Content Placeholder 2"/>
          <p:cNvSpPr txBox="1">
            <a:spLocks/>
          </p:cNvSpPr>
          <p:nvPr/>
        </p:nvSpPr>
        <p:spPr>
          <a:xfrm>
            <a:off x="944418" y="1774825"/>
            <a:ext cx="1051560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A</a:t>
            </a:r>
            <a:r>
              <a:rPr lang="en-GB" sz="2800" b="1"/>
              <a:t> </a:t>
            </a:r>
            <a:r>
              <a:rPr lang="en-GB" sz="2800"/>
              <a:t>form of words formally proposing an action or policy to the CSP Council. Motions are debated and voted on at ARC.</a:t>
            </a:r>
          </a:p>
          <a:p>
            <a:endParaRPr lang="en-GB" b="1"/>
          </a:p>
          <a:p>
            <a:r>
              <a:rPr lang="en-GB" b="1"/>
              <a:t>A motion must meet the criteria to be accepted</a:t>
            </a:r>
          </a:p>
          <a:p>
            <a:r>
              <a:rPr lang="en-GB" b="1"/>
              <a:t>Any motion that meets the criteria cannot be rejected</a:t>
            </a:r>
          </a:p>
          <a:p>
            <a:endParaRPr lang="en-GB" b="1"/>
          </a:p>
          <a:p>
            <a:pPr marL="0" indent="0">
              <a:buNone/>
            </a:pPr>
            <a:r>
              <a:rPr lang="en-GB" b="1"/>
              <a:t>BUT</a:t>
            </a:r>
          </a:p>
          <a:p>
            <a:endParaRPr lang="en-GB" b="1"/>
          </a:p>
          <a:p>
            <a:r>
              <a:rPr lang="en-GB"/>
              <a:t>Not all motions may get considered, and the quality of the motion can impact on how high up the agenda it is placed.</a:t>
            </a:r>
          </a:p>
          <a:p>
            <a:endParaRPr lang="en-GB"/>
          </a:p>
        </p:txBody>
      </p:sp>
      <p:sp>
        <p:nvSpPr>
          <p:cNvPr id="3" name="Rectangle 2">
            <a:extLst>
              <a:ext uri="{FF2B5EF4-FFF2-40B4-BE49-F238E27FC236}">
                <a16:creationId xmlns:a16="http://schemas.microsoft.com/office/drawing/2014/main" id="{03AC7A1F-9957-FEE8-CB58-3A1CBEC7A45F}"/>
              </a:ext>
            </a:extLst>
          </p:cNvPr>
          <p:cNvSpPr/>
          <p:nvPr/>
        </p:nvSpPr>
        <p:spPr>
          <a:xfrm>
            <a:off x="41563" y="5922049"/>
            <a:ext cx="2458413" cy="964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1126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E54066-853A-3538-488C-F85EFA453ACC}"/>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pPr algn="ctr"/>
            <a:r>
              <a:rPr lang="en-GB" b="1"/>
              <a:t>Who can submit a motion?</a:t>
            </a:r>
            <a:endParaRPr lang="en-US"/>
          </a:p>
        </p:txBody>
      </p:sp>
      <p:sp>
        <p:nvSpPr>
          <p:cNvPr id="3" name="Content Placeholder 2"/>
          <p:cNvSpPr>
            <a:spLocks noGrp="1"/>
          </p:cNvSpPr>
          <p:nvPr>
            <p:ph idx="1"/>
          </p:nvPr>
        </p:nvSpPr>
        <p:spPr>
          <a:xfrm>
            <a:off x="838200" y="1690688"/>
            <a:ext cx="10515600" cy="3897312"/>
          </a:xfrm>
        </p:spPr>
        <p:txBody>
          <a:bodyPr numCol="2">
            <a:normAutofit fontScale="92500" lnSpcReduction="20000"/>
          </a:bodyPr>
          <a:lstStyle/>
          <a:p>
            <a:pPr marL="0" indent="0">
              <a:buNone/>
            </a:pPr>
            <a:r>
              <a:rPr lang="en-GB" sz="3600"/>
              <a:t>a. Associates; </a:t>
            </a:r>
          </a:p>
          <a:p>
            <a:pPr marL="0" indent="0">
              <a:buNone/>
            </a:pPr>
            <a:r>
              <a:rPr lang="en-GB" sz="3600"/>
              <a:t>b. Country Boards; </a:t>
            </a:r>
          </a:p>
          <a:p>
            <a:pPr marL="0" indent="0">
              <a:buNone/>
            </a:pPr>
            <a:r>
              <a:rPr lang="en-GB" sz="3600"/>
              <a:t>c. Diversity networks; </a:t>
            </a:r>
          </a:p>
          <a:p>
            <a:pPr marL="0" indent="0">
              <a:buNone/>
            </a:pPr>
            <a:r>
              <a:rPr lang="en-GB" sz="3600"/>
              <a:t>d. National Group of Regional Safety Representatives; </a:t>
            </a:r>
          </a:p>
          <a:p>
            <a:pPr marL="0" indent="0">
              <a:buNone/>
            </a:pPr>
            <a:r>
              <a:rPr lang="en-GB" sz="3600"/>
              <a:t>e. National Group of Regional Stewards; </a:t>
            </a:r>
          </a:p>
          <a:p>
            <a:pPr marL="0" indent="0">
              <a:buNone/>
            </a:pPr>
            <a:r>
              <a:rPr lang="en-GB" sz="3600"/>
              <a:t>f. Professional Networks; </a:t>
            </a:r>
          </a:p>
          <a:p>
            <a:pPr marL="0" indent="0">
              <a:buNone/>
            </a:pPr>
            <a:r>
              <a:rPr lang="en-GB" sz="3600"/>
              <a:t>g. Regional Networks; </a:t>
            </a:r>
          </a:p>
          <a:p>
            <a:pPr marL="0" indent="0">
              <a:buNone/>
            </a:pPr>
            <a:r>
              <a:rPr lang="en-GB" sz="3600"/>
              <a:t>h. Retirement network; </a:t>
            </a:r>
          </a:p>
          <a:p>
            <a:pPr marL="0" indent="0">
              <a:buNone/>
            </a:pPr>
            <a:r>
              <a:rPr lang="en-GB" sz="3600" err="1"/>
              <a:t>i</a:t>
            </a:r>
            <a:r>
              <a:rPr lang="en-GB" sz="3600"/>
              <a:t>. Stewards Regional Groups; </a:t>
            </a:r>
          </a:p>
          <a:p>
            <a:pPr marL="0" indent="0">
              <a:buNone/>
            </a:pPr>
            <a:r>
              <a:rPr lang="en-GB" sz="3600"/>
              <a:t>j. Student Reference Group. </a:t>
            </a:r>
          </a:p>
          <a:p>
            <a:pPr marL="0" indent="0">
              <a:buNone/>
            </a:pPr>
            <a:endParaRPr lang="en-GB" sz="3600"/>
          </a:p>
          <a:p>
            <a:pPr marL="0" indent="0">
              <a:buNone/>
            </a:pPr>
            <a:endParaRPr lang="en-GB"/>
          </a:p>
          <a:p>
            <a:endParaRPr lang="en-GB"/>
          </a:p>
        </p:txBody>
      </p:sp>
      <p:sp>
        <p:nvSpPr>
          <p:cNvPr id="5" name="Rectangle 4">
            <a:extLst>
              <a:ext uri="{FF2B5EF4-FFF2-40B4-BE49-F238E27FC236}">
                <a16:creationId xmlns:a16="http://schemas.microsoft.com/office/drawing/2014/main" id="{AE9C9057-694E-F58D-159D-CCD34B3B6CFE}"/>
              </a:ext>
            </a:extLst>
          </p:cNvPr>
          <p:cNvSpPr/>
          <p:nvPr/>
        </p:nvSpPr>
        <p:spPr>
          <a:xfrm>
            <a:off x="55418" y="5658812"/>
            <a:ext cx="2472267" cy="1117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2935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E54066-853A-3538-488C-F85EFA453ACC}"/>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b="1"/>
              <a:t>The criteria</a:t>
            </a:r>
          </a:p>
        </p:txBody>
      </p:sp>
      <p:sp>
        <p:nvSpPr>
          <p:cNvPr id="3" name="Content Placeholder 2"/>
          <p:cNvSpPr>
            <a:spLocks noGrp="1"/>
          </p:cNvSpPr>
          <p:nvPr>
            <p:ph idx="1"/>
          </p:nvPr>
        </p:nvSpPr>
        <p:spPr>
          <a:xfrm>
            <a:off x="838200" y="1224366"/>
            <a:ext cx="10515600" cy="7625166"/>
          </a:xfrm>
        </p:spPr>
        <p:txBody>
          <a:bodyPr vert="horz" lIns="91440" tIns="45720" rIns="91440" bIns="45720" numCol="1" rtlCol="0" anchor="t">
            <a:normAutofit/>
          </a:bodyPr>
          <a:lstStyle/>
          <a:p>
            <a:pPr marL="0" indent="0">
              <a:buNone/>
            </a:pPr>
            <a:endParaRPr lang="en-GB" sz="3400"/>
          </a:p>
          <a:p>
            <a:pPr marL="0" lvl="0" indent="0">
              <a:lnSpc>
                <a:spcPct val="107000"/>
              </a:lnSpc>
              <a:spcAft>
                <a:spcPts val="600"/>
              </a:spcAft>
              <a:buNone/>
            </a:pPr>
            <a:r>
              <a:rPr lang="en-GB" sz="3400">
                <a:effectLst/>
                <a:latin typeface="Arial" panose="020B0604020202020204" pitchFamily="34" charset="0"/>
                <a:ea typeface="Times New Roman" panose="02020603050405020304" pitchFamily="18" charset="0"/>
                <a:cs typeface="Times New Roman" panose="02020603050405020304" pitchFamily="18" charset="0"/>
              </a:rPr>
              <a:t>Must not</a:t>
            </a:r>
          </a:p>
          <a:p>
            <a:pPr>
              <a:lnSpc>
                <a:spcPct val="107000"/>
              </a:lnSpc>
              <a:spcAft>
                <a:spcPts val="600"/>
              </a:spcAft>
              <a:tabLst>
                <a:tab pos="-914400" algn="l"/>
              </a:tabLst>
            </a:pPr>
            <a:r>
              <a:rPr lang="en-GB" sz="3400">
                <a:effectLst/>
                <a:latin typeface="Arial"/>
                <a:ea typeface="Times New Roman" panose="02020603050405020304" pitchFamily="18" charset="0"/>
                <a:cs typeface="Times New Roman"/>
              </a:rPr>
              <a:t>address staffing issues relating to the CSP as an employer, which will be dealt with by CSP internal procedures; or</a:t>
            </a:r>
          </a:p>
          <a:p>
            <a:pPr>
              <a:lnSpc>
                <a:spcPct val="107000"/>
              </a:lnSpc>
              <a:spcAft>
                <a:spcPts val="600"/>
              </a:spcAft>
              <a:tabLst>
                <a:tab pos="-914400" algn="l"/>
              </a:tabLst>
            </a:pPr>
            <a:r>
              <a:rPr lang="en-GB" sz="3400">
                <a:latin typeface="Arial"/>
                <a:ea typeface="Times New Roman" panose="02020603050405020304" pitchFamily="18" charset="0"/>
                <a:cs typeface="Times New Roman"/>
              </a:rPr>
              <a:t>Be drafted in a way that is improperly critical of CSP members and/or staff</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AE9C9057-694E-F58D-159D-CCD34B3B6CFE}"/>
              </a:ext>
            </a:extLst>
          </p:cNvPr>
          <p:cNvSpPr/>
          <p:nvPr/>
        </p:nvSpPr>
        <p:spPr>
          <a:xfrm>
            <a:off x="41564" y="5686522"/>
            <a:ext cx="2472267" cy="1117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1004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E54066-853A-3538-488C-F85EFA453ACC}"/>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b="1"/>
              <a:t>Guidance</a:t>
            </a:r>
          </a:p>
        </p:txBody>
      </p:sp>
      <p:sp>
        <p:nvSpPr>
          <p:cNvPr id="3" name="Content Placeholder 2"/>
          <p:cNvSpPr>
            <a:spLocks noGrp="1"/>
          </p:cNvSpPr>
          <p:nvPr>
            <p:ph idx="1"/>
          </p:nvPr>
        </p:nvSpPr>
        <p:spPr>
          <a:xfrm>
            <a:off x="693683" y="1916820"/>
            <a:ext cx="10515600" cy="7315200"/>
          </a:xfrm>
        </p:spPr>
        <p:txBody>
          <a:bodyPr vert="horz" lIns="91440" tIns="45720" rIns="91440" bIns="45720" numCol="1" rtlCol="0" anchor="t">
            <a:normAutofit/>
          </a:bodyPr>
          <a:lstStyle/>
          <a:p>
            <a:pPr>
              <a:lnSpc>
                <a:spcPct val="107000"/>
              </a:lnSpc>
              <a:spcAft>
                <a:spcPts val="600"/>
              </a:spcAft>
            </a:pPr>
            <a:r>
              <a:rPr lang="en-GB" sz="3200">
                <a:effectLst/>
                <a:latin typeface="Arial"/>
                <a:ea typeface="Times New Roman" panose="02020603050405020304" pitchFamily="18" charset="0"/>
                <a:cs typeface="Arial"/>
              </a:rPr>
              <a:t>Topical</a:t>
            </a:r>
            <a:r>
              <a:rPr lang="en-GB" sz="3200">
                <a:latin typeface="Arial"/>
                <a:ea typeface="Times New Roman" panose="02020603050405020304" pitchFamily="18" charset="0"/>
                <a:cs typeface="Arial"/>
              </a:rPr>
              <a:t> </a:t>
            </a:r>
            <a:endParaRPr lang="en-US"/>
          </a:p>
          <a:p>
            <a:pPr>
              <a:lnSpc>
                <a:spcPct val="107000"/>
              </a:lnSpc>
              <a:spcAft>
                <a:spcPts val="600"/>
              </a:spcAft>
            </a:pPr>
            <a:r>
              <a:rPr lang="en-GB" sz="3200">
                <a:latin typeface="Arial" panose="020B0604020202020204" pitchFamily="34" charset="0"/>
                <a:ea typeface="Times New Roman" panose="02020603050405020304" pitchFamily="18" charset="0"/>
                <a:cs typeface="Arial" panose="020B0604020202020204" pitchFamily="34" charset="0"/>
              </a:rPr>
              <a:t>Accurate and </a:t>
            </a:r>
            <a:r>
              <a:rPr lang="en-GB" sz="3200">
                <a:effectLst/>
                <a:latin typeface="Arial" panose="020B0604020202020204" pitchFamily="34" charset="0"/>
                <a:ea typeface="Times New Roman" panose="02020603050405020304" pitchFamily="18" charset="0"/>
                <a:cs typeface="Arial" panose="020B0604020202020204" pitchFamily="34" charset="0"/>
              </a:rPr>
              <a:t>concise</a:t>
            </a:r>
          </a:p>
          <a:p>
            <a:pPr>
              <a:lnSpc>
                <a:spcPct val="107000"/>
              </a:lnSpc>
              <a:spcAft>
                <a:spcPts val="600"/>
              </a:spcAft>
            </a:pPr>
            <a:r>
              <a:rPr lang="en-GB" sz="3200">
                <a:latin typeface="Arial" panose="020B0604020202020204" pitchFamily="34" charset="0"/>
                <a:cs typeface="Arial" panose="020B0604020202020204" pitchFamily="34" charset="0"/>
              </a:rPr>
              <a:t>Likely to prompt good debate </a:t>
            </a:r>
          </a:p>
          <a:p>
            <a:pPr>
              <a:lnSpc>
                <a:spcPct val="107000"/>
              </a:lnSpc>
              <a:spcAft>
                <a:spcPts val="600"/>
              </a:spcAft>
            </a:pPr>
            <a:r>
              <a:rPr lang="en-GB" sz="3200">
                <a:latin typeface="Arial" panose="020B0604020202020204" pitchFamily="34" charset="0"/>
                <a:cs typeface="Arial" panose="020B0604020202020204" pitchFamily="34" charset="0"/>
              </a:rPr>
              <a:t>Clear and logical</a:t>
            </a:r>
          </a:p>
          <a:p>
            <a:pPr>
              <a:lnSpc>
                <a:spcPct val="107000"/>
              </a:lnSpc>
              <a:spcAft>
                <a:spcPts val="600"/>
              </a:spcAft>
            </a:pPr>
            <a:r>
              <a:rPr lang="en-GB" sz="3200">
                <a:effectLst/>
                <a:latin typeface="Arial" panose="020B0604020202020204" pitchFamily="34" charset="0"/>
                <a:ea typeface="Times New Roman" panose="02020603050405020304" pitchFamily="18" charset="0"/>
                <a:cs typeface="Arial" panose="020B0604020202020204" pitchFamily="34" charset="0"/>
              </a:rPr>
              <a:t>Avoid duplicating</a:t>
            </a:r>
            <a:endParaRPr lang="en-GB" sz="3200">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a:extLst>
              <a:ext uri="{FF2B5EF4-FFF2-40B4-BE49-F238E27FC236}">
                <a16:creationId xmlns:a16="http://schemas.microsoft.com/office/drawing/2014/main" id="{AE9C9057-694E-F58D-159D-CCD34B3B6CFE}"/>
              </a:ext>
            </a:extLst>
          </p:cNvPr>
          <p:cNvSpPr/>
          <p:nvPr/>
        </p:nvSpPr>
        <p:spPr>
          <a:xfrm>
            <a:off x="140677" y="6136966"/>
            <a:ext cx="2472267" cy="711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7121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2170E-06FB-E627-57AE-9DD1D1CE843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F8D1A81-7F0D-D21A-952C-F25EA7E76633}"/>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22B323-D7A3-F338-562E-BFC92419097D}"/>
              </a:ext>
            </a:extLst>
          </p:cNvPr>
          <p:cNvSpPr>
            <a:spLocks noGrp="1"/>
          </p:cNvSpPr>
          <p:nvPr>
            <p:ph type="title"/>
          </p:nvPr>
        </p:nvSpPr>
        <p:spPr/>
        <p:txBody>
          <a:bodyPr/>
          <a:lstStyle/>
          <a:p>
            <a:r>
              <a:rPr lang="en-GB" b="1" dirty="0"/>
              <a:t>Guidance – Places to look and people who can help</a:t>
            </a:r>
          </a:p>
        </p:txBody>
      </p:sp>
      <p:sp>
        <p:nvSpPr>
          <p:cNvPr id="3" name="Content Placeholder 2">
            <a:extLst>
              <a:ext uri="{FF2B5EF4-FFF2-40B4-BE49-F238E27FC236}">
                <a16:creationId xmlns:a16="http://schemas.microsoft.com/office/drawing/2014/main" id="{D426FE2C-ACE1-2B79-C1D6-770C62272FA9}"/>
              </a:ext>
            </a:extLst>
          </p:cNvPr>
          <p:cNvSpPr>
            <a:spLocks noGrp="1"/>
          </p:cNvSpPr>
          <p:nvPr>
            <p:ph idx="1"/>
          </p:nvPr>
        </p:nvSpPr>
        <p:spPr>
          <a:xfrm>
            <a:off x="838200" y="1246785"/>
            <a:ext cx="10515600" cy="5172974"/>
          </a:xfrm>
        </p:spPr>
        <p:txBody>
          <a:bodyPr vert="horz" lIns="91440" tIns="45720" rIns="91440" bIns="45720" numCol="1" rtlCol="0" anchor="t">
            <a:normAutofit fontScale="92500" lnSpcReduction="20000"/>
          </a:bodyPr>
          <a:lstStyle/>
          <a:p>
            <a:pPr marL="0" indent="0">
              <a:buNone/>
            </a:pPr>
            <a:endParaRPr lang="en-GB" sz="3400"/>
          </a:p>
          <a:p>
            <a:pPr>
              <a:lnSpc>
                <a:spcPct val="107000"/>
              </a:lnSpc>
              <a:spcAft>
                <a:spcPts val="600"/>
              </a:spcAft>
            </a:pPr>
            <a:r>
              <a:rPr lang="en-GB" sz="3200" dirty="0">
                <a:latin typeface="Arial"/>
                <a:ea typeface="Times New Roman" panose="02020603050405020304" pitchFamily="18" charset="0"/>
                <a:cs typeface="Arial"/>
              </a:rPr>
              <a:t>CSP Strategy - </a:t>
            </a:r>
            <a:r>
              <a:rPr lang="en-GB" sz="3200" dirty="0">
                <a:latin typeface="Arial"/>
                <a:ea typeface="+mn-lt"/>
                <a:cs typeface="Arial"/>
              </a:rPr>
              <a:t> </a:t>
            </a:r>
            <a:r>
              <a:rPr lang="en-GB" sz="3200" dirty="0">
                <a:latin typeface="Arial"/>
                <a:ea typeface="+mn-lt"/>
                <a:cs typeface="+mn-lt"/>
                <a:hlinkClick r:id="rId4"/>
              </a:rPr>
              <a:t>www.csp.org.uk/about-csp/our-strategy</a:t>
            </a:r>
            <a:endParaRPr lang="en-GB" sz="3200">
              <a:latin typeface="Arial"/>
              <a:ea typeface="+mn-lt"/>
              <a:cs typeface="+mn-lt"/>
            </a:endParaRPr>
          </a:p>
          <a:p>
            <a:pPr>
              <a:lnSpc>
                <a:spcPct val="107000"/>
              </a:lnSpc>
              <a:spcAft>
                <a:spcPts val="600"/>
              </a:spcAft>
            </a:pPr>
            <a:r>
              <a:rPr lang="en-GB" sz="3200" dirty="0">
                <a:latin typeface="Arial"/>
                <a:ea typeface="Times New Roman" panose="02020603050405020304" pitchFamily="18" charset="0"/>
                <a:cs typeface="Arial"/>
              </a:rPr>
              <a:t>Previous motions and Council responses</a:t>
            </a:r>
            <a:endParaRPr lang="en-GB" sz="3200" dirty="0">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600"/>
              </a:spcAft>
            </a:pPr>
            <a:r>
              <a:rPr lang="en-GB" sz="3200" dirty="0">
                <a:latin typeface="Arial"/>
                <a:ea typeface="Times New Roman" panose="02020603050405020304" pitchFamily="18" charset="0"/>
                <a:cs typeface="Arial"/>
              </a:rPr>
              <a:t>Impact Report 2022</a:t>
            </a:r>
            <a:endParaRPr lang="en-GB" sz="3200" dirty="0">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600"/>
              </a:spcAft>
            </a:pPr>
            <a:endParaRPr lang="en-GB" sz="3200" dirty="0">
              <a:latin typeface="Arial" panose="020B0604020202020204" pitchFamily="34" charset="0"/>
              <a:ea typeface="Times New Roman" panose="02020603050405020304" pitchFamily="18" charset="0"/>
              <a:cs typeface="Arial" panose="020B0604020202020204" pitchFamily="34" charset="0"/>
            </a:endParaRPr>
          </a:p>
          <a:p>
            <a:r>
              <a:rPr lang="en-GB" sz="3000" dirty="0">
                <a:latin typeface="Arial"/>
                <a:ea typeface="Times New Roman" panose="02020603050405020304" pitchFamily="18" charset="0"/>
                <a:cs typeface="Arial"/>
              </a:rPr>
              <a:t>Governance team</a:t>
            </a:r>
            <a:r>
              <a:rPr lang="en-US" sz="3000" dirty="0">
                <a:latin typeface="Arial"/>
                <a:ea typeface="Times New Roman" panose="02020603050405020304" pitchFamily="18" charset="0"/>
                <a:cs typeface="Calibri"/>
              </a:rPr>
              <a:t>, </a:t>
            </a:r>
            <a:r>
              <a:rPr lang="en-US" sz="3000" dirty="0">
                <a:latin typeface="Arial"/>
                <a:ea typeface="Times New Roman" panose="02020603050405020304" pitchFamily="18" charset="0"/>
                <a:cs typeface="Calibri"/>
                <a:hlinkClick r:id="rId5"/>
              </a:rPr>
              <a:t>ARC@CSP.org.uk</a:t>
            </a:r>
            <a:r>
              <a:rPr lang="en-US" sz="3000" dirty="0">
                <a:latin typeface="Arial"/>
                <a:ea typeface="Times New Roman" panose="02020603050405020304" pitchFamily="18" charset="0"/>
                <a:cs typeface="Calibri"/>
              </a:rPr>
              <a:t>; </a:t>
            </a:r>
            <a:endParaRPr lang="en-GB" sz="3000">
              <a:latin typeface="Arial"/>
              <a:ea typeface="Times New Roman" panose="02020603050405020304" pitchFamily="18" charset="0"/>
              <a:cs typeface="Calibri"/>
            </a:endParaRPr>
          </a:p>
          <a:p>
            <a:pPr>
              <a:lnSpc>
                <a:spcPct val="107000"/>
              </a:lnSpc>
              <a:spcAft>
                <a:spcPts val="600"/>
              </a:spcAft>
            </a:pPr>
            <a:r>
              <a:rPr lang="en-GB" sz="3200" dirty="0">
                <a:latin typeface="Arial"/>
                <a:ea typeface="Times New Roman" panose="02020603050405020304" pitchFamily="18" charset="0"/>
                <a:cs typeface="Arial"/>
              </a:rPr>
              <a:t>ARC Agenda Committee</a:t>
            </a:r>
            <a:endParaRPr lang="en-GB" sz="3200" dirty="0">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600"/>
              </a:spcAft>
            </a:pPr>
            <a:r>
              <a:rPr lang="en-GB" sz="3200" dirty="0">
                <a:latin typeface="Arial"/>
                <a:ea typeface="Times New Roman" panose="02020603050405020304" pitchFamily="18" charset="0"/>
                <a:cs typeface="Arial"/>
              </a:rPr>
              <a:t>Mindy Dalloway </a:t>
            </a:r>
            <a:r>
              <a:rPr lang="en-GB" sz="3200" dirty="0">
                <a:latin typeface="Arial"/>
                <a:ea typeface="Times New Roman" panose="02020603050405020304" pitchFamily="18" charset="0"/>
                <a:cs typeface="Arial"/>
                <a:hlinkClick r:id="rId6"/>
              </a:rPr>
              <a:t>dallowm@csp.org.uk</a:t>
            </a:r>
            <a:r>
              <a:rPr lang="en-GB" sz="3200" dirty="0">
                <a:latin typeface="Arial"/>
                <a:ea typeface="Times New Roman" panose="02020603050405020304" pitchFamily="18" charset="0"/>
                <a:cs typeface="Arial"/>
              </a:rPr>
              <a:t> </a:t>
            </a:r>
            <a:endParaRPr lang="en-GB" sz="3200" dirty="0">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600"/>
              </a:spcAft>
            </a:pPr>
            <a:r>
              <a:rPr lang="en-GB" sz="3200" dirty="0">
                <a:latin typeface="Arial"/>
                <a:ea typeface="Times New Roman" panose="02020603050405020304" pitchFamily="18" charset="0"/>
                <a:cs typeface="Arial"/>
              </a:rPr>
              <a:t>Other CSP staff</a:t>
            </a:r>
            <a:endParaRPr lang="en-GB" sz="3200" dirty="0">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a:extLst>
              <a:ext uri="{FF2B5EF4-FFF2-40B4-BE49-F238E27FC236}">
                <a16:creationId xmlns:a16="http://schemas.microsoft.com/office/drawing/2014/main" id="{1C06B2B3-45CA-2809-FF16-845EE9B58C80}"/>
              </a:ext>
            </a:extLst>
          </p:cNvPr>
          <p:cNvSpPr/>
          <p:nvPr/>
        </p:nvSpPr>
        <p:spPr>
          <a:xfrm>
            <a:off x="140677" y="6136966"/>
            <a:ext cx="2472267" cy="711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09048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B3AC1C39180C449FC6E45CFA9706B9" ma:contentTypeVersion="20" ma:contentTypeDescription="Create a new document." ma:contentTypeScope="" ma:versionID="ea30c745685f17a1e8ffa9df67c4c0cb">
  <xsd:schema xmlns:xsd="http://www.w3.org/2001/XMLSchema" xmlns:xs="http://www.w3.org/2001/XMLSchema" xmlns:p="http://schemas.microsoft.com/office/2006/metadata/properties" xmlns:ns2="745705b5-8c3f-4465-8de1-88fd9c548a8e" xmlns:ns3="79f392f5-efa1-43ba-8e41-4410a16ebc78" targetNamespace="http://schemas.microsoft.com/office/2006/metadata/properties" ma:root="true" ma:fieldsID="ae7163df916b9d74f11e44d02bbc5b37" ns2:_="" ns3:_="">
    <xsd:import namespace="745705b5-8c3f-4465-8de1-88fd9c548a8e"/>
    <xsd:import namespace="79f392f5-efa1-43ba-8e41-4410a16ebc7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5705b5-8c3f-4465-8de1-88fd9c548a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4816efc-7ae3-407c-8921-833f4a6f321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f392f5-efa1-43ba-8e41-4410a16ebc7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d71b00ac-c2b5-4001-b7f2-22cbf4554eaa}" ma:internalName="TaxCatchAll" ma:showField="CatchAllData" ma:web="79f392f5-efa1-43ba-8e41-4410a16ebc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9f392f5-efa1-43ba-8e41-4410a16ebc78" xsi:nil="true"/>
    <lcf76f155ced4ddcb4097134ff3c332f xmlns="745705b5-8c3f-4465-8de1-88fd9c548a8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FB51D0A-062D-420C-94EA-6FB6C0BFFD4F}">
  <ds:schemaRefs>
    <ds:schemaRef ds:uri="http://schemas.microsoft.com/sharepoint/v3/contenttype/forms"/>
  </ds:schemaRefs>
</ds:datastoreItem>
</file>

<file path=customXml/itemProps2.xml><?xml version="1.0" encoding="utf-8"?>
<ds:datastoreItem xmlns:ds="http://schemas.openxmlformats.org/officeDocument/2006/customXml" ds:itemID="{F77B6E0C-F002-41E0-A963-48736E3579B6}">
  <ds:schemaRefs>
    <ds:schemaRef ds:uri="745705b5-8c3f-4465-8de1-88fd9c548a8e"/>
    <ds:schemaRef ds:uri="79f392f5-efa1-43ba-8e41-4410a16ebc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DF9D2C1-C890-474B-B9B0-798D7CF88D7D}">
  <ds:schemaRefs>
    <ds:schemaRef ds:uri="745705b5-8c3f-4465-8de1-88fd9c548a8e"/>
    <ds:schemaRef ds:uri="79f392f5-efa1-43ba-8e41-4410a16ebc7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3450</Words>
  <Application>Microsoft Office PowerPoint</Application>
  <PresentationFormat>Widescreen</PresentationFormat>
  <Paragraphs>239</Paragraphs>
  <Slides>17</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fsalbertbold</vt:lpstr>
      <vt:lpstr>fsalbertlight</vt:lpstr>
      <vt:lpstr>Office Theme</vt:lpstr>
      <vt:lpstr>1_Office Theme</vt:lpstr>
      <vt:lpstr>PowerPoint Presentation</vt:lpstr>
      <vt:lpstr>Learning Outcomes</vt:lpstr>
      <vt:lpstr>What is ARC?</vt:lpstr>
      <vt:lpstr>How can regional networks get involved?</vt:lpstr>
      <vt:lpstr>What is a motion?</vt:lpstr>
      <vt:lpstr>Who can submit a motion?</vt:lpstr>
      <vt:lpstr>The criteria</vt:lpstr>
      <vt:lpstr>Guidance</vt:lpstr>
      <vt:lpstr>Guidance – Places to look and people who can help</vt:lpstr>
      <vt:lpstr>Guidance – submitted motions</vt:lpstr>
      <vt:lpstr>Discussion items </vt:lpstr>
      <vt:lpstr>Fringe Meeting</vt:lpstr>
      <vt:lpstr>How does it all work? – the timeline!! www.csp.org.uk/arc </vt:lpstr>
      <vt:lpstr>How does it all work? – the timeline!! www.csp.org.uk/arc </vt:lpstr>
      <vt:lpstr>The process</vt:lpstr>
      <vt:lpstr>ARC Training</vt:lpstr>
      <vt:lpstr>The criteria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Stiffell</dc:creator>
  <cp:lastModifiedBy>Mindy Dalloway</cp:lastModifiedBy>
  <cp:revision>199</cp:revision>
  <dcterms:created xsi:type="dcterms:W3CDTF">2022-11-03T15:22:00Z</dcterms:created>
  <dcterms:modified xsi:type="dcterms:W3CDTF">2024-02-01T14:53:10Z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0x010100BBB3AC1C39180C449FC6E45CFA9706B9</vt:lpwstr>
  </property>
  <property fmtid="{D5CDD505-2E9C-101B-9397-08002B2CF9AE}" pid="3" name="MediaServiceImageTags">
    <vt:lpwstr/>
  </property>
</Properties>
</file>