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7" r:id="rId2"/>
    <p:sldId id="258" r:id="rId3"/>
    <p:sldId id="259" r:id="rId4"/>
    <p:sldId id="263" r:id="rId5"/>
    <p:sldId id="264" r:id="rId6"/>
    <p:sldId id="256" r:id="rId7"/>
    <p:sldId id="260" r:id="rId8"/>
    <p:sldId id="261"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58556-AD33-4F5F-BF8B-B521CA0BDF92}" type="doc">
      <dgm:prSet loTypeId="urn:microsoft.com/office/officeart/2005/8/layout/venn1" loCatId="relationship" qsTypeId="urn:microsoft.com/office/officeart/2005/8/quickstyle/3d3" qsCatId="3D" csTypeId="urn:microsoft.com/office/officeart/2005/8/colors/colorful3" csCatId="colorful" phldr="1"/>
      <dgm:spPr/>
    </dgm:pt>
    <dgm:pt modelId="{1F0E54CD-1310-49CB-BEA2-005189F0DABD}">
      <dgm:prSet phldrT="[Text]"/>
      <dgm:spPr/>
      <dgm:t>
        <a:bodyPr/>
        <a:lstStyle/>
        <a:p>
          <a:r>
            <a:rPr lang="en-GB" dirty="0"/>
            <a:t>Formal</a:t>
          </a:r>
        </a:p>
      </dgm:t>
    </dgm:pt>
    <dgm:pt modelId="{899B5AB8-1CBA-4F2D-AEEC-6B980477FD1B}" type="parTrans" cxnId="{76108849-793E-46BF-B931-1E8A3185A1CC}">
      <dgm:prSet/>
      <dgm:spPr/>
      <dgm:t>
        <a:bodyPr/>
        <a:lstStyle/>
        <a:p>
          <a:endParaRPr lang="en-GB"/>
        </a:p>
      </dgm:t>
    </dgm:pt>
    <dgm:pt modelId="{D445BE79-6420-48BD-A471-4C6EA3D3DD60}" type="sibTrans" cxnId="{76108849-793E-46BF-B931-1E8A3185A1CC}">
      <dgm:prSet/>
      <dgm:spPr/>
      <dgm:t>
        <a:bodyPr/>
        <a:lstStyle/>
        <a:p>
          <a:endParaRPr lang="en-GB"/>
        </a:p>
      </dgm:t>
    </dgm:pt>
    <dgm:pt modelId="{38A07707-F27C-4B5A-B21E-8F4DD97779AB}">
      <dgm:prSet phldrT="[Text]"/>
      <dgm:spPr/>
      <dgm:t>
        <a:bodyPr/>
        <a:lstStyle/>
        <a:p>
          <a:r>
            <a:rPr lang="en-GB" dirty="0"/>
            <a:t>Incidental</a:t>
          </a:r>
        </a:p>
      </dgm:t>
    </dgm:pt>
    <dgm:pt modelId="{D0EAAAF5-7D2A-4B23-957D-4B8669DC56BF}" type="parTrans" cxnId="{2165C3B0-FB99-4E50-B92F-E3FE6962F013}">
      <dgm:prSet/>
      <dgm:spPr/>
      <dgm:t>
        <a:bodyPr/>
        <a:lstStyle/>
        <a:p>
          <a:endParaRPr lang="en-GB"/>
        </a:p>
      </dgm:t>
    </dgm:pt>
    <dgm:pt modelId="{7301D633-F703-409C-8D1D-C9342D3A8BBF}" type="sibTrans" cxnId="{2165C3B0-FB99-4E50-B92F-E3FE6962F013}">
      <dgm:prSet/>
      <dgm:spPr/>
      <dgm:t>
        <a:bodyPr/>
        <a:lstStyle/>
        <a:p>
          <a:endParaRPr lang="en-GB"/>
        </a:p>
      </dgm:t>
    </dgm:pt>
    <dgm:pt modelId="{9639B65D-2FA8-4573-AA34-CEDCC2B1938E}">
      <dgm:prSet phldrT="[Text]"/>
      <dgm:spPr/>
      <dgm:t>
        <a:bodyPr/>
        <a:lstStyle/>
        <a:p>
          <a:r>
            <a:rPr lang="en-GB" dirty="0"/>
            <a:t>Informal</a:t>
          </a:r>
        </a:p>
      </dgm:t>
    </dgm:pt>
    <dgm:pt modelId="{89C72EB3-5C41-4887-8E81-6C4D8C8AEC96}" type="parTrans" cxnId="{73EAC62C-0BD2-4587-B251-7B42501E4B2C}">
      <dgm:prSet/>
      <dgm:spPr/>
      <dgm:t>
        <a:bodyPr/>
        <a:lstStyle/>
        <a:p>
          <a:endParaRPr lang="en-GB"/>
        </a:p>
      </dgm:t>
    </dgm:pt>
    <dgm:pt modelId="{2C022760-FFEE-4939-83DB-B8B983C58482}" type="sibTrans" cxnId="{73EAC62C-0BD2-4587-B251-7B42501E4B2C}">
      <dgm:prSet/>
      <dgm:spPr/>
      <dgm:t>
        <a:bodyPr/>
        <a:lstStyle/>
        <a:p>
          <a:endParaRPr lang="en-GB"/>
        </a:p>
      </dgm:t>
    </dgm:pt>
    <dgm:pt modelId="{C8DA190D-76AA-4A52-ABC4-B27583F8CE0C}" type="pres">
      <dgm:prSet presAssocID="{C6A58556-AD33-4F5F-BF8B-B521CA0BDF92}" presName="compositeShape" presStyleCnt="0">
        <dgm:presLayoutVars>
          <dgm:chMax val="7"/>
          <dgm:dir/>
          <dgm:resizeHandles val="exact"/>
        </dgm:presLayoutVars>
      </dgm:prSet>
      <dgm:spPr/>
    </dgm:pt>
    <dgm:pt modelId="{14AE1EDB-7DC5-497D-88EF-F4AB48752C36}" type="pres">
      <dgm:prSet presAssocID="{1F0E54CD-1310-49CB-BEA2-005189F0DABD}" presName="circ1" presStyleLbl="vennNode1" presStyleIdx="0" presStyleCnt="3"/>
      <dgm:spPr/>
    </dgm:pt>
    <dgm:pt modelId="{180EB4E3-2CE4-425C-8744-50A3FA77B2AE}" type="pres">
      <dgm:prSet presAssocID="{1F0E54CD-1310-49CB-BEA2-005189F0DABD}" presName="circ1Tx" presStyleLbl="revTx" presStyleIdx="0" presStyleCnt="0">
        <dgm:presLayoutVars>
          <dgm:chMax val="0"/>
          <dgm:chPref val="0"/>
          <dgm:bulletEnabled val="1"/>
        </dgm:presLayoutVars>
      </dgm:prSet>
      <dgm:spPr/>
    </dgm:pt>
    <dgm:pt modelId="{D0892DBD-62C3-430F-9E7B-8FC0C9F77361}" type="pres">
      <dgm:prSet presAssocID="{38A07707-F27C-4B5A-B21E-8F4DD97779AB}" presName="circ2" presStyleLbl="vennNode1" presStyleIdx="1" presStyleCnt="3"/>
      <dgm:spPr/>
    </dgm:pt>
    <dgm:pt modelId="{39123F17-7157-429B-A465-803813670831}" type="pres">
      <dgm:prSet presAssocID="{38A07707-F27C-4B5A-B21E-8F4DD97779AB}" presName="circ2Tx" presStyleLbl="revTx" presStyleIdx="0" presStyleCnt="0">
        <dgm:presLayoutVars>
          <dgm:chMax val="0"/>
          <dgm:chPref val="0"/>
          <dgm:bulletEnabled val="1"/>
        </dgm:presLayoutVars>
      </dgm:prSet>
      <dgm:spPr/>
    </dgm:pt>
    <dgm:pt modelId="{2746C892-7D41-4683-B3EC-9892914C2ACB}" type="pres">
      <dgm:prSet presAssocID="{9639B65D-2FA8-4573-AA34-CEDCC2B1938E}" presName="circ3" presStyleLbl="vennNode1" presStyleIdx="2" presStyleCnt="3"/>
      <dgm:spPr/>
    </dgm:pt>
    <dgm:pt modelId="{21042F43-E865-4078-945D-DE4572BDE28C}" type="pres">
      <dgm:prSet presAssocID="{9639B65D-2FA8-4573-AA34-CEDCC2B1938E}" presName="circ3Tx" presStyleLbl="revTx" presStyleIdx="0" presStyleCnt="0">
        <dgm:presLayoutVars>
          <dgm:chMax val="0"/>
          <dgm:chPref val="0"/>
          <dgm:bulletEnabled val="1"/>
        </dgm:presLayoutVars>
      </dgm:prSet>
      <dgm:spPr/>
    </dgm:pt>
  </dgm:ptLst>
  <dgm:cxnLst>
    <dgm:cxn modelId="{93013121-1186-4A92-9083-2059E3EFDA55}" type="presOf" srcId="{1F0E54CD-1310-49CB-BEA2-005189F0DABD}" destId="{180EB4E3-2CE4-425C-8744-50A3FA77B2AE}" srcOrd="1" destOrd="0" presId="urn:microsoft.com/office/officeart/2005/8/layout/venn1"/>
    <dgm:cxn modelId="{73EAC62C-0BD2-4587-B251-7B42501E4B2C}" srcId="{C6A58556-AD33-4F5F-BF8B-B521CA0BDF92}" destId="{9639B65D-2FA8-4573-AA34-CEDCC2B1938E}" srcOrd="2" destOrd="0" parTransId="{89C72EB3-5C41-4887-8E81-6C4D8C8AEC96}" sibTransId="{2C022760-FFEE-4939-83DB-B8B983C58482}"/>
    <dgm:cxn modelId="{AC872564-D5A0-48F8-8D2B-FE48FB2B25D1}" type="presOf" srcId="{38A07707-F27C-4B5A-B21E-8F4DD97779AB}" destId="{D0892DBD-62C3-430F-9E7B-8FC0C9F77361}" srcOrd="0" destOrd="0" presId="urn:microsoft.com/office/officeart/2005/8/layout/venn1"/>
    <dgm:cxn modelId="{76108849-793E-46BF-B931-1E8A3185A1CC}" srcId="{C6A58556-AD33-4F5F-BF8B-B521CA0BDF92}" destId="{1F0E54CD-1310-49CB-BEA2-005189F0DABD}" srcOrd="0" destOrd="0" parTransId="{899B5AB8-1CBA-4F2D-AEEC-6B980477FD1B}" sibTransId="{D445BE79-6420-48BD-A471-4C6EA3D3DD60}"/>
    <dgm:cxn modelId="{7CF12257-B64F-4F22-9456-EABE71BF7095}" type="presOf" srcId="{9639B65D-2FA8-4573-AA34-CEDCC2B1938E}" destId="{2746C892-7D41-4683-B3EC-9892914C2ACB}" srcOrd="0" destOrd="0" presId="urn:microsoft.com/office/officeart/2005/8/layout/venn1"/>
    <dgm:cxn modelId="{D325318D-21AB-4C37-9948-8C2CE1B3B7CF}" type="presOf" srcId="{38A07707-F27C-4B5A-B21E-8F4DD97779AB}" destId="{39123F17-7157-429B-A465-803813670831}" srcOrd="1" destOrd="0" presId="urn:microsoft.com/office/officeart/2005/8/layout/venn1"/>
    <dgm:cxn modelId="{1DB95995-199C-461A-A833-36889F32A5CE}" type="presOf" srcId="{C6A58556-AD33-4F5F-BF8B-B521CA0BDF92}" destId="{C8DA190D-76AA-4A52-ABC4-B27583F8CE0C}" srcOrd="0" destOrd="0" presId="urn:microsoft.com/office/officeart/2005/8/layout/venn1"/>
    <dgm:cxn modelId="{689DD498-EC88-4558-90D7-38B09EF28F90}" type="presOf" srcId="{9639B65D-2FA8-4573-AA34-CEDCC2B1938E}" destId="{21042F43-E865-4078-945D-DE4572BDE28C}" srcOrd="1" destOrd="0" presId="urn:microsoft.com/office/officeart/2005/8/layout/venn1"/>
    <dgm:cxn modelId="{2165C3B0-FB99-4E50-B92F-E3FE6962F013}" srcId="{C6A58556-AD33-4F5F-BF8B-B521CA0BDF92}" destId="{38A07707-F27C-4B5A-B21E-8F4DD97779AB}" srcOrd="1" destOrd="0" parTransId="{D0EAAAF5-7D2A-4B23-957D-4B8669DC56BF}" sibTransId="{7301D633-F703-409C-8D1D-C9342D3A8BBF}"/>
    <dgm:cxn modelId="{E20CB5EA-D7FA-443B-A15C-DBE56D098D79}" type="presOf" srcId="{1F0E54CD-1310-49CB-BEA2-005189F0DABD}" destId="{14AE1EDB-7DC5-497D-88EF-F4AB48752C36}" srcOrd="0" destOrd="0" presId="urn:microsoft.com/office/officeart/2005/8/layout/venn1"/>
    <dgm:cxn modelId="{559CB291-EB45-4EA1-BC36-3E270C75B8DF}" type="presParOf" srcId="{C8DA190D-76AA-4A52-ABC4-B27583F8CE0C}" destId="{14AE1EDB-7DC5-497D-88EF-F4AB48752C36}" srcOrd="0" destOrd="0" presId="urn:microsoft.com/office/officeart/2005/8/layout/venn1"/>
    <dgm:cxn modelId="{13E3B323-73B2-4A0B-B73E-43FD559B70A0}" type="presParOf" srcId="{C8DA190D-76AA-4A52-ABC4-B27583F8CE0C}" destId="{180EB4E3-2CE4-425C-8744-50A3FA77B2AE}" srcOrd="1" destOrd="0" presId="urn:microsoft.com/office/officeart/2005/8/layout/venn1"/>
    <dgm:cxn modelId="{521CACFE-7A80-4704-ABE0-F265DFE346A2}" type="presParOf" srcId="{C8DA190D-76AA-4A52-ABC4-B27583F8CE0C}" destId="{D0892DBD-62C3-430F-9E7B-8FC0C9F77361}" srcOrd="2" destOrd="0" presId="urn:microsoft.com/office/officeart/2005/8/layout/venn1"/>
    <dgm:cxn modelId="{577CF558-5038-44F6-8DBA-4DE1E687D0E7}" type="presParOf" srcId="{C8DA190D-76AA-4A52-ABC4-B27583F8CE0C}" destId="{39123F17-7157-429B-A465-803813670831}" srcOrd="3" destOrd="0" presId="urn:microsoft.com/office/officeart/2005/8/layout/venn1"/>
    <dgm:cxn modelId="{1F834271-86AD-41A6-BCE1-80EB2B1C86B4}" type="presParOf" srcId="{C8DA190D-76AA-4A52-ABC4-B27583F8CE0C}" destId="{2746C892-7D41-4683-B3EC-9892914C2ACB}" srcOrd="4" destOrd="0" presId="urn:microsoft.com/office/officeart/2005/8/layout/venn1"/>
    <dgm:cxn modelId="{632DABFF-0BFF-4CAB-843D-CBBC76886D73}" type="presParOf" srcId="{C8DA190D-76AA-4A52-ABC4-B27583F8CE0C}" destId="{21042F43-E865-4078-945D-DE4572BDE28C}"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E1EDB-7DC5-497D-88EF-F4AB48752C36}">
      <dsp:nvSpPr>
        <dsp:cNvPr id="0" name=""/>
        <dsp:cNvSpPr/>
      </dsp:nvSpPr>
      <dsp:spPr>
        <a:xfrm>
          <a:off x="2619375" y="60060"/>
          <a:ext cx="2882899" cy="2882899"/>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Formal</a:t>
          </a:r>
        </a:p>
      </dsp:txBody>
      <dsp:txXfrm>
        <a:off x="3003761" y="564567"/>
        <a:ext cx="2114126" cy="1297304"/>
      </dsp:txXfrm>
    </dsp:sp>
    <dsp:sp modelId="{D0892DBD-62C3-430F-9E7B-8FC0C9F77361}">
      <dsp:nvSpPr>
        <dsp:cNvPr id="0" name=""/>
        <dsp:cNvSpPr/>
      </dsp:nvSpPr>
      <dsp:spPr>
        <a:xfrm>
          <a:off x="3659621" y="1861872"/>
          <a:ext cx="2882899" cy="2882899"/>
        </a:xfrm>
        <a:prstGeom prst="ellipse">
          <a:avLst/>
        </a:prstGeom>
        <a:solidFill>
          <a:schemeClr val="accent3">
            <a:alpha val="50000"/>
            <a:hueOff val="5624522"/>
            <a:satOff val="1095"/>
            <a:lumOff val="588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Incidental</a:t>
          </a:r>
        </a:p>
      </dsp:txBody>
      <dsp:txXfrm>
        <a:off x="4541308" y="2606621"/>
        <a:ext cx="1729739" cy="1585594"/>
      </dsp:txXfrm>
    </dsp:sp>
    <dsp:sp modelId="{2746C892-7D41-4683-B3EC-9892914C2ACB}">
      <dsp:nvSpPr>
        <dsp:cNvPr id="0" name=""/>
        <dsp:cNvSpPr/>
      </dsp:nvSpPr>
      <dsp:spPr>
        <a:xfrm>
          <a:off x="1579128" y="1861872"/>
          <a:ext cx="2882899" cy="2882899"/>
        </a:xfrm>
        <a:prstGeom prst="ellipse">
          <a:avLst/>
        </a:prstGeom>
        <a:solidFill>
          <a:schemeClr val="accent3">
            <a:alpha val="50000"/>
            <a:hueOff val="11249043"/>
            <a:satOff val="2189"/>
            <a:lumOff val="117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Informal</a:t>
          </a:r>
        </a:p>
      </dsp:txBody>
      <dsp:txXfrm>
        <a:off x="1850601" y="2606621"/>
        <a:ext cx="1729739" cy="15855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3:35.865"/>
    </inkml:context>
    <inkml:brush xml:id="br0">
      <inkml:brushProperty name="width" value="0.1" units="cm"/>
      <inkml:brushProperty name="height" value="0.1" units="cm"/>
      <inkml:brushProperty name="color" value="#AE198D"/>
      <inkml:brushProperty name="inkEffects" value="galaxy"/>
      <inkml:brushProperty name="anchorX" value="-3360.49805"/>
      <inkml:brushProperty name="anchorY" value="-3683.67773"/>
      <inkml:brushProperty name="scaleFactor" value="0.5"/>
    </inkml:brush>
  </inkml:definitions>
  <inkml:trace contextRef="#ctx0" brushRef="#br0">0 1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310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20435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4459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594526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31276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291B17-9318-49DB-B28B-6E5994AE9581}" type="datetime1">
              <a:rPr lang="en-US" smtClean="0"/>
              <a:t>4/5/2023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75513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291B17-9318-49DB-B28B-6E5994AE9581}" type="datetime1">
              <a:rPr lang="en-US" smtClean="0"/>
              <a:t>4/5/2023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13364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8897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928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14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904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166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130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DB4ED54-5B5E-4A04-93D3-5772E3CE3818}" type="datetime1">
              <a:rPr lang="en-US" smtClean="0"/>
              <a:t>4/5/2023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09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DE50D6-574B-40AF-946F-D52A04ADE379}" type="datetime1">
              <a:rPr lang="en-US" smtClean="0"/>
              <a:t>4/5/2023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57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82884F1-FFEA-405F-9602-3DCA865EDA4E}" type="datetime1">
              <a:rPr lang="en-US" smtClean="0"/>
              <a:t>4/5/2023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6424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333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D291B17-9318-49DB-B28B-6E5994AE9581}" type="datetime1">
              <a:rPr lang="en-US" smtClean="0"/>
              <a:t>4/5/2023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16637042"/>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researchleap.com/building-a-better-national-innovation-system-through-effective-knowledge-sharing-a-case-of-croatia/" TargetMode="External"/><Relationship Id="rId9"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hyperlink" Target="https://www.podfeet.com/blog/2020/05/amir-16-dollar-lens-kit/"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ackoverflow.com/questions/41944963/weird-phenomenon-when-converting-rgb-to-hsv-manually-in-matlab"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padlet.com/sjryan/education-pillar-911zx64y1mtcde5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75AC8B8-42B9-D610-EE7C-019A49D98F8E}"/>
              </a:ext>
            </a:extLst>
          </p:cNvPr>
          <p:cNvPicPr>
            <a:picLocks noGrp="1" noChangeAspect="1"/>
          </p:cNvPicPr>
          <p:nvPr>
            <p:ph idx="1"/>
          </p:nvPr>
        </p:nvPicPr>
        <p:blipFill rotWithShape="1">
          <a:blip r:embed="rId6">
            <a:alphaModFix amt="40000"/>
          </a:blip>
          <a:srcRect t="9091" r="15152"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FBAA2EC9-48E6-8166-6686-1E6ED6AFCF4D}"/>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Education Pillar</a:t>
            </a:r>
          </a:p>
        </p:txBody>
      </p:sp>
      <p:sp>
        <p:nvSpPr>
          <p:cNvPr id="24" name="Rectangle 23">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2874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E41-1068-E64D-5027-9D27C20DE785}"/>
              </a:ext>
            </a:extLst>
          </p:cNvPr>
          <p:cNvSpPr>
            <a:spLocks noGrp="1"/>
          </p:cNvSpPr>
          <p:nvPr>
            <p:ph type="title"/>
          </p:nvPr>
        </p:nvSpPr>
        <p:spPr>
          <a:xfrm>
            <a:off x="617536" y="2028469"/>
            <a:ext cx="10498139" cy="3162655"/>
          </a:xfrm>
        </p:spPr>
        <p:txBody>
          <a:bodyPr/>
          <a:lstStyle/>
          <a:p>
            <a:pPr algn="ctr"/>
            <a:r>
              <a:rPr lang="en-GB" sz="4000" b="1" dirty="0">
                <a:effectLst/>
                <a:latin typeface="Calibri" panose="020F0502020204030204" pitchFamily="34" charset="0"/>
                <a:ea typeface="Calibri" panose="020F0502020204030204" pitchFamily="34" charset="0"/>
                <a:cs typeface="Times New Roman" panose="02020603050405020304" pitchFamily="18" charset="0"/>
              </a:rPr>
              <a:t>Focus 3:</a:t>
            </a:r>
            <a:br>
              <a:rPr lang="en-GB" sz="4000" b="1" dirty="0">
                <a:effectLst/>
                <a:latin typeface="Calibri" panose="020F0502020204030204" pitchFamily="34" charset="0"/>
                <a:ea typeface="Calibri" panose="020F0502020204030204" pitchFamily="34" charset="0"/>
                <a:cs typeface="Times New Roman" panose="02020603050405020304" pitchFamily="18" charset="0"/>
              </a:rPr>
            </a:br>
            <a:br>
              <a:rPr lang="en-GB" sz="4000" b="1" dirty="0">
                <a:latin typeface="Calibri" panose="020F0502020204030204" pitchFamily="34" charset="0"/>
                <a:ea typeface="Calibri" panose="020F0502020204030204" pitchFamily="34" charset="0"/>
                <a:cs typeface="Times New Roman" panose="02020603050405020304" pitchFamily="18" charset="0"/>
              </a:rPr>
            </a:br>
            <a:r>
              <a:rPr lang="en-GB" sz="4000" b="1" dirty="0">
                <a:latin typeface="Calibri" panose="020F0502020204030204" pitchFamily="34" charset="0"/>
                <a:ea typeface="Calibri" panose="020F0502020204030204" pitchFamily="34" charset="0"/>
                <a:cs typeface="Times New Roman" panose="02020603050405020304" pitchFamily="18" charset="0"/>
              </a:rPr>
              <a:t>How can I develop as an educator?</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5648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A picture containing LEGO, toy&#10;&#10;Description automatically generated">
            <a:extLst>
              <a:ext uri="{FF2B5EF4-FFF2-40B4-BE49-F238E27FC236}">
                <a16:creationId xmlns:a16="http://schemas.microsoft.com/office/drawing/2014/main" id="{8017B5EC-DD82-B4FE-14BD-98FB89FF256F}"/>
              </a:ext>
            </a:extLst>
          </p:cNvPr>
          <p:cNvPicPr>
            <a:picLocks noGrp="1" noChangeAspect="1"/>
          </p:cNvPicPr>
          <p:nvPr>
            <p:ph idx="1"/>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112" r="9091" b="11967"/>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30B5AE0-14C0-7BE4-BC06-619CB94F5FEE}"/>
              </a:ext>
            </a:extLst>
          </p:cNvPr>
          <p:cNvSpPr>
            <a:spLocks noGrp="1"/>
          </p:cNvSpPr>
          <p:nvPr>
            <p:ph type="title"/>
          </p:nvPr>
        </p:nvSpPr>
        <p:spPr>
          <a:xfrm>
            <a:off x="1154955" y="1447800"/>
            <a:ext cx="8825658" cy="3329581"/>
          </a:xfrm>
        </p:spPr>
        <p:txBody>
          <a:bodyPr vert="horz" lIns="91440" tIns="45720" rIns="91440" bIns="45720" rtlCol="0" anchor="b">
            <a:normAutofit fontScale="90000"/>
          </a:bodyPr>
          <a:lstStyle/>
          <a:p>
            <a:r>
              <a:rPr lang="en-US" sz="7200" dirty="0"/>
              <a:t>Education is a reciprocal part of our everyday practice</a:t>
            </a:r>
          </a:p>
        </p:txBody>
      </p:sp>
      <p:sp>
        <p:nvSpPr>
          <p:cNvPr id="23" name="Rectangle 22">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70559A93-9D63-57FC-377B-4F7180FA80A6}"/>
              </a:ext>
            </a:extLst>
          </p:cNvPr>
          <p:cNvSpPr txBox="1"/>
          <p:nvPr/>
        </p:nvSpPr>
        <p:spPr>
          <a:xfrm>
            <a:off x="9652523" y="6657945"/>
            <a:ext cx="253947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researchleap.com/building-a-better-national-innovation-system-through-effective-knowledge-sharing-a-case-of-croatia/">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92817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FBB1-AEE5-607C-4F1C-83A58D727B4E}"/>
              </a:ext>
            </a:extLst>
          </p:cNvPr>
          <p:cNvSpPr>
            <a:spLocks noGrp="1"/>
          </p:cNvSpPr>
          <p:nvPr>
            <p:ph type="title"/>
          </p:nvPr>
        </p:nvSpPr>
        <p:spPr/>
        <p:txBody>
          <a:bodyPr/>
          <a:lstStyle/>
          <a:p>
            <a:r>
              <a:rPr lang="en-GB" dirty="0"/>
              <a:t>Education is not an extra-curricular activity!</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4" name="Ink 23">
                <a:extLst>
                  <a:ext uri="{FF2B5EF4-FFF2-40B4-BE49-F238E27FC236}">
                    <a16:creationId xmlns:a16="http://schemas.microsoft.com/office/drawing/2014/main" id="{DA3058F8-51AA-361A-BD1E-F38886731BFE}"/>
                  </a:ext>
                </a:extLst>
              </p14:cNvPr>
              <p14:cNvContentPartPr/>
              <p14:nvPr/>
            </p14:nvContentPartPr>
            <p14:xfrm>
              <a:off x="5486475" y="3466425"/>
              <a:ext cx="360" cy="360"/>
            </p14:xfrm>
          </p:contentPart>
        </mc:Choice>
        <mc:Fallback xmlns="">
          <p:pic>
            <p:nvPicPr>
              <p:cNvPr id="24" name="Ink 23">
                <a:extLst>
                  <a:ext uri="{FF2B5EF4-FFF2-40B4-BE49-F238E27FC236}">
                    <a16:creationId xmlns:a16="http://schemas.microsoft.com/office/drawing/2014/main" id="{DA3058F8-51AA-361A-BD1E-F38886731BFE}"/>
                  </a:ext>
                </a:extLst>
              </p:cNvPr>
              <p:cNvPicPr/>
              <p:nvPr/>
            </p:nvPicPr>
            <p:blipFill>
              <a:blip r:embed="rId3"/>
              <a:stretch>
                <a:fillRect/>
              </a:stretch>
            </p:blipFill>
            <p:spPr>
              <a:xfrm>
                <a:off x="5468475" y="3448785"/>
                <a:ext cx="36000" cy="36000"/>
              </a:xfrm>
              <a:prstGeom prst="rect">
                <a:avLst/>
              </a:prstGeom>
            </p:spPr>
          </p:pic>
        </mc:Fallback>
      </mc:AlternateContent>
      <p:graphicFrame>
        <p:nvGraphicFramePr>
          <p:cNvPr id="26" name="Diagram 25">
            <a:extLst>
              <a:ext uri="{FF2B5EF4-FFF2-40B4-BE49-F238E27FC236}">
                <a16:creationId xmlns:a16="http://schemas.microsoft.com/office/drawing/2014/main" id="{B64851BE-1DF1-81D0-7B69-AA152DCEF451}"/>
              </a:ext>
            </a:extLst>
          </p:cNvPr>
          <p:cNvGraphicFramePr/>
          <p:nvPr>
            <p:extLst>
              <p:ext uri="{D42A27DB-BD31-4B8C-83A1-F6EECF244321}">
                <p14:modId xmlns:p14="http://schemas.microsoft.com/office/powerpoint/2010/main" val="240162577"/>
              </p:ext>
            </p:extLst>
          </p:nvPr>
        </p:nvGraphicFramePr>
        <p:xfrm>
          <a:off x="2032000" y="1333500"/>
          <a:ext cx="8121650" cy="4804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849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E41-1068-E64D-5027-9D27C20DE785}"/>
              </a:ext>
            </a:extLst>
          </p:cNvPr>
          <p:cNvSpPr>
            <a:spLocks noGrp="1"/>
          </p:cNvSpPr>
          <p:nvPr>
            <p:ph type="title"/>
          </p:nvPr>
        </p:nvSpPr>
        <p:spPr>
          <a:xfrm>
            <a:off x="246380" y="2531540"/>
            <a:ext cx="10848975" cy="3398132"/>
          </a:xfrm>
        </p:spPr>
        <p:txBody>
          <a:bodyPr/>
          <a:lstStyle/>
          <a:p>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3200" dirty="0"/>
              <a:t>4.3 Support others’ learning and development  </a:t>
            </a:r>
            <a:br>
              <a:rPr lang="en-GB" sz="3200" dirty="0"/>
            </a:br>
            <a:r>
              <a:rPr lang="en-GB" sz="3200" dirty="0"/>
              <a:t>	</a:t>
            </a:r>
            <a:r>
              <a:rPr lang="en-GB" sz="2800" dirty="0"/>
              <a:t>4.3.1 Contribute to creating and maintaining a learning 	culture and to meeting the identified learning needs of 	individuals and groups </a:t>
            </a:r>
            <a:br>
              <a:rPr lang="en-GB" sz="2800" dirty="0"/>
            </a:br>
            <a:r>
              <a:rPr lang="en-GB" sz="2800" dirty="0"/>
              <a:t>	4.3.2 Share their own learning with others, including 	reflections and evidence of its value and impact </a:t>
            </a:r>
            <a:br>
              <a:rPr lang="en-GB" sz="2800" dirty="0"/>
            </a:br>
            <a:r>
              <a:rPr lang="en-GB" sz="2800" dirty="0"/>
              <a:t>	4.3.3 Recognise the value of contributing to others’ 	learning for their own development.</a:t>
            </a:r>
            <a:br>
              <a:rPr lang="en-GB" sz="3200" dirty="0"/>
            </a:br>
            <a:endParaRPr lang="en-GB" dirty="0"/>
          </a:p>
        </p:txBody>
      </p:sp>
      <p:sp>
        <p:nvSpPr>
          <p:cNvPr id="5" name="TextBox 4">
            <a:extLst>
              <a:ext uri="{FF2B5EF4-FFF2-40B4-BE49-F238E27FC236}">
                <a16:creationId xmlns:a16="http://schemas.microsoft.com/office/drawing/2014/main" id="{67A28FB4-D0CB-BC3A-8117-57A8EC483CE4}"/>
              </a:ext>
            </a:extLst>
          </p:cNvPr>
          <p:cNvSpPr txBox="1"/>
          <p:nvPr/>
        </p:nvSpPr>
        <p:spPr>
          <a:xfrm>
            <a:off x="493395" y="1577433"/>
            <a:ext cx="8972550" cy="954107"/>
          </a:xfrm>
          <a:prstGeom prst="rect">
            <a:avLst/>
          </a:prstGeom>
          <a:noFill/>
        </p:spPr>
        <p:txBody>
          <a:bodyPr wrap="square">
            <a:spAutoFit/>
          </a:bodyPr>
          <a:lstStyle/>
          <a:p>
            <a:r>
              <a:rPr lang="en-GB" sz="2800" b="1" dirty="0"/>
              <a:t>CSP Code of members’ Professional Values and Behaviours</a:t>
            </a:r>
          </a:p>
        </p:txBody>
      </p:sp>
      <p:pic>
        <p:nvPicPr>
          <p:cNvPr id="7" name="Picture 6" descr="A picture containing icon&#10;&#10;Description automatically generated">
            <a:extLst>
              <a:ext uri="{FF2B5EF4-FFF2-40B4-BE49-F238E27FC236}">
                <a16:creationId xmlns:a16="http://schemas.microsoft.com/office/drawing/2014/main" id="{27B9FAD1-27B2-BF18-69B6-4DAED7AA13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8052717">
            <a:off x="217805" y="-275564"/>
            <a:ext cx="2133600" cy="1333500"/>
          </a:xfrm>
          <a:prstGeom prst="rect">
            <a:avLst/>
          </a:prstGeom>
        </p:spPr>
      </p:pic>
    </p:spTree>
    <p:extLst>
      <p:ext uri="{BB962C8B-B14F-4D97-AF65-F5344CB8AC3E}">
        <p14:creationId xmlns:p14="http://schemas.microsoft.com/office/powerpoint/2010/main" val="329870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7EE7-BFAC-F079-BD06-F487447BDF57}"/>
              </a:ext>
            </a:extLst>
          </p:cNvPr>
          <p:cNvSpPr>
            <a:spLocks noGrp="1"/>
          </p:cNvSpPr>
          <p:nvPr>
            <p:ph type="title"/>
          </p:nvPr>
        </p:nvSpPr>
        <p:spPr/>
        <p:txBody>
          <a:bodyPr/>
          <a:lstStyle/>
          <a:p>
            <a:r>
              <a:rPr lang="en-GB" dirty="0"/>
              <a:t>Education is a spectrum</a:t>
            </a:r>
          </a:p>
        </p:txBody>
      </p:sp>
      <p:pic>
        <p:nvPicPr>
          <p:cNvPr id="5" name="Content Placeholder 4" descr="A picture containing candle&#10;&#10;Description automatically generated">
            <a:extLst>
              <a:ext uri="{FF2B5EF4-FFF2-40B4-BE49-F238E27FC236}">
                <a16:creationId xmlns:a16="http://schemas.microsoft.com/office/drawing/2014/main" id="{64AE4DA6-23F8-213A-11BC-127C857E33F4}"/>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558" t="12665" r="13270" b="14327"/>
          <a:stretch/>
        </p:blipFill>
        <p:spPr>
          <a:xfrm>
            <a:off x="7629525" y="542924"/>
            <a:ext cx="2266950" cy="1095375"/>
          </a:xfrm>
        </p:spPr>
      </p:pic>
      <p:pic>
        <p:nvPicPr>
          <p:cNvPr id="8" name="Picture 7">
            <a:extLst>
              <a:ext uri="{FF2B5EF4-FFF2-40B4-BE49-F238E27FC236}">
                <a16:creationId xmlns:a16="http://schemas.microsoft.com/office/drawing/2014/main" id="{7C805226-C8DA-5A00-5BEB-469F44984B37}"/>
              </a:ext>
            </a:extLst>
          </p:cNvPr>
          <p:cNvPicPr>
            <a:picLocks noChangeAspect="1"/>
          </p:cNvPicPr>
          <p:nvPr/>
        </p:nvPicPr>
        <p:blipFill>
          <a:blip r:embed="rId4"/>
          <a:stretch>
            <a:fillRect/>
          </a:stretch>
        </p:blipFill>
        <p:spPr>
          <a:xfrm>
            <a:off x="1084897" y="1728505"/>
            <a:ext cx="9839325" cy="4905375"/>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223780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533B-5C4A-908D-5E8E-18507AAA6970}"/>
              </a:ext>
            </a:extLst>
          </p:cNvPr>
          <p:cNvSpPr>
            <a:spLocks noGrp="1"/>
          </p:cNvSpPr>
          <p:nvPr>
            <p:ph type="ctrTitle"/>
          </p:nvPr>
        </p:nvSpPr>
        <p:spPr>
          <a:xfrm>
            <a:off x="8200279" y="1325880"/>
            <a:ext cx="2945241" cy="3114040"/>
          </a:xfrm>
        </p:spPr>
        <p:txBody>
          <a:bodyPr>
            <a:normAutofit/>
          </a:bodyPr>
          <a:lstStyle/>
          <a:p>
            <a:r>
              <a:rPr lang="en-GB" sz="2000" dirty="0"/>
              <a:t>28</a:t>
            </a:r>
            <a:r>
              <a:rPr lang="en-GB" sz="2000" baseline="30000" dirty="0"/>
              <a:t>th</a:t>
            </a:r>
            <a:r>
              <a:rPr lang="en-GB" sz="2000" dirty="0"/>
              <a:t> March 2023</a:t>
            </a:r>
          </a:p>
        </p:txBody>
      </p:sp>
      <p:sp>
        <p:nvSpPr>
          <p:cNvPr id="3" name="Subtitle 2">
            <a:extLst>
              <a:ext uri="{FF2B5EF4-FFF2-40B4-BE49-F238E27FC236}">
                <a16:creationId xmlns:a16="http://schemas.microsoft.com/office/drawing/2014/main" id="{FAD289C2-66AB-FA8E-530B-EC552F8C3773}"/>
              </a:ext>
            </a:extLst>
          </p:cNvPr>
          <p:cNvSpPr>
            <a:spLocks noGrp="1"/>
          </p:cNvSpPr>
          <p:nvPr>
            <p:ph type="subTitle" idx="1"/>
          </p:nvPr>
        </p:nvSpPr>
        <p:spPr>
          <a:xfrm>
            <a:off x="8118998" y="1479368"/>
            <a:ext cx="3514201" cy="2076631"/>
          </a:xfrm>
        </p:spPr>
        <p:txBody>
          <a:bodyPr>
            <a:normAutofit/>
          </a:bodyPr>
          <a:lstStyle/>
          <a:p>
            <a:r>
              <a:rPr lang="en-GB" sz="3200" b="1" i="1" dirty="0"/>
              <a:t>Education pillar workshop- Padlet</a:t>
            </a:r>
          </a:p>
        </p:txBody>
      </p:sp>
      <p:sp>
        <p:nvSpPr>
          <p:cNvPr id="1028" name="Rectangle 1030">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R code for this padlet">
            <a:extLst>
              <a:ext uri="{FF2B5EF4-FFF2-40B4-BE49-F238E27FC236}">
                <a16:creationId xmlns:a16="http://schemas.microsoft.com/office/drawing/2014/main" id="{422BACF9-8BAD-6131-9986-CA6C7C3CF6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6728" y="965141"/>
            <a:ext cx="4932911" cy="49329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39A69E-0A4F-10F9-B336-D2AC9F464FAB}"/>
              </a:ext>
            </a:extLst>
          </p:cNvPr>
          <p:cNvSpPr txBox="1"/>
          <p:nvPr/>
        </p:nvSpPr>
        <p:spPr>
          <a:xfrm>
            <a:off x="6486525" y="6211669"/>
            <a:ext cx="6096000" cy="307777"/>
          </a:xfrm>
          <a:prstGeom prst="rect">
            <a:avLst/>
          </a:prstGeom>
          <a:noFill/>
        </p:spPr>
        <p:txBody>
          <a:bodyPr wrap="square">
            <a:spAutoFit/>
          </a:bodyPr>
          <a:lstStyle/>
          <a:p>
            <a:r>
              <a:rPr lang="en-GB" sz="1400" dirty="0">
                <a:hlinkClick r:id="rId4"/>
              </a:rPr>
              <a:t>https://padlet.com/sjryan/education-pillar-911zx64y1mtcde5l</a:t>
            </a:r>
            <a:r>
              <a:rPr lang="en-GB" sz="1400" dirty="0"/>
              <a:t> </a:t>
            </a:r>
          </a:p>
        </p:txBody>
      </p:sp>
    </p:spTree>
    <p:extLst>
      <p:ext uri="{BB962C8B-B14F-4D97-AF65-F5344CB8AC3E}">
        <p14:creationId xmlns:p14="http://schemas.microsoft.com/office/powerpoint/2010/main" val="249615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E41-1068-E64D-5027-9D27C20DE785}"/>
              </a:ext>
            </a:extLst>
          </p:cNvPr>
          <p:cNvSpPr>
            <a:spLocks noGrp="1"/>
          </p:cNvSpPr>
          <p:nvPr>
            <p:ph type="title"/>
          </p:nvPr>
        </p:nvSpPr>
        <p:spPr>
          <a:xfrm>
            <a:off x="617536" y="2028469"/>
            <a:ext cx="10498139" cy="3162655"/>
          </a:xfrm>
        </p:spPr>
        <p:txBody>
          <a:bodyPr/>
          <a:lstStyle/>
          <a:p>
            <a:pPr algn="ctr"/>
            <a:r>
              <a:rPr lang="en-GB" sz="4000" b="1" dirty="0">
                <a:effectLst/>
                <a:latin typeface="Calibri" panose="020F0502020204030204" pitchFamily="34" charset="0"/>
                <a:ea typeface="Calibri" panose="020F0502020204030204" pitchFamily="34" charset="0"/>
                <a:cs typeface="Times New Roman" panose="02020603050405020304" pitchFamily="18" charset="0"/>
              </a:rPr>
              <a:t>Focus 1:</a:t>
            </a:r>
            <a:br>
              <a:rPr lang="en-GB" sz="4000" b="1" dirty="0">
                <a:latin typeface="Calibri" panose="020F0502020204030204" pitchFamily="34" charset="0"/>
                <a:ea typeface="Calibri" panose="020F0502020204030204" pitchFamily="34" charset="0"/>
                <a:cs typeface="Times New Roman" panose="02020603050405020304" pitchFamily="18" charset="0"/>
              </a:rPr>
            </a:br>
            <a:r>
              <a:rPr lang="en-GB" sz="4000" b="1" dirty="0">
                <a:effectLst/>
                <a:latin typeface="Calibri" panose="020F0502020204030204" pitchFamily="34" charset="0"/>
                <a:ea typeface="Calibri" panose="020F0502020204030204" pitchFamily="34" charset="0"/>
                <a:cs typeface="Times New Roman" panose="02020603050405020304" pitchFamily="18" charset="0"/>
              </a:rPr>
              <a:t>Consider the different educational opportunities you have over a week and over your year.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12364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E41-1068-E64D-5027-9D27C20DE785}"/>
              </a:ext>
            </a:extLst>
          </p:cNvPr>
          <p:cNvSpPr>
            <a:spLocks noGrp="1"/>
          </p:cNvSpPr>
          <p:nvPr>
            <p:ph type="title"/>
          </p:nvPr>
        </p:nvSpPr>
        <p:spPr>
          <a:xfrm>
            <a:off x="617536" y="2028469"/>
            <a:ext cx="10498139" cy="3162655"/>
          </a:xfrm>
        </p:spPr>
        <p:txBody>
          <a:bodyPr/>
          <a:lstStyle/>
          <a:p>
            <a:pPr algn="ctr"/>
            <a:r>
              <a:rPr lang="en-GB" sz="4000" b="1" dirty="0">
                <a:effectLst/>
                <a:latin typeface="Calibri" panose="020F0502020204030204" pitchFamily="34" charset="0"/>
                <a:ea typeface="Calibri" panose="020F0502020204030204" pitchFamily="34" charset="0"/>
                <a:cs typeface="Times New Roman" panose="02020603050405020304" pitchFamily="18" charset="0"/>
              </a:rPr>
              <a:t>Focus 2:</a:t>
            </a:r>
            <a:br>
              <a:rPr lang="en-GB" sz="4000" b="1" dirty="0">
                <a:effectLst/>
                <a:latin typeface="Calibri" panose="020F0502020204030204" pitchFamily="34" charset="0"/>
                <a:ea typeface="Calibri" panose="020F0502020204030204" pitchFamily="34" charset="0"/>
                <a:cs typeface="Times New Roman" panose="02020603050405020304" pitchFamily="18" charset="0"/>
              </a:rPr>
            </a:br>
            <a:br>
              <a:rPr lang="en-GB" sz="4000" b="1" dirty="0">
                <a:latin typeface="Calibri" panose="020F0502020204030204" pitchFamily="34" charset="0"/>
                <a:ea typeface="Calibri" panose="020F0502020204030204" pitchFamily="34" charset="0"/>
                <a:cs typeface="Times New Roman" panose="02020603050405020304" pitchFamily="18" charset="0"/>
              </a:rPr>
            </a:br>
            <a:r>
              <a:rPr lang="en-GB" sz="3600" b="1" dirty="0">
                <a:effectLst/>
                <a:latin typeface="Calibri" panose="020F0502020204030204" pitchFamily="34" charset="0"/>
                <a:ea typeface="Calibri" panose="020F0502020204030204" pitchFamily="34" charset="0"/>
                <a:cs typeface="Times New Roman" panose="02020603050405020304" pitchFamily="18" charset="0"/>
              </a:rPr>
              <a:t>How can you practice the education pillar whilst in a busy role? </a:t>
            </a:r>
            <a:br>
              <a:rPr lang="en-GB" sz="3600" b="1" dirty="0">
                <a:effectLst/>
                <a:latin typeface="Calibri" panose="020F0502020204030204" pitchFamily="34" charset="0"/>
                <a:ea typeface="Calibri" panose="020F0502020204030204" pitchFamily="34" charset="0"/>
                <a:cs typeface="Times New Roman" panose="02020603050405020304" pitchFamily="18" charset="0"/>
              </a:rPr>
            </a:br>
            <a:br>
              <a:rPr lang="en-GB" sz="3600" b="1" dirty="0">
                <a:effectLst/>
                <a:latin typeface="Calibri" panose="020F0502020204030204" pitchFamily="34" charset="0"/>
                <a:ea typeface="Calibri" panose="020F0502020204030204" pitchFamily="34" charset="0"/>
                <a:cs typeface="Times New Roman" panose="02020603050405020304" pitchFamily="18" charset="0"/>
              </a:rPr>
            </a:br>
            <a:r>
              <a:rPr lang="en-GB" sz="3600" b="1" dirty="0">
                <a:effectLst/>
                <a:latin typeface="Calibri" panose="020F0502020204030204" pitchFamily="34" charset="0"/>
                <a:ea typeface="Calibri" panose="020F0502020204030204" pitchFamily="34" charset="0"/>
                <a:cs typeface="Times New Roman" panose="02020603050405020304" pitchFamily="18" charset="0"/>
              </a:rPr>
              <a:t>Consider how you record this?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03755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1307E2B-8B4D-B4B4-23F4-D11CF0126951}"/>
              </a:ext>
            </a:extLst>
          </p:cNvPr>
          <p:cNvSpPr>
            <a:spLocks noGrp="1"/>
          </p:cNvSpPr>
          <p:nvPr>
            <p:ph type="title"/>
          </p:nvPr>
        </p:nvSpPr>
        <p:spPr>
          <a:xfrm>
            <a:off x="7400518" y="1447800"/>
            <a:ext cx="4143781" cy="3096987"/>
          </a:xfrm>
        </p:spPr>
        <p:txBody>
          <a:bodyPr vert="horz" lIns="91440" tIns="45720" rIns="91440" bIns="45720" rtlCol="0" anchor="b">
            <a:normAutofit/>
          </a:bodyPr>
          <a:lstStyle/>
          <a:p>
            <a:pPr>
              <a:lnSpc>
                <a:spcPct val="90000"/>
              </a:lnSpc>
            </a:pPr>
            <a:r>
              <a:rPr lang="en-US" dirty="0"/>
              <a:t>Examples of methods of recording-</a:t>
            </a:r>
          </a:p>
        </p:txBody>
      </p:sp>
      <p:sp>
        <p:nvSpPr>
          <p:cNvPr id="24" name="Rectangle 23">
            <a:extLst>
              <a:ext uri="{FF2B5EF4-FFF2-40B4-BE49-F238E27FC236}">
                <a16:creationId xmlns:a16="http://schemas.microsoft.com/office/drawing/2014/main" id="{EB1154C0-9F2B-4EB7-9CC5-143FA3382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7">
            <a:extLst>
              <a:ext uri="{FF2B5EF4-FFF2-40B4-BE49-F238E27FC236}">
                <a16:creationId xmlns:a16="http://schemas.microsoft.com/office/drawing/2014/main" id="{ED20B162-0AC8-43E4-96C3-FA5070469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Freeform 5">
            <a:extLst>
              <a:ext uri="{FF2B5EF4-FFF2-40B4-BE49-F238E27FC236}">
                <a16:creationId xmlns:a16="http://schemas.microsoft.com/office/drawing/2014/main" id="{6C9FE3C0-844C-410F-BD75-B8587B1BC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Picture 6">
            <a:extLst>
              <a:ext uri="{FF2B5EF4-FFF2-40B4-BE49-F238E27FC236}">
                <a16:creationId xmlns:a16="http://schemas.microsoft.com/office/drawing/2014/main" id="{B93988EB-4AAD-7636-FAA2-14A1317DE1A7}"/>
              </a:ext>
            </a:extLst>
          </p:cNvPr>
          <p:cNvPicPr>
            <a:picLocks noChangeAspect="1"/>
          </p:cNvPicPr>
          <p:nvPr/>
        </p:nvPicPr>
        <p:blipFill>
          <a:blip r:embed="rId7"/>
          <a:stretch>
            <a:fillRect/>
          </a:stretch>
        </p:blipFill>
        <p:spPr>
          <a:xfrm>
            <a:off x="643854" y="686995"/>
            <a:ext cx="6496031" cy="2436010"/>
          </a:xfrm>
          <a:prstGeom prst="rect">
            <a:avLst/>
          </a:prstGeom>
          <a:effectLst/>
        </p:spPr>
      </p:pic>
      <p:pic>
        <p:nvPicPr>
          <p:cNvPr id="5" name="Content Placeholder 4">
            <a:extLst>
              <a:ext uri="{FF2B5EF4-FFF2-40B4-BE49-F238E27FC236}">
                <a16:creationId xmlns:a16="http://schemas.microsoft.com/office/drawing/2014/main" id="{1341AC49-5177-034F-EDAE-D434A01C9B66}"/>
              </a:ext>
            </a:extLst>
          </p:cNvPr>
          <p:cNvPicPr>
            <a:picLocks noGrp="1" noChangeAspect="1"/>
          </p:cNvPicPr>
          <p:nvPr>
            <p:ph idx="1"/>
          </p:nvPr>
        </p:nvPicPr>
        <p:blipFill>
          <a:blip r:embed="rId8"/>
          <a:stretch>
            <a:fillRect/>
          </a:stretch>
        </p:blipFill>
        <p:spPr>
          <a:xfrm>
            <a:off x="209966" y="3678474"/>
            <a:ext cx="2937563" cy="2379426"/>
          </a:xfrm>
          <a:prstGeom prst="rect">
            <a:avLst/>
          </a:prstGeom>
          <a:effectLst/>
        </p:spPr>
      </p:pic>
      <p:pic>
        <p:nvPicPr>
          <p:cNvPr id="9" name="Picture 8">
            <a:extLst>
              <a:ext uri="{FF2B5EF4-FFF2-40B4-BE49-F238E27FC236}">
                <a16:creationId xmlns:a16="http://schemas.microsoft.com/office/drawing/2014/main" id="{6837313F-4896-D565-0C44-ABAC6DEB8559}"/>
              </a:ext>
            </a:extLst>
          </p:cNvPr>
          <p:cNvPicPr>
            <a:picLocks noChangeAspect="1"/>
          </p:cNvPicPr>
          <p:nvPr/>
        </p:nvPicPr>
        <p:blipFill>
          <a:blip r:embed="rId9"/>
          <a:stretch>
            <a:fillRect/>
          </a:stretch>
        </p:blipFill>
        <p:spPr>
          <a:xfrm>
            <a:off x="3788168" y="3923105"/>
            <a:ext cx="2847975" cy="2247900"/>
          </a:xfrm>
          <a:prstGeom prst="rect">
            <a:avLst/>
          </a:prstGeom>
        </p:spPr>
      </p:pic>
    </p:spTree>
    <p:extLst>
      <p:ext uri="{BB962C8B-B14F-4D97-AF65-F5344CB8AC3E}">
        <p14:creationId xmlns:p14="http://schemas.microsoft.com/office/powerpoint/2010/main" val="2780770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242</TotalTime>
  <Words>199</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Education Pillar</vt:lpstr>
      <vt:lpstr>Education is a reciprocal part of our everyday practice</vt:lpstr>
      <vt:lpstr>Education is not an extra-curricular activity!</vt:lpstr>
      <vt:lpstr> 4.3 Support others’ learning and development    4.3.1 Contribute to creating and maintaining a learning  culture and to meeting the identified learning needs of  individuals and groups   4.3.2 Share their own learning with others, including  reflections and evidence of its value and impact   4.3.3 Recognise the value of contributing to others’  learning for their own development. </vt:lpstr>
      <vt:lpstr>Education is a spectrum</vt:lpstr>
      <vt:lpstr>28th March 2023</vt:lpstr>
      <vt:lpstr>Focus 1: Consider the different educational opportunities you have over a week and over your year.   </vt:lpstr>
      <vt:lpstr>Focus 2:  How can you practice the education pillar whilst in a busy role?   Consider how you record this?   </vt:lpstr>
      <vt:lpstr>Examples of methods of recording-</vt:lpstr>
      <vt:lpstr>Focus 3:  How can I develop as an educator?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28th March 2023</dc:title>
  <dc:creator>Clare Aldridge</dc:creator>
  <cp:lastModifiedBy>Mindy Dalloway</cp:lastModifiedBy>
  <cp:revision>7</cp:revision>
  <dcterms:created xsi:type="dcterms:W3CDTF">2023-03-16T09:10:39Z</dcterms:created>
  <dcterms:modified xsi:type="dcterms:W3CDTF">2023-04-05T13:01:39Z</dcterms:modified>
</cp:coreProperties>
</file>