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76" r:id="rId4"/>
    <p:sldMasterId id="2147483701" r:id="rId5"/>
  </p:sldMasterIdLst>
  <p:notesMasterIdLst>
    <p:notesMasterId r:id="rId27"/>
  </p:notesMasterIdLst>
  <p:sldIdLst>
    <p:sldId id="256" r:id="rId6"/>
    <p:sldId id="257" r:id="rId7"/>
    <p:sldId id="284" r:id="rId8"/>
    <p:sldId id="258" r:id="rId9"/>
    <p:sldId id="3282" r:id="rId10"/>
    <p:sldId id="259" r:id="rId11"/>
    <p:sldId id="260" r:id="rId12"/>
    <p:sldId id="303" r:id="rId13"/>
    <p:sldId id="273" r:id="rId14"/>
    <p:sldId id="3277" r:id="rId15"/>
    <p:sldId id="3276" r:id="rId16"/>
    <p:sldId id="3289" r:id="rId17"/>
    <p:sldId id="3275" r:id="rId18"/>
    <p:sldId id="307" r:id="rId19"/>
    <p:sldId id="3299" r:id="rId20"/>
    <p:sldId id="285" r:id="rId21"/>
    <p:sldId id="304" r:id="rId22"/>
    <p:sldId id="3280" r:id="rId23"/>
    <p:sldId id="3278" r:id="rId24"/>
    <p:sldId id="3291" r:id="rId25"/>
    <p:sldId id="3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6" autoAdjust="0"/>
    <p:restoredTop sz="50969" autoAdjust="0"/>
  </p:normalViewPr>
  <p:slideViewPr>
    <p:cSldViewPr snapToGrid="0">
      <p:cViewPr varScale="1">
        <p:scale>
          <a:sx n="45" d="100"/>
          <a:sy n="45" d="100"/>
        </p:scale>
        <p:origin x="2106" y="60"/>
      </p:cViewPr>
      <p:guideLst/>
    </p:cSldViewPr>
  </p:slideViewPr>
  <p:notesTextViewPr>
    <p:cViewPr>
      <p:scale>
        <a:sx n="1" d="1"/>
        <a:sy n="1" d="1"/>
      </p:scale>
      <p:origin x="0" y="0"/>
    </p:cViewPr>
  </p:notesTextViewPr>
  <p:sorterViewPr>
    <p:cViewPr>
      <p:scale>
        <a:sx n="100" d="100"/>
        <a:sy n="100" d="100"/>
      </p:scale>
      <p:origin x="0" y="-3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18E6C-001E-45B9-9479-568B77B8F400}"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65E3AFEF-F4B9-425D-A8FF-D550EE328DCD}">
      <dgm:prSet/>
      <dgm:spPr/>
      <dgm:t>
        <a:bodyPr/>
        <a:lstStyle/>
        <a:p>
          <a:r>
            <a:rPr lang="en-GB" dirty="0"/>
            <a:t>NHS Personalisation Agenda</a:t>
          </a:r>
          <a:endParaRPr lang="en-US" dirty="0"/>
        </a:p>
      </dgm:t>
    </dgm:pt>
    <dgm:pt modelId="{A055BBC4-23DB-4F3B-AD20-8A5D2E4ADAF1}" type="parTrans" cxnId="{F22DD42D-E6A0-4C54-BABC-B8B6CF26F6BF}">
      <dgm:prSet/>
      <dgm:spPr/>
      <dgm:t>
        <a:bodyPr/>
        <a:lstStyle/>
        <a:p>
          <a:endParaRPr lang="en-US"/>
        </a:p>
      </dgm:t>
    </dgm:pt>
    <dgm:pt modelId="{BA7606C6-2A91-4EC7-8385-5B4DE11F326F}" type="sibTrans" cxnId="{F22DD42D-E6A0-4C54-BABC-B8B6CF26F6BF}">
      <dgm:prSet/>
      <dgm:spPr/>
      <dgm:t>
        <a:bodyPr/>
        <a:lstStyle/>
        <a:p>
          <a:endParaRPr lang="en-US"/>
        </a:p>
      </dgm:t>
    </dgm:pt>
    <dgm:pt modelId="{2449B01E-B1A6-4143-8E11-6641CF56D832}">
      <dgm:prSet/>
      <dgm:spPr/>
      <dgm:t>
        <a:bodyPr/>
        <a:lstStyle/>
        <a:p>
          <a:r>
            <a:rPr lang="en-GB" dirty="0"/>
            <a:t>NHSE Intermediate Care Programme</a:t>
          </a:r>
          <a:endParaRPr lang="en-US" dirty="0"/>
        </a:p>
      </dgm:t>
    </dgm:pt>
    <dgm:pt modelId="{7EF0D01D-DEB8-4E4C-B193-55D92B493EB2}" type="parTrans" cxnId="{058B6312-96AB-404D-805A-E68F4EE74F61}">
      <dgm:prSet/>
      <dgm:spPr/>
      <dgm:t>
        <a:bodyPr/>
        <a:lstStyle/>
        <a:p>
          <a:endParaRPr lang="en-US"/>
        </a:p>
      </dgm:t>
    </dgm:pt>
    <dgm:pt modelId="{7F5F1C62-F69F-4591-A8AF-55B364A301EE}" type="sibTrans" cxnId="{058B6312-96AB-404D-805A-E68F4EE74F61}">
      <dgm:prSet/>
      <dgm:spPr/>
      <dgm:t>
        <a:bodyPr/>
        <a:lstStyle/>
        <a:p>
          <a:endParaRPr lang="en-US"/>
        </a:p>
      </dgm:t>
    </dgm:pt>
    <dgm:pt modelId="{54607A96-A86D-4E4A-86B5-5308E27D92DF}">
      <dgm:prSet/>
      <dgm:spPr/>
      <dgm:t>
        <a:bodyPr/>
        <a:lstStyle/>
        <a:p>
          <a:r>
            <a:rPr lang="en-GB" dirty="0"/>
            <a:t>ICB Population health &amp; inequalities priorities </a:t>
          </a:r>
          <a:endParaRPr lang="en-US" dirty="0"/>
        </a:p>
      </dgm:t>
    </dgm:pt>
    <dgm:pt modelId="{7089A14A-78C1-49EB-AFBC-CF8CF60B9EA0}" type="parTrans" cxnId="{12AB70ED-7B9A-4E47-BF4F-DF6C7BBB9ED2}">
      <dgm:prSet/>
      <dgm:spPr/>
      <dgm:t>
        <a:bodyPr/>
        <a:lstStyle/>
        <a:p>
          <a:endParaRPr lang="en-GB"/>
        </a:p>
      </dgm:t>
    </dgm:pt>
    <dgm:pt modelId="{637E604B-DD42-4152-B788-3842CFC175F5}" type="sibTrans" cxnId="{12AB70ED-7B9A-4E47-BF4F-DF6C7BBB9ED2}">
      <dgm:prSet/>
      <dgm:spPr/>
      <dgm:t>
        <a:bodyPr/>
        <a:lstStyle/>
        <a:p>
          <a:endParaRPr lang="en-GB"/>
        </a:p>
      </dgm:t>
    </dgm:pt>
    <dgm:pt modelId="{68CBD2CA-493A-4B6E-9766-FCB6C74848F2}">
      <dgm:prSet/>
      <dgm:spPr/>
      <dgm:t>
        <a:bodyPr/>
        <a:lstStyle/>
        <a:p>
          <a:r>
            <a:rPr lang="en-GB" dirty="0"/>
            <a:t>CSP Community rehab standards</a:t>
          </a:r>
          <a:endParaRPr lang="en-US" dirty="0"/>
        </a:p>
      </dgm:t>
    </dgm:pt>
    <dgm:pt modelId="{08F2F3E8-11BF-4B43-BBE5-3AFFAE6FE4F4}" type="parTrans" cxnId="{F51BE52F-E732-4370-9A4C-9C17625E57A7}">
      <dgm:prSet/>
      <dgm:spPr/>
      <dgm:t>
        <a:bodyPr/>
        <a:lstStyle/>
        <a:p>
          <a:endParaRPr lang="en-GB"/>
        </a:p>
      </dgm:t>
    </dgm:pt>
    <dgm:pt modelId="{E83F7D92-FF34-4D21-8B9C-6B6DA65CCC27}" type="sibTrans" cxnId="{F51BE52F-E732-4370-9A4C-9C17625E57A7}">
      <dgm:prSet/>
      <dgm:spPr/>
      <dgm:t>
        <a:bodyPr/>
        <a:lstStyle/>
        <a:p>
          <a:endParaRPr lang="en-GB"/>
        </a:p>
      </dgm:t>
    </dgm:pt>
    <dgm:pt modelId="{A71ED70A-6E9D-413E-8B45-3251AA9A349A}">
      <dgm:prSet/>
      <dgm:spPr/>
      <dgm:t>
        <a:bodyPr/>
        <a:lstStyle/>
        <a:p>
          <a:r>
            <a:rPr lang="en-US" dirty="0"/>
            <a:t>NHS Long Term Plan</a:t>
          </a:r>
        </a:p>
      </dgm:t>
    </dgm:pt>
    <dgm:pt modelId="{6B89EA92-ECF4-4A1B-A8A0-640A80ADF5AD}" type="parTrans" cxnId="{964D71FB-D1C9-4393-B7B7-159E674A85C6}">
      <dgm:prSet/>
      <dgm:spPr/>
      <dgm:t>
        <a:bodyPr/>
        <a:lstStyle/>
        <a:p>
          <a:endParaRPr lang="en-GB"/>
        </a:p>
      </dgm:t>
    </dgm:pt>
    <dgm:pt modelId="{BEA2D9BF-660A-48E5-9A1D-B7F1AF5066BA}" type="sibTrans" cxnId="{964D71FB-D1C9-4393-B7B7-159E674A85C6}">
      <dgm:prSet/>
      <dgm:spPr/>
      <dgm:t>
        <a:bodyPr/>
        <a:lstStyle/>
        <a:p>
          <a:endParaRPr lang="en-GB"/>
        </a:p>
      </dgm:t>
    </dgm:pt>
    <dgm:pt modelId="{6F0B315D-EFD1-4260-8B37-7AB58A1D0C9D}" type="pres">
      <dgm:prSet presAssocID="{C0918E6C-001E-45B9-9479-568B77B8F400}" presName="outerComposite" presStyleCnt="0">
        <dgm:presLayoutVars>
          <dgm:chMax val="5"/>
          <dgm:dir/>
          <dgm:resizeHandles val="exact"/>
        </dgm:presLayoutVars>
      </dgm:prSet>
      <dgm:spPr/>
    </dgm:pt>
    <dgm:pt modelId="{93D1C593-5F50-467F-8FAE-720AA48CC4B0}" type="pres">
      <dgm:prSet presAssocID="{C0918E6C-001E-45B9-9479-568B77B8F400}" presName="dummyMaxCanvas" presStyleCnt="0">
        <dgm:presLayoutVars/>
      </dgm:prSet>
      <dgm:spPr/>
    </dgm:pt>
    <dgm:pt modelId="{6A79A6D1-CAD5-4412-B84A-8EF94FA16D61}" type="pres">
      <dgm:prSet presAssocID="{C0918E6C-001E-45B9-9479-568B77B8F400}" presName="FiveNodes_1" presStyleLbl="node1" presStyleIdx="0" presStyleCnt="5">
        <dgm:presLayoutVars>
          <dgm:bulletEnabled val="1"/>
        </dgm:presLayoutVars>
      </dgm:prSet>
      <dgm:spPr/>
    </dgm:pt>
    <dgm:pt modelId="{BE71C0AA-6293-478B-8782-0619851D44DE}" type="pres">
      <dgm:prSet presAssocID="{C0918E6C-001E-45B9-9479-568B77B8F400}" presName="FiveNodes_2" presStyleLbl="node1" presStyleIdx="1" presStyleCnt="5">
        <dgm:presLayoutVars>
          <dgm:bulletEnabled val="1"/>
        </dgm:presLayoutVars>
      </dgm:prSet>
      <dgm:spPr/>
    </dgm:pt>
    <dgm:pt modelId="{BFAB0FC7-F44A-4F23-A234-2CC4F923CE47}" type="pres">
      <dgm:prSet presAssocID="{C0918E6C-001E-45B9-9479-568B77B8F400}" presName="FiveNodes_3" presStyleLbl="node1" presStyleIdx="2" presStyleCnt="5">
        <dgm:presLayoutVars>
          <dgm:bulletEnabled val="1"/>
        </dgm:presLayoutVars>
      </dgm:prSet>
      <dgm:spPr/>
    </dgm:pt>
    <dgm:pt modelId="{31833F90-507E-4043-B8C6-F1521AE3568B}" type="pres">
      <dgm:prSet presAssocID="{C0918E6C-001E-45B9-9479-568B77B8F400}" presName="FiveNodes_4" presStyleLbl="node1" presStyleIdx="3" presStyleCnt="5">
        <dgm:presLayoutVars>
          <dgm:bulletEnabled val="1"/>
        </dgm:presLayoutVars>
      </dgm:prSet>
      <dgm:spPr/>
    </dgm:pt>
    <dgm:pt modelId="{8535BF59-D6F2-4F23-9482-6A88890BF4F2}" type="pres">
      <dgm:prSet presAssocID="{C0918E6C-001E-45B9-9479-568B77B8F400}" presName="FiveNodes_5" presStyleLbl="node1" presStyleIdx="4" presStyleCnt="5">
        <dgm:presLayoutVars>
          <dgm:bulletEnabled val="1"/>
        </dgm:presLayoutVars>
      </dgm:prSet>
      <dgm:spPr/>
    </dgm:pt>
    <dgm:pt modelId="{92016BA6-F04C-4598-AFBD-761D38D2E054}" type="pres">
      <dgm:prSet presAssocID="{C0918E6C-001E-45B9-9479-568B77B8F400}" presName="FiveConn_1-2" presStyleLbl="fgAccFollowNode1" presStyleIdx="0" presStyleCnt="4">
        <dgm:presLayoutVars>
          <dgm:bulletEnabled val="1"/>
        </dgm:presLayoutVars>
      </dgm:prSet>
      <dgm:spPr/>
    </dgm:pt>
    <dgm:pt modelId="{345DD443-71A4-490B-A2F5-C18F16BCBED9}" type="pres">
      <dgm:prSet presAssocID="{C0918E6C-001E-45B9-9479-568B77B8F400}" presName="FiveConn_2-3" presStyleLbl="fgAccFollowNode1" presStyleIdx="1" presStyleCnt="4">
        <dgm:presLayoutVars>
          <dgm:bulletEnabled val="1"/>
        </dgm:presLayoutVars>
      </dgm:prSet>
      <dgm:spPr/>
    </dgm:pt>
    <dgm:pt modelId="{87BE8901-DD74-4B73-8259-EC2F91A58A37}" type="pres">
      <dgm:prSet presAssocID="{C0918E6C-001E-45B9-9479-568B77B8F400}" presName="FiveConn_3-4" presStyleLbl="fgAccFollowNode1" presStyleIdx="2" presStyleCnt="4">
        <dgm:presLayoutVars>
          <dgm:bulletEnabled val="1"/>
        </dgm:presLayoutVars>
      </dgm:prSet>
      <dgm:spPr/>
    </dgm:pt>
    <dgm:pt modelId="{35EFED2E-9A23-405B-B38A-2CFF757B1B12}" type="pres">
      <dgm:prSet presAssocID="{C0918E6C-001E-45B9-9479-568B77B8F400}" presName="FiveConn_4-5" presStyleLbl="fgAccFollowNode1" presStyleIdx="3" presStyleCnt="4">
        <dgm:presLayoutVars>
          <dgm:bulletEnabled val="1"/>
        </dgm:presLayoutVars>
      </dgm:prSet>
      <dgm:spPr/>
    </dgm:pt>
    <dgm:pt modelId="{D8EC2C59-43DE-49AC-BF40-BE14F32DDD87}" type="pres">
      <dgm:prSet presAssocID="{C0918E6C-001E-45B9-9479-568B77B8F400}" presName="FiveNodes_1_text" presStyleLbl="node1" presStyleIdx="4" presStyleCnt="5">
        <dgm:presLayoutVars>
          <dgm:bulletEnabled val="1"/>
        </dgm:presLayoutVars>
      </dgm:prSet>
      <dgm:spPr/>
    </dgm:pt>
    <dgm:pt modelId="{8E2B7915-7B66-4EF8-B341-9854689A9130}" type="pres">
      <dgm:prSet presAssocID="{C0918E6C-001E-45B9-9479-568B77B8F400}" presName="FiveNodes_2_text" presStyleLbl="node1" presStyleIdx="4" presStyleCnt="5">
        <dgm:presLayoutVars>
          <dgm:bulletEnabled val="1"/>
        </dgm:presLayoutVars>
      </dgm:prSet>
      <dgm:spPr/>
    </dgm:pt>
    <dgm:pt modelId="{804C1E0D-07EB-4145-87CA-6845A0861116}" type="pres">
      <dgm:prSet presAssocID="{C0918E6C-001E-45B9-9479-568B77B8F400}" presName="FiveNodes_3_text" presStyleLbl="node1" presStyleIdx="4" presStyleCnt="5">
        <dgm:presLayoutVars>
          <dgm:bulletEnabled val="1"/>
        </dgm:presLayoutVars>
      </dgm:prSet>
      <dgm:spPr/>
    </dgm:pt>
    <dgm:pt modelId="{3D94B8A1-CB40-4E1A-828B-8FED84168122}" type="pres">
      <dgm:prSet presAssocID="{C0918E6C-001E-45B9-9479-568B77B8F400}" presName="FiveNodes_4_text" presStyleLbl="node1" presStyleIdx="4" presStyleCnt="5">
        <dgm:presLayoutVars>
          <dgm:bulletEnabled val="1"/>
        </dgm:presLayoutVars>
      </dgm:prSet>
      <dgm:spPr/>
    </dgm:pt>
    <dgm:pt modelId="{E7C77FD5-3A19-4257-B9E3-2181322EB759}" type="pres">
      <dgm:prSet presAssocID="{C0918E6C-001E-45B9-9479-568B77B8F400}" presName="FiveNodes_5_text" presStyleLbl="node1" presStyleIdx="4" presStyleCnt="5">
        <dgm:presLayoutVars>
          <dgm:bulletEnabled val="1"/>
        </dgm:presLayoutVars>
      </dgm:prSet>
      <dgm:spPr/>
    </dgm:pt>
  </dgm:ptLst>
  <dgm:cxnLst>
    <dgm:cxn modelId="{14D2FD02-70CD-443F-AE99-1E7574D83489}" type="presOf" srcId="{BA7606C6-2A91-4EC7-8385-5B4DE11F326F}" destId="{345DD443-71A4-490B-A2F5-C18F16BCBED9}" srcOrd="0" destOrd="0" presId="urn:microsoft.com/office/officeart/2005/8/layout/vProcess5"/>
    <dgm:cxn modelId="{FB971406-8922-4DEB-A868-A651F79E7E19}" type="presOf" srcId="{68CBD2CA-493A-4B6E-9766-FCB6C74848F2}" destId="{8535BF59-D6F2-4F23-9482-6A88890BF4F2}" srcOrd="0" destOrd="0" presId="urn:microsoft.com/office/officeart/2005/8/layout/vProcess5"/>
    <dgm:cxn modelId="{058B6312-96AB-404D-805A-E68F4EE74F61}" srcId="{C0918E6C-001E-45B9-9479-568B77B8F400}" destId="{2449B01E-B1A6-4143-8E11-6641CF56D832}" srcOrd="2" destOrd="0" parTransId="{7EF0D01D-DEB8-4E4C-B193-55D92B493EB2}" sibTransId="{7F5F1C62-F69F-4591-A8AF-55B364A301EE}"/>
    <dgm:cxn modelId="{8D8DFA17-DAC3-415D-AD1C-E84DD11DC12B}" type="presOf" srcId="{A71ED70A-6E9D-413E-8B45-3251AA9A349A}" destId="{D8EC2C59-43DE-49AC-BF40-BE14F32DDD87}" srcOrd="1" destOrd="0" presId="urn:microsoft.com/office/officeart/2005/8/layout/vProcess5"/>
    <dgm:cxn modelId="{2FEE871B-D9E6-44FA-94A5-AC5B600DCEA1}" type="presOf" srcId="{65E3AFEF-F4B9-425D-A8FF-D550EE328DCD}" destId="{BE71C0AA-6293-478B-8782-0619851D44DE}" srcOrd="0" destOrd="0" presId="urn:microsoft.com/office/officeart/2005/8/layout/vProcess5"/>
    <dgm:cxn modelId="{F22DD42D-E6A0-4C54-BABC-B8B6CF26F6BF}" srcId="{C0918E6C-001E-45B9-9479-568B77B8F400}" destId="{65E3AFEF-F4B9-425D-A8FF-D550EE328DCD}" srcOrd="1" destOrd="0" parTransId="{A055BBC4-23DB-4F3B-AD20-8A5D2E4ADAF1}" sibTransId="{BA7606C6-2A91-4EC7-8385-5B4DE11F326F}"/>
    <dgm:cxn modelId="{F51BE52F-E732-4370-9A4C-9C17625E57A7}" srcId="{C0918E6C-001E-45B9-9479-568B77B8F400}" destId="{68CBD2CA-493A-4B6E-9766-FCB6C74848F2}" srcOrd="4" destOrd="0" parTransId="{08F2F3E8-11BF-4B43-BBE5-3AFFAE6FE4F4}" sibTransId="{E83F7D92-FF34-4D21-8B9C-6B6DA65CCC27}"/>
    <dgm:cxn modelId="{7C522B33-3839-4640-B91E-90C526F05B60}" type="presOf" srcId="{C0918E6C-001E-45B9-9479-568B77B8F400}" destId="{6F0B315D-EFD1-4260-8B37-7AB58A1D0C9D}" srcOrd="0" destOrd="0" presId="urn:microsoft.com/office/officeart/2005/8/layout/vProcess5"/>
    <dgm:cxn modelId="{9F499251-2523-47A6-9E54-74A9976CED1B}" type="presOf" srcId="{2449B01E-B1A6-4143-8E11-6641CF56D832}" destId="{804C1E0D-07EB-4145-87CA-6845A0861116}" srcOrd="1" destOrd="0" presId="urn:microsoft.com/office/officeart/2005/8/layout/vProcess5"/>
    <dgm:cxn modelId="{64DADC84-F2A0-4692-B1EB-C33D6A1CD205}" type="presOf" srcId="{637E604B-DD42-4152-B788-3842CFC175F5}" destId="{35EFED2E-9A23-405B-B38A-2CFF757B1B12}" srcOrd="0" destOrd="0" presId="urn:microsoft.com/office/officeart/2005/8/layout/vProcess5"/>
    <dgm:cxn modelId="{2542B885-B83C-41E7-9A2C-5A038C88D140}" type="presOf" srcId="{65E3AFEF-F4B9-425D-A8FF-D550EE328DCD}" destId="{8E2B7915-7B66-4EF8-B341-9854689A9130}" srcOrd="1" destOrd="0" presId="urn:microsoft.com/office/officeart/2005/8/layout/vProcess5"/>
    <dgm:cxn modelId="{074BAA8C-F11C-430D-A8AC-D2B4380C9CC5}" type="presOf" srcId="{2449B01E-B1A6-4143-8E11-6641CF56D832}" destId="{BFAB0FC7-F44A-4F23-A234-2CC4F923CE47}" srcOrd="0" destOrd="0" presId="urn:microsoft.com/office/officeart/2005/8/layout/vProcess5"/>
    <dgm:cxn modelId="{97468A98-AA93-4B9F-9BBE-E8760E9CAC81}" type="presOf" srcId="{54607A96-A86D-4E4A-86B5-5308E27D92DF}" destId="{3D94B8A1-CB40-4E1A-828B-8FED84168122}" srcOrd="1" destOrd="0" presId="urn:microsoft.com/office/officeart/2005/8/layout/vProcess5"/>
    <dgm:cxn modelId="{E52B0EAF-5998-43D9-91E7-DBDE1014E195}" type="presOf" srcId="{BEA2D9BF-660A-48E5-9A1D-B7F1AF5066BA}" destId="{92016BA6-F04C-4598-AFBD-761D38D2E054}" srcOrd="0" destOrd="0" presId="urn:microsoft.com/office/officeart/2005/8/layout/vProcess5"/>
    <dgm:cxn modelId="{119B23BB-ABC7-4ED3-AB06-08D97B775CD5}" type="presOf" srcId="{54607A96-A86D-4E4A-86B5-5308E27D92DF}" destId="{31833F90-507E-4043-B8C6-F1521AE3568B}" srcOrd="0" destOrd="0" presId="urn:microsoft.com/office/officeart/2005/8/layout/vProcess5"/>
    <dgm:cxn modelId="{ED090DC3-919D-468B-9010-9CA31FF5954B}" type="presOf" srcId="{68CBD2CA-493A-4B6E-9766-FCB6C74848F2}" destId="{E7C77FD5-3A19-4257-B9E3-2181322EB759}" srcOrd="1" destOrd="0" presId="urn:microsoft.com/office/officeart/2005/8/layout/vProcess5"/>
    <dgm:cxn modelId="{7F13FBCB-E49B-4352-890D-C0CE70AD79A0}" type="presOf" srcId="{7F5F1C62-F69F-4591-A8AF-55B364A301EE}" destId="{87BE8901-DD74-4B73-8259-EC2F91A58A37}" srcOrd="0" destOrd="0" presId="urn:microsoft.com/office/officeart/2005/8/layout/vProcess5"/>
    <dgm:cxn modelId="{4C24F3E8-5D2D-451C-AD19-411D16AB23C2}" type="presOf" srcId="{A71ED70A-6E9D-413E-8B45-3251AA9A349A}" destId="{6A79A6D1-CAD5-4412-B84A-8EF94FA16D61}" srcOrd="0" destOrd="0" presId="urn:microsoft.com/office/officeart/2005/8/layout/vProcess5"/>
    <dgm:cxn modelId="{12AB70ED-7B9A-4E47-BF4F-DF6C7BBB9ED2}" srcId="{C0918E6C-001E-45B9-9479-568B77B8F400}" destId="{54607A96-A86D-4E4A-86B5-5308E27D92DF}" srcOrd="3" destOrd="0" parTransId="{7089A14A-78C1-49EB-AFBC-CF8CF60B9EA0}" sibTransId="{637E604B-DD42-4152-B788-3842CFC175F5}"/>
    <dgm:cxn modelId="{964D71FB-D1C9-4393-B7B7-159E674A85C6}" srcId="{C0918E6C-001E-45B9-9479-568B77B8F400}" destId="{A71ED70A-6E9D-413E-8B45-3251AA9A349A}" srcOrd="0" destOrd="0" parTransId="{6B89EA92-ECF4-4A1B-A8A0-640A80ADF5AD}" sibTransId="{BEA2D9BF-660A-48E5-9A1D-B7F1AF5066BA}"/>
    <dgm:cxn modelId="{64D61A47-2EB0-4137-9023-A3BB132D321E}" type="presParOf" srcId="{6F0B315D-EFD1-4260-8B37-7AB58A1D0C9D}" destId="{93D1C593-5F50-467F-8FAE-720AA48CC4B0}" srcOrd="0" destOrd="0" presId="urn:microsoft.com/office/officeart/2005/8/layout/vProcess5"/>
    <dgm:cxn modelId="{4C48AD60-0497-433F-B1F9-A99A42E69865}" type="presParOf" srcId="{6F0B315D-EFD1-4260-8B37-7AB58A1D0C9D}" destId="{6A79A6D1-CAD5-4412-B84A-8EF94FA16D61}" srcOrd="1" destOrd="0" presId="urn:microsoft.com/office/officeart/2005/8/layout/vProcess5"/>
    <dgm:cxn modelId="{E6C42863-A894-43EE-A174-95EC78C24FE3}" type="presParOf" srcId="{6F0B315D-EFD1-4260-8B37-7AB58A1D0C9D}" destId="{BE71C0AA-6293-478B-8782-0619851D44DE}" srcOrd="2" destOrd="0" presId="urn:microsoft.com/office/officeart/2005/8/layout/vProcess5"/>
    <dgm:cxn modelId="{9AE712AE-6C87-4C38-ABB3-8CABDD80C4D0}" type="presParOf" srcId="{6F0B315D-EFD1-4260-8B37-7AB58A1D0C9D}" destId="{BFAB0FC7-F44A-4F23-A234-2CC4F923CE47}" srcOrd="3" destOrd="0" presId="urn:microsoft.com/office/officeart/2005/8/layout/vProcess5"/>
    <dgm:cxn modelId="{13488E6F-F8C7-4217-AE30-3DB8BBF51941}" type="presParOf" srcId="{6F0B315D-EFD1-4260-8B37-7AB58A1D0C9D}" destId="{31833F90-507E-4043-B8C6-F1521AE3568B}" srcOrd="4" destOrd="0" presId="urn:microsoft.com/office/officeart/2005/8/layout/vProcess5"/>
    <dgm:cxn modelId="{FCB84BE2-17A9-4929-AB00-1DCDD42390ED}" type="presParOf" srcId="{6F0B315D-EFD1-4260-8B37-7AB58A1D0C9D}" destId="{8535BF59-D6F2-4F23-9482-6A88890BF4F2}" srcOrd="5" destOrd="0" presId="urn:microsoft.com/office/officeart/2005/8/layout/vProcess5"/>
    <dgm:cxn modelId="{793FA57D-FF4D-4BEA-940F-2927D5B5D1E0}" type="presParOf" srcId="{6F0B315D-EFD1-4260-8B37-7AB58A1D0C9D}" destId="{92016BA6-F04C-4598-AFBD-761D38D2E054}" srcOrd="6" destOrd="0" presId="urn:microsoft.com/office/officeart/2005/8/layout/vProcess5"/>
    <dgm:cxn modelId="{D4BC1428-8B1B-4DE8-B2B5-7702F1442A10}" type="presParOf" srcId="{6F0B315D-EFD1-4260-8B37-7AB58A1D0C9D}" destId="{345DD443-71A4-490B-A2F5-C18F16BCBED9}" srcOrd="7" destOrd="0" presId="urn:microsoft.com/office/officeart/2005/8/layout/vProcess5"/>
    <dgm:cxn modelId="{F553D63E-ADE3-45C7-B9D2-66B9F9BB6634}" type="presParOf" srcId="{6F0B315D-EFD1-4260-8B37-7AB58A1D0C9D}" destId="{87BE8901-DD74-4B73-8259-EC2F91A58A37}" srcOrd="8" destOrd="0" presId="urn:microsoft.com/office/officeart/2005/8/layout/vProcess5"/>
    <dgm:cxn modelId="{0B74F63C-885C-49C1-A63F-618DCFECC899}" type="presParOf" srcId="{6F0B315D-EFD1-4260-8B37-7AB58A1D0C9D}" destId="{35EFED2E-9A23-405B-B38A-2CFF757B1B12}" srcOrd="9" destOrd="0" presId="urn:microsoft.com/office/officeart/2005/8/layout/vProcess5"/>
    <dgm:cxn modelId="{F8E85C2D-7A59-4825-9A05-0DC0C1E932DE}" type="presParOf" srcId="{6F0B315D-EFD1-4260-8B37-7AB58A1D0C9D}" destId="{D8EC2C59-43DE-49AC-BF40-BE14F32DDD87}" srcOrd="10" destOrd="0" presId="urn:microsoft.com/office/officeart/2005/8/layout/vProcess5"/>
    <dgm:cxn modelId="{02261FA2-09F0-4855-A4FB-BED181CDA60C}" type="presParOf" srcId="{6F0B315D-EFD1-4260-8B37-7AB58A1D0C9D}" destId="{8E2B7915-7B66-4EF8-B341-9854689A9130}" srcOrd="11" destOrd="0" presId="urn:microsoft.com/office/officeart/2005/8/layout/vProcess5"/>
    <dgm:cxn modelId="{DA718AD4-6329-4383-B06D-D8E538E63FED}" type="presParOf" srcId="{6F0B315D-EFD1-4260-8B37-7AB58A1D0C9D}" destId="{804C1E0D-07EB-4145-87CA-6845A0861116}" srcOrd="12" destOrd="0" presId="urn:microsoft.com/office/officeart/2005/8/layout/vProcess5"/>
    <dgm:cxn modelId="{7E0D3574-A418-4AA9-AE48-BCEA3625BE89}" type="presParOf" srcId="{6F0B315D-EFD1-4260-8B37-7AB58A1D0C9D}" destId="{3D94B8A1-CB40-4E1A-828B-8FED84168122}" srcOrd="13" destOrd="0" presId="urn:microsoft.com/office/officeart/2005/8/layout/vProcess5"/>
    <dgm:cxn modelId="{59D433E9-FB1A-4BCB-85C7-B78F8047F06E}" type="presParOf" srcId="{6F0B315D-EFD1-4260-8B37-7AB58A1D0C9D}" destId="{E7C77FD5-3A19-4257-B9E3-2181322EB75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742C39-90D3-45FC-957F-3118B5283DB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FAC7DC7-CF6F-4395-A507-2300AC95AAC7}">
      <dgm:prSet/>
      <dgm:spPr/>
      <dgm:t>
        <a:bodyPr/>
        <a:lstStyle/>
        <a:p>
          <a:r>
            <a:rPr lang="en-GB" dirty="0"/>
            <a:t>Innovation in workforce</a:t>
          </a:r>
          <a:endParaRPr lang="en-US" dirty="0"/>
        </a:p>
      </dgm:t>
    </dgm:pt>
    <dgm:pt modelId="{F39493E7-3BDD-4906-BB4B-CD9A64B674CC}" type="parTrans" cxnId="{702C1217-B558-4455-B960-079B3E9476C7}">
      <dgm:prSet/>
      <dgm:spPr/>
      <dgm:t>
        <a:bodyPr/>
        <a:lstStyle/>
        <a:p>
          <a:endParaRPr lang="en-US"/>
        </a:p>
      </dgm:t>
    </dgm:pt>
    <dgm:pt modelId="{45F0392A-2AEA-4318-9391-AABAD1C0678D}" type="sibTrans" cxnId="{702C1217-B558-4455-B960-079B3E9476C7}">
      <dgm:prSet/>
      <dgm:spPr/>
      <dgm:t>
        <a:bodyPr/>
        <a:lstStyle/>
        <a:p>
          <a:endParaRPr lang="en-US"/>
        </a:p>
      </dgm:t>
    </dgm:pt>
    <dgm:pt modelId="{1AB1834A-D622-4C35-B9FE-651CBE235629}">
      <dgm:prSet/>
      <dgm:spPr/>
      <dgm:t>
        <a:bodyPr/>
        <a:lstStyle/>
        <a:p>
          <a:r>
            <a:rPr lang="en-GB" dirty="0" err="1"/>
            <a:t>SQuiRe</a:t>
          </a:r>
          <a:r>
            <a:rPr lang="en-GB" dirty="0"/>
            <a:t> Funded project</a:t>
          </a:r>
          <a:endParaRPr lang="en-US" dirty="0"/>
        </a:p>
      </dgm:t>
    </dgm:pt>
    <dgm:pt modelId="{FC939861-417C-4DCF-AA3B-14E1050DF95B}" type="parTrans" cxnId="{78BA3D48-49DF-4BB1-A4FE-48E8AD88F1CA}">
      <dgm:prSet/>
      <dgm:spPr/>
      <dgm:t>
        <a:bodyPr/>
        <a:lstStyle/>
        <a:p>
          <a:endParaRPr lang="en-US"/>
        </a:p>
      </dgm:t>
    </dgm:pt>
    <dgm:pt modelId="{43F09132-5E70-4C3E-907A-3196CD3D8BD7}" type="sibTrans" cxnId="{78BA3D48-49DF-4BB1-A4FE-48E8AD88F1CA}">
      <dgm:prSet/>
      <dgm:spPr/>
      <dgm:t>
        <a:bodyPr/>
        <a:lstStyle/>
        <a:p>
          <a:endParaRPr lang="en-US"/>
        </a:p>
      </dgm:t>
    </dgm:pt>
    <dgm:pt modelId="{1C900BAE-2AE0-469A-BE1A-A684933DE770}">
      <dgm:prSet/>
      <dgm:spPr/>
      <dgm:t>
        <a:bodyPr/>
        <a:lstStyle/>
        <a:p>
          <a:r>
            <a:rPr lang="en-GB"/>
            <a:t>Pathway 3 stroke</a:t>
          </a:r>
          <a:endParaRPr lang="en-US"/>
        </a:p>
      </dgm:t>
    </dgm:pt>
    <dgm:pt modelId="{614538B2-2A6C-4C23-837F-28E897A5AE21}" type="parTrans" cxnId="{DEBD338D-7E41-4A5C-9A36-E81F6B64BAF9}">
      <dgm:prSet/>
      <dgm:spPr/>
      <dgm:t>
        <a:bodyPr/>
        <a:lstStyle/>
        <a:p>
          <a:endParaRPr lang="en-US"/>
        </a:p>
      </dgm:t>
    </dgm:pt>
    <dgm:pt modelId="{80B9D2F7-C16A-4179-A541-87C7802A4D99}" type="sibTrans" cxnId="{DEBD338D-7E41-4A5C-9A36-E81F6B64BAF9}">
      <dgm:prSet/>
      <dgm:spPr/>
      <dgm:t>
        <a:bodyPr/>
        <a:lstStyle/>
        <a:p>
          <a:endParaRPr lang="en-US"/>
        </a:p>
      </dgm:t>
    </dgm:pt>
    <dgm:pt modelId="{61250D59-B2E2-423D-8D01-E4B758916BF2}">
      <dgm:prSet/>
      <dgm:spPr/>
      <dgm:t>
        <a:bodyPr/>
        <a:lstStyle/>
        <a:p>
          <a:r>
            <a:rPr lang="en-GB" dirty="0"/>
            <a:t>Insights &amp; perspectives </a:t>
          </a:r>
        </a:p>
      </dgm:t>
    </dgm:pt>
    <dgm:pt modelId="{DD1C4E38-17A9-4CA2-83A2-D9416274592F}" type="parTrans" cxnId="{DD648683-5465-4E73-B2A1-8BA407E2ABBC}">
      <dgm:prSet/>
      <dgm:spPr/>
      <dgm:t>
        <a:bodyPr/>
        <a:lstStyle/>
        <a:p>
          <a:endParaRPr lang="en-GB"/>
        </a:p>
      </dgm:t>
    </dgm:pt>
    <dgm:pt modelId="{19BC4E71-FE01-4D2E-A6FF-4564A1DD5326}" type="sibTrans" cxnId="{DD648683-5465-4E73-B2A1-8BA407E2ABBC}">
      <dgm:prSet/>
      <dgm:spPr/>
      <dgm:t>
        <a:bodyPr/>
        <a:lstStyle/>
        <a:p>
          <a:endParaRPr lang="en-GB"/>
        </a:p>
      </dgm:t>
    </dgm:pt>
    <dgm:pt modelId="{C954DA75-96E8-4184-9CB7-8F3DDFFFD48C}" type="pres">
      <dgm:prSet presAssocID="{30742C39-90D3-45FC-957F-3118B5283DB7}" presName="linear" presStyleCnt="0">
        <dgm:presLayoutVars>
          <dgm:animLvl val="lvl"/>
          <dgm:resizeHandles val="exact"/>
        </dgm:presLayoutVars>
      </dgm:prSet>
      <dgm:spPr/>
    </dgm:pt>
    <dgm:pt modelId="{A8E5F6DE-AD01-445C-A4E2-8B3D362403AF}" type="pres">
      <dgm:prSet presAssocID="{EFAC7DC7-CF6F-4395-A507-2300AC95AAC7}" presName="parentText" presStyleLbl="node1" presStyleIdx="0" presStyleCnt="4" custLinFactY="205548" custLinFactNeighborX="-584" custLinFactNeighborY="300000">
        <dgm:presLayoutVars>
          <dgm:chMax val="0"/>
          <dgm:bulletEnabled val="1"/>
        </dgm:presLayoutVars>
      </dgm:prSet>
      <dgm:spPr/>
    </dgm:pt>
    <dgm:pt modelId="{4FE8BC2B-5E62-4E68-803E-5F90BD786E72}" type="pres">
      <dgm:prSet presAssocID="{45F0392A-2AEA-4318-9391-AABAD1C0678D}" presName="spacer" presStyleCnt="0"/>
      <dgm:spPr/>
    </dgm:pt>
    <dgm:pt modelId="{80B58609-50DE-45CE-BA5D-3D5A498B0F23}" type="pres">
      <dgm:prSet presAssocID="{61250D59-B2E2-423D-8D01-E4B758916BF2}" presName="parentText" presStyleLbl="node1" presStyleIdx="1" presStyleCnt="4" custLinFactY="205078" custLinFactNeighborY="300000">
        <dgm:presLayoutVars>
          <dgm:chMax val="0"/>
          <dgm:bulletEnabled val="1"/>
        </dgm:presLayoutVars>
      </dgm:prSet>
      <dgm:spPr/>
    </dgm:pt>
    <dgm:pt modelId="{B7170430-F09F-4D63-B844-82F7EA71026D}" type="pres">
      <dgm:prSet presAssocID="{19BC4E71-FE01-4D2E-A6FF-4564A1DD5326}" presName="spacer" presStyleCnt="0"/>
      <dgm:spPr/>
    </dgm:pt>
    <dgm:pt modelId="{78076933-04DE-45E0-A555-CA8017275123}" type="pres">
      <dgm:prSet presAssocID="{1AB1834A-D622-4C35-B9FE-651CBE235629}" presName="parentText" presStyleLbl="node1" presStyleIdx="2" presStyleCnt="4" custLinFactY="-196993" custLinFactNeighborX="-195" custLinFactNeighborY="-200000">
        <dgm:presLayoutVars>
          <dgm:chMax val="0"/>
          <dgm:bulletEnabled val="1"/>
        </dgm:presLayoutVars>
      </dgm:prSet>
      <dgm:spPr/>
    </dgm:pt>
    <dgm:pt modelId="{07094384-41DD-4118-BA63-58073920658C}" type="pres">
      <dgm:prSet presAssocID="{43F09132-5E70-4C3E-907A-3196CD3D8BD7}" presName="spacer" presStyleCnt="0"/>
      <dgm:spPr/>
    </dgm:pt>
    <dgm:pt modelId="{7A7E8751-ADFF-46E4-AAD1-AE60667F794B}" type="pres">
      <dgm:prSet presAssocID="{1C900BAE-2AE0-469A-BE1A-A684933DE770}" presName="parentText" presStyleLbl="node1" presStyleIdx="3" presStyleCnt="4" custLinFactY="-193996" custLinFactNeighborX="1168" custLinFactNeighborY="-200000">
        <dgm:presLayoutVars>
          <dgm:chMax val="0"/>
          <dgm:bulletEnabled val="1"/>
        </dgm:presLayoutVars>
      </dgm:prSet>
      <dgm:spPr/>
    </dgm:pt>
  </dgm:ptLst>
  <dgm:cxnLst>
    <dgm:cxn modelId="{702C1217-B558-4455-B960-079B3E9476C7}" srcId="{30742C39-90D3-45FC-957F-3118B5283DB7}" destId="{EFAC7DC7-CF6F-4395-A507-2300AC95AAC7}" srcOrd="0" destOrd="0" parTransId="{F39493E7-3BDD-4906-BB4B-CD9A64B674CC}" sibTransId="{45F0392A-2AEA-4318-9391-AABAD1C0678D}"/>
    <dgm:cxn modelId="{4480C560-CB30-4621-A288-E14E498C3288}" type="presOf" srcId="{30742C39-90D3-45FC-957F-3118B5283DB7}" destId="{C954DA75-96E8-4184-9CB7-8F3DDFFFD48C}" srcOrd="0" destOrd="0" presId="urn:microsoft.com/office/officeart/2005/8/layout/vList2"/>
    <dgm:cxn modelId="{78BA3D48-49DF-4BB1-A4FE-48E8AD88F1CA}" srcId="{30742C39-90D3-45FC-957F-3118B5283DB7}" destId="{1AB1834A-D622-4C35-B9FE-651CBE235629}" srcOrd="2" destOrd="0" parTransId="{FC939861-417C-4DCF-AA3B-14E1050DF95B}" sibTransId="{43F09132-5E70-4C3E-907A-3196CD3D8BD7}"/>
    <dgm:cxn modelId="{6637A149-934C-4E2C-8DF2-0BBBFA55CFB9}" type="presOf" srcId="{1C900BAE-2AE0-469A-BE1A-A684933DE770}" destId="{7A7E8751-ADFF-46E4-AAD1-AE60667F794B}" srcOrd="0" destOrd="0" presId="urn:microsoft.com/office/officeart/2005/8/layout/vList2"/>
    <dgm:cxn modelId="{84F98B82-718F-4BDF-A4D7-281C332FE97C}" type="presOf" srcId="{EFAC7DC7-CF6F-4395-A507-2300AC95AAC7}" destId="{A8E5F6DE-AD01-445C-A4E2-8B3D362403AF}" srcOrd="0" destOrd="0" presId="urn:microsoft.com/office/officeart/2005/8/layout/vList2"/>
    <dgm:cxn modelId="{DD648683-5465-4E73-B2A1-8BA407E2ABBC}" srcId="{30742C39-90D3-45FC-957F-3118B5283DB7}" destId="{61250D59-B2E2-423D-8D01-E4B758916BF2}" srcOrd="1" destOrd="0" parTransId="{DD1C4E38-17A9-4CA2-83A2-D9416274592F}" sibTransId="{19BC4E71-FE01-4D2E-A6FF-4564A1DD5326}"/>
    <dgm:cxn modelId="{DEBD338D-7E41-4A5C-9A36-E81F6B64BAF9}" srcId="{30742C39-90D3-45FC-957F-3118B5283DB7}" destId="{1C900BAE-2AE0-469A-BE1A-A684933DE770}" srcOrd="3" destOrd="0" parTransId="{614538B2-2A6C-4C23-837F-28E897A5AE21}" sibTransId="{80B9D2F7-C16A-4179-A541-87C7802A4D99}"/>
    <dgm:cxn modelId="{9BB3FA98-4A64-4D12-8D49-1FDFCE84B821}" type="presOf" srcId="{61250D59-B2E2-423D-8D01-E4B758916BF2}" destId="{80B58609-50DE-45CE-BA5D-3D5A498B0F23}" srcOrd="0" destOrd="0" presId="urn:microsoft.com/office/officeart/2005/8/layout/vList2"/>
    <dgm:cxn modelId="{9379E7D4-644C-4C8B-90B8-B5425FF9975C}" type="presOf" srcId="{1AB1834A-D622-4C35-B9FE-651CBE235629}" destId="{78076933-04DE-45E0-A555-CA8017275123}" srcOrd="0" destOrd="0" presId="urn:microsoft.com/office/officeart/2005/8/layout/vList2"/>
    <dgm:cxn modelId="{BB7A2EE9-6801-4184-95C1-975FD2CFAF57}" type="presParOf" srcId="{C954DA75-96E8-4184-9CB7-8F3DDFFFD48C}" destId="{A8E5F6DE-AD01-445C-A4E2-8B3D362403AF}" srcOrd="0" destOrd="0" presId="urn:microsoft.com/office/officeart/2005/8/layout/vList2"/>
    <dgm:cxn modelId="{1CC2B26E-6760-4BDF-855C-C52C529508D7}" type="presParOf" srcId="{C954DA75-96E8-4184-9CB7-8F3DDFFFD48C}" destId="{4FE8BC2B-5E62-4E68-803E-5F90BD786E72}" srcOrd="1" destOrd="0" presId="urn:microsoft.com/office/officeart/2005/8/layout/vList2"/>
    <dgm:cxn modelId="{2B269FFA-5ABB-4DFC-8936-4344E1CDB241}" type="presParOf" srcId="{C954DA75-96E8-4184-9CB7-8F3DDFFFD48C}" destId="{80B58609-50DE-45CE-BA5D-3D5A498B0F23}" srcOrd="2" destOrd="0" presId="urn:microsoft.com/office/officeart/2005/8/layout/vList2"/>
    <dgm:cxn modelId="{4654628B-1BAC-4952-9AC3-23DEF0D20F5E}" type="presParOf" srcId="{C954DA75-96E8-4184-9CB7-8F3DDFFFD48C}" destId="{B7170430-F09F-4D63-B844-82F7EA71026D}" srcOrd="3" destOrd="0" presId="urn:microsoft.com/office/officeart/2005/8/layout/vList2"/>
    <dgm:cxn modelId="{2EEAFF08-0313-495C-A272-BCD5B3933C3E}" type="presParOf" srcId="{C954DA75-96E8-4184-9CB7-8F3DDFFFD48C}" destId="{78076933-04DE-45E0-A555-CA8017275123}" srcOrd="4" destOrd="0" presId="urn:microsoft.com/office/officeart/2005/8/layout/vList2"/>
    <dgm:cxn modelId="{50749780-25A5-4C9C-AF61-75B4948AF7C5}" type="presParOf" srcId="{C954DA75-96E8-4184-9CB7-8F3DDFFFD48C}" destId="{07094384-41DD-4118-BA63-58073920658C}" srcOrd="5" destOrd="0" presId="urn:microsoft.com/office/officeart/2005/8/layout/vList2"/>
    <dgm:cxn modelId="{B42DCE2E-EF2A-4278-AF1A-6A84565254DE}" type="presParOf" srcId="{C954DA75-96E8-4184-9CB7-8F3DDFFFD48C}" destId="{7A7E8751-ADFF-46E4-AAD1-AE60667F794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41B757-748D-4D01-B4BA-5A20A4061F73}"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4C68AE3-2CD6-47C1-BE43-ECB8304ED23C}">
      <dgm:prSet/>
      <dgm:spPr/>
      <dgm:t>
        <a:bodyPr/>
        <a:lstStyle/>
        <a:p>
          <a:r>
            <a:rPr lang="en-GB"/>
            <a:t>Current issue </a:t>
          </a:r>
          <a:endParaRPr lang="en-US"/>
        </a:p>
      </dgm:t>
    </dgm:pt>
    <dgm:pt modelId="{A126F257-F009-41F4-8B65-E3F3EFF7537C}" type="parTrans" cxnId="{8FF6C0FE-A65D-4C8A-A4DB-356306531C78}">
      <dgm:prSet/>
      <dgm:spPr/>
      <dgm:t>
        <a:bodyPr/>
        <a:lstStyle/>
        <a:p>
          <a:endParaRPr lang="en-US"/>
        </a:p>
      </dgm:t>
    </dgm:pt>
    <dgm:pt modelId="{A2E28794-7398-4A69-A503-464F57165ED1}" type="sibTrans" cxnId="{8FF6C0FE-A65D-4C8A-A4DB-356306531C78}">
      <dgm:prSet/>
      <dgm:spPr/>
      <dgm:t>
        <a:bodyPr/>
        <a:lstStyle/>
        <a:p>
          <a:endParaRPr lang="en-US"/>
        </a:p>
      </dgm:t>
    </dgm:pt>
    <dgm:pt modelId="{6C87C8DB-09EF-4902-B01D-1D40CBEEBEBB}">
      <dgm:prSet/>
      <dgm:spPr/>
      <dgm:t>
        <a:bodyPr/>
        <a:lstStyle/>
        <a:p>
          <a:r>
            <a:rPr lang="en-GB"/>
            <a:t>Overuse of high cost resource</a:t>
          </a:r>
          <a:endParaRPr lang="en-US"/>
        </a:p>
      </dgm:t>
    </dgm:pt>
    <dgm:pt modelId="{F7E0B902-BC27-4221-9244-8CC8B84A4866}" type="parTrans" cxnId="{189917A7-AB43-4414-86BA-F2D534DED250}">
      <dgm:prSet/>
      <dgm:spPr/>
      <dgm:t>
        <a:bodyPr/>
        <a:lstStyle/>
        <a:p>
          <a:endParaRPr lang="en-US"/>
        </a:p>
      </dgm:t>
    </dgm:pt>
    <dgm:pt modelId="{C52A16ED-EEEE-4D10-9E9B-E3F2ED89EC3B}" type="sibTrans" cxnId="{189917A7-AB43-4414-86BA-F2D534DED250}">
      <dgm:prSet/>
      <dgm:spPr/>
      <dgm:t>
        <a:bodyPr/>
        <a:lstStyle/>
        <a:p>
          <a:endParaRPr lang="en-US"/>
        </a:p>
      </dgm:t>
    </dgm:pt>
    <dgm:pt modelId="{EAF8E5D0-C715-478B-8225-4B35CEF026EF}">
      <dgm:prSet/>
      <dgm:spPr/>
      <dgm:t>
        <a:bodyPr/>
        <a:lstStyle/>
        <a:p>
          <a:r>
            <a:rPr lang="en-GB"/>
            <a:t>Aging population</a:t>
          </a:r>
          <a:endParaRPr lang="en-US"/>
        </a:p>
      </dgm:t>
    </dgm:pt>
    <dgm:pt modelId="{D761F26E-4FE3-4F9E-947B-85C2728F903F}" type="parTrans" cxnId="{59A178F1-4F87-4F03-8FB8-DED062C6404C}">
      <dgm:prSet/>
      <dgm:spPr/>
      <dgm:t>
        <a:bodyPr/>
        <a:lstStyle/>
        <a:p>
          <a:endParaRPr lang="en-US"/>
        </a:p>
      </dgm:t>
    </dgm:pt>
    <dgm:pt modelId="{82B642E0-3A00-4557-923F-D5C62F8815DE}" type="sibTrans" cxnId="{59A178F1-4F87-4F03-8FB8-DED062C6404C}">
      <dgm:prSet/>
      <dgm:spPr/>
      <dgm:t>
        <a:bodyPr/>
        <a:lstStyle/>
        <a:p>
          <a:endParaRPr lang="en-US"/>
        </a:p>
      </dgm:t>
    </dgm:pt>
    <dgm:pt modelId="{F2D8E3A0-8BD3-47D5-8A59-825D754D2DC2}">
      <dgm:prSet/>
      <dgm:spPr/>
      <dgm:t>
        <a:bodyPr/>
        <a:lstStyle/>
        <a:p>
          <a:r>
            <a:rPr lang="en-GB"/>
            <a:t>Multi-presentational complexity </a:t>
          </a:r>
          <a:endParaRPr lang="en-US"/>
        </a:p>
      </dgm:t>
    </dgm:pt>
    <dgm:pt modelId="{BF328E5A-3E5F-4360-B796-5044DD014FB1}" type="parTrans" cxnId="{CDBF549A-4F68-4B33-B4CC-9D608EB9E24F}">
      <dgm:prSet/>
      <dgm:spPr/>
      <dgm:t>
        <a:bodyPr/>
        <a:lstStyle/>
        <a:p>
          <a:endParaRPr lang="en-US"/>
        </a:p>
      </dgm:t>
    </dgm:pt>
    <dgm:pt modelId="{0BBD972A-57E0-40EF-AA5C-1EBC9955516B}" type="sibTrans" cxnId="{CDBF549A-4F68-4B33-B4CC-9D608EB9E24F}">
      <dgm:prSet/>
      <dgm:spPr/>
      <dgm:t>
        <a:bodyPr/>
        <a:lstStyle/>
        <a:p>
          <a:endParaRPr lang="en-US"/>
        </a:p>
      </dgm:t>
    </dgm:pt>
    <dgm:pt modelId="{C56E91B9-67AE-4A8A-B5F5-9ED7B9D70C14}">
      <dgm:prSet/>
      <dgm:spPr/>
      <dgm:t>
        <a:bodyPr/>
        <a:lstStyle/>
        <a:p>
          <a:r>
            <a:rPr lang="en-GB"/>
            <a:t>Diagnosis specific rehab models</a:t>
          </a:r>
          <a:endParaRPr lang="en-US"/>
        </a:p>
      </dgm:t>
    </dgm:pt>
    <dgm:pt modelId="{484AB38C-92E2-4990-847A-CBD4528BE73C}" type="parTrans" cxnId="{7275E721-2F87-486D-857B-1F2F5A284237}">
      <dgm:prSet/>
      <dgm:spPr/>
      <dgm:t>
        <a:bodyPr/>
        <a:lstStyle/>
        <a:p>
          <a:endParaRPr lang="en-US"/>
        </a:p>
      </dgm:t>
    </dgm:pt>
    <dgm:pt modelId="{068480AC-E2E4-4793-88DE-F95D4C655F27}" type="sibTrans" cxnId="{7275E721-2F87-486D-857B-1F2F5A284237}">
      <dgm:prSet/>
      <dgm:spPr/>
      <dgm:t>
        <a:bodyPr/>
        <a:lstStyle/>
        <a:p>
          <a:endParaRPr lang="en-US"/>
        </a:p>
      </dgm:t>
    </dgm:pt>
    <dgm:pt modelId="{0DBFCFC4-28C2-4C1A-965E-62835F350816}">
      <dgm:prSet/>
      <dgm:spPr/>
      <dgm:t>
        <a:bodyPr/>
        <a:lstStyle/>
        <a:p>
          <a:r>
            <a:rPr lang="en-GB"/>
            <a:t>Variation in access &amp; delivery</a:t>
          </a:r>
          <a:endParaRPr lang="en-US"/>
        </a:p>
      </dgm:t>
    </dgm:pt>
    <dgm:pt modelId="{0196D402-12F9-4425-943F-526212C138C6}" type="parTrans" cxnId="{825F4AD3-71EC-4385-8E2A-BE70051E3892}">
      <dgm:prSet/>
      <dgm:spPr/>
      <dgm:t>
        <a:bodyPr/>
        <a:lstStyle/>
        <a:p>
          <a:endParaRPr lang="en-US"/>
        </a:p>
      </dgm:t>
    </dgm:pt>
    <dgm:pt modelId="{4A64496E-3DEC-4042-833E-FF11BBABA07B}" type="sibTrans" cxnId="{825F4AD3-71EC-4385-8E2A-BE70051E3892}">
      <dgm:prSet/>
      <dgm:spPr/>
      <dgm:t>
        <a:bodyPr/>
        <a:lstStyle/>
        <a:p>
          <a:endParaRPr lang="en-US"/>
        </a:p>
      </dgm:t>
    </dgm:pt>
    <dgm:pt modelId="{657B4027-D0C7-4C36-B509-2D19B3B30C23}">
      <dgm:prSet/>
      <dgm:spPr/>
      <dgm:t>
        <a:bodyPr/>
        <a:lstStyle/>
        <a:p>
          <a:r>
            <a:rPr lang="en-GB"/>
            <a:t>ICS impact data</a:t>
          </a:r>
          <a:endParaRPr lang="en-US"/>
        </a:p>
      </dgm:t>
    </dgm:pt>
    <dgm:pt modelId="{30F235B5-6C2F-4306-8F0E-45C2CCB4CDA0}" type="parTrans" cxnId="{EF9FF786-AAAB-4F6F-93FC-E190C9DA9E92}">
      <dgm:prSet/>
      <dgm:spPr/>
      <dgm:t>
        <a:bodyPr/>
        <a:lstStyle/>
        <a:p>
          <a:endParaRPr lang="en-US"/>
        </a:p>
      </dgm:t>
    </dgm:pt>
    <dgm:pt modelId="{7F0BF3F2-F83C-4D43-9387-4B771B64CAB9}" type="sibTrans" cxnId="{EF9FF786-AAAB-4F6F-93FC-E190C9DA9E92}">
      <dgm:prSet/>
      <dgm:spPr/>
      <dgm:t>
        <a:bodyPr/>
        <a:lstStyle/>
        <a:p>
          <a:endParaRPr lang="en-US"/>
        </a:p>
      </dgm:t>
    </dgm:pt>
    <dgm:pt modelId="{BA9AB9AC-18C0-4342-B91A-6369702BB9C1}" type="pres">
      <dgm:prSet presAssocID="{9341B757-748D-4D01-B4BA-5A20A4061F73}" presName="diagram" presStyleCnt="0">
        <dgm:presLayoutVars>
          <dgm:dir/>
          <dgm:resizeHandles val="exact"/>
        </dgm:presLayoutVars>
      </dgm:prSet>
      <dgm:spPr/>
    </dgm:pt>
    <dgm:pt modelId="{02FBDC10-C80A-4148-9217-193606F8DCA3}" type="pres">
      <dgm:prSet presAssocID="{D4C68AE3-2CD6-47C1-BE43-ECB8304ED23C}" presName="arrow" presStyleLbl="node1" presStyleIdx="0" presStyleCnt="1" custScaleX="119208" custRadScaleRad="100770" custRadScaleInc="-1968">
        <dgm:presLayoutVars>
          <dgm:bulletEnabled val="1"/>
        </dgm:presLayoutVars>
      </dgm:prSet>
      <dgm:spPr/>
    </dgm:pt>
  </dgm:ptLst>
  <dgm:cxnLst>
    <dgm:cxn modelId="{0C7DBC04-4E22-495B-B8BD-6645DD8DFAFA}" type="presOf" srcId="{F2D8E3A0-8BD3-47D5-8A59-825D754D2DC2}" destId="{02FBDC10-C80A-4148-9217-193606F8DCA3}" srcOrd="0" destOrd="3" presId="urn:microsoft.com/office/officeart/2005/8/layout/arrow5"/>
    <dgm:cxn modelId="{8A676F0C-7EA1-4B4C-8A42-62C975352CF8}" type="presOf" srcId="{657B4027-D0C7-4C36-B509-2D19B3B30C23}" destId="{02FBDC10-C80A-4148-9217-193606F8DCA3}" srcOrd="0" destOrd="6" presId="urn:microsoft.com/office/officeart/2005/8/layout/arrow5"/>
    <dgm:cxn modelId="{7275E721-2F87-486D-857B-1F2F5A284237}" srcId="{D4C68AE3-2CD6-47C1-BE43-ECB8304ED23C}" destId="{C56E91B9-67AE-4A8A-B5F5-9ED7B9D70C14}" srcOrd="3" destOrd="0" parTransId="{484AB38C-92E2-4990-847A-CBD4528BE73C}" sibTransId="{068480AC-E2E4-4793-88DE-F95D4C655F27}"/>
    <dgm:cxn modelId="{FF22413D-AF38-476C-A8FA-B67280D5BCFD}" type="presOf" srcId="{0DBFCFC4-28C2-4C1A-965E-62835F350816}" destId="{02FBDC10-C80A-4148-9217-193606F8DCA3}" srcOrd="0" destOrd="5" presId="urn:microsoft.com/office/officeart/2005/8/layout/arrow5"/>
    <dgm:cxn modelId="{C0A68741-820E-49B4-B90D-9BDD2E3BE21E}" type="presOf" srcId="{D4C68AE3-2CD6-47C1-BE43-ECB8304ED23C}" destId="{02FBDC10-C80A-4148-9217-193606F8DCA3}" srcOrd="0" destOrd="0" presId="urn:microsoft.com/office/officeart/2005/8/layout/arrow5"/>
    <dgm:cxn modelId="{E3CBAF67-904E-4309-8DD9-2797963FD992}" type="presOf" srcId="{C56E91B9-67AE-4A8A-B5F5-9ED7B9D70C14}" destId="{02FBDC10-C80A-4148-9217-193606F8DCA3}" srcOrd="0" destOrd="4" presId="urn:microsoft.com/office/officeart/2005/8/layout/arrow5"/>
    <dgm:cxn modelId="{B150F383-AD5C-4C33-94A5-7EA33669A67B}" type="presOf" srcId="{9341B757-748D-4D01-B4BA-5A20A4061F73}" destId="{BA9AB9AC-18C0-4342-B91A-6369702BB9C1}" srcOrd="0" destOrd="0" presId="urn:microsoft.com/office/officeart/2005/8/layout/arrow5"/>
    <dgm:cxn modelId="{EF9FF786-AAAB-4F6F-93FC-E190C9DA9E92}" srcId="{D4C68AE3-2CD6-47C1-BE43-ECB8304ED23C}" destId="{657B4027-D0C7-4C36-B509-2D19B3B30C23}" srcOrd="5" destOrd="0" parTransId="{30F235B5-6C2F-4306-8F0E-45C2CCB4CDA0}" sibTransId="{7F0BF3F2-F83C-4D43-9387-4B771B64CAB9}"/>
    <dgm:cxn modelId="{B86B6F89-7F92-4519-BA89-1E3C737BE06F}" type="presOf" srcId="{EAF8E5D0-C715-478B-8225-4B35CEF026EF}" destId="{02FBDC10-C80A-4148-9217-193606F8DCA3}" srcOrd="0" destOrd="2" presId="urn:microsoft.com/office/officeart/2005/8/layout/arrow5"/>
    <dgm:cxn modelId="{CDBF549A-4F68-4B33-B4CC-9D608EB9E24F}" srcId="{D4C68AE3-2CD6-47C1-BE43-ECB8304ED23C}" destId="{F2D8E3A0-8BD3-47D5-8A59-825D754D2DC2}" srcOrd="2" destOrd="0" parTransId="{BF328E5A-3E5F-4360-B796-5044DD014FB1}" sibTransId="{0BBD972A-57E0-40EF-AA5C-1EBC9955516B}"/>
    <dgm:cxn modelId="{189917A7-AB43-4414-86BA-F2D534DED250}" srcId="{D4C68AE3-2CD6-47C1-BE43-ECB8304ED23C}" destId="{6C87C8DB-09EF-4902-B01D-1D40CBEEBEBB}" srcOrd="0" destOrd="0" parTransId="{F7E0B902-BC27-4221-9244-8CC8B84A4866}" sibTransId="{C52A16ED-EEEE-4D10-9E9B-E3F2ED89EC3B}"/>
    <dgm:cxn modelId="{DB9984B7-4217-45B3-816F-5CC3118DDB7A}" type="presOf" srcId="{6C87C8DB-09EF-4902-B01D-1D40CBEEBEBB}" destId="{02FBDC10-C80A-4148-9217-193606F8DCA3}" srcOrd="0" destOrd="1" presId="urn:microsoft.com/office/officeart/2005/8/layout/arrow5"/>
    <dgm:cxn modelId="{825F4AD3-71EC-4385-8E2A-BE70051E3892}" srcId="{D4C68AE3-2CD6-47C1-BE43-ECB8304ED23C}" destId="{0DBFCFC4-28C2-4C1A-965E-62835F350816}" srcOrd="4" destOrd="0" parTransId="{0196D402-12F9-4425-943F-526212C138C6}" sibTransId="{4A64496E-3DEC-4042-833E-FF11BBABA07B}"/>
    <dgm:cxn modelId="{59A178F1-4F87-4F03-8FB8-DED062C6404C}" srcId="{D4C68AE3-2CD6-47C1-BE43-ECB8304ED23C}" destId="{EAF8E5D0-C715-478B-8225-4B35CEF026EF}" srcOrd="1" destOrd="0" parTransId="{D761F26E-4FE3-4F9E-947B-85C2728F903F}" sibTransId="{82B642E0-3A00-4557-923F-D5C62F8815DE}"/>
    <dgm:cxn modelId="{8FF6C0FE-A65D-4C8A-A4DB-356306531C78}" srcId="{9341B757-748D-4D01-B4BA-5A20A4061F73}" destId="{D4C68AE3-2CD6-47C1-BE43-ECB8304ED23C}" srcOrd="0" destOrd="0" parTransId="{A126F257-F009-41F4-8B65-E3F3EFF7537C}" sibTransId="{A2E28794-7398-4A69-A503-464F57165ED1}"/>
    <dgm:cxn modelId="{717A32BF-71A0-4191-9D2F-A0B80F42E774}" type="presParOf" srcId="{BA9AB9AC-18C0-4342-B91A-6369702BB9C1}" destId="{02FBDC10-C80A-4148-9217-193606F8DCA3}"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108857-7407-45C9-8078-47C7898AEDCE}"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en-US"/>
        </a:p>
      </dgm:t>
    </dgm:pt>
    <dgm:pt modelId="{F77E11E4-E22B-4CAC-81CD-9D4C7A3FB6C4}">
      <dgm:prSet/>
      <dgm:spPr/>
      <dgm:t>
        <a:bodyPr/>
        <a:lstStyle/>
        <a:p>
          <a:r>
            <a:rPr lang="en-GB"/>
            <a:t>Single community vision</a:t>
          </a:r>
          <a:endParaRPr lang="en-US"/>
        </a:p>
      </dgm:t>
    </dgm:pt>
    <dgm:pt modelId="{07D16FED-769F-46A0-B9F2-8DFBE3209A3E}" type="parTrans" cxnId="{21C452BD-520D-4CF8-8541-CC1EBA912FF7}">
      <dgm:prSet/>
      <dgm:spPr/>
      <dgm:t>
        <a:bodyPr/>
        <a:lstStyle/>
        <a:p>
          <a:endParaRPr lang="en-US"/>
        </a:p>
      </dgm:t>
    </dgm:pt>
    <dgm:pt modelId="{CFC8BFA3-DFC8-45CA-A17A-CFCF0DFA1AE6}" type="sibTrans" cxnId="{21C452BD-520D-4CF8-8541-CC1EBA912FF7}">
      <dgm:prSet/>
      <dgm:spPr/>
      <dgm:t>
        <a:bodyPr/>
        <a:lstStyle/>
        <a:p>
          <a:endParaRPr lang="en-US"/>
        </a:p>
      </dgm:t>
    </dgm:pt>
    <dgm:pt modelId="{5F4CC458-4EF0-4005-B7C8-2636C2C36C26}">
      <dgm:prSet/>
      <dgm:spPr/>
      <dgm:t>
        <a:bodyPr/>
        <a:lstStyle/>
        <a:p>
          <a:r>
            <a:rPr lang="en-US" dirty="0"/>
            <a:t>Person</a:t>
          </a:r>
          <a:r>
            <a:rPr lang="en-US" baseline="0" dirty="0"/>
            <a:t> centered system</a:t>
          </a:r>
          <a:endParaRPr lang="en-US" dirty="0"/>
        </a:p>
      </dgm:t>
    </dgm:pt>
    <dgm:pt modelId="{32F67AFE-F0AD-4C9E-A50D-42C5DA3E937D}" type="parTrans" cxnId="{4A77998E-5068-4BBD-8CEB-CF920B84FCEE}">
      <dgm:prSet/>
      <dgm:spPr/>
      <dgm:t>
        <a:bodyPr/>
        <a:lstStyle/>
        <a:p>
          <a:endParaRPr lang="en-US"/>
        </a:p>
      </dgm:t>
    </dgm:pt>
    <dgm:pt modelId="{BFA7CF30-090B-406C-AB3B-1C1C4F8F50B5}" type="sibTrans" cxnId="{4A77998E-5068-4BBD-8CEB-CF920B84FCEE}">
      <dgm:prSet/>
      <dgm:spPr/>
      <dgm:t>
        <a:bodyPr/>
        <a:lstStyle/>
        <a:p>
          <a:endParaRPr lang="en-US"/>
        </a:p>
      </dgm:t>
    </dgm:pt>
    <dgm:pt modelId="{3E7D2A6D-B42E-451B-B182-9E1E15CC2A8A}">
      <dgm:prSet/>
      <dgm:spPr/>
      <dgm:t>
        <a:bodyPr/>
        <a:lstStyle/>
        <a:p>
          <a:r>
            <a:rPr lang="en-GB"/>
            <a:t>Adaptable needs based response</a:t>
          </a:r>
          <a:endParaRPr lang="en-US"/>
        </a:p>
      </dgm:t>
    </dgm:pt>
    <dgm:pt modelId="{C1A6E981-DC31-48D0-A1CE-29F67C4C9B7D}" type="parTrans" cxnId="{075720BB-9AE5-43C6-A5CC-E5212D2C3351}">
      <dgm:prSet/>
      <dgm:spPr/>
      <dgm:t>
        <a:bodyPr/>
        <a:lstStyle/>
        <a:p>
          <a:endParaRPr lang="en-US"/>
        </a:p>
      </dgm:t>
    </dgm:pt>
    <dgm:pt modelId="{4568DD66-5A0E-4FCF-896E-984DF547A4F7}" type="sibTrans" cxnId="{075720BB-9AE5-43C6-A5CC-E5212D2C3351}">
      <dgm:prSet/>
      <dgm:spPr/>
      <dgm:t>
        <a:bodyPr/>
        <a:lstStyle/>
        <a:p>
          <a:endParaRPr lang="en-US"/>
        </a:p>
      </dgm:t>
    </dgm:pt>
    <dgm:pt modelId="{D2A0B3C1-3186-475E-BD8E-30CC21281654}">
      <dgm:prSet/>
      <dgm:spPr/>
      <dgm:t>
        <a:bodyPr/>
        <a:lstStyle/>
        <a:p>
          <a:r>
            <a:rPr lang="en-GB" dirty="0" err="1"/>
            <a:t>Longterm</a:t>
          </a:r>
          <a:r>
            <a:rPr lang="en-GB" dirty="0"/>
            <a:t> view of rehabilitation</a:t>
          </a:r>
          <a:endParaRPr lang="en-US" dirty="0"/>
        </a:p>
      </dgm:t>
    </dgm:pt>
    <dgm:pt modelId="{ACF023A2-0163-4E24-93E6-3CC389C86AC7}" type="parTrans" cxnId="{723D142E-8113-4F2B-B281-32FF52F4449C}">
      <dgm:prSet/>
      <dgm:spPr/>
      <dgm:t>
        <a:bodyPr/>
        <a:lstStyle/>
        <a:p>
          <a:endParaRPr lang="en-US"/>
        </a:p>
      </dgm:t>
    </dgm:pt>
    <dgm:pt modelId="{46656270-FE79-4E43-9189-B54367324486}" type="sibTrans" cxnId="{723D142E-8113-4F2B-B281-32FF52F4449C}">
      <dgm:prSet/>
      <dgm:spPr/>
      <dgm:t>
        <a:bodyPr/>
        <a:lstStyle/>
        <a:p>
          <a:endParaRPr lang="en-US"/>
        </a:p>
      </dgm:t>
    </dgm:pt>
    <dgm:pt modelId="{8E98141B-3FF3-422D-B0F5-09F9FDBCE862}">
      <dgm:prSet/>
      <dgm:spPr/>
      <dgm:t>
        <a:bodyPr/>
        <a:lstStyle/>
        <a:p>
          <a:r>
            <a:rPr lang="en-GB" dirty="0"/>
            <a:t>Broader paradigm of rehabilitation</a:t>
          </a:r>
          <a:endParaRPr lang="en-US" dirty="0"/>
        </a:p>
      </dgm:t>
    </dgm:pt>
    <dgm:pt modelId="{B59ECA94-5659-49E6-ABBF-5E2AA0CC952A}" type="parTrans" cxnId="{A0CC7859-41FD-4070-A23F-02C279535E32}">
      <dgm:prSet/>
      <dgm:spPr/>
      <dgm:t>
        <a:bodyPr/>
        <a:lstStyle/>
        <a:p>
          <a:endParaRPr lang="en-US"/>
        </a:p>
      </dgm:t>
    </dgm:pt>
    <dgm:pt modelId="{7364FFC0-7CBB-4551-9339-0A02C29FCF7F}" type="sibTrans" cxnId="{A0CC7859-41FD-4070-A23F-02C279535E32}">
      <dgm:prSet/>
      <dgm:spPr/>
      <dgm:t>
        <a:bodyPr/>
        <a:lstStyle/>
        <a:p>
          <a:endParaRPr lang="en-US"/>
        </a:p>
      </dgm:t>
    </dgm:pt>
    <dgm:pt modelId="{03E4B0FD-DA33-4B01-A145-43200BCA2E23}" type="pres">
      <dgm:prSet presAssocID="{44108857-7407-45C9-8078-47C7898AEDCE}" presName="compositeShape" presStyleCnt="0">
        <dgm:presLayoutVars>
          <dgm:chMax val="7"/>
          <dgm:dir/>
          <dgm:resizeHandles val="exact"/>
        </dgm:presLayoutVars>
      </dgm:prSet>
      <dgm:spPr/>
    </dgm:pt>
    <dgm:pt modelId="{63051026-B9C5-4BE3-A106-E2A388F75CE3}" type="pres">
      <dgm:prSet presAssocID="{44108857-7407-45C9-8078-47C7898AEDCE}" presName="wedge1" presStyleLbl="node1" presStyleIdx="0" presStyleCnt="5"/>
      <dgm:spPr/>
    </dgm:pt>
    <dgm:pt modelId="{25E4842D-B84F-43BE-ACB2-6473BA5766EE}" type="pres">
      <dgm:prSet presAssocID="{44108857-7407-45C9-8078-47C7898AEDCE}" presName="dummy1a" presStyleCnt="0"/>
      <dgm:spPr/>
    </dgm:pt>
    <dgm:pt modelId="{DB664212-25DC-402A-AF5D-DEEC61C3D252}" type="pres">
      <dgm:prSet presAssocID="{44108857-7407-45C9-8078-47C7898AEDCE}" presName="dummy1b" presStyleCnt="0"/>
      <dgm:spPr/>
    </dgm:pt>
    <dgm:pt modelId="{36F55F55-5D1F-479A-92F5-AC400A9F057D}" type="pres">
      <dgm:prSet presAssocID="{44108857-7407-45C9-8078-47C7898AEDCE}" presName="wedge1Tx" presStyleLbl="node1" presStyleIdx="0" presStyleCnt="5">
        <dgm:presLayoutVars>
          <dgm:chMax val="0"/>
          <dgm:chPref val="0"/>
          <dgm:bulletEnabled val="1"/>
        </dgm:presLayoutVars>
      </dgm:prSet>
      <dgm:spPr/>
    </dgm:pt>
    <dgm:pt modelId="{B20FBABE-71A9-4BC4-B1BF-61DFFE1268D6}" type="pres">
      <dgm:prSet presAssocID="{44108857-7407-45C9-8078-47C7898AEDCE}" presName="wedge2" presStyleLbl="node1" presStyleIdx="1" presStyleCnt="5"/>
      <dgm:spPr/>
    </dgm:pt>
    <dgm:pt modelId="{9AE2AA44-6FEC-4B07-A719-AC720EE07049}" type="pres">
      <dgm:prSet presAssocID="{44108857-7407-45C9-8078-47C7898AEDCE}" presName="dummy2a" presStyleCnt="0"/>
      <dgm:spPr/>
    </dgm:pt>
    <dgm:pt modelId="{9658798B-8504-4E2C-8192-CE70EBC4F172}" type="pres">
      <dgm:prSet presAssocID="{44108857-7407-45C9-8078-47C7898AEDCE}" presName="dummy2b" presStyleCnt="0"/>
      <dgm:spPr/>
    </dgm:pt>
    <dgm:pt modelId="{2008E986-75F5-4CE6-8521-D783672D3810}" type="pres">
      <dgm:prSet presAssocID="{44108857-7407-45C9-8078-47C7898AEDCE}" presName="wedge2Tx" presStyleLbl="node1" presStyleIdx="1" presStyleCnt="5">
        <dgm:presLayoutVars>
          <dgm:chMax val="0"/>
          <dgm:chPref val="0"/>
          <dgm:bulletEnabled val="1"/>
        </dgm:presLayoutVars>
      </dgm:prSet>
      <dgm:spPr/>
    </dgm:pt>
    <dgm:pt modelId="{C2D1F822-51AB-419D-9B1B-93412CFDD6A1}" type="pres">
      <dgm:prSet presAssocID="{44108857-7407-45C9-8078-47C7898AEDCE}" presName="wedge3" presStyleLbl="node1" presStyleIdx="2" presStyleCnt="5"/>
      <dgm:spPr/>
    </dgm:pt>
    <dgm:pt modelId="{8DDDB6F9-0496-4CF8-954D-9B4821C1DD0E}" type="pres">
      <dgm:prSet presAssocID="{44108857-7407-45C9-8078-47C7898AEDCE}" presName="dummy3a" presStyleCnt="0"/>
      <dgm:spPr/>
    </dgm:pt>
    <dgm:pt modelId="{E549CECD-2CE5-456E-86C9-D9C0628888F7}" type="pres">
      <dgm:prSet presAssocID="{44108857-7407-45C9-8078-47C7898AEDCE}" presName="dummy3b" presStyleCnt="0"/>
      <dgm:spPr/>
    </dgm:pt>
    <dgm:pt modelId="{45B6F678-28DF-461D-AD43-C7F50A4582EA}" type="pres">
      <dgm:prSet presAssocID="{44108857-7407-45C9-8078-47C7898AEDCE}" presName="wedge3Tx" presStyleLbl="node1" presStyleIdx="2" presStyleCnt="5">
        <dgm:presLayoutVars>
          <dgm:chMax val="0"/>
          <dgm:chPref val="0"/>
          <dgm:bulletEnabled val="1"/>
        </dgm:presLayoutVars>
      </dgm:prSet>
      <dgm:spPr/>
    </dgm:pt>
    <dgm:pt modelId="{D3C22A03-A825-4BAB-8F15-F9CCFD2F9350}" type="pres">
      <dgm:prSet presAssocID="{44108857-7407-45C9-8078-47C7898AEDCE}" presName="wedge4" presStyleLbl="node1" presStyleIdx="3" presStyleCnt="5"/>
      <dgm:spPr/>
    </dgm:pt>
    <dgm:pt modelId="{31213A4B-3B7F-42D7-9C6B-9FC5E80727BA}" type="pres">
      <dgm:prSet presAssocID="{44108857-7407-45C9-8078-47C7898AEDCE}" presName="dummy4a" presStyleCnt="0"/>
      <dgm:spPr/>
    </dgm:pt>
    <dgm:pt modelId="{B4D009DA-6D2C-4216-AD1F-F8CED4A62133}" type="pres">
      <dgm:prSet presAssocID="{44108857-7407-45C9-8078-47C7898AEDCE}" presName="dummy4b" presStyleCnt="0"/>
      <dgm:spPr/>
    </dgm:pt>
    <dgm:pt modelId="{C7013C91-54A9-4B73-AC54-68CB54A8A174}" type="pres">
      <dgm:prSet presAssocID="{44108857-7407-45C9-8078-47C7898AEDCE}" presName="wedge4Tx" presStyleLbl="node1" presStyleIdx="3" presStyleCnt="5">
        <dgm:presLayoutVars>
          <dgm:chMax val="0"/>
          <dgm:chPref val="0"/>
          <dgm:bulletEnabled val="1"/>
        </dgm:presLayoutVars>
      </dgm:prSet>
      <dgm:spPr/>
    </dgm:pt>
    <dgm:pt modelId="{D2F3EE9B-2D8A-4915-9EE4-6A69D373D6B8}" type="pres">
      <dgm:prSet presAssocID="{44108857-7407-45C9-8078-47C7898AEDCE}" presName="wedge5" presStyleLbl="node1" presStyleIdx="4" presStyleCnt="5" custLinFactNeighborX="-780" custLinFactNeighborY="-1779"/>
      <dgm:spPr/>
    </dgm:pt>
    <dgm:pt modelId="{95F00BFC-1830-4540-AECD-23C7A2B6A0F4}" type="pres">
      <dgm:prSet presAssocID="{44108857-7407-45C9-8078-47C7898AEDCE}" presName="dummy5a" presStyleCnt="0"/>
      <dgm:spPr/>
    </dgm:pt>
    <dgm:pt modelId="{CBFDECEF-A9E1-4E93-AA52-E062EAC02E2C}" type="pres">
      <dgm:prSet presAssocID="{44108857-7407-45C9-8078-47C7898AEDCE}" presName="dummy5b" presStyleCnt="0"/>
      <dgm:spPr/>
    </dgm:pt>
    <dgm:pt modelId="{023C0C39-CF31-4496-B809-5464A07AA999}" type="pres">
      <dgm:prSet presAssocID="{44108857-7407-45C9-8078-47C7898AEDCE}" presName="wedge5Tx" presStyleLbl="node1" presStyleIdx="4" presStyleCnt="5">
        <dgm:presLayoutVars>
          <dgm:chMax val="0"/>
          <dgm:chPref val="0"/>
          <dgm:bulletEnabled val="1"/>
        </dgm:presLayoutVars>
      </dgm:prSet>
      <dgm:spPr/>
    </dgm:pt>
    <dgm:pt modelId="{5241D34C-22C1-41F2-8653-288F35C13C29}" type="pres">
      <dgm:prSet presAssocID="{CFC8BFA3-DFC8-45CA-A17A-CFCF0DFA1AE6}" presName="arrowWedge1" presStyleLbl="fgSibTrans2D1" presStyleIdx="0" presStyleCnt="5"/>
      <dgm:spPr/>
    </dgm:pt>
    <dgm:pt modelId="{1E95F4E4-DC0A-4A3C-A9C0-AAD977FDBB13}" type="pres">
      <dgm:prSet presAssocID="{BFA7CF30-090B-406C-AB3B-1C1C4F8F50B5}" presName="arrowWedge2" presStyleLbl="fgSibTrans2D1" presStyleIdx="1" presStyleCnt="5"/>
      <dgm:spPr/>
    </dgm:pt>
    <dgm:pt modelId="{D5DBA061-3809-448E-8040-D109D14CE361}" type="pres">
      <dgm:prSet presAssocID="{4568DD66-5A0E-4FCF-896E-984DF547A4F7}" presName="arrowWedge3" presStyleLbl="fgSibTrans2D1" presStyleIdx="2" presStyleCnt="5"/>
      <dgm:spPr/>
    </dgm:pt>
    <dgm:pt modelId="{2227F52A-34A6-4DC0-B514-7E528E01C73E}" type="pres">
      <dgm:prSet presAssocID="{46656270-FE79-4E43-9189-B54367324486}" presName="arrowWedge4" presStyleLbl="fgSibTrans2D1" presStyleIdx="3" presStyleCnt="5"/>
      <dgm:spPr/>
    </dgm:pt>
    <dgm:pt modelId="{4FFC265D-51E1-47DB-8E89-EBA695F0F1CF}" type="pres">
      <dgm:prSet presAssocID="{7364FFC0-7CBB-4551-9339-0A02C29FCF7F}" presName="arrowWedge5" presStyleLbl="fgSibTrans2D1" presStyleIdx="4" presStyleCnt="5"/>
      <dgm:spPr/>
    </dgm:pt>
  </dgm:ptLst>
  <dgm:cxnLst>
    <dgm:cxn modelId="{7C8CDB1B-F933-4C6D-8775-4E33E6F0316D}" type="presOf" srcId="{3E7D2A6D-B42E-451B-B182-9E1E15CC2A8A}" destId="{45B6F678-28DF-461D-AD43-C7F50A4582EA}" srcOrd="1" destOrd="0" presId="urn:microsoft.com/office/officeart/2005/8/layout/cycle8"/>
    <dgm:cxn modelId="{1AC7691F-2CC9-4264-A3FB-45721A911E45}" type="presOf" srcId="{F77E11E4-E22B-4CAC-81CD-9D4C7A3FB6C4}" destId="{63051026-B9C5-4BE3-A106-E2A388F75CE3}" srcOrd="0" destOrd="0" presId="urn:microsoft.com/office/officeart/2005/8/layout/cycle8"/>
    <dgm:cxn modelId="{723D142E-8113-4F2B-B281-32FF52F4449C}" srcId="{44108857-7407-45C9-8078-47C7898AEDCE}" destId="{D2A0B3C1-3186-475E-BD8E-30CC21281654}" srcOrd="3" destOrd="0" parTransId="{ACF023A2-0163-4E24-93E6-3CC389C86AC7}" sibTransId="{46656270-FE79-4E43-9189-B54367324486}"/>
    <dgm:cxn modelId="{7CE03D41-EF91-498C-B63D-F73907EABF1A}" type="presOf" srcId="{44108857-7407-45C9-8078-47C7898AEDCE}" destId="{03E4B0FD-DA33-4B01-A145-43200BCA2E23}" srcOrd="0" destOrd="0" presId="urn:microsoft.com/office/officeart/2005/8/layout/cycle8"/>
    <dgm:cxn modelId="{D5B6A245-B4C4-47A6-B179-2DFDC0BDE92A}" type="presOf" srcId="{5F4CC458-4EF0-4005-B7C8-2636C2C36C26}" destId="{2008E986-75F5-4CE6-8521-D783672D3810}" srcOrd="1" destOrd="0" presId="urn:microsoft.com/office/officeart/2005/8/layout/cycle8"/>
    <dgm:cxn modelId="{AD50A350-6E95-4FD4-B40E-A1A819461D6F}" type="presOf" srcId="{5F4CC458-4EF0-4005-B7C8-2636C2C36C26}" destId="{B20FBABE-71A9-4BC4-B1BF-61DFFE1268D6}" srcOrd="0" destOrd="0" presId="urn:microsoft.com/office/officeart/2005/8/layout/cycle8"/>
    <dgm:cxn modelId="{ED56D772-589D-44FC-BB99-676A6C7A631F}" type="presOf" srcId="{8E98141B-3FF3-422D-B0F5-09F9FDBCE862}" destId="{D2F3EE9B-2D8A-4915-9EE4-6A69D373D6B8}" srcOrd="0" destOrd="0" presId="urn:microsoft.com/office/officeart/2005/8/layout/cycle8"/>
    <dgm:cxn modelId="{A0CC7859-41FD-4070-A23F-02C279535E32}" srcId="{44108857-7407-45C9-8078-47C7898AEDCE}" destId="{8E98141B-3FF3-422D-B0F5-09F9FDBCE862}" srcOrd="4" destOrd="0" parTransId="{B59ECA94-5659-49E6-ABBF-5E2AA0CC952A}" sibTransId="{7364FFC0-7CBB-4551-9339-0A02C29FCF7F}"/>
    <dgm:cxn modelId="{D8DE838D-1AED-4585-9931-E6A571A05A60}" type="presOf" srcId="{8E98141B-3FF3-422D-B0F5-09F9FDBCE862}" destId="{023C0C39-CF31-4496-B809-5464A07AA999}" srcOrd="1" destOrd="0" presId="urn:microsoft.com/office/officeart/2005/8/layout/cycle8"/>
    <dgm:cxn modelId="{4A77998E-5068-4BBD-8CEB-CF920B84FCEE}" srcId="{44108857-7407-45C9-8078-47C7898AEDCE}" destId="{5F4CC458-4EF0-4005-B7C8-2636C2C36C26}" srcOrd="1" destOrd="0" parTransId="{32F67AFE-F0AD-4C9E-A50D-42C5DA3E937D}" sibTransId="{BFA7CF30-090B-406C-AB3B-1C1C4F8F50B5}"/>
    <dgm:cxn modelId="{075720BB-9AE5-43C6-A5CC-E5212D2C3351}" srcId="{44108857-7407-45C9-8078-47C7898AEDCE}" destId="{3E7D2A6D-B42E-451B-B182-9E1E15CC2A8A}" srcOrd="2" destOrd="0" parTransId="{C1A6E981-DC31-48D0-A1CE-29F67C4C9B7D}" sibTransId="{4568DD66-5A0E-4FCF-896E-984DF547A4F7}"/>
    <dgm:cxn modelId="{751B08BD-97FA-4375-B817-F85C6E326BBD}" type="presOf" srcId="{D2A0B3C1-3186-475E-BD8E-30CC21281654}" destId="{D3C22A03-A825-4BAB-8F15-F9CCFD2F9350}" srcOrd="0" destOrd="0" presId="urn:microsoft.com/office/officeart/2005/8/layout/cycle8"/>
    <dgm:cxn modelId="{21C452BD-520D-4CF8-8541-CC1EBA912FF7}" srcId="{44108857-7407-45C9-8078-47C7898AEDCE}" destId="{F77E11E4-E22B-4CAC-81CD-9D4C7A3FB6C4}" srcOrd="0" destOrd="0" parTransId="{07D16FED-769F-46A0-B9F2-8DFBE3209A3E}" sibTransId="{CFC8BFA3-DFC8-45CA-A17A-CFCF0DFA1AE6}"/>
    <dgm:cxn modelId="{7F5051DB-02E0-4F4F-B69C-AA5C74907C14}" type="presOf" srcId="{3E7D2A6D-B42E-451B-B182-9E1E15CC2A8A}" destId="{C2D1F822-51AB-419D-9B1B-93412CFDD6A1}" srcOrd="0" destOrd="0" presId="urn:microsoft.com/office/officeart/2005/8/layout/cycle8"/>
    <dgm:cxn modelId="{9F31E8F1-2065-4780-950F-BFBA7B7E7CBA}" type="presOf" srcId="{D2A0B3C1-3186-475E-BD8E-30CC21281654}" destId="{C7013C91-54A9-4B73-AC54-68CB54A8A174}" srcOrd="1" destOrd="0" presId="urn:microsoft.com/office/officeart/2005/8/layout/cycle8"/>
    <dgm:cxn modelId="{DE378BF8-EB38-42AF-9121-2B753D239A45}" type="presOf" srcId="{F77E11E4-E22B-4CAC-81CD-9D4C7A3FB6C4}" destId="{36F55F55-5D1F-479A-92F5-AC400A9F057D}" srcOrd="1" destOrd="0" presId="urn:microsoft.com/office/officeart/2005/8/layout/cycle8"/>
    <dgm:cxn modelId="{F62E49AF-30B9-47F2-B474-632CC70032E7}" type="presParOf" srcId="{03E4B0FD-DA33-4B01-A145-43200BCA2E23}" destId="{63051026-B9C5-4BE3-A106-E2A388F75CE3}" srcOrd="0" destOrd="0" presId="urn:microsoft.com/office/officeart/2005/8/layout/cycle8"/>
    <dgm:cxn modelId="{443C1969-6DE9-42A0-8573-53E87FF40A96}" type="presParOf" srcId="{03E4B0FD-DA33-4B01-A145-43200BCA2E23}" destId="{25E4842D-B84F-43BE-ACB2-6473BA5766EE}" srcOrd="1" destOrd="0" presId="urn:microsoft.com/office/officeart/2005/8/layout/cycle8"/>
    <dgm:cxn modelId="{6F036490-B232-497B-A088-56EC263FE36D}" type="presParOf" srcId="{03E4B0FD-DA33-4B01-A145-43200BCA2E23}" destId="{DB664212-25DC-402A-AF5D-DEEC61C3D252}" srcOrd="2" destOrd="0" presId="urn:microsoft.com/office/officeart/2005/8/layout/cycle8"/>
    <dgm:cxn modelId="{9FC7A0B5-D276-40C8-8304-58CC7854F55D}" type="presParOf" srcId="{03E4B0FD-DA33-4B01-A145-43200BCA2E23}" destId="{36F55F55-5D1F-479A-92F5-AC400A9F057D}" srcOrd="3" destOrd="0" presId="urn:microsoft.com/office/officeart/2005/8/layout/cycle8"/>
    <dgm:cxn modelId="{282D4256-99BA-4CED-A2EB-9A2BEDE0D6C3}" type="presParOf" srcId="{03E4B0FD-DA33-4B01-A145-43200BCA2E23}" destId="{B20FBABE-71A9-4BC4-B1BF-61DFFE1268D6}" srcOrd="4" destOrd="0" presId="urn:microsoft.com/office/officeart/2005/8/layout/cycle8"/>
    <dgm:cxn modelId="{E11C6420-F345-485B-9F5C-1AB00E959010}" type="presParOf" srcId="{03E4B0FD-DA33-4B01-A145-43200BCA2E23}" destId="{9AE2AA44-6FEC-4B07-A719-AC720EE07049}" srcOrd="5" destOrd="0" presId="urn:microsoft.com/office/officeart/2005/8/layout/cycle8"/>
    <dgm:cxn modelId="{41DECBC3-30AA-4718-8EBD-5EC9EF1A2D61}" type="presParOf" srcId="{03E4B0FD-DA33-4B01-A145-43200BCA2E23}" destId="{9658798B-8504-4E2C-8192-CE70EBC4F172}" srcOrd="6" destOrd="0" presId="urn:microsoft.com/office/officeart/2005/8/layout/cycle8"/>
    <dgm:cxn modelId="{70E34915-4A19-4514-9B6D-6DF85BF5ED22}" type="presParOf" srcId="{03E4B0FD-DA33-4B01-A145-43200BCA2E23}" destId="{2008E986-75F5-4CE6-8521-D783672D3810}" srcOrd="7" destOrd="0" presId="urn:microsoft.com/office/officeart/2005/8/layout/cycle8"/>
    <dgm:cxn modelId="{54563E6A-9A7C-43DE-B9B6-4077FB842D2F}" type="presParOf" srcId="{03E4B0FD-DA33-4B01-A145-43200BCA2E23}" destId="{C2D1F822-51AB-419D-9B1B-93412CFDD6A1}" srcOrd="8" destOrd="0" presId="urn:microsoft.com/office/officeart/2005/8/layout/cycle8"/>
    <dgm:cxn modelId="{045BC010-FFE8-4AD1-AA33-E4774ADFC929}" type="presParOf" srcId="{03E4B0FD-DA33-4B01-A145-43200BCA2E23}" destId="{8DDDB6F9-0496-4CF8-954D-9B4821C1DD0E}" srcOrd="9" destOrd="0" presId="urn:microsoft.com/office/officeart/2005/8/layout/cycle8"/>
    <dgm:cxn modelId="{24A410BF-D57E-4ECF-90ED-FBB85C3A2EF5}" type="presParOf" srcId="{03E4B0FD-DA33-4B01-A145-43200BCA2E23}" destId="{E549CECD-2CE5-456E-86C9-D9C0628888F7}" srcOrd="10" destOrd="0" presId="urn:microsoft.com/office/officeart/2005/8/layout/cycle8"/>
    <dgm:cxn modelId="{CDB7D589-4D61-426E-8806-C4F9F937F183}" type="presParOf" srcId="{03E4B0FD-DA33-4B01-A145-43200BCA2E23}" destId="{45B6F678-28DF-461D-AD43-C7F50A4582EA}" srcOrd="11" destOrd="0" presId="urn:microsoft.com/office/officeart/2005/8/layout/cycle8"/>
    <dgm:cxn modelId="{09ACF401-CE50-43F3-9C6C-10D587B31B1B}" type="presParOf" srcId="{03E4B0FD-DA33-4B01-A145-43200BCA2E23}" destId="{D3C22A03-A825-4BAB-8F15-F9CCFD2F9350}" srcOrd="12" destOrd="0" presId="urn:microsoft.com/office/officeart/2005/8/layout/cycle8"/>
    <dgm:cxn modelId="{23428A8F-6D1A-46CA-BD95-5F0EAE92BA18}" type="presParOf" srcId="{03E4B0FD-DA33-4B01-A145-43200BCA2E23}" destId="{31213A4B-3B7F-42D7-9C6B-9FC5E80727BA}" srcOrd="13" destOrd="0" presId="urn:microsoft.com/office/officeart/2005/8/layout/cycle8"/>
    <dgm:cxn modelId="{213F44CD-FAAA-43A5-8CC6-867303A9ED9A}" type="presParOf" srcId="{03E4B0FD-DA33-4B01-A145-43200BCA2E23}" destId="{B4D009DA-6D2C-4216-AD1F-F8CED4A62133}" srcOrd="14" destOrd="0" presId="urn:microsoft.com/office/officeart/2005/8/layout/cycle8"/>
    <dgm:cxn modelId="{2F446051-CEF0-4EF2-A7E7-A07D92D7C5DD}" type="presParOf" srcId="{03E4B0FD-DA33-4B01-A145-43200BCA2E23}" destId="{C7013C91-54A9-4B73-AC54-68CB54A8A174}" srcOrd="15" destOrd="0" presId="urn:microsoft.com/office/officeart/2005/8/layout/cycle8"/>
    <dgm:cxn modelId="{C4AF4089-E0E1-49F7-9094-D7C3B185A944}" type="presParOf" srcId="{03E4B0FD-DA33-4B01-A145-43200BCA2E23}" destId="{D2F3EE9B-2D8A-4915-9EE4-6A69D373D6B8}" srcOrd="16" destOrd="0" presId="urn:microsoft.com/office/officeart/2005/8/layout/cycle8"/>
    <dgm:cxn modelId="{8F4F6C79-EA79-4750-A9F3-D56A059614FE}" type="presParOf" srcId="{03E4B0FD-DA33-4B01-A145-43200BCA2E23}" destId="{95F00BFC-1830-4540-AECD-23C7A2B6A0F4}" srcOrd="17" destOrd="0" presId="urn:microsoft.com/office/officeart/2005/8/layout/cycle8"/>
    <dgm:cxn modelId="{081C35D0-426E-4BD8-B4BC-0656F546FFD4}" type="presParOf" srcId="{03E4B0FD-DA33-4B01-A145-43200BCA2E23}" destId="{CBFDECEF-A9E1-4E93-AA52-E062EAC02E2C}" srcOrd="18" destOrd="0" presId="urn:microsoft.com/office/officeart/2005/8/layout/cycle8"/>
    <dgm:cxn modelId="{8ECA0656-6A66-4093-ADC5-18D443E1B53F}" type="presParOf" srcId="{03E4B0FD-DA33-4B01-A145-43200BCA2E23}" destId="{023C0C39-CF31-4496-B809-5464A07AA999}" srcOrd="19" destOrd="0" presId="urn:microsoft.com/office/officeart/2005/8/layout/cycle8"/>
    <dgm:cxn modelId="{97E7E8FF-EBF0-4699-A5AB-2A0EC33D75FC}" type="presParOf" srcId="{03E4B0FD-DA33-4B01-A145-43200BCA2E23}" destId="{5241D34C-22C1-41F2-8653-288F35C13C29}" srcOrd="20" destOrd="0" presId="urn:microsoft.com/office/officeart/2005/8/layout/cycle8"/>
    <dgm:cxn modelId="{58AF0FF1-F68B-4146-9AF5-6D11E260BA5C}" type="presParOf" srcId="{03E4B0FD-DA33-4B01-A145-43200BCA2E23}" destId="{1E95F4E4-DC0A-4A3C-A9C0-AAD977FDBB13}" srcOrd="21" destOrd="0" presId="urn:microsoft.com/office/officeart/2005/8/layout/cycle8"/>
    <dgm:cxn modelId="{729EE8BB-DD4B-45C7-A661-0BECAA2C7D51}" type="presParOf" srcId="{03E4B0FD-DA33-4B01-A145-43200BCA2E23}" destId="{D5DBA061-3809-448E-8040-D109D14CE361}" srcOrd="22" destOrd="0" presId="urn:microsoft.com/office/officeart/2005/8/layout/cycle8"/>
    <dgm:cxn modelId="{3C10F597-9CCB-49C4-97C3-64DA49A3782B}" type="presParOf" srcId="{03E4B0FD-DA33-4B01-A145-43200BCA2E23}" destId="{2227F52A-34A6-4DC0-B514-7E528E01C73E}" srcOrd="23" destOrd="0" presId="urn:microsoft.com/office/officeart/2005/8/layout/cycle8"/>
    <dgm:cxn modelId="{12D43A29-632F-4BEF-AF86-69D88656A62F}" type="presParOf" srcId="{03E4B0FD-DA33-4B01-A145-43200BCA2E23}" destId="{4FFC265D-51E1-47DB-8E89-EBA695F0F1CF}"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F1543-ED36-478D-8A53-9884D920F9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E5BF31E-74F4-4D59-9303-5EADA3AA316B}">
      <dgm:prSet/>
      <dgm:spPr/>
      <dgm:t>
        <a:bodyPr/>
        <a:lstStyle/>
        <a:p>
          <a:r>
            <a:rPr lang="en-GB" dirty="0"/>
            <a:t>Uncoupling services &amp; reforming</a:t>
          </a:r>
          <a:endParaRPr lang="en-US" dirty="0"/>
        </a:p>
      </dgm:t>
    </dgm:pt>
    <dgm:pt modelId="{4DF89DA6-640F-48B0-858E-64FFDADA3CEF}" type="parTrans" cxnId="{B01CB681-E6F3-448E-8F92-A496B0DFEEF8}">
      <dgm:prSet/>
      <dgm:spPr/>
      <dgm:t>
        <a:bodyPr/>
        <a:lstStyle/>
        <a:p>
          <a:endParaRPr lang="en-US"/>
        </a:p>
      </dgm:t>
    </dgm:pt>
    <dgm:pt modelId="{3D879B69-0202-4C11-B6B4-0959DB48F9A3}" type="sibTrans" cxnId="{B01CB681-E6F3-448E-8F92-A496B0DFEEF8}">
      <dgm:prSet/>
      <dgm:spPr/>
      <dgm:t>
        <a:bodyPr/>
        <a:lstStyle/>
        <a:p>
          <a:endParaRPr lang="en-US"/>
        </a:p>
      </dgm:t>
    </dgm:pt>
    <dgm:pt modelId="{E55DA67C-9694-4D02-A26F-27895D6530A7}">
      <dgm:prSet/>
      <dgm:spPr/>
      <dgm:t>
        <a:bodyPr/>
        <a:lstStyle/>
        <a:p>
          <a:r>
            <a:rPr lang="en-GB"/>
            <a:t>Developing squiggly pathways</a:t>
          </a:r>
          <a:endParaRPr lang="en-US"/>
        </a:p>
      </dgm:t>
    </dgm:pt>
    <dgm:pt modelId="{8966B7AA-0B8E-4C5E-8234-238ACA1B2EE7}" type="parTrans" cxnId="{CB653A4E-419B-448E-A430-BD029A6ACDC8}">
      <dgm:prSet/>
      <dgm:spPr/>
      <dgm:t>
        <a:bodyPr/>
        <a:lstStyle/>
        <a:p>
          <a:endParaRPr lang="en-US"/>
        </a:p>
      </dgm:t>
    </dgm:pt>
    <dgm:pt modelId="{517EAACF-8633-40DA-B1DA-37280F97D95E}" type="sibTrans" cxnId="{CB653A4E-419B-448E-A430-BD029A6ACDC8}">
      <dgm:prSet/>
      <dgm:spPr/>
      <dgm:t>
        <a:bodyPr/>
        <a:lstStyle/>
        <a:p>
          <a:endParaRPr lang="en-US"/>
        </a:p>
      </dgm:t>
    </dgm:pt>
    <dgm:pt modelId="{9A258FB2-1D00-4DC8-9199-1DEE71D2EB9D}">
      <dgm:prSet/>
      <dgm:spPr/>
      <dgm:t>
        <a:bodyPr/>
        <a:lstStyle/>
        <a:p>
          <a:r>
            <a:rPr lang="en-GB"/>
            <a:t>Need to embracing new aspects of health</a:t>
          </a:r>
          <a:endParaRPr lang="en-US"/>
        </a:p>
      </dgm:t>
    </dgm:pt>
    <dgm:pt modelId="{CC298989-E9D9-4C2E-A444-6BA102EE2C1F}" type="parTrans" cxnId="{C7DDF714-FC4D-437B-BA3A-17B069E740BF}">
      <dgm:prSet/>
      <dgm:spPr/>
      <dgm:t>
        <a:bodyPr/>
        <a:lstStyle/>
        <a:p>
          <a:endParaRPr lang="en-US"/>
        </a:p>
      </dgm:t>
    </dgm:pt>
    <dgm:pt modelId="{55AAB4DD-65DA-413A-9D8D-4B5A2C0EF467}" type="sibTrans" cxnId="{C7DDF714-FC4D-437B-BA3A-17B069E740BF}">
      <dgm:prSet/>
      <dgm:spPr/>
      <dgm:t>
        <a:bodyPr/>
        <a:lstStyle/>
        <a:p>
          <a:endParaRPr lang="en-US"/>
        </a:p>
      </dgm:t>
    </dgm:pt>
    <dgm:pt modelId="{D712A2C9-6465-43FB-8472-CBAB541FFF70}">
      <dgm:prSet/>
      <dgm:spPr/>
      <dgm:t>
        <a:bodyPr/>
        <a:lstStyle/>
        <a:p>
          <a:r>
            <a:rPr lang="en-GB"/>
            <a:t>New rehabilitation cohorts to support</a:t>
          </a:r>
          <a:endParaRPr lang="en-US"/>
        </a:p>
      </dgm:t>
    </dgm:pt>
    <dgm:pt modelId="{B55F1E6F-42A8-45A6-BACD-A08C09DA9135}" type="parTrans" cxnId="{3C100463-056A-43A1-8FEA-FF25C0939B64}">
      <dgm:prSet/>
      <dgm:spPr/>
      <dgm:t>
        <a:bodyPr/>
        <a:lstStyle/>
        <a:p>
          <a:endParaRPr lang="en-US"/>
        </a:p>
      </dgm:t>
    </dgm:pt>
    <dgm:pt modelId="{72002123-940A-4415-AE94-AB43110FF703}" type="sibTrans" cxnId="{3C100463-056A-43A1-8FEA-FF25C0939B64}">
      <dgm:prSet/>
      <dgm:spPr/>
      <dgm:t>
        <a:bodyPr/>
        <a:lstStyle/>
        <a:p>
          <a:endParaRPr lang="en-US"/>
        </a:p>
      </dgm:t>
    </dgm:pt>
    <dgm:pt modelId="{C516D973-D6DE-490E-A838-6C9940DDA53C}">
      <dgm:prSet/>
      <dgm:spPr/>
      <dgm:t>
        <a:bodyPr/>
        <a:lstStyle/>
        <a:p>
          <a:r>
            <a:rPr lang="en-GB"/>
            <a:t>Embracing new roles to deliver rehabilitation </a:t>
          </a:r>
          <a:endParaRPr lang="en-US"/>
        </a:p>
      </dgm:t>
    </dgm:pt>
    <dgm:pt modelId="{05305F4A-3408-4A8C-B72C-1397B3A75832}" type="parTrans" cxnId="{93D1FD1F-329F-4BCD-A4F0-98620403DD99}">
      <dgm:prSet/>
      <dgm:spPr/>
      <dgm:t>
        <a:bodyPr/>
        <a:lstStyle/>
        <a:p>
          <a:endParaRPr lang="en-US"/>
        </a:p>
      </dgm:t>
    </dgm:pt>
    <dgm:pt modelId="{DA33FF37-795E-4D3E-AF04-B49AF1216B1F}" type="sibTrans" cxnId="{93D1FD1F-329F-4BCD-A4F0-98620403DD99}">
      <dgm:prSet/>
      <dgm:spPr/>
      <dgm:t>
        <a:bodyPr/>
        <a:lstStyle/>
        <a:p>
          <a:endParaRPr lang="en-US"/>
        </a:p>
      </dgm:t>
    </dgm:pt>
    <dgm:pt modelId="{1735412A-E307-4AB0-A1F4-A946BE31823D}">
      <dgm:prSet/>
      <dgm:spPr/>
      <dgm:t>
        <a:bodyPr/>
        <a:lstStyle/>
        <a:p>
          <a:r>
            <a:rPr lang="en-GB"/>
            <a:t>Working in new environments </a:t>
          </a:r>
          <a:endParaRPr lang="en-US"/>
        </a:p>
      </dgm:t>
    </dgm:pt>
    <dgm:pt modelId="{EFDD1A6D-175B-413B-A225-F6F9EA1B8737}" type="parTrans" cxnId="{DF7EA4DE-CE92-4EEB-922B-7112EC53F463}">
      <dgm:prSet/>
      <dgm:spPr/>
      <dgm:t>
        <a:bodyPr/>
        <a:lstStyle/>
        <a:p>
          <a:endParaRPr lang="en-US"/>
        </a:p>
      </dgm:t>
    </dgm:pt>
    <dgm:pt modelId="{3D8359D6-5841-483E-9DB2-D0F4A60DC65B}" type="sibTrans" cxnId="{DF7EA4DE-CE92-4EEB-922B-7112EC53F463}">
      <dgm:prSet/>
      <dgm:spPr/>
      <dgm:t>
        <a:bodyPr/>
        <a:lstStyle/>
        <a:p>
          <a:endParaRPr lang="en-US"/>
        </a:p>
      </dgm:t>
    </dgm:pt>
    <dgm:pt modelId="{F902FE54-954F-4F54-AD68-350ED6E48F8F}" type="pres">
      <dgm:prSet presAssocID="{D2EF1543-ED36-478D-8A53-9884D920F96A}" presName="linear" presStyleCnt="0">
        <dgm:presLayoutVars>
          <dgm:animLvl val="lvl"/>
          <dgm:resizeHandles val="exact"/>
        </dgm:presLayoutVars>
      </dgm:prSet>
      <dgm:spPr/>
    </dgm:pt>
    <dgm:pt modelId="{30B21C3D-FE63-401D-BEA4-4F3C87985906}" type="pres">
      <dgm:prSet presAssocID="{DE5BF31E-74F4-4D59-9303-5EADA3AA316B}" presName="parentText" presStyleLbl="node1" presStyleIdx="0" presStyleCnt="6">
        <dgm:presLayoutVars>
          <dgm:chMax val="0"/>
          <dgm:bulletEnabled val="1"/>
        </dgm:presLayoutVars>
      </dgm:prSet>
      <dgm:spPr/>
    </dgm:pt>
    <dgm:pt modelId="{0A6A8198-0C2F-4E16-B965-A05C29DDFFDA}" type="pres">
      <dgm:prSet presAssocID="{3D879B69-0202-4C11-B6B4-0959DB48F9A3}" presName="spacer" presStyleCnt="0"/>
      <dgm:spPr/>
    </dgm:pt>
    <dgm:pt modelId="{95169A5E-E60C-4001-A1AE-55E33C2045D6}" type="pres">
      <dgm:prSet presAssocID="{E55DA67C-9694-4D02-A26F-27895D6530A7}" presName="parentText" presStyleLbl="node1" presStyleIdx="1" presStyleCnt="6">
        <dgm:presLayoutVars>
          <dgm:chMax val="0"/>
          <dgm:bulletEnabled val="1"/>
        </dgm:presLayoutVars>
      </dgm:prSet>
      <dgm:spPr/>
    </dgm:pt>
    <dgm:pt modelId="{B25BC6E1-8A5F-45FA-9C9E-A1E3810CBC91}" type="pres">
      <dgm:prSet presAssocID="{517EAACF-8633-40DA-B1DA-37280F97D95E}" presName="spacer" presStyleCnt="0"/>
      <dgm:spPr/>
    </dgm:pt>
    <dgm:pt modelId="{E02B993F-E222-4F71-B030-8AFDBB163DCA}" type="pres">
      <dgm:prSet presAssocID="{9A258FB2-1D00-4DC8-9199-1DEE71D2EB9D}" presName="parentText" presStyleLbl="node1" presStyleIdx="2" presStyleCnt="6">
        <dgm:presLayoutVars>
          <dgm:chMax val="0"/>
          <dgm:bulletEnabled val="1"/>
        </dgm:presLayoutVars>
      </dgm:prSet>
      <dgm:spPr/>
    </dgm:pt>
    <dgm:pt modelId="{9EB9EA1D-2C93-42F6-971A-DE2A6B23E378}" type="pres">
      <dgm:prSet presAssocID="{55AAB4DD-65DA-413A-9D8D-4B5A2C0EF467}" presName="spacer" presStyleCnt="0"/>
      <dgm:spPr/>
    </dgm:pt>
    <dgm:pt modelId="{4B93A0C8-9FAA-418D-B89C-18C44E7EA791}" type="pres">
      <dgm:prSet presAssocID="{D712A2C9-6465-43FB-8472-CBAB541FFF70}" presName="parentText" presStyleLbl="node1" presStyleIdx="3" presStyleCnt="6">
        <dgm:presLayoutVars>
          <dgm:chMax val="0"/>
          <dgm:bulletEnabled val="1"/>
        </dgm:presLayoutVars>
      </dgm:prSet>
      <dgm:spPr/>
    </dgm:pt>
    <dgm:pt modelId="{1DAC9F50-E498-401D-8A6D-9B507913879D}" type="pres">
      <dgm:prSet presAssocID="{72002123-940A-4415-AE94-AB43110FF703}" presName="spacer" presStyleCnt="0"/>
      <dgm:spPr/>
    </dgm:pt>
    <dgm:pt modelId="{EF0DD8C3-8C27-42A5-B35E-67BD588428D9}" type="pres">
      <dgm:prSet presAssocID="{C516D973-D6DE-490E-A838-6C9940DDA53C}" presName="parentText" presStyleLbl="node1" presStyleIdx="4" presStyleCnt="6">
        <dgm:presLayoutVars>
          <dgm:chMax val="0"/>
          <dgm:bulletEnabled val="1"/>
        </dgm:presLayoutVars>
      </dgm:prSet>
      <dgm:spPr/>
    </dgm:pt>
    <dgm:pt modelId="{2B3AC862-A133-4992-8899-42B91FCF6360}" type="pres">
      <dgm:prSet presAssocID="{DA33FF37-795E-4D3E-AF04-B49AF1216B1F}" presName="spacer" presStyleCnt="0"/>
      <dgm:spPr/>
    </dgm:pt>
    <dgm:pt modelId="{4E70506A-2099-40A1-BDB3-DDCAA3F78311}" type="pres">
      <dgm:prSet presAssocID="{1735412A-E307-4AB0-A1F4-A946BE31823D}" presName="parentText" presStyleLbl="node1" presStyleIdx="5" presStyleCnt="6">
        <dgm:presLayoutVars>
          <dgm:chMax val="0"/>
          <dgm:bulletEnabled val="1"/>
        </dgm:presLayoutVars>
      </dgm:prSet>
      <dgm:spPr/>
    </dgm:pt>
  </dgm:ptLst>
  <dgm:cxnLst>
    <dgm:cxn modelId="{31DC4B07-7D50-4F8A-9E50-1A82E0108773}" type="presOf" srcId="{C516D973-D6DE-490E-A838-6C9940DDA53C}" destId="{EF0DD8C3-8C27-42A5-B35E-67BD588428D9}" srcOrd="0" destOrd="0" presId="urn:microsoft.com/office/officeart/2005/8/layout/vList2"/>
    <dgm:cxn modelId="{C7DDF714-FC4D-437B-BA3A-17B069E740BF}" srcId="{D2EF1543-ED36-478D-8A53-9884D920F96A}" destId="{9A258FB2-1D00-4DC8-9199-1DEE71D2EB9D}" srcOrd="2" destOrd="0" parTransId="{CC298989-E9D9-4C2E-A444-6BA102EE2C1F}" sibTransId="{55AAB4DD-65DA-413A-9D8D-4B5A2C0EF467}"/>
    <dgm:cxn modelId="{93D1FD1F-329F-4BCD-A4F0-98620403DD99}" srcId="{D2EF1543-ED36-478D-8A53-9884D920F96A}" destId="{C516D973-D6DE-490E-A838-6C9940DDA53C}" srcOrd="4" destOrd="0" parTransId="{05305F4A-3408-4A8C-B72C-1397B3A75832}" sibTransId="{DA33FF37-795E-4D3E-AF04-B49AF1216B1F}"/>
    <dgm:cxn modelId="{57F42B5E-E69E-44E3-8334-47D15F039452}" type="presOf" srcId="{E55DA67C-9694-4D02-A26F-27895D6530A7}" destId="{95169A5E-E60C-4001-A1AE-55E33C2045D6}" srcOrd="0" destOrd="0" presId="urn:microsoft.com/office/officeart/2005/8/layout/vList2"/>
    <dgm:cxn modelId="{72096562-BCB8-4BF2-B746-DFE25D548023}" type="presOf" srcId="{DE5BF31E-74F4-4D59-9303-5EADA3AA316B}" destId="{30B21C3D-FE63-401D-BEA4-4F3C87985906}" srcOrd="0" destOrd="0" presId="urn:microsoft.com/office/officeart/2005/8/layout/vList2"/>
    <dgm:cxn modelId="{3C100463-056A-43A1-8FEA-FF25C0939B64}" srcId="{D2EF1543-ED36-478D-8A53-9884D920F96A}" destId="{D712A2C9-6465-43FB-8472-CBAB541FFF70}" srcOrd="3" destOrd="0" parTransId="{B55F1E6F-42A8-45A6-BACD-A08C09DA9135}" sibTransId="{72002123-940A-4415-AE94-AB43110FF703}"/>
    <dgm:cxn modelId="{CB653A4E-419B-448E-A430-BD029A6ACDC8}" srcId="{D2EF1543-ED36-478D-8A53-9884D920F96A}" destId="{E55DA67C-9694-4D02-A26F-27895D6530A7}" srcOrd="1" destOrd="0" parTransId="{8966B7AA-0B8E-4C5E-8234-238ACA1B2EE7}" sibTransId="{517EAACF-8633-40DA-B1DA-37280F97D95E}"/>
    <dgm:cxn modelId="{EDE9FB51-01F1-48AE-AAE2-92C62048868B}" type="presOf" srcId="{D2EF1543-ED36-478D-8A53-9884D920F96A}" destId="{F902FE54-954F-4F54-AD68-350ED6E48F8F}" srcOrd="0" destOrd="0" presId="urn:microsoft.com/office/officeart/2005/8/layout/vList2"/>
    <dgm:cxn modelId="{B01CB681-E6F3-448E-8F92-A496B0DFEEF8}" srcId="{D2EF1543-ED36-478D-8A53-9884D920F96A}" destId="{DE5BF31E-74F4-4D59-9303-5EADA3AA316B}" srcOrd="0" destOrd="0" parTransId="{4DF89DA6-640F-48B0-858E-64FFDADA3CEF}" sibTransId="{3D879B69-0202-4C11-B6B4-0959DB48F9A3}"/>
    <dgm:cxn modelId="{CDF5DCB5-AEC2-422A-8ED9-86AB1D9FC535}" type="presOf" srcId="{9A258FB2-1D00-4DC8-9199-1DEE71D2EB9D}" destId="{E02B993F-E222-4F71-B030-8AFDBB163DCA}" srcOrd="0" destOrd="0" presId="urn:microsoft.com/office/officeart/2005/8/layout/vList2"/>
    <dgm:cxn modelId="{1E8213B9-6C1D-419F-BFCE-20E9E9AE1834}" type="presOf" srcId="{D712A2C9-6465-43FB-8472-CBAB541FFF70}" destId="{4B93A0C8-9FAA-418D-B89C-18C44E7EA791}" srcOrd="0" destOrd="0" presId="urn:microsoft.com/office/officeart/2005/8/layout/vList2"/>
    <dgm:cxn modelId="{DF7EA4DE-CE92-4EEB-922B-7112EC53F463}" srcId="{D2EF1543-ED36-478D-8A53-9884D920F96A}" destId="{1735412A-E307-4AB0-A1F4-A946BE31823D}" srcOrd="5" destOrd="0" parTransId="{EFDD1A6D-175B-413B-A225-F6F9EA1B8737}" sibTransId="{3D8359D6-5841-483E-9DB2-D0F4A60DC65B}"/>
    <dgm:cxn modelId="{BF1359EC-06EB-4CF0-A723-99D55F054719}" type="presOf" srcId="{1735412A-E307-4AB0-A1F4-A946BE31823D}" destId="{4E70506A-2099-40A1-BDB3-DDCAA3F78311}" srcOrd="0" destOrd="0" presId="urn:microsoft.com/office/officeart/2005/8/layout/vList2"/>
    <dgm:cxn modelId="{D40EDBD8-FE4F-4CFF-8AB5-24ED545C4352}" type="presParOf" srcId="{F902FE54-954F-4F54-AD68-350ED6E48F8F}" destId="{30B21C3D-FE63-401D-BEA4-4F3C87985906}" srcOrd="0" destOrd="0" presId="urn:microsoft.com/office/officeart/2005/8/layout/vList2"/>
    <dgm:cxn modelId="{C7916376-F240-4B54-B546-68069DE87E3B}" type="presParOf" srcId="{F902FE54-954F-4F54-AD68-350ED6E48F8F}" destId="{0A6A8198-0C2F-4E16-B965-A05C29DDFFDA}" srcOrd="1" destOrd="0" presId="urn:microsoft.com/office/officeart/2005/8/layout/vList2"/>
    <dgm:cxn modelId="{965447F3-ED97-46FB-8936-7CBE5E3BE6B5}" type="presParOf" srcId="{F902FE54-954F-4F54-AD68-350ED6E48F8F}" destId="{95169A5E-E60C-4001-A1AE-55E33C2045D6}" srcOrd="2" destOrd="0" presId="urn:microsoft.com/office/officeart/2005/8/layout/vList2"/>
    <dgm:cxn modelId="{54B1214A-9B0C-4851-997E-8C65A08F2D64}" type="presParOf" srcId="{F902FE54-954F-4F54-AD68-350ED6E48F8F}" destId="{B25BC6E1-8A5F-45FA-9C9E-A1E3810CBC91}" srcOrd="3" destOrd="0" presId="urn:microsoft.com/office/officeart/2005/8/layout/vList2"/>
    <dgm:cxn modelId="{AFA54047-47E0-42C6-A7FA-96B1C2B94D82}" type="presParOf" srcId="{F902FE54-954F-4F54-AD68-350ED6E48F8F}" destId="{E02B993F-E222-4F71-B030-8AFDBB163DCA}" srcOrd="4" destOrd="0" presId="urn:microsoft.com/office/officeart/2005/8/layout/vList2"/>
    <dgm:cxn modelId="{D4968FB4-2108-42DD-BC33-137CD14A3D7B}" type="presParOf" srcId="{F902FE54-954F-4F54-AD68-350ED6E48F8F}" destId="{9EB9EA1D-2C93-42F6-971A-DE2A6B23E378}" srcOrd="5" destOrd="0" presId="urn:microsoft.com/office/officeart/2005/8/layout/vList2"/>
    <dgm:cxn modelId="{63A19FC8-724B-4CA7-B484-F418ED0FFD53}" type="presParOf" srcId="{F902FE54-954F-4F54-AD68-350ED6E48F8F}" destId="{4B93A0C8-9FAA-418D-B89C-18C44E7EA791}" srcOrd="6" destOrd="0" presId="urn:microsoft.com/office/officeart/2005/8/layout/vList2"/>
    <dgm:cxn modelId="{2CE294F2-731B-4AAF-B676-76ADA7C461D9}" type="presParOf" srcId="{F902FE54-954F-4F54-AD68-350ED6E48F8F}" destId="{1DAC9F50-E498-401D-8A6D-9B507913879D}" srcOrd="7" destOrd="0" presId="urn:microsoft.com/office/officeart/2005/8/layout/vList2"/>
    <dgm:cxn modelId="{0772B6CD-BF1D-4CBF-A5F2-28CD6A74C2EA}" type="presParOf" srcId="{F902FE54-954F-4F54-AD68-350ED6E48F8F}" destId="{EF0DD8C3-8C27-42A5-B35E-67BD588428D9}" srcOrd="8" destOrd="0" presId="urn:microsoft.com/office/officeart/2005/8/layout/vList2"/>
    <dgm:cxn modelId="{0A412131-B531-4C83-9979-449632DED24E}" type="presParOf" srcId="{F902FE54-954F-4F54-AD68-350ED6E48F8F}" destId="{2B3AC862-A133-4992-8899-42B91FCF6360}" srcOrd="9" destOrd="0" presId="urn:microsoft.com/office/officeart/2005/8/layout/vList2"/>
    <dgm:cxn modelId="{441C36A1-59D7-4BC7-ADC5-B62ADA8C2377}" type="presParOf" srcId="{F902FE54-954F-4F54-AD68-350ED6E48F8F}" destId="{4E70506A-2099-40A1-BDB3-DDCAA3F7831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CC4D3A-88E3-4D3F-94A9-63E0267EE7A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DD351BD-FC37-4E4F-9102-7D9822F2C0BB}">
      <dgm:prSet/>
      <dgm:spPr/>
      <dgm:t>
        <a:bodyPr/>
        <a:lstStyle/>
        <a:p>
          <a:pPr>
            <a:lnSpc>
              <a:spcPct val="100000"/>
            </a:lnSpc>
          </a:pPr>
          <a:r>
            <a:rPr lang="en-GB" b="1" dirty="0">
              <a:solidFill>
                <a:schemeClr val="accent1"/>
              </a:solidFill>
            </a:rPr>
            <a:t>Capacity &amp; demand</a:t>
          </a:r>
          <a:endParaRPr lang="en-US" b="1" dirty="0">
            <a:solidFill>
              <a:schemeClr val="accent1"/>
            </a:solidFill>
          </a:endParaRPr>
        </a:p>
      </dgm:t>
    </dgm:pt>
    <dgm:pt modelId="{C40F0675-E0C5-4051-BC2E-CA9C3DDF39F9}" type="parTrans" cxnId="{4A9C9681-EC1A-44B2-AB60-92F205D89F21}">
      <dgm:prSet/>
      <dgm:spPr/>
      <dgm:t>
        <a:bodyPr/>
        <a:lstStyle/>
        <a:p>
          <a:endParaRPr lang="en-US"/>
        </a:p>
      </dgm:t>
    </dgm:pt>
    <dgm:pt modelId="{00C47C13-5F97-474D-B337-CC369A9D8BBC}" type="sibTrans" cxnId="{4A9C9681-EC1A-44B2-AB60-92F205D89F21}">
      <dgm:prSet/>
      <dgm:spPr/>
      <dgm:t>
        <a:bodyPr/>
        <a:lstStyle/>
        <a:p>
          <a:pPr>
            <a:lnSpc>
              <a:spcPct val="100000"/>
            </a:lnSpc>
          </a:pPr>
          <a:endParaRPr lang="en-US"/>
        </a:p>
      </dgm:t>
    </dgm:pt>
    <dgm:pt modelId="{6999EBDD-8209-4725-A6F3-01326303F924}">
      <dgm:prSet/>
      <dgm:spPr/>
      <dgm:t>
        <a:bodyPr/>
        <a:lstStyle/>
        <a:p>
          <a:pPr>
            <a:lnSpc>
              <a:spcPct val="100000"/>
            </a:lnSpc>
          </a:pPr>
          <a:r>
            <a:rPr lang="en-GB" b="1" dirty="0">
              <a:solidFill>
                <a:schemeClr val="accent1"/>
              </a:solidFill>
            </a:rPr>
            <a:t>Workforce</a:t>
          </a:r>
          <a:endParaRPr lang="en-US" b="1" dirty="0">
            <a:solidFill>
              <a:schemeClr val="accent1"/>
            </a:solidFill>
          </a:endParaRPr>
        </a:p>
      </dgm:t>
    </dgm:pt>
    <dgm:pt modelId="{CECF45F7-89A1-4FB7-92BA-5D3B24CD548E}" type="parTrans" cxnId="{43902D00-4A94-48D4-9C12-B5F9E3FE78DC}">
      <dgm:prSet/>
      <dgm:spPr/>
      <dgm:t>
        <a:bodyPr/>
        <a:lstStyle/>
        <a:p>
          <a:endParaRPr lang="en-US"/>
        </a:p>
      </dgm:t>
    </dgm:pt>
    <dgm:pt modelId="{A2DF1BCE-7194-4921-81A9-227B0E64819E}" type="sibTrans" cxnId="{43902D00-4A94-48D4-9C12-B5F9E3FE78DC}">
      <dgm:prSet/>
      <dgm:spPr/>
      <dgm:t>
        <a:bodyPr/>
        <a:lstStyle/>
        <a:p>
          <a:pPr>
            <a:lnSpc>
              <a:spcPct val="100000"/>
            </a:lnSpc>
          </a:pPr>
          <a:endParaRPr lang="en-US"/>
        </a:p>
      </dgm:t>
    </dgm:pt>
    <dgm:pt modelId="{73D6D005-0F95-4087-9A7C-376A6C46066C}">
      <dgm:prSet/>
      <dgm:spPr/>
      <dgm:t>
        <a:bodyPr/>
        <a:lstStyle/>
        <a:p>
          <a:pPr>
            <a:lnSpc>
              <a:spcPct val="100000"/>
            </a:lnSpc>
          </a:pPr>
          <a:r>
            <a:rPr lang="en-GB" b="1" dirty="0">
              <a:solidFill>
                <a:schemeClr val="accent1"/>
              </a:solidFill>
            </a:rPr>
            <a:t>Investment</a:t>
          </a:r>
          <a:endParaRPr lang="en-US" b="1" dirty="0">
            <a:solidFill>
              <a:schemeClr val="accent1"/>
            </a:solidFill>
          </a:endParaRPr>
        </a:p>
      </dgm:t>
    </dgm:pt>
    <dgm:pt modelId="{488F7140-46F1-4D69-93EA-8F0A27CAB03B}" type="parTrans" cxnId="{92EC20FA-6B43-402A-8C7A-3777E82212D9}">
      <dgm:prSet/>
      <dgm:spPr/>
      <dgm:t>
        <a:bodyPr/>
        <a:lstStyle/>
        <a:p>
          <a:endParaRPr lang="en-US"/>
        </a:p>
      </dgm:t>
    </dgm:pt>
    <dgm:pt modelId="{0A53981D-EBE3-41ED-8CE5-97FA06BD74E0}" type="sibTrans" cxnId="{92EC20FA-6B43-402A-8C7A-3777E82212D9}">
      <dgm:prSet/>
      <dgm:spPr/>
      <dgm:t>
        <a:bodyPr/>
        <a:lstStyle/>
        <a:p>
          <a:pPr>
            <a:lnSpc>
              <a:spcPct val="100000"/>
            </a:lnSpc>
          </a:pPr>
          <a:endParaRPr lang="en-US"/>
        </a:p>
      </dgm:t>
    </dgm:pt>
    <dgm:pt modelId="{0F09D7DC-4984-48AB-B677-7EE2CB88F726}">
      <dgm:prSet/>
      <dgm:spPr/>
      <dgm:t>
        <a:bodyPr/>
        <a:lstStyle/>
        <a:p>
          <a:pPr>
            <a:lnSpc>
              <a:spcPct val="100000"/>
            </a:lnSpc>
          </a:pPr>
          <a:r>
            <a:rPr lang="en-GB" b="1" dirty="0">
              <a:solidFill>
                <a:schemeClr val="accent1"/>
              </a:solidFill>
            </a:rPr>
            <a:t>Measuring our impact</a:t>
          </a:r>
          <a:endParaRPr lang="en-US" b="1" dirty="0">
            <a:solidFill>
              <a:schemeClr val="accent1"/>
            </a:solidFill>
          </a:endParaRPr>
        </a:p>
      </dgm:t>
    </dgm:pt>
    <dgm:pt modelId="{59838B8E-54F5-4E04-904F-8FEF77EA08BE}" type="parTrans" cxnId="{BAD68B1A-E276-4396-9847-9FE0FAFFD8FF}">
      <dgm:prSet/>
      <dgm:spPr/>
      <dgm:t>
        <a:bodyPr/>
        <a:lstStyle/>
        <a:p>
          <a:endParaRPr lang="en-US"/>
        </a:p>
      </dgm:t>
    </dgm:pt>
    <dgm:pt modelId="{BD1C0798-E718-4DBF-BCE0-3C6E06439C03}" type="sibTrans" cxnId="{BAD68B1A-E276-4396-9847-9FE0FAFFD8FF}">
      <dgm:prSet/>
      <dgm:spPr/>
      <dgm:t>
        <a:bodyPr/>
        <a:lstStyle/>
        <a:p>
          <a:pPr>
            <a:lnSpc>
              <a:spcPct val="100000"/>
            </a:lnSpc>
          </a:pPr>
          <a:endParaRPr lang="en-US"/>
        </a:p>
      </dgm:t>
    </dgm:pt>
    <dgm:pt modelId="{E7C3D79E-D320-4362-9EA3-7339FEE7EF90}">
      <dgm:prSet/>
      <dgm:spPr/>
      <dgm:t>
        <a:bodyPr/>
        <a:lstStyle/>
        <a:p>
          <a:pPr>
            <a:lnSpc>
              <a:spcPct val="100000"/>
            </a:lnSpc>
          </a:pPr>
          <a:r>
            <a:rPr lang="en-GB" b="1" dirty="0">
              <a:solidFill>
                <a:schemeClr val="accent1"/>
              </a:solidFill>
            </a:rPr>
            <a:t>Blurring boundaries</a:t>
          </a:r>
          <a:endParaRPr lang="en-US" b="1" dirty="0">
            <a:solidFill>
              <a:schemeClr val="accent1"/>
            </a:solidFill>
          </a:endParaRPr>
        </a:p>
      </dgm:t>
    </dgm:pt>
    <dgm:pt modelId="{D29FF3DE-AA92-4828-AAFB-C08388B5D31C}" type="parTrans" cxnId="{604A2A40-552F-4405-8A71-7C5F07CD6437}">
      <dgm:prSet/>
      <dgm:spPr/>
      <dgm:t>
        <a:bodyPr/>
        <a:lstStyle/>
        <a:p>
          <a:endParaRPr lang="en-US"/>
        </a:p>
      </dgm:t>
    </dgm:pt>
    <dgm:pt modelId="{1B2458C5-1730-4C27-9854-9C1F383A1FA0}" type="sibTrans" cxnId="{604A2A40-552F-4405-8A71-7C5F07CD6437}">
      <dgm:prSet/>
      <dgm:spPr/>
      <dgm:t>
        <a:bodyPr/>
        <a:lstStyle/>
        <a:p>
          <a:pPr>
            <a:lnSpc>
              <a:spcPct val="100000"/>
            </a:lnSpc>
          </a:pPr>
          <a:endParaRPr lang="en-US"/>
        </a:p>
      </dgm:t>
    </dgm:pt>
    <dgm:pt modelId="{E26754F5-03FC-4F4C-AE96-C6D74E9949C4}">
      <dgm:prSet/>
      <dgm:spPr/>
      <dgm:t>
        <a:bodyPr/>
        <a:lstStyle/>
        <a:p>
          <a:pPr>
            <a:lnSpc>
              <a:spcPct val="100000"/>
            </a:lnSpc>
          </a:pPr>
          <a:r>
            <a:rPr lang="en-GB" b="1" dirty="0">
              <a:solidFill>
                <a:schemeClr val="accent1"/>
              </a:solidFill>
            </a:rPr>
            <a:t>Governance</a:t>
          </a:r>
          <a:endParaRPr lang="en-US" b="1" dirty="0">
            <a:solidFill>
              <a:schemeClr val="accent1"/>
            </a:solidFill>
          </a:endParaRPr>
        </a:p>
      </dgm:t>
    </dgm:pt>
    <dgm:pt modelId="{875D201C-7D1E-404F-9D6B-E0219F01221C}" type="parTrans" cxnId="{6EE05271-4E68-490F-8F9C-79D946D3C062}">
      <dgm:prSet/>
      <dgm:spPr/>
      <dgm:t>
        <a:bodyPr/>
        <a:lstStyle/>
        <a:p>
          <a:endParaRPr lang="en-US"/>
        </a:p>
      </dgm:t>
    </dgm:pt>
    <dgm:pt modelId="{EC84FD51-CDFE-4A92-A717-9AFB2A27BF59}" type="sibTrans" cxnId="{6EE05271-4E68-490F-8F9C-79D946D3C062}">
      <dgm:prSet/>
      <dgm:spPr/>
      <dgm:t>
        <a:bodyPr/>
        <a:lstStyle/>
        <a:p>
          <a:endParaRPr lang="en-US"/>
        </a:p>
      </dgm:t>
    </dgm:pt>
    <dgm:pt modelId="{3FD8F301-CECF-4210-A79F-43CF299D5F30}" type="pres">
      <dgm:prSet presAssocID="{64CC4D3A-88E3-4D3F-94A9-63E0267EE7AD}" presName="root" presStyleCnt="0">
        <dgm:presLayoutVars>
          <dgm:dir/>
          <dgm:resizeHandles val="exact"/>
        </dgm:presLayoutVars>
      </dgm:prSet>
      <dgm:spPr/>
    </dgm:pt>
    <dgm:pt modelId="{C962C50B-A42E-41A0-80D0-11BAE4781C90}" type="pres">
      <dgm:prSet presAssocID="{64CC4D3A-88E3-4D3F-94A9-63E0267EE7AD}" presName="container" presStyleCnt="0">
        <dgm:presLayoutVars>
          <dgm:dir/>
          <dgm:resizeHandles val="exact"/>
        </dgm:presLayoutVars>
      </dgm:prSet>
      <dgm:spPr/>
    </dgm:pt>
    <dgm:pt modelId="{CAB01AA6-BF7D-4632-968B-6C684AE5EB21}" type="pres">
      <dgm:prSet presAssocID="{6DD351BD-FC37-4E4F-9102-7D9822F2C0BB}" presName="compNode" presStyleCnt="0"/>
      <dgm:spPr/>
    </dgm:pt>
    <dgm:pt modelId="{9C8E4496-03DD-4E35-BA18-A0F1BD6318CB}" type="pres">
      <dgm:prSet presAssocID="{6DD351BD-FC37-4E4F-9102-7D9822F2C0BB}" presName="iconBgRect" presStyleLbl="bgShp" presStyleIdx="0" presStyleCnt="6"/>
      <dgm:spPr/>
    </dgm:pt>
    <dgm:pt modelId="{B57F20FA-13EE-4367-A20F-224CE2BE4B16}" type="pres">
      <dgm:prSet presAssocID="{6DD351BD-FC37-4E4F-9102-7D9822F2C0B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ttery Charging"/>
        </a:ext>
      </dgm:extLst>
    </dgm:pt>
    <dgm:pt modelId="{94567897-80D0-4887-8CC4-FD28ABC35DF4}" type="pres">
      <dgm:prSet presAssocID="{6DD351BD-FC37-4E4F-9102-7D9822F2C0BB}" presName="spaceRect" presStyleCnt="0"/>
      <dgm:spPr/>
    </dgm:pt>
    <dgm:pt modelId="{F83FB501-8E0C-4DD6-A57E-3B3F2D227438}" type="pres">
      <dgm:prSet presAssocID="{6DD351BD-FC37-4E4F-9102-7D9822F2C0BB}" presName="textRect" presStyleLbl="revTx" presStyleIdx="0" presStyleCnt="6">
        <dgm:presLayoutVars>
          <dgm:chMax val="1"/>
          <dgm:chPref val="1"/>
        </dgm:presLayoutVars>
      </dgm:prSet>
      <dgm:spPr/>
    </dgm:pt>
    <dgm:pt modelId="{4C76E176-3BA6-42B0-A880-0BE6511CA392}" type="pres">
      <dgm:prSet presAssocID="{00C47C13-5F97-474D-B337-CC369A9D8BBC}" presName="sibTrans" presStyleLbl="sibTrans2D1" presStyleIdx="0" presStyleCnt="0"/>
      <dgm:spPr/>
    </dgm:pt>
    <dgm:pt modelId="{FB52CFC1-1010-468E-9512-611BBDA443BF}" type="pres">
      <dgm:prSet presAssocID="{6999EBDD-8209-4725-A6F3-01326303F924}" presName="compNode" presStyleCnt="0"/>
      <dgm:spPr/>
    </dgm:pt>
    <dgm:pt modelId="{3AA36C29-F2FA-4A86-9B38-808827FE45F0}" type="pres">
      <dgm:prSet presAssocID="{6999EBDD-8209-4725-A6F3-01326303F924}" presName="iconBgRect" presStyleLbl="bgShp" presStyleIdx="1" presStyleCnt="6"/>
      <dgm:spPr/>
    </dgm:pt>
    <dgm:pt modelId="{0E0204ED-6466-4979-B442-B96DA4017EE7}" type="pres">
      <dgm:prSet presAssocID="{6999EBDD-8209-4725-A6F3-01326303F92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C452CF51-340D-4262-8B5C-275197DE4E56}" type="pres">
      <dgm:prSet presAssocID="{6999EBDD-8209-4725-A6F3-01326303F924}" presName="spaceRect" presStyleCnt="0"/>
      <dgm:spPr/>
    </dgm:pt>
    <dgm:pt modelId="{8F2C4168-A21D-4278-8D89-EF6C6BFCAC2D}" type="pres">
      <dgm:prSet presAssocID="{6999EBDD-8209-4725-A6F3-01326303F924}" presName="textRect" presStyleLbl="revTx" presStyleIdx="1" presStyleCnt="6">
        <dgm:presLayoutVars>
          <dgm:chMax val="1"/>
          <dgm:chPref val="1"/>
        </dgm:presLayoutVars>
      </dgm:prSet>
      <dgm:spPr/>
    </dgm:pt>
    <dgm:pt modelId="{2E79240D-AFC5-4909-832A-B632A110385F}" type="pres">
      <dgm:prSet presAssocID="{A2DF1BCE-7194-4921-81A9-227B0E64819E}" presName="sibTrans" presStyleLbl="sibTrans2D1" presStyleIdx="0" presStyleCnt="0"/>
      <dgm:spPr/>
    </dgm:pt>
    <dgm:pt modelId="{0827F592-74BD-4978-B225-A142C8915FAD}" type="pres">
      <dgm:prSet presAssocID="{73D6D005-0F95-4087-9A7C-376A6C46066C}" presName="compNode" presStyleCnt="0"/>
      <dgm:spPr/>
    </dgm:pt>
    <dgm:pt modelId="{B97117AB-C070-42F9-9BDE-F1CA41567DFC}" type="pres">
      <dgm:prSet presAssocID="{73D6D005-0F95-4087-9A7C-376A6C46066C}" presName="iconBgRect" presStyleLbl="bgShp" presStyleIdx="2" presStyleCnt="6"/>
      <dgm:spPr/>
    </dgm:pt>
    <dgm:pt modelId="{A58C9FE4-F657-4519-8A5B-6439EC3FA503}" type="pres">
      <dgm:prSet presAssocID="{73D6D005-0F95-4087-9A7C-376A6C46066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uro"/>
        </a:ext>
      </dgm:extLst>
    </dgm:pt>
    <dgm:pt modelId="{CE8F3AA9-B893-4B40-96D0-43E83E3D36DC}" type="pres">
      <dgm:prSet presAssocID="{73D6D005-0F95-4087-9A7C-376A6C46066C}" presName="spaceRect" presStyleCnt="0"/>
      <dgm:spPr/>
    </dgm:pt>
    <dgm:pt modelId="{D9CB64E9-A3EC-463C-B5BA-C11D13195BFA}" type="pres">
      <dgm:prSet presAssocID="{73D6D005-0F95-4087-9A7C-376A6C46066C}" presName="textRect" presStyleLbl="revTx" presStyleIdx="2" presStyleCnt="6">
        <dgm:presLayoutVars>
          <dgm:chMax val="1"/>
          <dgm:chPref val="1"/>
        </dgm:presLayoutVars>
      </dgm:prSet>
      <dgm:spPr/>
    </dgm:pt>
    <dgm:pt modelId="{284405DC-FFC9-454C-BCBB-0C78E97C13A3}" type="pres">
      <dgm:prSet presAssocID="{0A53981D-EBE3-41ED-8CE5-97FA06BD74E0}" presName="sibTrans" presStyleLbl="sibTrans2D1" presStyleIdx="0" presStyleCnt="0"/>
      <dgm:spPr/>
    </dgm:pt>
    <dgm:pt modelId="{53FF6EDC-53CD-4AC0-8920-D0B04BE8CE52}" type="pres">
      <dgm:prSet presAssocID="{0F09D7DC-4984-48AB-B677-7EE2CB88F726}" presName="compNode" presStyleCnt="0"/>
      <dgm:spPr/>
    </dgm:pt>
    <dgm:pt modelId="{9190F399-5FFE-49CE-B63A-FD1C3F2A54C3}" type="pres">
      <dgm:prSet presAssocID="{0F09D7DC-4984-48AB-B677-7EE2CB88F726}" presName="iconBgRect" presStyleLbl="bgShp" presStyleIdx="3" presStyleCnt="6"/>
      <dgm:spPr/>
    </dgm:pt>
    <dgm:pt modelId="{3AF2733C-744B-4863-82B3-07D3D947CC2B}" type="pres">
      <dgm:prSet presAssocID="{0F09D7DC-4984-48AB-B677-7EE2CB88F72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5485B97E-67AD-47FC-A283-383AEF4D35A9}" type="pres">
      <dgm:prSet presAssocID="{0F09D7DC-4984-48AB-B677-7EE2CB88F726}" presName="spaceRect" presStyleCnt="0"/>
      <dgm:spPr/>
    </dgm:pt>
    <dgm:pt modelId="{4299A7C1-EC9A-4676-8D91-1B22BE6671F4}" type="pres">
      <dgm:prSet presAssocID="{0F09D7DC-4984-48AB-B677-7EE2CB88F726}" presName="textRect" presStyleLbl="revTx" presStyleIdx="3" presStyleCnt="6">
        <dgm:presLayoutVars>
          <dgm:chMax val="1"/>
          <dgm:chPref val="1"/>
        </dgm:presLayoutVars>
      </dgm:prSet>
      <dgm:spPr/>
    </dgm:pt>
    <dgm:pt modelId="{92C74572-92F7-478A-B02C-DE65DD2D09CA}" type="pres">
      <dgm:prSet presAssocID="{BD1C0798-E718-4DBF-BCE0-3C6E06439C03}" presName="sibTrans" presStyleLbl="sibTrans2D1" presStyleIdx="0" presStyleCnt="0"/>
      <dgm:spPr/>
    </dgm:pt>
    <dgm:pt modelId="{0EF3DBF7-78A6-49BB-BDE8-A37B3710292C}" type="pres">
      <dgm:prSet presAssocID="{E7C3D79E-D320-4362-9EA3-7339FEE7EF90}" presName="compNode" presStyleCnt="0"/>
      <dgm:spPr/>
    </dgm:pt>
    <dgm:pt modelId="{FC62DADB-3B41-4EE6-A843-5EEF25F9340F}" type="pres">
      <dgm:prSet presAssocID="{E7C3D79E-D320-4362-9EA3-7339FEE7EF90}" presName="iconBgRect" presStyleLbl="bgShp" presStyleIdx="4" presStyleCnt="6"/>
      <dgm:spPr/>
    </dgm:pt>
    <dgm:pt modelId="{0ED450C6-B10A-49DE-BDE7-9E105ED79BCD}" type="pres">
      <dgm:prSet presAssocID="{E7C3D79E-D320-4362-9EA3-7339FEE7EF9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inimize"/>
        </a:ext>
      </dgm:extLst>
    </dgm:pt>
    <dgm:pt modelId="{90E256DD-7910-4399-88FA-B74B9549E6E5}" type="pres">
      <dgm:prSet presAssocID="{E7C3D79E-D320-4362-9EA3-7339FEE7EF90}" presName="spaceRect" presStyleCnt="0"/>
      <dgm:spPr/>
    </dgm:pt>
    <dgm:pt modelId="{E5C97461-1AB6-4289-8590-BB6DD4026520}" type="pres">
      <dgm:prSet presAssocID="{E7C3D79E-D320-4362-9EA3-7339FEE7EF90}" presName="textRect" presStyleLbl="revTx" presStyleIdx="4" presStyleCnt="6">
        <dgm:presLayoutVars>
          <dgm:chMax val="1"/>
          <dgm:chPref val="1"/>
        </dgm:presLayoutVars>
      </dgm:prSet>
      <dgm:spPr/>
    </dgm:pt>
    <dgm:pt modelId="{994EA293-04FB-49C4-A794-D844F68B59F3}" type="pres">
      <dgm:prSet presAssocID="{1B2458C5-1730-4C27-9854-9C1F383A1FA0}" presName="sibTrans" presStyleLbl="sibTrans2D1" presStyleIdx="0" presStyleCnt="0"/>
      <dgm:spPr/>
    </dgm:pt>
    <dgm:pt modelId="{95D91332-33EC-42A5-A3DE-F300044D1CFA}" type="pres">
      <dgm:prSet presAssocID="{E26754F5-03FC-4F4C-AE96-C6D74E9949C4}" presName="compNode" presStyleCnt="0"/>
      <dgm:spPr/>
    </dgm:pt>
    <dgm:pt modelId="{C4F56A29-C5FE-4677-B7B4-BE93BAC0D80F}" type="pres">
      <dgm:prSet presAssocID="{E26754F5-03FC-4F4C-AE96-C6D74E9949C4}" presName="iconBgRect" presStyleLbl="bgShp" presStyleIdx="5" presStyleCnt="6"/>
      <dgm:spPr/>
    </dgm:pt>
    <dgm:pt modelId="{672F93F9-AD88-413C-82D6-F79FF1B878BB}" type="pres">
      <dgm:prSet presAssocID="{E26754F5-03FC-4F4C-AE96-C6D74E9949C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udge"/>
        </a:ext>
      </dgm:extLst>
    </dgm:pt>
    <dgm:pt modelId="{1584506F-CEAD-4E26-8A81-0ACC43FA75EB}" type="pres">
      <dgm:prSet presAssocID="{E26754F5-03FC-4F4C-AE96-C6D74E9949C4}" presName="spaceRect" presStyleCnt="0"/>
      <dgm:spPr/>
    </dgm:pt>
    <dgm:pt modelId="{9A2AA5D6-4F30-4F38-AEF0-106143D2DD09}" type="pres">
      <dgm:prSet presAssocID="{E26754F5-03FC-4F4C-AE96-C6D74E9949C4}" presName="textRect" presStyleLbl="revTx" presStyleIdx="5" presStyleCnt="6">
        <dgm:presLayoutVars>
          <dgm:chMax val="1"/>
          <dgm:chPref val="1"/>
        </dgm:presLayoutVars>
      </dgm:prSet>
      <dgm:spPr/>
    </dgm:pt>
  </dgm:ptLst>
  <dgm:cxnLst>
    <dgm:cxn modelId="{43902D00-4A94-48D4-9C12-B5F9E3FE78DC}" srcId="{64CC4D3A-88E3-4D3F-94A9-63E0267EE7AD}" destId="{6999EBDD-8209-4725-A6F3-01326303F924}" srcOrd="1" destOrd="0" parTransId="{CECF45F7-89A1-4FB7-92BA-5D3B24CD548E}" sibTransId="{A2DF1BCE-7194-4921-81A9-227B0E64819E}"/>
    <dgm:cxn modelId="{75B72112-9120-451B-B87B-F55EB07807CD}" type="presOf" srcId="{A2DF1BCE-7194-4921-81A9-227B0E64819E}" destId="{2E79240D-AFC5-4909-832A-B632A110385F}" srcOrd="0" destOrd="0" presId="urn:microsoft.com/office/officeart/2018/2/layout/IconCircleList"/>
    <dgm:cxn modelId="{BAD68B1A-E276-4396-9847-9FE0FAFFD8FF}" srcId="{64CC4D3A-88E3-4D3F-94A9-63E0267EE7AD}" destId="{0F09D7DC-4984-48AB-B677-7EE2CB88F726}" srcOrd="3" destOrd="0" parTransId="{59838B8E-54F5-4E04-904F-8FEF77EA08BE}" sibTransId="{BD1C0798-E718-4DBF-BCE0-3C6E06439C03}"/>
    <dgm:cxn modelId="{516EB838-4846-47F7-903A-D55C417D5BD0}" type="presOf" srcId="{0A53981D-EBE3-41ED-8CE5-97FA06BD74E0}" destId="{284405DC-FFC9-454C-BCBB-0C78E97C13A3}" srcOrd="0" destOrd="0" presId="urn:microsoft.com/office/officeart/2018/2/layout/IconCircleList"/>
    <dgm:cxn modelId="{604A2A40-552F-4405-8A71-7C5F07CD6437}" srcId="{64CC4D3A-88E3-4D3F-94A9-63E0267EE7AD}" destId="{E7C3D79E-D320-4362-9EA3-7339FEE7EF90}" srcOrd="4" destOrd="0" parTransId="{D29FF3DE-AA92-4828-AAFB-C08388B5D31C}" sibTransId="{1B2458C5-1730-4C27-9854-9C1F383A1FA0}"/>
    <dgm:cxn modelId="{9B0A0445-FF20-473E-8174-D57D34D5BBCB}" type="presOf" srcId="{6DD351BD-FC37-4E4F-9102-7D9822F2C0BB}" destId="{F83FB501-8E0C-4DD6-A57E-3B3F2D227438}" srcOrd="0" destOrd="0" presId="urn:microsoft.com/office/officeart/2018/2/layout/IconCircleList"/>
    <dgm:cxn modelId="{67264747-9D94-4450-8391-44F23455DA27}" type="presOf" srcId="{00C47C13-5F97-474D-B337-CC369A9D8BBC}" destId="{4C76E176-3BA6-42B0-A880-0BE6511CA392}" srcOrd="0" destOrd="0" presId="urn:microsoft.com/office/officeart/2018/2/layout/IconCircleList"/>
    <dgm:cxn modelId="{82AD564B-109C-4897-AC88-262BC0999070}" type="presOf" srcId="{1B2458C5-1730-4C27-9854-9C1F383A1FA0}" destId="{994EA293-04FB-49C4-A794-D844F68B59F3}" srcOrd="0" destOrd="0" presId="urn:microsoft.com/office/officeart/2018/2/layout/IconCircleList"/>
    <dgm:cxn modelId="{4592776D-7F0D-4A9D-BE1A-2B07AB4EAEAC}" type="presOf" srcId="{0F09D7DC-4984-48AB-B677-7EE2CB88F726}" destId="{4299A7C1-EC9A-4676-8D91-1B22BE6671F4}" srcOrd="0" destOrd="0" presId="urn:microsoft.com/office/officeart/2018/2/layout/IconCircleList"/>
    <dgm:cxn modelId="{6EE05271-4E68-490F-8F9C-79D946D3C062}" srcId="{64CC4D3A-88E3-4D3F-94A9-63E0267EE7AD}" destId="{E26754F5-03FC-4F4C-AE96-C6D74E9949C4}" srcOrd="5" destOrd="0" parTransId="{875D201C-7D1E-404F-9D6B-E0219F01221C}" sibTransId="{EC84FD51-CDFE-4A92-A717-9AFB2A27BF59}"/>
    <dgm:cxn modelId="{4A9C9681-EC1A-44B2-AB60-92F205D89F21}" srcId="{64CC4D3A-88E3-4D3F-94A9-63E0267EE7AD}" destId="{6DD351BD-FC37-4E4F-9102-7D9822F2C0BB}" srcOrd="0" destOrd="0" parTransId="{C40F0675-E0C5-4051-BC2E-CA9C3DDF39F9}" sibTransId="{00C47C13-5F97-474D-B337-CC369A9D8BBC}"/>
    <dgm:cxn modelId="{2D469093-FD05-4261-891A-9D1D6E26910F}" type="presOf" srcId="{73D6D005-0F95-4087-9A7C-376A6C46066C}" destId="{D9CB64E9-A3EC-463C-B5BA-C11D13195BFA}" srcOrd="0" destOrd="0" presId="urn:microsoft.com/office/officeart/2018/2/layout/IconCircleList"/>
    <dgm:cxn modelId="{7BB7AEA7-63FD-4446-8D20-4170FAC73EF5}" type="presOf" srcId="{E26754F5-03FC-4F4C-AE96-C6D74E9949C4}" destId="{9A2AA5D6-4F30-4F38-AEF0-106143D2DD09}" srcOrd="0" destOrd="0" presId="urn:microsoft.com/office/officeart/2018/2/layout/IconCircleList"/>
    <dgm:cxn modelId="{3FA2FAC0-0E0D-4721-A2D8-3B251B68CC5B}" type="presOf" srcId="{BD1C0798-E718-4DBF-BCE0-3C6E06439C03}" destId="{92C74572-92F7-478A-B02C-DE65DD2D09CA}" srcOrd="0" destOrd="0" presId="urn:microsoft.com/office/officeart/2018/2/layout/IconCircleList"/>
    <dgm:cxn modelId="{F24551CD-B50C-4AF7-9987-F55F510589B8}" type="presOf" srcId="{6999EBDD-8209-4725-A6F3-01326303F924}" destId="{8F2C4168-A21D-4278-8D89-EF6C6BFCAC2D}" srcOrd="0" destOrd="0" presId="urn:microsoft.com/office/officeart/2018/2/layout/IconCircleList"/>
    <dgm:cxn modelId="{42CF92D9-ED7D-4B6E-9931-A07496205A42}" type="presOf" srcId="{64CC4D3A-88E3-4D3F-94A9-63E0267EE7AD}" destId="{3FD8F301-CECF-4210-A79F-43CF299D5F30}" srcOrd="0" destOrd="0" presId="urn:microsoft.com/office/officeart/2018/2/layout/IconCircleList"/>
    <dgm:cxn modelId="{83F85CEF-1831-44EF-8A82-F5FF258E9B17}" type="presOf" srcId="{E7C3D79E-D320-4362-9EA3-7339FEE7EF90}" destId="{E5C97461-1AB6-4289-8590-BB6DD4026520}" srcOrd="0" destOrd="0" presId="urn:microsoft.com/office/officeart/2018/2/layout/IconCircleList"/>
    <dgm:cxn modelId="{92EC20FA-6B43-402A-8C7A-3777E82212D9}" srcId="{64CC4D3A-88E3-4D3F-94A9-63E0267EE7AD}" destId="{73D6D005-0F95-4087-9A7C-376A6C46066C}" srcOrd="2" destOrd="0" parTransId="{488F7140-46F1-4D69-93EA-8F0A27CAB03B}" sibTransId="{0A53981D-EBE3-41ED-8CE5-97FA06BD74E0}"/>
    <dgm:cxn modelId="{A9D9968B-BD83-4FA5-BD30-3B87EE787945}" type="presParOf" srcId="{3FD8F301-CECF-4210-A79F-43CF299D5F30}" destId="{C962C50B-A42E-41A0-80D0-11BAE4781C90}" srcOrd="0" destOrd="0" presId="urn:microsoft.com/office/officeart/2018/2/layout/IconCircleList"/>
    <dgm:cxn modelId="{A15BBCB0-6FA6-4FF2-8AD7-03FF17CD5F12}" type="presParOf" srcId="{C962C50B-A42E-41A0-80D0-11BAE4781C90}" destId="{CAB01AA6-BF7D-4632-968B-6C684AE5EB21}" srcOrd="0" destOrd="0" presId="urn:microsoft.com/office/officeart/2018/2/layout/IconCircleList"/>
    <dgm:cxn modelId="{3B92EAE4-B82F-4583-B9F8-118F2EBF1145}" type="presParOf" srcId="{CAB01AA6-BF7D-4632-968B-6C684AE5EB21}" destId="{9C8E4496-03DD-4E35-BA18-A0F1BD6318CB}" srcOrd="0" destOrd="0" presId="urn:microsoft.com/office/officeart/2018/2/layout/IconCircleList"/>
    <dgm:cxn modelId="{7B806861-5CDC-421E-A02B-F2EE3E0A9A00}" type="presParOf" srcId="{CAB01AA6-BF7D-4632-968B-6C684AE5EB21}" destId="{B57F20FA-13EE-4367-A20F-224CE2BE4B16}" srcOrd="1" destOrd="0" presId="urn:microsoft.com/office/officeart/2018/2/layout/IconCircleList"/>
    <dgm:cxn modelId="{D520211F-2A6E-4E8B-913D-97AF3194C83D}" type="presParOf" srcId="{CAB01AA6-BF7D-4632-968B-6C684AE5EB21}" destId="{94567897-80D0-4887-8CC4-FD28ABC35DF4}" srcOrd="2" destOrd="0" presId="urn:microsoft.com/office/officeart/2018/2/layout/IconCircleList"/>
    <dgm:cxn modelId="{AF6D0F55-39AF-454A-834F-976BD4B12172}" type="presParOf" srcId="{CAB01AA6-BF7D-4632-968B-6C684AE5EB21}" destId="{F83FB501-8E0C-4DD6-A57E-3B3F2D227438}" srcOrd="3" destOrd="0" presId="urn:microsoft.com/office/officeart/2018/2/layout/IconCircleList"/>
    <dgm:cxn modelId="{33F53BB3-03B9-4A70-A7BC-B5E994162777}" type="presParOf" srcId="{C962C50B-A42E-41A0-80D0-11BAE4781C90}" destId="{4C76E176-3BA6-42B0-A880-0BE6511CA392}" srcOrd="1" destOrd="0" presId="urn:microsoft.com/office/officeart/2018/2/layout/IconCircleList"/>
    <dgm:cxn modelId="{1310D322-6BEA-4B0E-82D2-9EE200D58FBD}" type="presParOf" srcId="{C962C50B-A42E-41A0-80D0-11BAE4781C90}" destId="{FB52CFC1-1010-468E-9512-611BBDA443BF}" srcOrd="2" destOrd="0" presId="urn:microsoft.com/office/officeart/2018/2/layout/IconCircleList"/>
    <dgm:cxn modelId="{1B0A99E6-B211-4724-BA0D-27C46A0DE51F}" type="presParOf" srcId="{FB52CFC1-1010-468E-9512-611BBDA443BF}" destId="{3AA36C29-F2FA-4A86-9B38-808827FE45F0}" srcOrd="0" destOrd="0" presId="urn:microsoft.com/office/officeart/2018/2/layout/IconCircleList"/>
    <dgm:cxn modelId="{912CDB55-A6F8-4155-8A83-0F5CAB3D5FB2}" type="presParOf" srcId="{FB52CFC1-1010-468E-9512-611BBDA443BF}" destId="{0E0204ED-6466-4979-B442-B96DA4017EE7}" srcOrd="1" destOrd="0" presId="urn:microsoft.com/office/officeart/2018/2/layout/IconCircleList"/>
    <dgm:cxn modelId="{8263198A-7911-4D95-9751-B2FC6EEEF01B}" type="presParOf" srcId="{FB52CFC1-1010-468E-9512-611BBDA443BF}" destId="{C452CF51-340D-4262-8B5C-275197DE4E56}" srcOrd="2" destOrd="0" presId="urn:microsoft.com/office/officeart/2018/2/layout/IconCircleList"/>
    <dgm:cxn modelId="{C23D2454-E31B-4962-8130-4276579619EB}" type="presParOf" srcId="{FB52CFC1-1010-468E-9512-611BBDA443BF}" destId="{8F2C4168-A21D-4278-8D89-EF6C6BFCAC2D}" srcOrd="3" destOrd="0" presId="urn:microsoft.com/office/officeart/2018/2/layout/IconCircleList"/>
    <dgm:cxn modelId="{11E97880-0545-4EDA-9902-CE83432331F3}" type="presParOf" srcId="{C962C50B-A42E-41A0-80D0-11BAE4781C90}" destId="{2E79240D-AFC5-4909-832A-B632A110385F}" srcOrd="3" destOrd="0" presId="urn:microsoft.com/office/officeart/2018/2/layout/IconCircleList"/>
    <dgm:cxn modelId="{1CA9B85B-0274-4FE0-99CB-213E4A7B3CE2}" type="presParOf" srcId="{C962C50B-A42E-41A0-80D0-11BAE4781C90}" destId="{0827F592-74BD-4978-B225-A142C8915FAD}" srcOrd="4" destOrd="0" presId="urn:microsoft.com/office/officeart/2018/2/layout/IconCircleList"/>
    <dgm:cxn modelId="{AE4CCB50-B131-4105-BECE-A863777DFC4F}" type="presParOf" srcId="{0827F592-74BD-4978-B225-A142C8915FAD}" destId="{B97117AB-C070-42F9-9BDE-F1CA41567DFC}" srcOrd="0" destOrd="0" presId="urn:microsoft.com/office/officeart/2018/2/layout/IconCircleList"/>
    <dgm:cxn modelId="{2619B0A4-AFA7-4030-B5E1-C94E72B87009}" type="presParOf" srcId="{0827F592-74BD-4978-B225-A142C8915FAD}" destId="{A58C9FE4-F657-4519-8A5B-6439EC3FA503}" srcOrd="1" destOrd="0" presId="urn:microsoft.com/office/officeart/2018/2/layout/IconCircleList"/>
    <dgm:cxn modelId="{4D20C59A-584B-4B8B-95F3-8D347C1EAD67}" type="presParOf" srcId="{0827F592-74BD-4978-B225-A142C8915FAD}" destId="{CE8F3AA9-B893-4B40-96D0-43E83E3D36DC}" srcOrd="2" destOrd="0" presId="urn:microsoft.com/office/officeart/2018/2/layout/IconCircleList"/>
    <dgm:cxn modelId="{2444FE99-E390-4991-B819-F0362849251E}" type="presParOf" srcId="{0827F592-74BD-4978-B225-A142C8915FAD}" destId="{D9CB64E9-A3EC-463C-B5BA-C11D13195BFA}" srcOrd="3" destOrd="0" presId="urn:microsoft.com/office/officeart/2018/2/layout/IconCircleList"/>
    <dgm:cxn modelId="{6B0C96E7-C2E8-42ED-B1F9-C0773F9023C5}" type="presParOf" srcId="{C962C50B-A42E-41A0-80D0-11BAE4781C90}" destId="{284405DC-FFC9-454C-BCBB-0C78E97C13A3}" srcOrd="5" destOrd="0" presId="urn:microsoft.com/office/officeart/2018/2/layout/IconCircleList"/>
    <dgm:cxn modelId="{BA50BF4A-37CE-4EE3-8116-17F8C7345B7D}" type="presParOf" srcId="{C962C50B-A42E-41A0-80D0-11BAE4781C90}" destId="{53FF6EDC-53CD-4AC0-8920-D0B04BE8CE52}" srcOrd="6" destOrd="0" presId="urn:microsoft.com/office/officeart/2018/2/layout/IconCircleList"/>
    <dgm:cxn modelId="{34EA5F24-8771-424C-B218-6EC4318BE71B}" type="presParOf" srcId="{53FF6EDC-53CD-4AC0-8920-D0B04BE8CE52}" destId="{9190F399-5FFE-49CE-B63A-FD1C3F2A54C3}" srcOrd="0" destOrd="0" presId="urn:microsoft.com/office/officeart/2018/2/layout/IconCircleList"/>
    <dgm:cxn modelId="{E8A82616-DE2C-40A3-A991-3F963ECE28AB}" type="presParOf" srcId="{53FF6EDC-53CD-4AC0-8920-D0B04BE8CE52}" destId="{3AF2733C-744B-4863-82B3-07D3D947CC2B}" srcOrd="1" destOrd="0" presId="urn:microsoft.com/office/officeart/2018/2/layout/IconCircleList"/>
    <dgm:cxn modelId="{C8A9F28F-E471-429A-B5F6-EE9444DF793E}" type="presParOf" srcId="{53FF6EDC-53CD-4AC0-8920-D0B04BE8CE52}" destId="{5485B97E-67AD-47FC-A283-383AEF4D35A9}" srcOrd="2" destOrd="0" presId="urn:microsoft.com/office/officeart/2018/2/layout/IconCircleList"/>
    <dgm:cxn modelId="{E4CBA79F-0DCF-43DF-9F30-84E959A44118}" type="presParOf" srcId="{53FF6EDC-53CD-4AC0-8920-D0B04BE8CE52}" destId="{4299A7C1-EC9A-4676-8D91-1B22BE6671F4}" srcOrd="3" destOrd="0" presId="urn:microsoft.com/office/officeart/2018/2/layout/IconCircleList"/>
    <dgm:cxn modelId="{C74AFE47-2CE6-4F60-85F0-06C36438896B}" type="presParOf" srcId="{C962C50B-A42E-41A0-80D0-11BAE4781C90}" destId="{92C74572-92F7-478A-B02C-DE65DD2D09CA}" srcOrd="7" destOrd="0" presId="urn:microsoft.com/office/officeart/2018/2/layout/IconCircleList"/>
    <dgm:cxn modelId="{0D2E5C23-B637-44F4-ADAC-A009FF16FA03}" type="presParOf" srcId="{C962C50B-A42E-41A0-80D0-11BAE4781C90}" destId="{0EF3DBF7-78A6-49BB-BDE8-A37B3710292C}" srcOrd="8" destOrd="0" presId="urn:microsoft.com/office/officeart/2018/2/layout/IconCircleList"/>
    <dgm:cxn modelId="{0E77E530-7F03-4D32-977D-C99523A45A2F}" type="presParOf" srcId="{0EF3DBF7-78A6-49BB-BDE8-A37B3710292C}" destId="{FC62DADB-3B41-4EE6-A843-5EEF25F9340F}" srcOrd="0" destOrd="0" presId="urn:microsoft.com/office/officeart/2018/2/layout/IconCircleList"/>
    <dgm:cxn modelId="{6421FE7C-3755-4C16-A8F5-D8B7349C1B21}" type="presParOf" srcId="{0EF3DBF7-78A6-49BB-BDE8-A37B3710292C}" destId="{0ED450C6-B10A-49DE-BDE7-9E105ED79BCD}" srcOrd="1" destOrd="0" presId="urn:microsoft.com/office/officeart/2018/2/layout/IconCircleList"/>
    <dgm:cxn modelId="{9C689454-7B56-49D9-B21D-91FC24889B23}" type="presParOf" srcId="{0EF3DBF7-78A6-49BB-BDE8-A37B3710292C}" destId="{90E256DD-7910-4399-88FA-B74B9549E6E5}" srcOrd="2" destOrd="0" presId="urn:microsoft.com/office/officeart/2018/2/layout/IconCircleList"/>
    <dgm:cxn modelId="{B3CDE538-06AC-4451-B3A4-DB6C16792BD6}" type="presParOf" srcId="{0EF3DBF7-78A6-49BB-BDE8-A37B3710292C}" destId="{E5C97461-1AB6-4289-8590-BB6DD4026520}" srcOrd="3" destOrd="0" presId="urn:microsoft.com/office/officeart/2018/2/layout/IconCircleList"/>
    <dgm:cxn modelId="{D79520F6-8321-47CD-8309-B38B4B944E30}" type="presParOf" srcId="{C962C50B-A42E-41A0-80D0-11BAE4781C90}" destId="{994EA293-04FB-49C4-A794-D844F68B59F3}" srcOrd="9" destOrd="0" presId="urn:microsoft.com/office/officeart/2018/2/layout/IconCircleList"/>
    <dgm:cxn modelId="{26426D7D-08F6-444C-9AA3-F2CD3577B765}" type="presParOf" srcId="{C962C50B-A42E-41A0-80D0-11BAE4781C90}" destId="{95D91332-33EC-42A5-A3DE-F300044D1CFA}" srcOrd="10" destOrd="0" presId="urn:microsoft.com/office/officeart/2018/2/layout/IconCircleList"/>
    <dgm:cxn modelId="{E006CCB4-B4FE-4562-A97E-3F36E8743909}" type="presParOf" srcId="{95D91332-33EC-42A5-A3DE-F300044D1CFA}" destId="{C4F56A29-C5FE-4677-B7B4-BE93BAC0D80F}" srcOrd="0" destOrd="0" presId="urn:microsoft.com/office/officeart/2018/2/layout/IconCircleList"/>
    <dgm:cxn modelId="{4D03A919-DA5F-4417-A456-9126F6D905C2}" type="presParOf" srcId="{95D91332-33EC-42A5-A3DE-F300044D1CFA}" destId="{672F93F9-AD88-413C-82D6-F79FF1B878BB}" srcOrd="1" destOrd="0" presId="urn:microsoft.com/office/officeart/2018/2/layout/IconCircleList"/>
    <dgm:cxn modelId="{2EEDFE21-4A20-4AE1-9A1F-49EDF6C1CD1C}" type="presParOf" srcId="{95D91332-33EC-42A5-A3DE-F300044D1CFA}" destId="{1584506F-CEAD-4E26-8A81-0ACC43FA75EB}" srcOrd="2" destOrd="0" presId="urn:microsoft.com/office/officeart/2018/2/layout/IconCircleList"/>
    <dgm:cxn modelId="{07C1FFCD-5325-4936-908F-AFA006416B42}" type="presParOf" srcId="{95D91332-33EC-42A5-A3DE-F300044D1CFA}" destId="{9A2AA5D6-4F30-4F38-AEF0-106143D2DD0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9C64E5-AFA5-442D-AC1C-78FEA114D4E6}" type="doc">
      <dgm:prSet loTypeId="urn:microsoft.com/office/officeart/2005/8/layout/bProcess4" loCatId="process" qsTypeId="urn:microsoft.com/office/officeart/2005/8/quickstyle/simple1" qsCatId="simple" csTypeId="urn:microsoft.com/office/officeart/2005/8/colors/colorful5" csCatId="colorful"/>
      <dgm:spPr/>
      <dgm:t>
        <a:bodyPr/>
        <a:lstStyle/>
        <a:p>
          <a:endParaRPr lang="en-US"/>
        </a:p>
      </dgm:t>
    </dgm:pt>
    <dgm:pt modelId="{F90A54E3-646C-4531-BE99-B1C361B41ADE}">
      <dgm:prSet/>
      <dgm:spPr/>
      <dgm:t>
        <a:bodyPr/>
        <a:lstStyle/>
        <a:p>
          <a:r>
            <a:rPr lang="en-GB"/>
            <a:t>Need common tools to understand community complexity</a:t>
          </a:r>
          <a:endParaRPr lang="en-US"/>
        </a:p>
      </dgm:t>
    </dgm:pt>
    <dgm:pt modelId="{B9279DDE-C4D8-4430-A1F5-741353342B6B}" type="parTrans" cxnId="{AE880624-9782-4C96-B147-13445773683A}">
      <dgm:prSet/>
      <dgm:spPr/>
      <dgm:t>
        <a:bodyPr/>
        <a:lstStyle/>
        <a:p>
          <a:endParaRPr lang="en-US"/>
        </a:p>
      </dgm:t>
    </dgm:pt>
    <dgm:pt modelId="{4EB6E56E-CA8F-4B7C-93B4-C51B9991BE60}" type="sibTrans" cxnId="{AE880624-9782-4C96-B147-13445773683A}">
      <dgm:prSet/>
      <dgm:spPr/>
      <dgm:t>
        <a:bodyPr/>
        <a:lstStyle/>
        <a:p>
          <a:endParaRPr lang="en-US"/>
        </a:p>
      </dgm:t>
    </dgm:pt>
    <dgm:pt modelId="{45BF6899-2CF7-49EF-9F1B-EBE83B13A35E}">
      <dgm:prSet/>
      <dgm:spPr/>
      <dgm:t>
        <a:bodyPr/>
        <a:lstStyle/>
        <a:p>
          <a:r>
            <a:rPr lang="en-GB"/>
            <a:t>Shared Rehab Framework or model to ensure right people are getting the right type of rehab and therapy at the right time</a:t>
          </a:r>
          <a:endParaRPr lang="en-US"/>
        </a:p>
      </dgm:t>
    </dgm:pt>
    <dgm:pt modelId="{95759993-878C-425D-AA88-E183EB26CFE9}" type="parTrans" cxnId="{4B0A96D0-C72B-4444-8533-F093EFEBC908}">
      <dgm:prSet/>
      <dgm:spPr/>
      <dgm:t>
        <a:bodyPr/>
        <a:lstStyle/>
        <a:p>
          <a:endParaRPr lang="en-US"/>
        </a:p>
      </dgm:t>
    </dgm:pt>
    <dgm:pt modelId="{51C78EC6-9108-4E82-A059-8A59E4F603E4}" type="sibTrans" cxnId="{4B0A96D0-C72B-4444-8533-F093EFEBC908}">
      <dgm:prSet/>
      <dgm:spPr/>
      <dgm:t>
        <a:bodyPr/>
        <a:lstStyle/>
        <a:p>
          <a:endParaRPr lang="en-US"/>
        </a:p>
      </dgm:t>
    </dgm:pt>
    <dgm:pt modelId="{9F54B926-840B-4659-A48B-CB5F0B6846BF}">
      <dgm:prSet/>
      <dgm:spPr/>
      <dgm:t>
        <a:bodyPr/>
        <a:lstStyle/>
        <a:p>
          <a:r>
            <a:rPr lang="en-GB"/>
            <a:t>Evolving the responsive rehab offer beyond traditional ESD pathways </a:t>
          </a:r>
          <a:endParaRPr lang="en-US"/>
        </a:p>
      </dgm:t>
    </dgm:pt>
    <dgm:pt modelId="{383872FC-03DF-463A-9F5E-BB8B8A9B04F2}" type="parTrans" cxnId="{33BD5D22-076B-420A-80C5-F13B1157F39D}">
      <dgm:prSet/>
      <dgm:spPr/>
      <dgm:t>
        <a:bodyPr/>
        <a:lstStyle/>
        <a:p>
          <a:endParaRPr lang="en-US"/>
        </a:p>
      </dgm:t>
    </dgm:pt>
    <dgm:pt modelId="{A1AC7977-3E22-4D22-A2F8-7E1FEB514709}" type="sibTrans" cxnId="{33BD5D22-076B-420A-80C5-F13B1157F39D}">
      <dgm:prSet/>
      <dgm:spPr/>
      <dgm:t>
        <a:bodyPr/>
        <a:lstStyle/>
        <a:p>
          <a:endParaRPr lang="en-US"/>
        </a:p>
      </dgm:t>
    </dgm:pt>
    <dgm:pt modelId="{8F8162E5-CC00-46E1-975B-1962193F3D9D}">
      <dgm:prSet/>
      <dgm:spPr/>
      <dgm:t>
        <a:bodyPr/>
        <a:lstStyle/>
        <a:p>
          <a:r>
            <a:rPr lang="en-GB"/>
            <a:t>Embed a common approach to community waiting times to reduce risk of clinical harm </a:t>
          </a:r>
          <a:endParaRPr lang="en-US"/>
        </a:p>
      </dgm:t>
    </dgm:pt>
    <dgm:pt modelId="{FB102F13-9BA1-4C4A-82AA-E34E91024001}" type="parTrans" cxnId="{7304C9A8-B98C-446F-8C20-47B861DB23A8}">
      <dgm:prSet/>
      <dgm:spPr/>
      <dgm:t>
        <a:bodyPr/>
        <a:lstStyle/>
        <a:p>
          <a:endParaRPr lang="en-US"/>
        </a:p>
      </dgm:t>
    </dgm:pt>
    <dgm:pt modelId="{F7A9A9AB-2D90-4EAD-973E-87197FC8BB2F}" type="sibTrans" cxnId="{7304C9A8-B98C-446F-8C20-47B861DB23A8}">
      <dgm:prSet/>
      <dgm:spPr/>
      <dgm:t>
        <a:bodyPr/>
        <a:lstStyle/>
        <a:p>
          <a:endParaRPr lang="en-US"/>
        </a:p>
      </dgm:t>
    </dgm:pt>
    <dgm:pt modelId="{F9AD90A5-DE72-4255-A3A2-87F653CA197D}">
      <dgm:prSet/>
      <dgm:spPr/>
      <dgm:t>
        <a:bodyPr/>
        <a:lstStyle/>
        <a:p>
          <a:r>
            <a:rPr lang="en-GB"/>
            <a:t>Developing models to support tiering or segmentation of caseloads to maximise workforce and access to rehabilitation</a:t>
          </a:r>
          <a:endParaRPr lang="en-US"/>
        </a:p>
      </dgm:t>
    </dgm:pt>
    <dgm:pt modelId="{4704AE5F-AB28-4CAC-AA3D-EB0095EF083D}" type="parTrans" cxnId="{5F46573C-F2DF-43E4-9C9F-BC3A223C3999}">
      <dgm:prSet/>
      <dgm:spPr/>
      <dgm:t>
        <a:bodyPr/>
        <a:lstStyle/>
        <a:p>
          <a:endParaRPr lang="en-US"/>
        </a:p>
      </dgm:t>
    </dgm:pt>
    <dgm:pt modelId="{933304AA-E132-4B87-9FD2-03B1D3319111}" type="sibTrans" cxnId="{5F46573C-F2DF-43E4-9C9F-BC3A223C3999}">
      <dgm:prSet/>
      <dgm:spPr/>
      <dgm:t>
        <a:bodyPr/>
        <a:lstStyle/>
        <a:p>
          <a:endParaRPr lang="en-US"/>
        </a:p>
      </dgm:t>
    </dgm:pt>
    <dgm:pt modelId="{464FC467-2144-432A-8547-7966859EC408}">
      <dgm:prSet/>
      <dgm:spPr/>
      <dgm:t>
        <a:bodyPr/>
        <a:lstStyle/>
        <a:p>
          <a:r>
            <a:rPr lang="en-GB" dirty="0"/>
            <a:t>Ensure there is a  universal offer of self-management&amp; support across Sussex</a:t>
          </a:r>
          <a:endParaRPr lang="en-US" dirty="0"/>
        </a:p>
      </dgm:t>
    </dgm:pt>
    <dgm:pt modelId="{2B276204-9A32-4475-A136-FADD1DA4CC58}" type="parTrans" cxnId="{9158716C-5743-4F6A-90E9-AE21B5FE3CF1}">
      <dgm:prSet/>
      <dgm:spPr/>
      <dgm:t>
        <a:bodyPr/>
        <a:lstStyle/>
        <a:p>
          <a:endParaRPr lang="en-US"/>
        </a:p>
      </dgm:t>
    </dgm:pt>
    <dgm:pt modelId="{677E8791-835B-4416-A379-7DBA87864CE9}" type="sibTrans" cxnId="{9158716C-5743-4F6A-90E9-AE21B5FE3CF1}">
      <dgm:prSet/>
      <dgm:spPr/>
      <dgm:t>
        <a:bodyPr/>
        <a:lstStyle/>
        <a:p>
          <a:endParaRPr lang="en-US"/>
        </a:p>
      </dgm:t>
    </dgm:pt>
    <dgm:pt modelId="{540727AB-A7A2-42CA-B17B-FCC0488390F6}">
      <dgm:prSet/>
      <dgm:spPr/>
      <dgm:t>
        <a:bodyPr/>
        <a:lstStyle/>
        <a:p>
          <a:r>
            <a:rPr lang="en-GB"/>
            <a:t>Amplify our use of peer support and peer leadership</a:t>
          </a:r>
          <a:endParaRPr lang="en-US"/>
        </a:p>
      </dgm:t>
    </dgm:pt>
    <dgm:pt modelId="{92F5541C-BC68-43D2-AE32-0106D3480108}" type="parTrans" cxnId="{F00153E1-C171-49EF-8392-4DC55AABD2A3}">
      <dgm:prSet/>
      <dgm:spPr/>
      <dgm:t>
        <a:bodyPr/>
        <a:lstStyle/>
        <a:p>
          <a:endParaRPr lang="en-US"/>
        </a:p>
      </dgm:t>
    </dgm:pt>
    <dgm:pt modelId="{5867E94E-84AC-4232-8E26-307D2FD062BD}" type="sibTrans" cxnId="{F00153E1-C171-49EF-8392-4DC55AABD2A3}">
      <dgm:prSet/>
      <dgm:spPr/>
      <dgm:t>
        <a:bodyPr/>
        <a:lstStyle/>
        <a:p>
          <a:endParaRPr lang="en-US"/>
        </a:p>
      </dgm:t>
    </dgm:pt>
    <dgm:pt modelId="{3F3BEB76-10A6-425D-A3AF-0E339936F6D5}">
      <dgm:prSet/>
      <dgm:spPr/>
      <dgm:t>
        <a:bodyPr/>
        <a:lstStyle/>
        <a:p>
          <a:r>
            <a:rPr lang="en-GB"/>
            <a:t>Optimise use of our use supporting infrastructure</a:t>
          </a:r>
          <a:endParaRPr lang="en-US"/>
        </a:p>
      </dgm:t>
    </dgm:pt>
    <dgm:pt modelId="{F754EA6E-75FD-490B-94D7-3B6F71A8F8CD}" type="parTrans" cxnId="{EA705D13-3297-4BBA-A76C-A4D6391C4F8D}">
      <dgm:prSet/>
      <dgm:spPr/>
      <dgm:t>
        <a:bodyPr/>
        <a:lstStyle/>
        <a:p>
          <a:endParaRPr lang="en-US"/>
        </a:p>
      </dgm:t>
    </dgm:pt>
    <dgm:pt modelId="{190D24D4-D688-4E2C-A337-58FF43356B08}" type="sibTrans" cxnId="{EA705D13-3297-4BBA-A76C-A4D6391C4F8D}">
      <dgm:prSet/>
      <dgm:spPr/>
      <dgm:t>
        <a:bodyPr/>
        <a:lstStyle/>
        <a:p>
          <a:endParaRPr lang="en-US"/>
        </a:p>
      </dgm:t>
    </dgm:pt>
    <dgm:pt modelId="{5E908191-71BE-4B47-B439-60344F4C09A6}">
      <dgm:prSet/>
      <dgm:spPr/>
      <dgm:t>
        <a:bodyPr/>
        <a:lstStyle/>
        <a:p>
          <a:r>
            <a:rPr lang="en-GB"/>
            <a:t>Opportunity to look at shared resource and inter-provider rehabilitation collaboration</a:t>
          </a:r>
          <a:endParaRPr lang="en-US"/>
        </a:p>
      </dgm:t>
    </dgm:pt>
    <dgm:pt modelId="{467DD6CE-1C5B-4B4A-9432-EA8C958E0104}" type="parTrans" cxnId="{4B43AFD6-2CF3-402E-B00E-BD76BA74DBC6}">
      <dgm:prSet/>
      <dgm:spPr/>
      <dgm:t>
        <a:bodyPr/>
        <a:lstStyle/>
        <a:p>
          <a:endParaRPr lang="en-US"/>
        </a:p>
      </dgm:t>
    </dgm:pt>
    <dgm:pt modelId="{ED27AB9D-9E71-4029-AC49-BC8185C29FA9}" type="sibTrans" cxnId="{4B43AFD6-2CF3-402E-B00E-BD76BA74DBC6}">
      <dgm:prSet/>
      <dgm:spPr/>
      <dgm:t>
        <a:bodyPr/>
        <a:lstStyle/>
        <a:p>
          <a:endParaRPr lang="en-US"/>
        </a:p>
      </dgm:t>
    </dgm:pt>
    <dgm:pt modelId="{AF2D67DE-53AB-49E1-ACE6-761459CC6A9A}" type="pres">
      <dgm:prSet presAssocID="{429C64E5-AFA5-442D-AC1C-78FEA114D4E6}" presName="Name0" presStyleCnt="0">
        <dgm:presLayoutVars>
          <dgm:dir/>
          <dgm:resizeHandles/>
        </dgm:presLayoutVars>
      </dgm:prSet>
      <dgm:spPr/>
    </dgm:pt>
    <dgm:pt modelId="{7832E725-5C7C-41AB-9173-304A21D0053C}" type="pres">
      <dgm:prSet presAssocID="{F90A54E3-646C-4531-BE99-B1C361B41ADE}" presName="compNode" presStyleCnt="0"/>
      <dgm:spPr/>
    </dgm:pt>
    <dgm:pt modelId="{585E7416-B5C9-4231-A53B-1851B81DD189}" type="pres">
      <dgm:prSet presAssocID="{F90A54E3-646C-4531-BE99-B1C361B41ADE}" presName="dummyConnPt" presStyleCnt="0"/>
      <dgm:spPr/>
    </dgm:pt>
    <dgm:pt modelId="{BA134D32-39B2-46D9-9ACB-16CE3FC1A62C}" type="pres">
      <dgm:prSet presAssocID="{F90A54E3-646C-4531-BE99-B1C361B41ADE}" presName="node" presStyleLbl="node1" presStyleIdx="0" presStyleCnt="9">
        <dgm:presLayoutVars>
          <dgm:bulletEnabled val="1"/>
        </dgm:presLayoutVars>
      </dgm:prSet>
      <dgm:spPr/>
    </dgm:pt>
    <dgm:pt modelId="{F38A15D0-8720-4DE0-BD0F-4E843639C1E8}" type="pres">
      <dgm:prSet presAssocID="{4EB6E56E-CA8F-4B7C-93B4-C51B9991BE60}" presName="sibTrans" presStyleLbl="bgSibTrans2D1" presStyleIdx="0" presStyleCnt="8"/>
      <dgm:spPr/>
    </dgm:pt>
    <dgm:pt modelId="{245EEB9A-FC79-4F3E-BF38-B8A982F3F412}" type="pres">
      <dgm:prSet presAssocID="{45BF6899-2CF7-49EF-9F1B-EBE83B13A35E}" presName="compNode" presStyleCnt="0"/>
      <dgm:spPr/>
    </dgm:pt>
    <dgm:pt modelId="{F549745F-A11D-4137-9B09-F6EDB5AC51BA}" type="pres">
      <dgm:prSet presAssocID="{45BF6899-2CF7-49EF-9F1B-EBE83B13A35E}" presName="dummyConnPt" presStyleCnt="0"/>
      <dgm:spPr/>
    </dgm:pt>
    <dgm:pt modelId="{E7591066-6930-4BA6-B929-E6A3F3735A5C}" type="pres">
      <dgm:prSet presAssocID="{45BF6899-2CF7-49EF-9F1B-EBE83B13A35E}" presName="node" presStyleLbl="node1" presStyleIdx="1" presStyleCnt="9">
        <dgm:presLayoutVars>
          <dgm:bulletEnabled val="1"/>
        </dgm:presLayoutVars>
      </dgm:prSet>
      <dgm:spPr/>
    </dgm:pt>
    <dgm:pt modelId="{68EDF7CD-60C8-4A0F-B29A-220072B3AD22}" type="pres">
      <dgm:prSet presAssocID="{51C78EC6-9108-4E82-A059-8A59E4F603E4}" presName="sibTrans" presStyleLbl="bgSibTrans2D1" presStyleIdx="1" presStyleCnt="8"/>
      <dgm:spPr/>
    </dgm:pt>
    <dgm:pt modelId="{686BEE6E-0F11-40AE-907A-93E2978CE3F3}" type="pres">
      <dgm:prSet presAssocID="{9F54B926-840B-4659-A48B-CB5F0B6846BF}" presName="compNode" presStyleCnt="0"/>
      <dgm:spPr/>
    </dgm:pt>
    <dgm:pt modelId="{712054CC-F6BF-43E9-982F-E42FC3E2A5C0}" type="pres">
      <dgm:prSet presAssocID="{9F54B926-840B-4659-A48B-CB5F0B6846BF}" presName="dummyConnPt" presStyleCnt="0"/>
      <dgm:spPr/>
    </dgm:pt>
    <dgm:pt modelId="{C34DCDD8-619F-48E3-8EC4-70F778F446FB}" type="pres">
      <dgm:prSet presAssocID="{9F54B926-840B-4659-A48B-CB5F0B6846BF}" presName="node" presStyleLbl="node1" presStyleIdx="2" presStyleCnt="9">
        <dgm:presLayoutVars>
          <dgm:bulletEnabled val="1"/>
        </dgm:presLayoutVars>
      </dgm:prSet>
      <dgm:spPr/>
    </dgm:pt>
    <dgm:pt modelId="{FEC4F6B4-A588-4CD6-B1D9-F6D28793D94D}" type="pres">
      <dgm:prSet presAssocID="{A1AC7977-3E22-4D22-A2F8-7E1FEB514709}" presName="sibTrans" presStyleLbl="bgSibTrans2D1" presStyleIdx="2" presStyleCnt="8"/>
      <dgm:spPr/>
    </dgm:pt>
    <dgm:pt modelId="{E1793F71-DBD3-4049-97E4-3D7920B089B9}" type="pres">
      <dgm:prSet presAssocID="{8F8162E5-CC00-46E1-975B-1962193F3D9D}" presName="compNode" presStyleCnt="0"/>
      <dgm:spPr/>
    </dgm:pt>
    <dgm:pt modelId="{4E911507-B3E5-49ED-BE4B-74AB0147F979}" type="pres">
      <dgm:prSet presAssocID="{8F8162E5-CC00-46E1-975B-1962193F3D9D}" presName="dummyConnPt" presStyleCnt="0"/>
      <dgm:spPr/>
    </dgm:pt>
    <dgm:pt modelId="{6F3E1D7F-61A0-4E32-B739-C593BA2EB1C4}" type="pres">
      <dgm:prSet presAssocID="{8F8162E5-CC00-46E1-975B-1962193F3D9D}" presName="node" presStyleLbl="node1" presStyleIdx="3" presStyleCnt="9">
        <dgm:presLayoutVars>
          <dgm:bulletEnabled val="1"/>
        </dgm:presLayoutVars>
      </dgm:prSet>
      <dgm:spPr/>
    </dgm:pt>
    <dgm:pt modelId="{638C0E8F-9E5D-4031-ADCA-20AA09205200}" type="pres">
      <dgm:prSet presAssocID="{F7A9A9AB-2D90-4EAD-973E-87197FC8BB2F}" presName="sibTrans" presStyleLbl="bgSibTrans2D1" presStyleIdx="3" presStyleCnt="8"/>
      <dgm:spPr/>
    </dgm:pt>
    <dgm:pt modelId="{DC9B865F-34B0-4859-A496-19366194A5C8}" type="pres">
      <dgm:prSet presAssocID="{F9AD90A5-DE72-4255-A3A2-87F653CA197D}" presName="compNode" presStyleCnt="0"/>
      <dgm:spPr/>
    </dgm:pt>
    <dgm:pt modelId="{A2B6375D-24EF-42C9-A02A-FDEBC16A5759}" type="pres">
      <dgm:prSet presAssocID="{F9AD90A5-DE72-4255-A3A2-87F653CA197D}" presName="dummyConnPt" presStyleCnt="0"/>
      <dgm:spPr/>
    </dgm:pt>
    <dgm:pt modelId="{E629D765-E4B6-4FF3-9E07-4533FF145E31}" type="pres">
      <dgm:prSet presAssocID="{F9AD90A5-DE72-4255-A3A2-87F653CA197D}" presName="node" presStyleLbl="node1" presStyleIdx="4" presStyleCnt="9">
        <dgm:presLayoutVars>
          <dgm:bulletEnabled val="1"/>
        </dgm:presLayoutVars>
      </dgm:prSet>
      <dgm:spPr/>
    </dgm:pt>
    <dgm:pt modelId="{1F2B501C-C2FF-4784-8AF2-2E10711E2439}" type="pres">
      <dgm:prSet presAssocID="{933304AA-E132-4B87-9FD2-03B1D3319111}" presName="sibTrans" presStyleLbl="bgSibTrans2D1" presStyleIdx="4" presStyleCnt="8"/>
      <dgm:spPr/>
    </dgm:pt>
    <dgm:pt modelId="{DAFBC19F-22EA-4879-AAF6-E0D9098BB9FE}" type="pres">
      <dgm:prSet presAssocID="{464FC467-2144-432A-8547-7966859EC408}" presName="compNode" presStyleCnt="0"/>
      <dgm:spPr/>
    </dgm:pt>
    <dgm:pt modelId="{96964657-525E-483B-9811-09C232F48533}" type="pres">
      <dgm:prSet presAssocID="{464FC467-2144-432A-8547-7966859EC408}" presName="dummyConnPt" presStyleCnt="0"/>
      <dgm:spPr/>
    </dgm:pt>
    <dgm:pt modelId="{2A8F50E8-22D0-447F-AF8D-ACCDD022F0F0}" type="pres">
      <dgm:prSet presAssocID="{464FC467-2144-432A-8547-7966859EC408}" presName="node" presStyleLbl="node1" presStyleIdx="5" presStyleCnt="9">
        <dgm:presLayoutVars>
          <dgm:bulletEnabled val="1"/>
        </dgm:presLayoutVars>
      </dgm:prSet>
      <dgm:spPr/>
    </dgm:pt>
    <dgm:pt modelId="{E5707E4F-5C5A-4719-A828-4245C1AFDE0E}" type="pres">
      <dgm:prSet presAssocID="{677E8791-835B-4416-A379-7DBA87864CE9}" presName="sibTrans" presStyleLbl="bgSibTrans2D1" presStyleIdx="5" presStyleCnt="8"/>
      <dgm:spPr/>
    </dgm:pt>
    <dgm:pt modelId="{AB9220A5-48CF-4C24-887B-1441E3E91924}" type="pres">
      <dgm:prSet presAssocID="{540727AB-A7A2-42CA-B17B-FCC0488390F6}" presName="compNode" presStyleCnt="0"/>
      <dgm:spPr/>
    </dgm:pt>
    <dgm:pt modelId="{8FA2CD62-F82C-4B5E-8CC5-3B208A00D5FD}" type="pres">
      <dgm:prSet presAssocID="{540727AB-A7A2-42CA-B17B-FCC0488390F6}" presName="dummyConnPt" presStyleCnt="0"/>
      <dgm:spPr/>
    </dgm:pt>
    <dgm:pt modelId="{A644F94F-9FF0-4606-A814-57F7A2F08A9A}" type="pres">
      <dgm:prSet presAssocID="{540727AB-A7A2-42CA-B17B-FCC0488390F6}" presName="node" presStyleLbl="node1" presStyleIdx="6" presStyleCnt="9">
        <dgm:presLayoutVars>
          <dgm:bulletEnabled val="1"/>
        </dgm:presLayoutVars>
      </dgm:prSet>
      <dgm:spPr/>
    </dgm:pt>
    <dgm:pt modelId="{97DA0C44-E0DF-478F-B78B-DED452FAC807}" type="pres">
      <dgm:prSet presAssocID="{5867E94E-84AC-4232-8E26-307D2FD062BD}" presName="sibTrans" presStyleLbl="bgSibTrans2D1" presStyleIdx="6" presStyleCnt="8"/>
      <dgm:spPr/>
    </dgm:pt>
    <dgm:pt modelId="{C1588F06-689E-40B8-832F-33428E9E6A87}" type="pres">
      <dgm:prSet presAssocID="{3F3BEB76-10A6-425D-A3AF-0E339936F6D5}" presName="compNode" presStyleCnt="0"/>
      <dgm:spPr/>
    </dgm:pt>
    <dgm:pt modelId="{B038B90F-B2CC-4761-929E-E92F1D7581AD}" type="pres">
      <dgm:prSet presAssocID="{3F3BEB76-10A6-425D-A3AF-0E339936F6D5}" presName="dummyConnPt" presStyleCnt="0"/>
      <dgm:spPr/>
    </dgm:pt>
    <dgm:pt modelId="{A42CCA52-0FB7-45DB-95B6-F4C5F7D51789}" type="pres">
      <dgm:prSet presAssocID="{3F3BEB76-10A6-425D-A3AF-0E339936F6D5}" presName="node" presStyleLbl="node1" presStyleIdx="7" presStyleCnt="9">
        <dgm:presLayoutVars>
          <dgm:bulletEnabled val="1"/>
        </dgm:presLayoutVars>
      </dgm:prSet>
      <dgm:spPr/>
    </dgm:pt>
    <dgm:pt modelId="{8E0D544A-8098-4518-A55E-DC23FE1263B5}" type="pres">
      <dgm:prSet presAssocID="{190D24D4-D688-4E2C-A337-58FF43356B08}" presName="sibTrans" presStyleLbl="bgSibTrans2D1" presStyleIdx="7" presStyleCnt="8"/>
      <dgm:spPr/>
    </dgm:pt>
    <dgm:pt modelId="{DB70C310-9DD2-4B15-B137-7E3B9729F1C3}" type="pres">
      <dgm:prSet presAssocID="{5E908191-71BE-4B47-B439-60344F4C09A6}" presName="compNode" presStyleCnt="0"/>
      <dgm:spPr/>
    </dgm:pt>
    <dgm:pt modelId="{2C96BA15-1005-4688-ADDB-1CE53513DB29}" type="pres">
      <dgm:prSet presAssocID="{5E908191-71BE-4B47-B439-60344F4C09A6}" presName="dummyConnPt" presStyleCnt="0"/>
      <dgm:spPr/>
    </dgm:pt>
    <dgm:pt modelId="{BAB9EBB0-3811-4094-AB08-A86005BAD3AE}" type="pres">
      <dgm:prSet presAssocID="{5E908191-71BE-4B47-B439-60344F4C09A6}" presName="node" presStyleLbl="node1" presStyleIdx="8" presStyleCnt="9">
        <dgm:presLayoutVars>
          <dgm:bulletEnabled val="1"/>
        </dgm:presLayoutVars>
      </dgm:prSet>
      <dgm:spPr/>
    </dgm:pt>
  </dgm:ptLst>
  <dgm:cxnLst>
    <dgm:cxn modelId="{821AF106-D864-432B-9346-ED64A73CD2D4}" type="presOf" srcId="{4EB6E56E-CA8F-4B7C-93B4-C51B9991BE60}" destId="{F38A15D0-8720-4DE0-BD0F-4E843639C1E8}" srcOrd="0" destOrd="0" presId="urn:microsoft.com/office/officeart/2005/8/layout/bProcess4"/>
    <dgm:cxn modelId="{EA705D13-3297-4BBA-A76C-A4D6391C4F8D}" srcId="{429C64E5-AFA5-442D-AC1C-78FEA114D4E6}" destId="{3F3BEB76-10A6-425D-A3AF-0E339936F6D5}" srcOrd="7" destOrd="0" parTransId="{F754EA6E-75FD-490B-94D7-3B6F71A8F8CD}" sibTransId="{190D24D4-D688-4E2C-A337-58FF43356B08}"/>
    <dgm:cxn modelId="{C926111E-7976-4433-B97B-E1C9A7593CDA}" type="presOf" srcId="{45BF6899-2CF7-49EF-9F1B-EBE83B13A35E}" destId="{E7591066-6930-4BA6-B929-E6A3F3735A5C}" srcOrd="0" destOrd="0" presId="urn:microsoft.com/office/officeart/2005/8/layout/bProcess4"/>
    <dgm:cxn modelId="{33BD5D22-076B-420A-80C5-F13B1157F39D}" srcId="{429C64E5-AFA5-442D-AC1C-78FEA114D4E6}" destId="{9F54B926-840B-4659-A48B-CB5F0B6846BF}" srcOrd="2" destOrd="0" parTransId="{383872FC-03DF-463A-9F5E-BB8B8A9B04F2}" sibTransId="{A1AC7977-3E22-4D22-A2F8-7E1FEB514709}"/>
    <dgm:cxn modelId="{AE880624-9782-4C96-B147-13445773683A}" srcId="{429C64E5-AFA5-442D-AC1C-78FEA114D4E6}" destId="{F90A54E3-646C-4531-BE99-B1C361B41ADE}" srcOrd="0" destOrd="0" parTransId="{B9279DDE-C4D8-4430-A1F5-741353342B6B}" sibTransId="{4EB6E56E-CA8F-4B7C-93B4-C51B9991BE60}"/>
    <dgm:cxn modelId="{F66B013A-8F18-4A5C-B47A-054507DA5E94}" type="presOf" srcId="{F90A54E3-646C-4531-BE99-B1C361B41ADE}" destId="{BA134D32-39B2-46D9-9ACB-16CE3FC1A62C}" srcOrd="0" destOrd="0" presId="urn:microsoft.com/office/officeart/2005/8/layout/bProcess4"/>
    <dgm:cxn modelId="{5F46573C-F2DF-43E4-9C9F-BC3A223C3999}" srcId="{429C64E5-AFA5-442D-AC1C-78FEA114D4E6}" destId="{F9AD90A5-DE72-4255-A3A2-87F653CA197D}" srcOrd="4" destOrd="0" parTransId="{4704AE5F-AB28-4CAC-AA3D-EB0095EF083D}" sibTransId="{933304AA-E132-4B87-9FD2-03B1D3319111}"/>
    <dgm:cxn modelId="{38063C67-C646-460A-AF89-E26F6D2FFC81}" type="presOf" srcId="{F7A9A9AB-2D90-4EAD-973E-87197FC8BB2F}" destId="{638C0E8F-9E5D-4031-ADCA-20AA09205200}" srcOrd="0" destOrd="0" presId="urn:microsoft.com/office/officeart/2005/8/layout/bProcess4"/>
    <dgm:cxn modelId="{14EF964B-DE8E-4509-9366-8FBD5A76578A}" type="presOf" srcId="{5E908191-71BE-4B47-B439-60344F4C09A6}" destId="{BAB9EBB0-3811-4094-AB08-A86005BAD3AE}" srcOrd="0" destOrd="0" presId="urn:microsoft.com/office/officeart/2005/8/layout/bProcess4"/>
    <dgm:cxn modelId="{9158716C-5743-4F6A-90E9-AE21B5FE3CF1}" srcId="{429C64E5-AFA5-442D-AC1C-78FEA114D4E6}" destId="{464FC467-2144-432A-8547-7966859EC408}" srcOrd="5" destOrd="0" parTransId="{2B276204-9A32-4475-A136-FADD1DA4CC58}" sibTransId="{677E8791-835B-4416-A379-7DBA87864CE9}"/>
    <dgm:cxn modelId="{E108FB7E-7F58-407A-AFFB-7E530233C09A}" type="presOf" srcId="{51C78EC6-9108-4E82-A059-8A59E4F603E4}" destId="{68EDF7CD-60C8-4A0F-B29A-220072B3AD22}" srcOrd="0" destOrd="0" presId="urn:microsoft.com/office/officeart/2005/8/layout/bProcess4"/>
    <dgm:cxn modelId="{235B6C80-8171-4553-9468-D267BA60A0C4}" type="presOf" srcId="{540727AB-A7A2-42CA-B17B-FCC0488390F6}" destId="{A644F94F-9FF0-4606-A814-57F7A2F08A9A}" srcOrd="0" destOrd="0" presId="urn:microsoft.com/office/officeart/2005/8/layout/bProcess4"/>
    <dgm:cxn modelId="{F8DCCB89-790C-4193-AF6C-694AAC6B032D}" type="presOf" srcId="{8F8162E5-CC00-46E1-975B-1962193F3D9D}" destId="{6F3E1D7F-61A0-4E32-B739-C593BA2EB1C4}" srcOrd="0" destOrd="0" presId="urn:microsoft.com/office/officeart/2005/8/layout/bProcess4"/>
    <dgm:cxn modelId="{70BDD6A0-6795-409F-8019-0D5B4E847666}" type="presOf" srcId="{F9AD90A5-DE72-4255-A3A2-87F653CA197D}" destId="{E629D765-E4B6-4FF3-9E07-4533FF145E31}" srcOrd="0" destOrd="0" presId="urn:microsoft.com/office/officeart/2005/8/layout/bProcess4"/>
    <dgm:cxn modelId="{06563EA4-DECB-43A9-8BDD-0D9C2736A6A0}" type="presOf" srcId="{464FC467-2144-432A-8547-7966859EC408}" destId="{2A8F50E8-22D0-447F-AF8D-ACCDD022F0F0}" srcOrd="0" destOrd="0" presId="urn:microsoft.com/office/officeart/2005/8/layout/bProcess4"/>
    <dgm:cxn modelId="{7304C9A8-B98C-446F-8C20-47B861DB23A8}" srcId="{429C64E5-AFA5-442D-AC1C-78FEA114D4E6}" destId="{8F8162E5-CC00-46E1-975B-1962193F3D9D}" srcOrd="3" destOrd="0" parTransId="{FB102F13-9BA1-4C4A-82AA-E34E91024001}" sibTransId="{F7A9A9AB-2D90-4EAD-973E-87197FC8BB2F}"/>
    <dgm:cxn modelId="{38B58DB2-1E64-4B54-B301-E2CC0026618A}" type="presOf" srcId="{677E8791-835B-4416-A379-7DBA87864CE9}" destId="{E5707E4F-5C5A-4719-A828-4245C1AFDE0E}" srcOrd="0" destOrd="0" presId="urn:microsoft.com/office/officeart/2005/8/layout/bProcess4"/>
    <dgm:cxn modelId="{F3CF92B5-520B-4A6A-B8F5-3CC734F6218B}" type="presOf" srcId="{190D24D4-D688-4E2C-A337-58FF43356B08}" destId="{8E0D544A-8098-4518-A55E-DC23FE1263B5}" srcOrd="0" destOrd="0" presId="urn:microsoft.com/office/officeart/2005/8/layout/bProcess4"/>
    <dgm:cxn modelId="{3880FFB5-38AE-4614-985C-2868159753D1}" type="presOf" srcId="{5867E94E-84AC-4232-8E26-307D2FD062BD}" destId="{97DA0C44-E0DF-478F-B78B-DED452FAC807}" srcOrd="0" destOrd="0" presId="urn:microsoft.com/office/officeart/2005/8/layout/bProcess4"/>
    <dgm:cxn modelId="{29F668BA-6D25-403E-BAD0-8EABFBF81366}" type="presOf" srcId="{A1AC7977-3E22-4D22-A2F8-7E1FEB514709}" destId="{FEC4F6B4-A588-4CD6-B1D9-F6D28793D94D}" srcOrd="0" destOrd="0" presId="urn:microsoft.com/office/officeart/2005/8/layout/bProcess4"/>
    <dgm:cxn modelId="{EE63EABA-AF09-4433-AEDD-38B1B01DFDA1}" type="presOf" srcId="{9F54B926-840B-4659-A48B-CB5F0B6846BF}" destId="{C34DCDD8-619F-48E3-8EC4-70F778F446FB}" srcOrd="0" destOrd="0" presId="urn:microsoft.com/office/officeart/2005/8/layout/bProcess4"/>
    <dgm:cxn modelId="{4B0A96D0-C72B-4444-8533-F093EFEBC908}" srcId="{429C64E5-AFA5-442D-AC1C-78FEA114D4E6}" destId="{45BF6899-2CF7-49EF-9F1B-EBE83B13A35E}" srcOrd="1" destOrd="0" parTransId="{95759993-878C-425D-AA88-E183EB26CFE9}" sibTransId="{51C78EC6-9108-4E82-A059-8A59E4F603E4}"/>
    <dgm:cxn modelId="{C946F3D2-FBDF-48D3-92B6-63762469C735}" type="presOf" srcId="{3F3BEB76-10A6-425D-A3AF-0E339936F6D5}" destId="{A42CCA52-0FB7-45DB-95B6-F4C5F7D51789}" srcOrd="0" destOrd="0" presId="urn:microsoft.com/office/officeart/2005/8/layout/bProcess4"/>
    <dgm:cxn modelId="{4B43AFD6-2CF3-402E-B00E-BD76BA74DBC6}" srcId="{429C64E5-AFA5-442D-AC1C-78FEA114D4E6}" destId="{5E908191-71BE-4B47-B439-60344F4C09A6}" srcOrd="8" destOrd="0" parTransId="{467DD6CE-1C5B-4B4A-9432-EA8C958E0104}" sibTransId="{ED27AB9D-9E71-4029-AC49-BC8185C29FA9}"/>
    <dgm:cxn modelId="{F00153E1-C171-49EF-8392-4DC55AABD2A3}" srcId="{429C64E5-AFA5-442D-AC1C-78FEA114D4E6}" destId="{540727AB-A7A2-42CA-B17B-FCC0488390F6}" srcOrd="6" destOrd="0" parTransId="{92F5541C-BC68-43D2-AE32-0106D3480108}" sibTransId="{5867E94E-84AC-4232-8E26-307D2FD062BD}"/>
    <dgm:cxn modelId="{0BA986E8-71DA-4462-A9EB-27C6C7FAB128}" type="presOf" srcId="{429C64E5-AFA5-442D-AC1C-78FEA114D4E6}" destId="{AF2D67DE-53AB-49E1-ACE6-761459CC6A9A}" srcOrd="0" destOrd="0" presId="urn:microsoft.com/office/officeart/2005/8/layout/bProcess4"/>
    <dgm:cxn modelId="{893413FE-7F72-461A-B9CB-669869BB9126}" type="presOf" srcId="{933304AA-E132-4B87-9FD2-03B1D3319111}" destId="{1F2B501C-C2FF-4784-8AF2-2E10711E2439}" srcOrd="0" destOrd="0" presId="urn:microsoft.com/office/officeart/2005/8/layout/bProcess4"/>
    <dgm:cxn modelId="{20F98744-EFF1-4CCA-A379-5D8A6A8B901A}" type="presParOf" srcId="{AF2D67DE-53AB-49E1-ACE6-761459CC6A9A}" destId="{7832E725-5C7C-41AB-9173-304A21D0053C}" srcOrd="0" destOrd="0" presId="urn:microsoft.com/office/officeart/2005/8/layout/bProcess4"/>
    <dgm:cxn modelId="{9EF8EA90-600D-449B-9674-45BBEEDDAF1F}" type="presParOf" srcId="{7832E725-5C7C-41AB-9173-304A21D0053C}" destId="{585E7416-B5C9-4231-A53B-1851B81DD189}" srcOrd="0" destOrd="0" presId="urn:microsoft.com/office/officeart/2005/8/layout/bProcess4"/>
    <dgm:cxn modelId="{3279D54F-ECD8-4A57-B20C-44597EA175AC}" type="presParOf" srcId="{7832E725-5C7C-41AB-9173-304A21D0053C}" destId="{BA134D32-39B2-46D9-9ACB-16CE3FC1A62C}" srcOrd="1" destOrd="0" presId="urn:microsoft.com/office/officeart/2005/8/layout/bProcess4"/>
    <dgm:cxn modelId="{2C6BBC2F-3B16-4F70-B11A-AEE5B98D0CBE}" type="presParOf" srcId="{AF2D67DE-53AB-49E1-ACE6-761459CC6A9A}" destId="{F38A15D0-8720-4DE0-BD0F-4E843639C1E8}" srcOrd="1" destOrd="0" presId="urn:microsoft.com/office/officeart/2005/8/layout/bProcess4"/>
    <dgm:cxn modelId="{45832EE1-EDCD-47BD-9B2E-2FFA71FB084B}" type="presParOf" srcId="{AF2D67DE-53AB-49E1-ACE6-761459CC6A9A}" destId="{245EEB9A-FC79-4F3E-BF38-B8A982F3F412}" srcOrd="2" destOrd="0" presId="urn:microsoft.com/office/officeart/2005/8/layout/bProcess4"/>
    <dgm:cxn modelId="{72B25D38-1011-4732-97C5-0F30A6BEE8D2}" type="presParOf" srcId="{245EEB9A-FC79-4F3E-BF38-B8A982F3F412}" destId="{F549745F-A11D-4137-9B09-F6EDB5AC51BA}" srcOrd="0" destOrd="0" presId="urn:microsoft.com/office/officeart/2005/8/layout/bProcess4"/>
    <dgm:cxn modelId="{E5CB1E42-1DDC-44CF-A753-329F624576E9}" type="presParOf" srcId="{245EEB9A-FC79-4F3E-BF38-B8A982F3F412}" destId="{E7591066-6930-4BA6-B929-E6A3F3735A5C}" srcOrd="1" destOrd="0" presId="urn:microsoft.com/office/officeart/2005/8/layout/bProcess4"/>
    <dgm:cxn modelId="{175F2DC6-97FC-4796-B698-637EA01CFFDF}" type="presParOf" srcId="{AF2D67DE-53AB-49E1-ACE6-761459CC6A9A}" destId="{68EDF7CD-60C8-4A0F-B29A-220072B3AD22}" srcOrd="3" destOrd="0" presId="urn:microsoft.com/office/officeart/2005/8/layout/bProcess4"/>
    <dgm:cxn modelId="{097760C8-BCDB-41BF-A733-964F63C7F65C}" type="presParOf" srcId="{AF2D67DE-53AB-49E1-ACE6-761459CC6A9A}" destId="{686BEE6E-0F11-40AE-907A-93E2978CE3F3}" srcOrd="4" destOrd="0" presId="urn:microsoft.com/office/officeart/2005/8/layout/bProcess4"/>
    <dgm:cxn modelId="{70A8845D-BDFF-449D-A5B1-CEBC2D81C85E}" type="presParOf" srcId="{686BEE6E-0F11-40AE-907A-93E2978CE3F3}" destId="{712054CC-F6BF-43E9-982F-E42FC3E2A5C0}" srcOrd="0" destOrd="0" presId="urn:microsoft.com/office/officeart/2005/8/layout/bProcess4"/>
    <dgm:cxn modelId="{DB1EAF8F-02AF-4201-9DE6-AF7F22A337F1}" type="presParOf" srcId="{686BEE6E-0F11-40AE-907A-93E2978CE3F3}" destId="{C34DCDD8-619F-48E3-8EC4-70F778F446FB}" srcOrd="1" destOrd="0" presId="urn:microsoft.com/office/officeart/2005/8/layout/bProcess4"/>
    <dgm:cxn modelId="{68A50D77-61ED-4550-A0A3-62F3180B3F94}" type="presParOf" srcId="{AF2D67DE-53AB-49E1-ACE6-761459CC6A9A}" destId="{FEC4F6B4-A588-4CD6-B1D9-F6D28793D94D}" srcOrd="5" destOrd="0" presId="urn:microsoft.com/office/officeart/2005/8/layout/bProcess4"/>
    <dgm:cxn modelId="{1763D6F5-11C7-49F4-8936-937ED824068B}" type="presParOf" srcId="{AF2D67DE-53AB-49E1-ACE6-761459CC6A9A}" destId="{E1793F71-DBD3-4049-97E4-3D7920B089B9}" srcOrd="6" destOrd="0" presId="urn:microsoft.com/office/officeart/2005/8/layout/bProcess4"/>
    <dgm:cxn modelId="{FDFCBD4C-2D88-42DD-BFC5-2A841CBDB18F}" type="presParOf" srcId="{E1793F71-DBD3-4049-97E4-3D7920B089B9}" destId="{4E911507-B3E5-49ED-BE4B-74AB0147F979}" srcOrd="0" destOrd="0" presId="urn:microsoft.com/office/officeart/2005/8/layout/bProcess4"/>
    <dgm:cxn modelId="{653C086E-C609-4777-9AAF-8399B39C5930}" type="presParOf" srcId="{E1793F71-DBD3-4049-97E4-3D7920B089B9}" destId="{6F3E1D7F-61A0-4E32-B739-C593BA2EB1C4}" srcOrd="1" destOrd="0" presId="urn:microsoft.com/office/officeart/2005/8/layout/bProcess4"/>
    <dgm:cxn modelId="{0F048B6E-FC49-43AE-B74A-A73E0079B364}" type="presParOf" srcId="{AF2D67DE-53AB-49E1-ACE6-761459CC6A9A}" destId="{638C0E8F-9E5D-4031-ADCA-20AA09205200}" srcOrd="7" destOrd="0" presId="urn:microsoft.com/office/officeart/2005/8/layout/bProcess4"/>
    <dgm:cxn modelId="{F50E8F0B-93F2-4038-AFA0-E2C5B4770511}" type="presParOf" srcId="{AF2D67DE-53AB-49E1-ACE6-761459CC6A9A}" destId="{DC9B865F-34B0-4859-A496-19366194A5C8}" srcOrd="8" destOrd="0" presId="urn:microsoft.com/office/officeart/2005/8/layout/bProcess4"/>
    <dgm:cxn modelId="{4B6400AA-31BB-4367-B679-3616567FCF01}" type="presParOf" srcId="{DC9B865F-34B0-4859-A496-19366194A5C8}" destId="{A2B6375D-24EF-42C9-A02A-FDEBC16A5759}" srcOrd="0" destOrd="0" presId="urn:microsoft.com/office/officeart/2005/8/layout/bProcess4"/>
    <dgm:cxn modelId="{09E4F172-D8BB-4DCE-A101-20BFD7C198B7}" type="presParOf" srcId="{DC9B865F-34B0-4859-A496-19366194A5C8}" destId="{E629D765-E4B6-4FF3-9E07-4533FF145E31}" srcOrd="1" destOrd="0" presId="urn:microsoft.com/office/officeart/2005/8/layout/bProcess4"/>
    <dgm:cxn modelId="{BFD0ADED-C446-4D3C-BC35-7F8D86DD563E}" type="presParOf" srcId="{AF2D67DE-53AB-49E1-ACE6-761459CC6A9A}" destId="{1F2B501C-C2FF-4784-8AF2-2E10711E2439}" srcOrd="9" destOrd="0" presId="urn:microsoft.com/office/officeart/2005/8/layout/bProcess4"/>
    <dgm:cxn modelId="{654FF086-2E5C-414B-B1EC-C1BD7F179DD4}" type="presParOf" srcId="{AF2D67DE-53AB-49E1-ACE6-761459CC6A9A}" destId="{DAFBC19F-22EA-4879-AAF6-E0D9098BB9FE}" srcOrd="10" destOrd="0" presId="urn:microsoft.com/office/officeart/2005/8/layout/bProcess4"/>
    <dgm:cxn modelId="{05FFAE6C-1536-43D8-8B17-E211D5E4D642}" type="presParOf" srcId="{DAFBC19F-22EA-4879-AAF6-E0D9098BB9FE}" destId="{96964657-525E-483B-9811-09C232F48533}" srcOrd="0" destOrd="0" presId="urn:microsoft.com/office/officeart/2005/8/layout/bProcess4"/>
    <dgm:cxn modelId="{16B98096-5C76-4632-B54A-8FA89AE22F6E}" type="presParOf" srcId="{DAFBC19F-22EA-4879-AAF6-E0D9098BB9FE}" destId="{2A8F50E8-22D0-447F-AF8D-ACCDD022F0F0}" srcOrd="1" destOrd="0" presId="urn:microsoft.com/office/officeart/2005/8/layout/bProcess4"/>
    <dgm:cxn modelId="{6CA5FE1C-B1DC-44A7-9395-D7BF08E0C02F}" type="presParOf" srcId="{AF2D67DE-53AB-49E1-ACE6-761459CC6A9A}" destId="{E5707E4F-5C5A-4719-A828-4245C1AFDE0E}" srcOrd="11" destOrd="0" presId="urn:microsoft.com/office/officeart/2005/8/layout/bProcess4"/>
    <dgm:cxn modelId="{F1D24600-DDD7-47B3-ACB3-A97ABB7E4AA4}" type="presParOf" srcId="{AF2D67DE-53AB-49E1-ACE6-761459CC6A9A}" destId="{AB9220A5-48CF-4C24-887B-1441E3E91924}" srcOrd="12" destOrd="0" presId="urn:microsoft.com/office/officeart/2005/8/layout/bProcess4"/>
    <dgm:cxn modelId="{C54C38CF-74A0-4920-ABF0-4122B2605E37}" type="presParOf" srcId="{AB9220A5-48CF-4C24-887B-1441E3E91924}" destId="{8FA2CD62-F82C-4B5E-8CC5-3B208A00D5FD}" srcOrd="0" destOrd="0" presId="urn:microsoft.com/office/officeart/2005/8/layout/bProcess4"/>
    <dgm:cxn modelId="{D2DD583D-EAD3-45CB-BF42-DB47CAA2CABD}" type="presParOf" srcId="{AB9220A5-48CF-4C24-887B-1441E3E91924}" destId="{A644F94F-9FF0-4606-A814-57F7A2F08A9A}" srcOrd="1" destOrd="0" presId="urn:microsoft.com/office/officeart/2005/8/layout/bProcess4"/>
    <dgm:cxn modelId="{BB4F2AAE-4BD4-4476-A9C9-AD71B6BB65AB}" type="presParOf" srcId="{AF2D67DE-53AB-49E1-ACE6-761459CC6A9A}" destId="{97DA0C44-E0DF-478F-B78B-DED452FAC807}" srcOrd="13" destOrd="0" presId="urn:microsoft.com/office/officeart/2005/8/layout/bProcess4"/>
    <dgm:cxn modelId="{F9293CBC-9798-431B-B748-B8F9761919C2}" type="presParOf" srcId="{AF2D67DE-53AB-49E1-ACE6-761459CC6A9A}" destId="{C1588F06-689E-40B8-832F-33428E9E6A87}" srcOrd="14" destOrd="0" presId="urn:microsoft.com/office/officeart/2005/8/layout/bProcess4"/>
    <dgm:cxn modelId="{5B82BCAB-2C2E-4CB7-AC60-9CBF7904BC38}" type="presParOf" srcId="{C1588F06-689E-40B8-832F-33428E9E6A87}" destId="{B038B90F-B2CC-4761-929E-E92F1D7581AD}" srcOrd="0" destOrd="0" presId="urn:microsoft.com/office/officeart/2005/8/layout/bProcess4"/>
    <dgm:cxn modelId="{4402A820-F598-4351-BD85-200D42204969}" type="presParOf" srcId="{C1588F06-689E-40B8-832F-33428E9E6A87}" destId="{A42CCA52-0FB7-45DB-95B6-F4C5F7D51789}" srcOrd="1" destOrd="0" presId="urn:microsoft.com/office/officeart/2005/8/layout/bProcess4"/>
    <dgm:cxn modelId="{AA7D5930-1B35-491A-BD99-233A034BD841}" type="presParOf" srcId="{AF2D67DE-53AB-49E1-ACE6-761459CC6A9A}" destId="{8E0D544A-8098-4518-A55E-DC23FE1263B5}" srcOrd="15" destOrd="0" presId="urn:microsoft.com/office/officeart/2005/8/layout/bProcess4"/>
    <dgm:cxn modelId="{C09C17BE-8223-44C0-A179-6895118D25B1}" type="presParOf" srcId="{AF2D67DE-53AB-49E1-ACE6-761459CC6A9A}" destId="{DB70C310-9DD2-4B15-B137-7E3B9729F1C3}" srcOrd="16" destOrd="0" presId="urn:microsoft.com/office/officeart/2005/8/layout/bProcess4"/>
    <dgm:cxn modelId="{C9767731-A9C4-455C-A3DA-ACB2F0F27E6D}" type="presParOf" srcId="{DB70C310-9DD2-4B15-B137-7E3B9729F1C3}" destId="{2C96BA15-1005-4688-ADDB-1CE53513DB29}" srcOrd="0" destOrd="0" presId="urn:microsoft.com/office/officeart/2005/8/layout/bProcess4"/>
    <dgm:cxn modelId="{1A3E83BE-D2CE-4650-98C3-7B9A6E0B59D4}" type="presParOf" srcId="{DB70C310-9DD2-4B15-B137-7E3B9729F1C3}" destId="{BAB9EBB0-3811-4094-AB08-A86005BAD3A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24E807-0314-41C2-B228-8678F9356ACC}" type="doc">
      <dgm:prSet loTypeId="urn:microsoft.com/office/officeart/2005/8/layout/cycle3" loCatId="cycle" qsTypeId="urn:microsoft.com/office/officeart/2005/8/quickstyle/simple1" qsCatId="simple" csTypeId="urn:microsoft.com/office/officeart/2005/8/colors/accent5_2" csCatId="accent5"/>
      <dgm:spPr/>
      <dgm:t>
        <a:bodyPr/>
        <a:lstStyle/>
        <a:p>
          <a:endParaRPr lang="en-US"/>
        </a:p>
      </dgm:t>
    </dgm:pt>
    <dgm:pt modelId="{D2C7069C-CF2D-466D-8910-34FDA9B6A86B}">
      <dgm:prSet/>
      <dgm:spPr/>
      <dgm:t>
        <a:bodyPr/>
        <a:lstStyle/>
        <a:p>
          <a:r>
            <a:rPr lang="en-GB"/>
            <a:t>Understanding your population</a:t>
          </a:r>
          <a:endParaRPr lang="en-US"/>
        </a:p>
      </dgm:t>
    </dgm:pt>
    <dgm:pt modelId="{DD69398C-ECA9-484B-9342-03CF20601590}" type="parTrans" cxnId="{AF71E3CF-998E-49E8-8426-04C019C6BEE1}">
      <dgm:prSet/>
      <dgm:spPr/>
      <dgm:t>
        <a:bodyPr/>
        <a:lstStyle/>
        <a:p>
          <a:endParaRPr lang="en-US"/>
        </a:p>
      </dgm:t>
    </dgm:pt>
    <dgm:pt modelId="{F1353BC4-E1B0-4B73-BBB1-325105714C87}" type="sibTrans" cxnId="{AF71E3CF-998E-49E8-8426-04C019C6BEE1}">
      <dgm:prSet/>
      <dgm:spPr/>
      <dgm:t>
        <a:bodyPr/>
        <a:lstStyle/>
        <a:p>
          <a:endParaRPr lang="en-US"/>
        </a:p>
      </dgm:t>
    </dgm:pt>
    <dgm:pt modelId="{60286183-65B4-404C-B1C8-BAE6C0EA6383}">
      <dgm:prSet/>
      <dgm:spPr/>
      <dgm:t>
        <a:bodyPr/>
        <a:lstStyle/>
        <a:p>
          <a:r>
            <a:rPr lang="en-GB"/>
            <a:t>Measuring your performance</a:t>
          </a:r>
          <a:endParaRPr lang="en-US"/>
        </a:p>
      </dgm:t>
    </dgm:pt>
    <dgm:pt modelId="{885D2C1B-9DA9-49A3-A625-473339009B12}" type="parTrans" cxnId="{79686FE5-550F-42E5-A1E3-4ABFE176022B}">
      <dgm:prSet/>
      <dgm:spPr/>
      <dgm:t>
        <a:bodyPr/>
        <a:lstStyle/>
        <a:p>
          <a:endParaRPr lang="en-US"/>
        </a:p>
      </dgm:t>
    </dgm:pt>
    <dgm:pt modelId="{3B0AF2C9-AA51-4D98-9A44-76F85F013590}" type="sibTrans" cxnId="{79686FE5-550F-42E5-A1E3-4ABFE176022B}">
      <dgm:prSet/>
      <dgm:spPr/>
      <dgm:t>
        <a:bodyPr/>
        <a:lstStyle/>
        <a:p>
          <a:endParaRPr lang="en-US"/>
        </a:p>
      </dgm:t>
    </dgm:pt>
    <dgm:pt modelId="{747B1014-2D77-476B-98BB-6FCDBD7BA9D2}">
      <dgm:prSet/>
      <dgm:spPr/>
      <dgm:t>
        <a:bodyPr/>
        <a:lstStyle/>
        <a:p>
          <a:r>
            <a:rPr lang="en-GB"/>
            <a:t>Responsive rehabilitation </a:t>
          </a:r>
          <a:endParaRPr lang="en-US"/>
        </a:p>
      </dgm:t>
    </dgm:pt>
    <dgm:pt modelId="{96D74EAF-25EB-485D-A967-21074978F077}" type="parTrans" cxnId="{DA88B4DD-0AA0-47C5-A945-EE25F610C6BC}">
      <dgm:prSet/>
      <dgm:spPr/>
      <dgm:t>
        <a:bodyPr/>
        <a:lstStyle/>
        <a:p>
          <a:endParaRPr lang="en-US"/>
        </a:p>
      </dgm:t>
    </dgm:pt>
    <dgm:pt modelId="{13A0DC1E-EB5C-403E-8DF9-FB5DC80A7C82}" type="sibTrans" cxnId="{DA88B4DD-0AA0-47C5-A945-EE25F610C6BC}">
      <dgm:prSet/>
      <dgm:spPr/>
      <dgm:t>
        <a:bodyPr/>
        <a:lstStyle/>
        <a:p>
          <a:endParaRPr lang="en-US"/>
        </a:p>
      </dgm:t>
    </dgm:pt>
    <dgm:pt modelId="{97AFC3C2-BD87-4E9A-B180-4AC6613F9372}">
      <dgm:prSet/>
      <dgm:spPr/>
      <dgm:t>
        <a:bodyPr/>
        <a:lstStyle/>
        <a:p>
          <a:r>
            <a:rPr lang="en-GB"/>
            <a:t>Needs based rehabilitation</a:t>
          </a:r>
          <a:endParaRPr lang="en-US"/>
        </a:p>
      </dgm:t>
    </dgm:pt>
    <dgm:pt modelId="{37C70FC7-04BB-4E1F-8E72-0D8D1274A406}" type="parTrans" cxnId="{36E939F5-F63E-48BD-9B78-71F7B9F3E92B}">
      <dgm:prSet/>
      <dgm:spPr/>
      <dgm:t>
        <a:bodyPr/>
        <a:lstStyle/>
        <a:p>
          <a:endParaRPr lang="en-US"/>
        </a:p>
      </dgm:t>
    </dgm:pt>
    <dgm:pt modelId="{A61A363C-A6F6-48CF-8C41-3E65EC5246FD}" type="sibTrans" cxnId="{36E939F5-F63E-48BD-9B78-71F7B9F3E92B}">
      <dgm:prSet/>
      <dgm:spPr/>
      <dgm:t>
        <a:bodyPr/>
        <a:lstStyle/>
        <a:p>
          <a:endParaRPr lang="en-US"/>
        </a:p>
      </dgm:t>
    </dgm:pt>
    <dgm:pt modelId="{B6F0FA21-2921-4DF1-84B5-DB69E0553CB6}">
      <dgm:prSet/>
      <dgm:spPr/>
      <dgm:t>
        <a:bodyPr/>
        <a:lstStyle/>
        <a:p>
          <a:r>
            <a:rPr lang="en-GB"/>
            <a:t>Innovation in workforce</a:t>
          </a:r>
          <a:endParaRPr lang="en-US"/>
        </a:p>
      </dgm:t>
    </dgm:pt>
    <dgm:pt modelId="{5C6AAAD8-9CD9-487E-8C7C-19F4AECC4A9D}" type="parTrans" cxnId="{FD5F4B97-2391-4756-AEA6-5B9529D9D77B}">
      <dgm:prSet/>
      <dgm:spPr/>
      <dgm:t>
        <a:bodyPr/>
        <a:lstStyle/>
        <a:p>
          <a:endParaRPr lang="en-US"/>
        </a:p>
      </dgm:t>
    </dgm:pt>
    <dgm:pt modelId="{BA3704D3-68DA-441E-B237-DE67786B7D83}" type="sibTrans" cxnId="{FD5F4B97-2391-4756-AEA6-5B9529D9D77B}">
      <dgm:prSet/>
      <dgm:spPr/>
      <dgm:t>
        <a:bodyPr/>
        <a:lstStyle/>
        <a:p>
          <a:endParaRPr lang="en-US"/>
        </a:p>
      </dgm:t>
    </dgm:pt>
    <dgm:pt modelId="{ABC88163-9562-4540-AD0D-528A99353B28}">
      <dgm:prSet/>
      <dgm:spPr/>
      <dgm:t>
        <a:bodyPr/>
        <a:lstStyle/>
        <a:p>
          <a:r>
            <a:rPr lang="en-GB"/>
            <a:t>Lifelong reablement</a:t>
          </a:r>
          <a:endParaRPr lang="en-US"/>
        </a:p>
      </dgm:t>
    </dgm:pt>
    <dgm:pt modelId="{4C1816A4-A97E-4AFC-B708-DDB3AA702CE4}" type="parTrans" cxnId="{7334E1D8-8501-4E4B-9E63-7135E44A437A}">
      <dgm:prSet/>
      <dgm:spPr/>
      <dgm:t>
        <a:bodyPr/>
        <a:lstStyle/>
        <a:p>
          <a:endParaRPr lang="en-US"/>
        </a:p>
      </dgm:t>
    </dgm:pt>
    <dgm:pt modelId="{6629D116-B6FB-4961-A759-4F2EA6E2F5C0}" type="sibTrans" cxnId="{7334E1D8-8501-4E4B-9E63-7135E44A437A}">
      <dgm:prSet/>
      <dgm:spPr/>
      <dgm:t>
        <a:bodyPr/>
        <a:lstStyle/>
        <a:p>
          <a:endParaRPr lang="en-US"/>
        </a:p>
      </dgm:t>
    </dgm:pt>
    <dgm:pt modelId="{3A5186F8-C2B8-4B83-B62A-209E0EE1D88E}">
      <dgm:prSet/>
      <dgm:spPr/>
      <dgm:t>
        <a:bodyPr/>
        <a:lstStyle/>
        <a:p>
          <a:r>
            <a:rPr lang="en-GB"/>
            <a:t>Prevention</a:t>
          </a:r>
          <a:endParaRPr lang="en-US"/>
        </a:p>
      </dgm:t>
    </dgm:pt>
    <dgm:pt modelId="{B08FD200-D73D-44A9-B10D-6256A1B93E07}" type="parTrans" cxnId="{C1E58A9F-3586-4B8D-983F-F9780CCEEE69}">
      <dgm:prSet/>
      <dgm:spPr/>
      <dgm:t>
        <a:bodyPr/>
        <a:lstStyle/>
        <a:p>
          <a:endParaRPr lang="en-US"/>
        </a:p>
      </dgm:t>
    </dgm:pt>
    <dgm:pt modelId="{B6805D72-0C8B-4803-80B5-3FE786773F47}" type="sibTrans" cxnId="{C1E58A9F-3586-4B8D-983F-F9780CCEEE69}">
      <dgm:prSet/>
      <dgm:spPr/>
      <dgm:t>
        <a:bodyPr/>
        <a:lstStyle/>
        <a:p>
          <a:endParaRPr lang="en-US"/>
        </a:p>
      </dgm:t>
    </dgm:pt>
    <dgm:pt modelId="{C2C207AF-613C-4B41-B562-AAD67F816528}">
      <dgm:prSet/>
      <dgm:spPr/>
      <dgm:t>
        <a:bodyPr/>
        <a:lstStyle/>
        <a:p>
          <a:r>
            <a:rPr lang="en-GB"/>
            <a:t>Personalisation</a:t>
          </a:r>
          <a:endParaRPr lang="en-US"/>
        </a:p>
      </dgm:t>
    </dgm:pt>
    <dgm:pt modelId="{4AED3160-3850-4B59-82D0-FD828ECB1D4F}" type="parTrans" cxnId="{D6F643DF-540A-4597-900F-CD85E7AF92DB}">
      <dgm:prSet/>
      <dgm:spPr/>
      <dgm:t>
        <a:bodyPr/>
        <a:lstStyle/>
        <a:p>
          <a:endParaRPr lang="en-US"/>
        </a:p>
      </dgm:t>
    </dgm:pt>
    <dgm:pt modelId="{5776C036-B810-485D-B060-D0CFFB99D104}" type="sibTrans" cxnId="{D6F643DF-540A-4597-900F-CD85E7AF92DB}">
      <dgm:prSet/>
      <dgm:spPr/>
      <dgm:t>
        <a:bodyPr/>
        <a:lstStyle/>
        <a:p>
          <a:endParaRPr lang="en-US"/>
        </a:p>
      </dgm:t>
    </dgm:pt>
    <dgm:pt modelId="{CEA08BAA-4413-4CC5-A5D6-10701DC7563B}">
      <dgm:prSet/>
      <dgm:spPr/>
      <dgm:t>
        <a:bodyPr/>
        <a:lstStyle/>
        <a:p>
          <a:r>
            <a:rPr lang="en-GB"/>
            <a:t>Health inequality</a:t>
          </a:r>
          <a:endParaRPr lang="en-US"/>
        </a:p>
      </dgm:t>
    </dgm:pt>
    <dgm:pt modelId="{BC19BFC1-B7E5-4D59-B724-6678BE8719F7}" type="parTrans" cxnId="{C5AF2335-D410-4882-9C6F-80D3204A1048}">
      <dgm:prSet/>
      <dgm:spPr/>
      <dgm:t>
        <a:bodyPr/>
        <a:lstStyle/>
        <a:p>
          <a:endParaRPr lang="en-US"/>
        </a:p>
      </dgm:t>
    </dgm:pt>
    <dgm:pt modelId="{A7F201DB-6297-4FAB-B61B-3F959ED8FA9A}" type="sibTrans" cxnId="{C5AF2335-D410-4882-9C6F-80D3204A1048}">
      <dgm:prSet/>
      <dgm:spPr/>
      <dgm:t>
        <a:bodyPr/>
        <a:lstStyle/>
        <a:p>
          <a:endParaRPr lang="en-US"/>
        </a:p>
      </dgm:t>
    </dgm:pt>
    <dgm:pt modelId="{C07A3849-6CEF-467C-95DC-6B2DF7D38ED3}">
      <dgm:prSet/>
      <dgm:spPr/>
      <dgm:t>
        <a:bodyPr/>
        <a:lstStyle/>
        <a:p>
          <a:r>
            <a:rPr lang="en-GB"/>
            <a:t>Digital innovation</a:t>
          </a:r>
          <a:endParaRPr lang="en-US"/>
        </a:p>
      </dgm:t>
    </dgm:pt>
    <dgm:pt modelId="{F5659753-3875-42F1-A9AE-7F27C4D98F45}" type="parTrans" cxnId="{6BA7C54E-187A-474B-87F9-4138CD3A6D9E}">
      <dgm:prSet/>
      <dgm:spPr/>
      <dgm:t>
        <a:bodyPr/>
        <a:lstStyle/>
        <a:p>
          <a:endParaRPr lang="en-US"/>
        </a:p>
      </dgm:t>
    </dgm:pt>
    <dgm:pt modelId="{8EAF8707-4F3B-43FD-A88A-F1524ECD612E}" type="sibTrans" cxnId="{6BA7C54E-187A-474B-87F9-4138CD3A6D9E}">
      <dgm:prSet/>
      <dgm:spPr/>
      <dgm:t>
        <a:bodyPr/>
        <a:lstStyle/>
        <a:p>
          <a:endParaRPr lang="en-US"/>
        </a:p>
      </dgm:t>
    </dgm:pt>
    <dgm:pt modelId="{64F507AF-9188-4FBF-B1FA-60D137B9F679}" type="pres">
      <dgm:prSet presAssocID="{0C24E807-0314-41C2-B228-8678F9356ACC}" presName="Name0" presStyleCnt="0">
        <dgm:presLayoutVars>
          <dgm:dir/>
          <dgm:resizeHandles val="exact"/>
        </dgm:presLayoutVars>
      </dgm:prSet>
      <dgm:spPr/>
    </dgm:pt>
    <dgm:pt modelId="{B1D94116-3407-43E7-82AA-495E8AD84CBD}" type="pres">
      <dgm:prSet presAssocID="{0C24E807-0314-41C2-B228-8678F9356ACC}" presName="cycle" presStyleCnt="0"/>
      <dgm:spPr/>
    </dgm:pt>
    <dgm:pt modelId="{395CEC31-17CB-41A8-A7FA-439A4AD3040D}" type="pres">
      <dgm:prSet presAssocID="{D2C7069C-CF2D-466D-8910-34FDA9B6A86B}" presName="nodeFirstNode" presStyleLbl="node1" presStyleIdx="0" presStyleCnt="10">
        <dgm:presLayoutVars>
          <dgm:bulletEnabled val="1"/>
        </dgm:presLayoutVars>
      </dgm:prSet>
      <dgm:spPr/>
    </dgm:pt>
    <dgm:pt modelId="{31304666-37B3-43D2-8DCE-54F0FE7F03E5}" type="pres">
      <dgm:prSet presAssocID="{F1353BC4-E1B0-4B73-BBB1-325105714C87}" presName="sibTransFirstNode" presStyleLbl="bgShp" presStyleIdx="0" presStyleCnt="1"/>
      <dgm:spPr/>
    </dgm:pt>
    <dgm:pt modelId="{5AE25D5E-F772-4A91-9C6B-E111D116C8C2}" type="pres">
      <dgm:prSet presAssocID="{60286183-65B4-404C-B1C8-BAE6C0EA6383}" presName="nodeFollowingNodes" presStyleLbl="node1" presStyleIdx="1" presStyleCnt="10">
        <dgm:presLayoutVars>
          <dgm:bulletEnabled val="1"/>
        </dgm:presLayoutVars>
      </dgm:prSet>
      <dgm:spPr/>
    </dgm:pt>
    <dgm:pt modelId="{856D4A7E-6B25-42E1-9765-131A97752E9C}" type="pres">
      <dgm:prSet presAssocID="{747B1014-2D77-476B-98BB-6FCDBD7BA9D2}" presName="nodeFollowingNodes" presStyleLbl="node1" presStyleIdx="2" presStyleCnt="10">
        <dgm:presLayoutVars>
          <dgm:bulletEnabled val="1"/>
        </dgm:presLayoutVars>
      </dgm:prSet>
      <dgm:spPr/>
    </dgm:pt>
    <dgm:pt modelId="{A8BC8319-3EF7-43FB-ADC9-6F994BE4A027}" type="pres">
      <dgm:prSet presAssocID="{97AFC3C2-BD87-4E9A-B180-4AC6613F9372}" presName="nodeFollowingNodes" presStyleLbl="node1" presStyleIdx="3" presStyleCnt="10">
        <dgm:presLayoutVars>
          <dgm:bulletEnabled val="1"/>
        </dgm:presLayoutVars>
      </dgm:prSet>
      <dgm:spPr/>
    </dgm:pt>
    <dgm:pt modelId="{0DC21361-C744-40B8-8490-DA3EA25D9D83}" type="pres">
      <dgm:prSet presAssocID="{B6F0FA21-2921-4DF1-84B5-DB69E0553CB6}" presName="nodeFollowingNodes" presStyleLbl="node1" presStyleIdx="4" presStyleCnt="10">
        <dgm:presLayoutVars>
          <dgm:bulletEnabled val="1"/>
        </dgm:presLayoutVars>
      </dgm:prSet>
      <dgm:spPr/>
    </dgm:pt>
    <dgm:pt modelId="{CF525B30-7D0B-4C0C-938B-7BE42F7971F9}" type="pres">
      <dgm:prSet presAssocID="{ABC88163-9562-4540-AD0D-528A99353B28}" presName="nodeFollowingNodes" presStyleLbl="node1" presStyleIdx="5" presStyleCnt="10">
        <dgm:presLayoutVars>
          <dgm:bulletEnabled val="1"/>
        </dgm:presLayoutVars>
      </dgm:prSet>
      <dgm:spPr/>
    </dgm:pt>
    <dgm:pt modelId="{DFFB9DF6-CA4A-4920-911E-AEB8C3FD94C7}" type="pres">
      <dgm:prSet presAssocID="{3A5186F8-C2B8-4B83-B62A-209E0EE1D88E}" presName="nodeFollowingNodes" presStyleLbl="node1" presStyleIdx="6" presStyleCnt="10">
        <dgm:presLayoutVars>
          <dgm:bulletEnabled val="1"/>
        </dgm:presLayoutVars>
      </dgm:prSet>
      <dgm:spPr/>
    </dgm:pt>
    <dgm:pt modelId="{DDBF84F4-4515-4D1E-B5E1-7BF90470F1A3}" type="pres">
      <dgm:prSet presAssocID="{C2C207AF-613C-4B41-B562-AAD67F816528}" presName="nodeFollowingNodes" presStyleLbl="node1" presStyleIdx="7" presStyleCnt="10">
        <dgm:presLayoutVars>
          <dgm:bulletEnabled val="1"/>
        </dgm:presLayoutVars>
      </dgm:prSet>
      <dgm:spPr/>
    </dgm:pt>
    <dgm:pt modelId="{A59DD35A-8D2A-4108-9261-F07E74371794}" type="pres">
      <dgm:prSet presAssocID="{CEA08BAA-4413-4CC5-A5D6-10701DC7563B}" presName="nodeFollowingNodes" presStyleLbl="node1" presStyleIdx="8" presStyleCnt="10">
        <dgm:presLayoutVars>
          <dgm:bulletEnabled val="1"/>
        </dgm:presLayoutVars>
      </dgm:prSet>
      <dgm:spPr/>
    </dgm:pt>
    <dgm:pt modelId="{E137B88F-B171-417C-87EB-DA85BA16825C}" type="pres">
      <dgm:prSet presAssocID="{C07A3849-6CEF-467C-95DC-6B2DF7D38ED3}" presName="nodeFollowingNodes" presStyleLbl="node1" presStyleIdx="9" presStyleCnt="10">
        <dgm:presLayoutVars>
          <dgm:bulletEnabled val="1"/>
        </dgm:presLayoutVars>
      </dgm:prSet>
      <dgm:spPr/>
    </dgm:pt>
  </dgm:ptLst>
  <dgm:cxnLst>
    <dgm:cxn modelId="{7AB2792E-50FC-4E31-A2F5-AF1DC2F6DB66}" type="presOf" srcId="{C07A3849-6CEF-467C-95DC-6B2DF7D38ED3}" destId="{E137B88F-B171-417C-87EB-DA85BA16825C}" srcOrd="0" destOrd="0" presId="urn:microsoft.com/office/officeart/2005/8/layout/cycle3"/>
    <dgm:cxn modelId="{B805FE34-1350-43CA-929C-88A86DB6BDED}" type="presOf" srcId="{0C24E807-0314-41C2-B228-8678F9356ACC}" destId="{64F507AF-9188-4FBF-B1FA-60D137B9F679}" srcOrd="0" destOrd="0" presId="urn:microsoft.com/office/officeart/2005/8/layout/cycle3"/>
    <dgm:cxn modelId="{C5AF2335-D410-4882-9C6F-80D3204A1048}" srcId="{0C24E807-0314-41C2-B228-8678F9356ACC}" destId="{CEA08BAA-4413-4CC5-A5D6-10701DC7563B}" srcOrd="8" destOrd="0" parTransId="{BC19BFC1-B7E5-4D59-B724-6678BE8719F7}" sibTransId="{A7F201DB-6297-4FAB-B61B-3F959ED8FA9A}"/>
    <dgm:cxn modelId="{49719A3A-A562-42F8-85D9-69B02EC76190}" type="presOf" srcId="{C2C207AF-613C-4B41-B562-AAD67F816528}" destId="{DDBF84F4-4515-4D1E-B5E1-7BF90470F1A3}" srcOrd="0" destOrd="0" presId="urn:microsoft.com/office/officeart/2005/8/layout/cycle3"/>
    <dgm:cxn modelId="{07D35C5E-E30A-4CBC-B68E-50975B16C53A}" type="presOf" srcId="{F1353BC4-E1B0-4B73-BBB1-325105714C87}" destId="{31304666-37B3-43D2-8DCE-54F0FE7F03E5}" srcOrd="0" destOrd="0" presId="urn:microsoft.com/office/officeart/2005/8/layout/cycle3"/>
    <dgm:cxn modelId="{6BA7C54E-187A-474B-87F9-4138CD3A6D9E}" srcId="{0C24E807-0314-41C2-B228-8678F9356ACC}" destId="{C07A3849-6CEF-467C-95DC-6B2DF7D38ED3}" srcOrd="9" destOrd="0" parTransId="{F5659753-3875-42F1-A9AE-7F27C4D98F45}" sibTransId="{8EAF8707-4F3B-43FD-A88A-F1524ECD612E}"/>
    <dgm:cxn modelId="{E6B73754-FD2E-443D-B31A-F212C7A2135E}" type="presOf" srcId="{ABC88163-9562-4540-AD0D-528A99353B28}" destId="{CF525B30-7D0B-4C0C-938B-7BE42F7971F9}" srcOrd="0" destOrd="0" presId="urn:microsoft.com/office/officeart/2005/8/layout/cycle3"/>
    <dgm:cxn modelId="{FD5F4B97-2391-4756-AEA6-5B9529D9D77B}" srcId="{0C24E807-0314-41C2-B228-8678F9356ACC}" destId="{B6F0FA21-2921-4DF1-84B5-DB69E0553CB6}" srcOrd="4" destOrd="0" parTransId="{5C6AAAD8-9CD9-487E-8C7C-19F4AECC4A9D}" sibTransId="{BA3704D3-68DA-441E-B237-DE67786B7D83}"/>
    <dgm:cxn modelId="{C1E58A9F-3586-4B8D-983F-F9780CCEEE69}" srcId="{0C24E807-0314-41C2-B228-8678F9356ACC}" destId="{3A5186F8-C2B8-4B83-B62A-209E0EE1D88E}" srcOrd="6" destOrd="0" parTransId="{B08FD200-D73D-44A9-B10D-6256A1B93E07}" sibTransId="{B6805D72-0C8B-4803-80B5-3FE786773F47}"/>
    <dgm:cxn modelId="{0979AAAD-ADCD-4AF5-9E46-3786EB87984B}" type="presOf" srcId="{B6F0FA21-2921-4DF1-84B5-DB69E0553CB6}" destId="{0DC21361-C744-40B8-8490-DA3EA25D9D83}" srcOrd="0" destOrd="0" presId="urn:microsoft.com/office/officeart/2005/8/layout/cycle3"/>
    <dgm:cxn modelId="{F6A088B4-4C51-49D2-8891-30796FBD192F}" type="presOf" srcId="{747B1014-2D77-476B-98BB-6FCDBD7BA9D2}" destId="{856D4A7E-6B25-42E1-9765-131A97752E9C}" srcOrd="0" destOrd="0" presId="urn:microsoft.com/office/officeart/2005/8/layout/cycle3"/>
    <dgm:cxn modelId="{434784BD-1400-4DE4-B90E-7F46BBC652FF}" type="presOf" srcId="{D2C7069C-CF2D-466D-8910-34FDA9B6A86B}" destId="{395CEC31-17CB-41A8-A7FA-439A4AD3040D}" srcOrd="0" destOrd="0" presId="urn:microsoft.com/office/officeart/2005/8/layout/cycle3"/>
    <dgm:cxn modelId="{B545F0BE-1799-4CD0-B182-F8F168BE7460}" type="presOf" srcId="{3A5186F8-C2B8-4B83-B62A-209E0EE1D88E}" destId="{DFFB9DF6-CA4A-4920-911E-AEB8C3FD94C7}" srcOrd="0" destOrd="0" presId="urn:microsoft.com/office/officeart/2005/8/layout/cycle3"/>
    <dgm:cxn modelId="{AF71E3CF-998E-49E8-8426-04C019C6BEE1}" srcId="{0C24E807-0314-41C2-B228-8678F9356ACC}" destId="{D2C7069C-CF2D-466D-8910-34FDA9B6A86B}" srcOrd="0" destOrd="0" parTransId="{DD69398C-ECA9-484B-9342-03CF20601590}" sibTransId="{F1353BC4-E1B0-4B73-BBB1-325105714C87}"/>
    <dgm:cxn modelId="{71A629D5-149D-4072-8F85-806EBB0163D4}" type="presOf" srcId="{97AFC3C2-BD87-4E9A-B180-4AC6613F9372}" destId="{A8BC8319-3EF7-43FB-ADC9-6F994BE4A027}" srcOrd="0" destOrd="0" presId="urn:microsoft.com/office/officeart/2005/8/layout/cycle3"/>
    <dgm:cxn modelId="{B1149CD6-2D6E-42E1-A2EE-8BA116A5DCC8}" type="presOf" srcId="{60286183-65B4-404C-B1C8-BAE6C0EA6383}" destId="{5AE25D5E-F772-4A91-9C6B-E111D116C8C2}" srcOrd="0" destOrd="0" presId="urn:microsoft.com/office/officeart/2005/8/layout/cycle3"/>
    <dgm:cxn modelId="{7334E1D8-8501-4E4B-9E63-7135E44A437A}" srcId="{0C24E807-0314-41C2-B228-8678F9356ACC}" destId="{ABC88163-9562-4540-AD0D-528A99353B28}" srcOrd="5" destOrd="0" parTransId="{4C1816A4-A97E-4AFC-B708-DDB3AA702CE4}" sibTransId="{6629D116-B6FB-4961-A759-4F2EA6E2F5C0}"/>
    <dgm:cxn modelId="{DA88B4DD-0AA0-47C5-A945-EE25F610C6BC}" srcId="{0C24E807-0314-41C2-B228-8678F9356ACC}" destId="{747B1014-2D77-476B-98BB-6FCDBD7BA9D2}" srcOrd="2" destOrd="0" parTransId="{96D74EAF-25EB-485D-A967-21074978F077}" sibTransId="{13A0DC1E-EB5C-403E-8DF9-FB5DC80A7C82}"/>
    <dgm:cxn modelId="{D6F643DF-540A-4597-900F-CD85E7AF92DB}" srcId="{0C24E807-0314-41C2-B228-8678F9356ACC}" destId="{C2C207AF-613C-4B41-B562-AAD67F816528}" srcOrd="7" destOrd="0" parTransId="{4AED3160-3850-4B59-82D0-FD828ECB1D4F}" sibTransId="{5776C036-B810-485D-B060-D0CFFB99D104}"/>
    <dgm:cxn modelId="{B84CA0E1-E982-4819-A0E0-D128AAEE88AB}" type="presOf" srcId="{CEA08BAA-4413-4CC5-A5D6-10701DC7563B}" destId="{A59DD35A-8D2A-4108-9261-F07E74371794}" srcOrd="0" destOrd="0" presId="urn:microsoft.com/office/officeart/2005/8/layout/cycle3"/>
    <dgm:cxn modelId="{79686FE5-550F-42E5-A1E3-4ABFE176022B}" srcId="{0C24E807-0314-41C2-B228-8678F9356ACC}" destId="{60286183-65B4-404C-B1C8-BAE6C0EA6383}" srcOrd="1" destOrd="0" parTransId="{885D2C1B-9DA9-49A3-A625-473339009B12}" sibTransId="{3B0AF2C9-AA51-4D98-9A44-76F85F013590}"/>
    <dgm:cxn modelId="{36E939F5-F63E-48BD-9B78-71F7B9F3E92B}" srcId="{0C24E807-0314-41C2-B228-8678F9356ACC}" destId="{97AFC3C2-BD87-4E9A-B180-4AC6613F9372}" srcOrd="3" destOrd="0" parTransId="{37C70FC7-04BB-4E1F-8E72-0D8D1274A406}" sibTransId="{A61A363C-A6F6-48CF-8C41-3E65EC5246FD}"/>
    <dgm:cxn modelId="{8503C952-A653-485A-8389-82977462AB91}" type="presParOf" srcId="{64F507AF-9188-4FBF-B1FA-60D137B9F679}" destId="{B1D94116-3407-43E7-82AA-495E8AD84CBD}" srcOrd="0" destOrd="0" presId="urn:microsoft.com/office/officeart/2005/8/layout/cycle3"/>
    <dgm:cxn modelId="{9BE93019-4DBC-4D92-98F8-6166C668866C}" type="presParOf" srcId="{B1D94116-3407-43E7-82AA-495E8AD84CBD}" destId="{395CEC31-17CB-41A8-A7FA-439A4AD3040D}" srcOrd="0" destOrd="0" presId="urn:microsoft.com/office/officeart/2005/8/layout/cycle3"/>
    <dgm:cxn modelId="{608BD3E8-555C-419F-B91C-6C1C316D74F1}" type="presParOf" srcId="{B1D94116-3407-43E7-82AA-495E8AD84CBD}" destId="{31304666-37B3-43D2-8DCE-54F0FE7F03E5}" srcOrd="1" destOrd="0" presId="urn:microsoft.com/office/officeart/2005/8/layout/cycle3"/>
    <dgm:cxn modelId="{72DEE779-A83D-4080-916F-E33CA17A91F3}" type="presParOf" srcId="{B1D94116-3407-43E7-82AA-495E8AD84CBD}" destId="{5AE25D5E-F772-4A91-9C6B-E111D116C8C2}" srcOrd="2" destOrd="0" presId="urn:microsoft.com/office/officeart/2005/8/layout/cycle3"/>
    <dgm:cxn modelId="{20354723-25A5-48DA-A540-A6CABDB5E6FD}" type="presParOf" srcId="{B1D94116-3407-43E7-82AA-495E8AD84CBD}" destId="{856D4A7E-6B25-42E1-9765-131A97752E9C}" srcOrd="3" destOrd="0" presId="urn:microsoft.com/office/officeart/2005/8/layout/cycle3"/>
    <dgm:cxn modelId="{0BAC3EA6-E8A2-4523-BF17-84A287008D22}" type="presParOf" srcId="{B1D94116-3407-43E7-82AA-495E8AD84CBD}" destId="{A8BC8319-3EF7-43FB-ADC9-6F994BE4A027}" srcOrd="4" destOrd="0" presId="urn:microsoft.com/office/officeart/2005/8/layout/cycle3"/>
    <dgm:cxn modelId="{F9C961A6-0E20-436C-B3E8-E13A3D3269E2}" type="presParOf" srcId="{B1D94116-3407-43E7-82AA-495E8AD84CBD}" destId="{0DC21361-C744-40B8-8490-DA3EA25D9D83}" srcOrd="5" destOrd="0" presId="urn:microsoft.com/office/officeart/2005/8/layout/cycle3"/>
    <dgm:cxn modelId="{09095BC5-2A6B-4002-AB14-2A985BE2E9D1}" type="presParOf" srcId="{B1D94116-3407-43E7-82AA-495E8AD84CBD}" destId="{CF525B30-7D0B-4C0C-938B-7BE42F7971F9}" srcOrd="6" destOrd="0" presId="urn:microsoft.com/office/officeart/2005/8/layout/cycle3"/>
    <dgm:cxn modelId="{2BBC1ABA-15C9-42D2-949F-8682D15DDA90}" type="presParOf" srcId="{B1D94116-3407-43E7-82AA-495E8AD84CBD}" destId="{DFFB9DF6-CA4A-4920-911E-AEB8C3FD94C7}" srcOrd="7" destOrd="0" presId="urn:microsoft.com/office/officeart/2005/8/layout/cycle3"/>
    <dgm:cxn modelId="{FA19B703-A4BB-47AB-807F-8823BB60DAE2}" type="presParOf" srcId="{B1D94116-3407-43E7-82AA-495E8AD84CBD}" destId="{DDBF84F4-4515-4D1E-B5E1-7BF90470F1A3}" srcOrd="8" destOrd="0" presId="urn:microsoft.com/office/officeart/2005/8/layout/cycle3"/>
    <dgm:cxn modelId="{338DFC86-7FCD-4414-BCCB-FCB56640C0D1}" type="presParOf" srcId="{B1D94116-3407-43E7-82AA-495E8AD84CBD}" destId="{A59DD35A-8D2A-4108-9261-F07E74371794}" srcOrd="9" destOrd="0" presId="urn:microsoft.com/office/officeart/2005/8/layout/cycle3"/>
    <dgm:cxn modelId="{83E921E8-815B-49EB-BF7D-7C0207AC35D0}" type="presParOf" srcId="{B1D94116-3407-43E7-82AA-495E8AD84CBD}" destId="{E137B88F-B171-417C-87EB-DA85BA16825C}"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DEDA7F-D2A5-4469-BE29-72AF6664DA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1ECF3-8E0F-4572-9C92-50AC7D65E43B}">
      <dgm:prSet/>
      <dgm:spPr/>
      <dgm:t>
        <a:bodyPr/>
        <a:lstStyle/>
        <a:p>
          <a:r>
            <a:rPr lang="en-GB" dirty="0"/>
            <a:t>Long </a:t>
          </a:r>
          <a:r>
            <a:rPr lang="en-GB" dirty="0" err="1"/>
            <a:t>Covid</a:t>
          </a:r>
          <a:r>
            <a:rPr lang="en-GB" dirty="0"/>
            <a:t> virtual pathway programmes</a:t>
          </a:r>
          <a:endParaRPr lang="en-US" dirty="0"/>
        </a:p>
      </dgm:t>
    </dgm:pt>
    <dgm:pt modelId="{219690E9-9A99-4D49-8FA8-CB7D50EBA40C}" type="parTrans" cxnId="{0EEAA623-3157-4040-8853-8CF743E42FE0}">
      <dgm:prSet/>
      <dgm:spPr/>
      <dgm:t>
        <a:bodyPr/>
        <a:lstStyle/>
        <a:p>
          <a:endParaRPr lang="en-US"/>
        </a:p>
      </dgm:t>
    </dgm:pt>
    <dgm:pt modelId="{B6542778-5BE5-48D6-8702-442E0EF53AA2}" type="sibTrans" cxnId="{0EEAA623-3157-4040-8853-8CF743E42FE0}">
      <dgm:prSet/>
      <dgm:spPr/>
      <dgm:t>
        <a:bodyPr/>
        <a:lstStyle/>
        <a:p>
          <a:endParaRPr lang="en-US"/>
        </a:p>
      </dgm:t>
    </dgm:pt>
    <dgm:pt modelId="{F921CE92-78AB-4780-9E1C-6A0696243836}">
      <dgm:prSet/>
      <dgm:spPr/>
      <dgm:t>
        <a:bodyPr/>
        <a:lstStyle/>
        <a:p>
          <a:r>
            <a:rPr lang="en-GB" dirty="0"/>
            <a:t>Ambulatory Rehabilitation Model- Hybrid Rehab</a:t>
          </a:r>
          <a:endParaRPr lang="en-US" dirty="0"/>
        </a:p>
      </dgm:t>
    </dgm:pt>
    <dgm:pt modelId="{5B7B6E88-64A4-4A4B-AE52-0C25DEC42C45}" type="parTrans" cxnId="{E2BF71FD-E806-4FCC-B40E-0B9504F9CFC2}">
      <dgm:prSet/>
      <dgm:spPr/>
      <dgm:t>
        <a:bodyPr/>
        <a:lstStyle/>
        <a:p>
          <a:endParaRPr lang="en-US"/>
        </a:p>
      </dgm:t>
    </dgm:pt>
    <dgm:pt modelId="{D1D4C655-7A08-477F-9D99-A9E6A3CE515B}" type="sibTrans" cxnId="{E2BF71FD-E806-4FCC-B40E-0B9504F9CFC2}">
      <dgm:prSet/>
      <dgm:spPr/>
      <dgm:t>
        <a:bodyPr/>
        <a:lstStyle/>
        <a:p>
          <a:endParaRPr lang="en-US"/>
        </a:p>
      </dgm:t>
    </dgm:pt>
    <dgm:pt modelId="{A5833EE4-47DB-415E-9782-EA778194E710}">
      <dgm:prSet/>
      <dgm:spPr/>
      <dgm:t>
        <a:bodyPr/>
        <a:lstStyle/>
        <a:p>
          <a:r>
            <a:rPr lang="en-GB" dirty="0"/>
            <a:t>Inpatient Activity Co-ordinators</a:t>
          </a:r>
          <a:endParaRPr lang="en-US" dirty="0"/>
        </a:p>
      </dgm:t>
    </dgm:pt>
    <dgm:pt modelId="{9A661210-8224-488D-8265-CA8830E30BF3}" type="parTrans" cxnId="{DDAD78AB-FD7D-48C6-87A7-DF8E37DA7826}">
      <dgm:prSet/>
      <dgm:spPr/>
      <dgm:t>
        <a:bodyPr/>
        <a:lstStyle/>
        <a:p>
          <a:endParaRPr lang="en-US"/>
        </a:p>
      </dgm:t>
    </dgm:pt>
    <dgm:pt modelId="{F3A8A40B-D56D-4C19-90EB-11AF0AF7098B}" type="sibTrans" cxnId="{DDAD78AB-FD7D-48C6-87A7-DF8E37DA7826}">
      <dgm:prSet/>
      <dgm:spPr/>
      <dgm:t>
        <a:bodyPr/>
        <a:lstStyle/>
        <a:p>
          <a:endParaRPr lang="en-US"/>
        </a:p>
      </dgm:t>
    </dgm:pt>
    <dgm:pt modelId="{30EDF266-32FB-4024-B0AA-A5EF4F24F2E5}">
      <dgm:prSet/>
      <dgm:spPr/>
      <dgm:t>
        <a:bodyPr/>
        <a:lstStyle/>
        <a:p>
          <a:r>
            <a:rPr lang="en-GB" dirty="0"/>
            <a:t>Power Hour- </a:t>
          </a:r>
          <a:r>
            <a:rPr lang="en-GB" dirty="0" err="1"/>
            <a:t>SQuiRe</a:t>
          </a:r>
          <a:r>
            <a:rPr lang="en-GB" dirty="0"/>
            <a:t> project </a:t>
          </a:r>
          <a:endParaRPr lang="en-US" dirty="0"/>
        </a:p>
      </dgm:t>
    </dgm:pt>
    <dgm:pt modelId="{49F82AAF-49FA-40B4-B381-83B2D88B8E5B}" type="parTrans" cxnId="{33D963EC-F21A-45AF-9940-B1E431407889}">
      <dgm:prSet/>
      <dgm:spPr/>
      <dgm:t>
        <a:bodyPr/>
        <a:lstStyle/>
        <a:p>
          <a:endParaRPr lang="en-US"/>
        </a:p>
      </dgm:t>
    </dgm:pt>
    <dgm:pt modelId="{B0DBA380-EA26-45EC-A866-E17DCACD583A}" type="sibTrans" cxnId="{33D963EC-F21A-45AF-9940-B1E431407889}">
      <dgm:prSet/>
      <dgm:spPr/>
      <dgm:t>
        <a:bodyPr/>
        <a:lstStyle/>
        <a:p>
          <a:endParaRPr lang="en-US"/>
        </a:p>
      </dgm:t>
    </dgm:pt>
    <dgm:pt modelId="{329AD35B-775F-40E9-81A7-A17B2B689CE3}" type="pres">
      <dgm:prSet presAssocID="{ADDEDA7F-D2A5-4469-BE29-72AF6664DA9B}" presName="linear" presStyleCnt="0">
        <dgm:presLayoutVars>
          <dgm:animLvl val="lvl"/>
          <dgm:resizeHandles val="exact"/>
        </dgm:presLayoutVars>
      </dgm:prSet>
      <dgm:spPr/>
    </dgm:pt>
    <dgm:pt modelId="{A385BDF8-9C32-4155-BE0B-435473EFA813}" type="pres">
      <dgm:prSet presAssocID="{4961ECF3-8E0F-4572-9C92-50AC7D65E43B}" presName="parentText" presStyleLbl="node1" presStyleIdx="0" presStyleCnt="4" custLinFactNeighborY="-39467">
        <dgm:presLayoutVars>
          <dgm:chMax val="0"/>
          <dgm:bulletEnabled val="1"/>
        </dgm:presLayoutVars>
      </dgm:prSet>
      <dgm:spPr/>
    </dgm:pt>
    <dgm:pt modelId="{3EE4496D-62AF-43FC-AEFC-57B00B59BD0E}" type="pres">
      <dgm:prSet presAssocID="{B6542778-5BE5-48D6-8702-442E0EF53AA2}" presName="spacer" presStyleCnt="0"/>
      <dgm:spPr/>
    </dgm:pt>
    <dgm:pt modelId="{FA5783A3-5266-423A-9490-69E7950528F3}" type="pres">
      <dgm:prSet presAssocID="{F921CE92-78AB-4780-9E1C-6A0696243836}" presName="parentText" presStyleLbl="node1" presStyleIdx="1" presStyleCnt="4">
        <dgm:presLayoutVars>
          <dgm:chMax val="0"/>
          <dgm:bulletEnabled val="1"/>
        </dgm:presLayoutVars>
      </dgm:prSet>
      <dgm:spPr/>
    </dgm:pt>
    <dgm:pt modelId="{E16D9FB1-910E-4D3F-B371-884FE3721D92}" type="pres">
      <dgm:prSet presAssocID="{D1D4C655-7A08-477F-9D99-A9E6A3CE515B}" presName="spacer" presStyleCnt="0"/>
      <dgm:spPr/>
    </dgm:pt>
    <dgm:pt modelId="{A9C94D55-6E65-4AD3-A862-71E18DCBF472}" type="pres">
      <dgm:prSet presAssocID="{A5833EE4-47DB-415E-9782-EA778194E710}" presName="parentText" presStyleLbl="node1" presStyleIdx="2" presStyleCnt="4" custScaleX="99107" custScaleY="114959">
        <dgm:presLayoutVars>
          <dgm:chMax val="0"/>
          <dgm:bulletEnabled val="1"/>
        </dgm:presLayoutVars>
      </dgm:prSet>
      <dgm:spPr/>
    </dgm:pt>
    <dgm:pt modelId="{2228EDF2-2227-4791-95EE-2B29BFE5AB19}" type="pres">
      <dgm:prSet presAssocID="{F3A8A40B-D56D-4C19-90EB-11AF0AF7098B}" presName="spacer" presStyleCnt="0"/>
      <dgm:spPr/>
    </dgm:pt>
    <dgm:pt modelId="{F03D1D78-5BD9-4007-A7E3-4C42D0E73C99}" type="pres">
      <dgm:prSet presAssocID="{30EDF266-32FB-4024-B0AA-A5EF4F24F2E5}" presName="parentText" presStyleLbl="node1" presStyleIdx="3" presStyleCnt="4">
        <dgm:presLayoutVars>
          <dgm:chMax val="0"/>
          <dgm:bulletEnabled val="1"/>
        </dgm:presLayoutVars>
      </dgm:prSet>
      <dgm:spPr/>
    </dgm:pt>
  </dgm:ptLst>
  <dgm:cxnLst>
    <dgm:cxn modelId="{1EE1DC15-DFA7-42E7-BA42-07A93AF98A92}" type="presOf" srcId="{F921CE92-78AB-4780-9E1C-6A0696243836}" destId="{FA5783A3-5266-423A-9490-69E7950528F3}" srcOrd="0" destOrd="0" presId="urn:microsoft.com/office/officeart/2005/8/layout/vList2"/>
    <dgm:cxn modelId="{0EEAA623-3157-4040-8853-8CF743E42FE0}" srcId="{ADDEDA7F-D2A5-4469-BE29-72AF6664DA9B}" destId="{4961ECF3-8E0F-4572-9C92-50AC7D65E43B}" srcOrd="0" destOrd="0" parTransId="{219690E9-9A99-4D49-8FA8-CB7D50EBA40C}" sibTransId="{B6542778-5BE5-48D6-8702-442E0EF53AA2}"/>
    <dgm:cxn modelId="{388D7570-AA9A-42E5-A24D-017C4766A30A}" type="presOf" srcId="{ADDEDA7F-D2A5-4469-BE29-72AF6664DA9B}" destId="{329AD35B-775F-40E9-81A7-A17B2B689CE3}" srcOrd="0" destOrd="0" presId="urn:microsoft.com/office/officeart/2005/8/layout/vList2"/>
    <dgm:cxn modelId="{F0B6CB93-8298-4824-8BF2-3408001737AA}" type="presOf" srcId="{30EDF266-32FB-4024-B0AA-A5EF4F24F2E5}" destId="{F03D1D78-5BD9-4007-A7E3-4C42D0E73C99}" srcOrd="0" destOrd="0" presId="urn:microsoft.com/office/officeart/2005/8/layout/vList2"/>
    <dgm:cxn modelId="{CB9055A0-3001-4355-AC83-88B3FCE27EE2}" type="presOf" srcId="{4961ECF3-8E0F-4572-9C92-50AC7D65E43B}" destId="{A385BDF8-9C32-4155-BE0B-435473EFA813}" srcOrd="0" destOrd="0" presId="urn:microsoft.com/office/officeart/2005/8/layout/vList2"/>
    <dgm:cxn modelId="{DDAD78AB-FD7D-48C6-87A7-DF8E37DA7826}" srcId="{ADDEDA7F-D2A5-4469-BE29-72AF6664DA9B}" destId="{A5833EE4-47DB-415E-9782-EA778194E710}" srcOrd="2" destOrd="0" parTransId="{9A661210-8224-488D-8265-CA8830E30BF3}" sibTransId="{F3A8A40B-D56D-4C19-90EB-11AF0AF7098B}"/>
    <dgm:cxn modelId="{78D608B4-54FD-4728-B7DA-D7F8526D3A5C}" type="presOf" srcId="{A5833EE4-47DB-415E-9782-EA778194E710}" destId="{A9C94D55-6E65-4AD3-A862-71E18DCBF472}" srcOrd="0" destOrd="0" presId="urn:microsoft.com/office/officeart/2005/8/layout/vList2"/>
    <dgm:cxn modelId="{33D963EC-F21A-45AF-9940-B1E431407889}" srcId="{ADDEDA7F-D2A5-4469-BE29-72AF6664DA9B}" destId="{30EDF266-32FB-4024-B0AA-A5EF4F24F2E5}" srcOrd="3" destOrd="0" parTransId="{49F82AAF-49FA-40B4-B381-83B2D88B8E5B}" sibTransId="{B0DBA380-EA26-45EC-A866-E17DCACD583A}"/>
    <dgm:cxn modelId="{E2BF71FD-E806-4FCC-B40E-0B9504F9CFC2}" srcId="{ADDEDA7F-D2A5-4469-BE29-72AF6664DA9B}" destId="{F921CE92-78AB-4780-9E1C-6A0696243836}" srcOrd="1" destOrd="0" parTransId="{5B7B6E88-64A4-4A4B-AE52-0C25DEC42C45}" sibTransId="{D1D4C655-7A08-477F-9D99-A9E6A3CE515B}"/>
    <dgm:cxn modelId="{05352A79-56F5-47A8-880F-76884CF2B705}" type="presParOf" srcId="{329AD35B-775F-40E9-81A7-A17B2B689CE3}" destId="{A385BDF8-9C32-4155-BE0B-435473EFA813}" srcOrd="0" destOrd="0" presId="urn:microsoft.com/office/officeart/2005/8/layout/vList2"/>
    <dgm:cxn modelId="{C4E14366-F002-4A14-A85A-76D07FDAD8E9}" type="presParOf" srcId="{329AD35B-775F-40E9-81A7-A17B2B689CE3}" destId="{3EE4496D-62AF-43FC-AEFC-57B00B59BD0E}" srcOrd="1" destOrd="0" presId="urn:microsoft.com/office/officeart/2005/8/layout/vList2"/>
    <dgm:cxn modelId="{2EF73059-ED54-43A3-A427-CB327BEECF51}" type="presParOf" srcId="{329AD35B-775F-40E9-81A7-A17B2B689CE3}" destId="{FA5783A3-5266-423A-9490-69E7950528F3}" srcOrd="2" destOrd="0" presId="urn:microsoft.com/office/officeart/2005/8/layout/vList2"/>
    <dgm:cxn modelId="{39855FDC-1C95-451A-A2C5-6F38EA0E44AF}" type="presParOf" srcId="{329AD35B-775F-40E9-81A7-A17B2B689CE3}" destId="{E16D9FB1-910E-4D3F-B371-884FE3721D92}" srcOrd="3" destOrd="0" presId="urn:microsoft.com/office/officeart/2005/8/layout/vList2"/>
    <dgm:cxn modelId="{EC04AAFA-EA2F-40CA-85F0-A61B326929CE}" type="presParOf" srcId="{329AD35B-775F-40E9-81A7-A17B2B689CE3}" destId="{A9C94D55-6E65-4AD3-A862-71E18DCBF472}" srcOrd="4" destOrd="0" presId="urn:microsoft.com/office/officeart/2005/8/layout/vList2"/>
    <dgm:cxn modelId="{76E02295-1D76-4357-8E9B-CD09015DB92A}" type="presParOf" srcId="{329AD35B-775F-40E9-81A7-A17B2B689CE3}" destId="{2228EDF2-2227-4791-95EE-2B29BFE5AB19}" srcOrd="5" destOrd="0" presId="urn:microsoft.com/office/officeart/2005/8/layout/vList2"/>
    <dgm:cxn modelId="{1F7AF4F3-D96B-47CE-A0B9-47D0B3813E77}" type="presParOf" srcId="{329AD35B-775F-40E9-81A7-A17B2B689CE3}" destId="{F03D1D78-5BD9-4007-A7E3-4C42D0E73C9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DEDA7F-D2A5-4469-BE29-72AF6664DA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1ECF3-8E0F-4572-9C92-50AC7D65E43B}">
      <dgm:prSet/>
      <dgm:spPr>
        <a:solidFill>
          <a:srgbClr val="00B0F0"/>
        </a:solidFill>
      </dgm:spPr>
      <dgm:t>
        <a:bodyPr/>
        <a:lstStyle/>
        <a:p>
          <a:r>
            <a:rPr lang="en-US" dirty="0"/>
            <a:t>NHS Sussex, SCFT &amp; ESHT</a:t>
          </a:r>
        </a:p>
      </dgm:t>
    </dgm:pt>
    <dgm:pt modelId="{219690E9-9A99-4D49-8FA8-CB7D50EBA40C}" type="parTrans" cxnId="{0EEAA623-3157-4040-8853-8CF743E42FE0}">
      <dgm:prSet/>
      <dgm:spPr/>
      <dgm:t>
        <a:bodyPr/>
        <a:lstStyle/>
        <a:p>
          <a:endParaRPr lang="en-US"/>
        </a:p>
      </dgm:t>
    </dgm:pt>
    <dgm:pt modelId="{B6542778-5BE5-48D6-8702-442E0EF53AA2}" type="sibTrans" cxnId="{0EEAA623-3157-4040-8853-8CF743E42FE0}">
      <dgm:prSet/>
      <dgm:spPr/>
      <dgm:t>
        <a:bodyPr/>
        <a:lstStyle/>
        <a:p>
          <a:endParaRPr lang="en-US"/>
        </a:p>
      </dgm:t>
    </dgm:pt>
    <dgm:pt modelId="{F921CE92-78AB-4780-9E1C-6A0696243836}">
      <dgm:prSet/>
      <dgm:spPr>
        <a:solidFill>
          <a:srgbClr val="00B0F0"/>
        </a:solidFill>
      </dgm:spPr>
      <dgm:t>
        <a:bodyPr/>
        <a:lstStyle/>
        <a:p>
          <a:r>
            <a:rPr lang="en-US" dirty="0"/>
            <a:t>ESHT</a:t>
          </a:r>
        </a:p>
      </dgm:t>
    </dgm:pt>
    <dgm:pt modelId="{5B7B6E88-64A4-4A4B-AE52-0C25DEC42C45}" type="parTrans" cxnId="{E2BF71FD-E806-4FCC-B40E-0B9504F9CFC2}">
      <dgm:prSet/>
      <dgm:spPr/>
      <dgm:t>
        <a:bodyPr/>
        <a:lstStyle/>
        <a:p>
          <a:endParaRPr lang="en-US"/>
        </a:p>
      </dgm:t>
    </dgm:pt>
    <dgm:pt modelId="{D1D4C655-7A08-477F-9D99-A9E6A3CE515B}" type="sibTrans" cxnId="{E2BF71FD-E806-4FCC-B40E-0B9504F9CFC2}">
      <dgm:prSet/>
      <dgm:spPr/>
      <dgm:t>
        <a:bodyPr/>
        <a:lstStyle/>
        <a:p>
          <a:endParaRPr lang="en-US"/>
        </a:p>
      </dgm:t>
    </dgm:pt>
    <dgm:pt modelId="{A5833EE4-47DB-415E-9782-EA778194E710}">
      <dgm:prSet/>
      <dgm:spPr>
        <a:solidFill>
          <a:srgbClr val="00B0F0"/>
        </a:solidFill>
      </dgm:spPr>
      <dgm:t>
        <a:bodyPr/>
        <a:lstStyle/>
        <a:p>
          <a:r>
            <a:rPr lang="en-US" dirty="0"/>
            <a:t>ESHT, </a:t>
          </a:r>
          <a:r>
            <a:rPr lang="en-US" dirty="0" err="1"/>
            <a:t>UHSxE</a:t>
          </a:r>
          <a:endParaRPr lang="en-US" dirty="0"/>
        </a:p>
      </dgm:t>
    </dgm:pt>
    <dgm:pt modelId="{9A661210-8224-488D-8265-CA8830E30BF3}" type="parTrans" cxnId="{DDAD78AB-FD7D-48C6-87A7-DF8E37DA7826}">
      <dgm:prSet/>
      <dgm:spPr/>
      <dgm:t>
        <a:bodyPr/>
        <a:lstStyle/>
        <a:p>
          <a:endParaRPr lang="en-US"/>
        </a:p>
      </dgm:t>
    </dgm:pt>
    <dgm:pt modelId="{F3A8A40B-D56D-4C19-90EB-11AF0AF7098B}" type="sibTrans" cxnId="{DDAD78AB-FD7D-48C6-87A7-DF8E37DA7826}">
      <dgm:prSet/>
      <dgm:spPr/>
      <dgm:t>
        <a:bodyPr/>
        <a:lstStyle/>
        <a:p>
          <a:endParaRPr lang="en-US"/>
        </a:p>
      </dgm:t>
    </dgm:pt>
    <dgm:pt modelId="{30EDF266-32FB-4024-B0AA-A5EF4F24F2E5}">
      <dgm:prSet/>
      <dgm:spPr>
        <a:solidFill>
          <a:srgbClr val="00B0F0"/>
        </a:solidFill>
      </dgm:spPr>
      <dgm:t>
        <a:bodyPr/>
        <a:lstStyle/>
        <a:p>
          <a:r>
            <a:rPr lang="en-US" dirty="0" err="1"/>
            <a:t>UHSxW</a:t>
          </a:r>
          <a:endParaRPr lang="en-US" dirty="0"/>
        </a:p>
      </dgm:t>
    </dgm:pt>
    <dgm:pt modelId="{49F82AAF-49FA-40B4-B381-83B2D88B8E5B}" type="parTrans" cxnId="{33D963EC-F21A-45AF-9940-B1E431407889}">
      <dgm:prSet/>
      <dgm:spPr/>
      <dgm:t>
        <a:bodyPr/>
        <a:lstStyle/>
        <a:p>
          <a:endParaRPr lang="en-US"/>
        </a:p>
      </dgm:t>
    </dgm:pt>
    <dgm:pt modelId="{B0DBA380-EA26-45EC-A866-E17DCACD583A}" type="sibTrans" cxnId="{33D963EC-F21A-45AF-9940-B1E431407889}">
      <dgm:prSet/>
      <dgm:spPr/>
      <dgm:t>
        <a:bodyPr/>
        <a:lstStyle/>
        <a:p>
          <a:endParaRPr lang="en-US"/>
        </a:p>
      </dgm:t>
    </dgm:pt>
    <dgm:pt modelId="{329AD35B-775F-40E9-81A7-A17B2B689CE3}" type="pres">
      <dgm:prSet presAssocID="{ADDEDA7F-D2A5-4469-BE29-72AF6664DA9B}" presName="linear" presStyleCnt="0">
        <dgm:presLayoutVars>
          <dgm:animLvl val="lvl"/>
          <dgm:resizeHandles val="exact"/>
        </dgm:presLayoutVars>
      </dgm:prSet>
      <dgm:spPr/>
    </dgm:pt>
    <dgm:pt modelId="{A385BDF8-9C32-4155-BE0B-435473EFA813}" type="pres">
      <dgm:prSet presAssocID="{4961ECF3-8E0F-4572-9C92-50AC7D65E43B}" presName="parentText" presStyleLbl="node1" presStyleIdx="0" presStyleCnt="4" custLinFactY="-5493" custLinFactNeighborY="-100000">
        <dgm:presLayoutVars>
          <dgm:chMax val="0"/>
          <dgm:bulletEnabled val="1"/>
        </dgm:presLayoutVars>
      </dgm:prSet>
      <dgm:spPr/>
    </dgm:pt>
    <dgm:pt modelId="{3EE4496D-62AF-43FC-AEFC-57B00B59BD0E}" type="pres">
      <dgm:prSet presAssocID="{B6542778-5BE5-48D6-8702-442E0EF53AA2}" presName="spacer" presStyleCnt="0"/>
      <dgm:spPr/>
    </dgm:pt>
    <dgm:pt modelId="{FA5783A3-5266-423A-9490-69E7950528F3}" type="pres">
      <dgm:prSet presAssocID="{F921CE92-78AB-4780-9E1C-6A0696243836}" presName="parentText" presStyleLbl="node1" presStyleIdx="1" presStyleCnt="4" custLinFactY="-6065" custLinFactNeighborY="-100000">
        <dgm:presLayoutVars>
          <dgm:chMax val="0"/>
          <dgm:bulletEnabled val="1"/>
        </dgm:presLayoutVars>
      </dgm:prSet>
      <dgm:spPr/>
    </dgm:pt>
    <dgm:pt modelId="{E16D9FB1-910E-4D3F-B371-884FE3721D92}" type="pres">
      <dgm:prSet presAssocID="{D1D4C655-7A08-477F-9D99-A9E6A3CE515B}" presName="spacer" presStyleCnt="0"/>
      <dgm:spPr/>
    </dgm:pt>
    <dgm:pt modelId="{A9C94D55-6E65-4AD3-A862-71E18DCBF472}" type="pres">
      <dgm:prSet presAssocID="{A5833EE4-47DB-415E-9782-EA778194E710}" presName="parentText" presStyleLbl="node1" presStyleIdx="2" presStyleCnt="4" custScaleX="99107" custScaleY="114959" custLinFactY="-251" custLinFactNeighborX="0" custLinFactNeighborY="-100000">
        <dgm:presLayoutVars>
          <dgm:chMax val="0"/>
          <dgm:bulletEnabled val="1"/>
        </dgm:presLayoutVars>
      </dgm:prSet>
      <dgm:spPr/>
    </dgm:pt>
    <dgm:pt modelId="{2228EDF2-2227-4791-95EE-2B29BFE5AB19}" type="pres">
      <dgm:prSet presAssocID="{F3A8A40B-D56D-4C19-90EB-11AF0AF7098B}" presName="spacer" presStyleCnt="0"/>
      <dgm:spPr/>
    </dgm:pt>
    <dgm:pt modelId="{F03D1D78-5BD9-4007-A7E3-4C42D0E73C99}" type="pres">
      <dgm:prSet presAssocID="{30EDF266-32FB-4024-B0AA-A5EF4F24F2E5}" presName="parentText" presStyleLbl="node1" presStyleIdx="3" presStyleCnt="4" custLinFactY="-2439" custLinFactNeighborY="-100000">
        <dgm:presLayoutVars>
          <dgm:chMax val="0"/>
          <dgm:bulletEnabled val="1"/>
        </dgm:presLayoutVars>
      </dgm:prSet>
      <dgm:spPr/>
    </dgm:pt>
  </dgm:ptLst>
  <dgm:cxnLst>
    <dgm:cxn modelId="{1EE1DC15-DFA7-42E7-BA42-07A93AF98A92}" type="presOf" srcId="{F921CE92-78AB-4780-9E1C-6A0696243836}" destId="{FA5783A3-5266-423A-9490-69E7950528F3}" srcOrd="0" destOrd="0" presId="urn:microsoft.com/office/officeart/2005/8/layout/vList2"/>
    <dgm:cxn modelId="{0EEAA623-3157-4040-8853-8CF743E42FE0}" srcId="{ADDEDA7F-D2A5-4469-BE29-72AF6664DA9B}" destId="{4961ECF3-8E0F-4572-9C92-50AC7D65E43B}" srcOrd="0" destOrd="0" parTransId="{219690E9-9A99-4D49-8FA8-CB7D50EBA40C}" sibTransId="{B6542778-5BE5-48D6-8702-442E0EF53AA2}"/>
    <dgm:cxn modelId="{388D7570-AA9A-42E5-A24D-017C4766A30A}" type="presOf" srcId="{ADDEDA7F-D2A5-4469-BE29-72AF6664DA9B}" destId="{329AD35B-775F-40E9-81A7-A17B2B689CE3}" srcOrd="0" destOrd="0" presId="urn:microsoft.com/office/officeart/2005/8/layout/vList2"/>
    <dgm:cxn modelId="{F0B6CB93-8298-4824-8BF2-3408001737AA}" type="presOf" srcId="{30EDF266-32FB-4024-B0AA-A5EF4F24F2E5}" destId="{F03D1D78-5BD9-4007-A7E3-4C42D0E73C99}" srcOrd="0" destOrd="0" presId="urn:microsoft.com/office/officeart/2005/8/layout/vList2"/>
    <dgm:cxn modelId="{CB9055A0-3001-4355-AC83-88B3FCE27EE2}" type="presOf" srcId="{4961ECF3-8E0F-4572-9C92-50AC7D65E43B}" destId="{A385BDF8-9C32-4155-BE0B-435473EFA813}" srcOrd="0" destOrd="0" presId="urn:microsoft.com/office/officeart/2005/8/layout/vList2"/>
    <dgm:cxn modelId="{DDAD78AB-FD7D-48C6-87A7-DF8E37DA7826}" srcId="{ADDEDA7F-D2A5-4469-BE29-72AF6664DA9B}" destId="{A5833EE4-47DB-415E-9782-EA778194E710}" srcOrd="2" destOrd="0" parTransId="{9A661210-8224-488D-8265-CA8830E30BF3}" sibTransId="{F3A8A40B-D56D-4C19-90EB-11AF0AF7098B}"/>
    <dgm:cxn modelId="{78D608B4-54FD-4728-B7DA-D7F8526D3A5C}" type="presOf" srcId="{A5833EE4-47DB-415E-9782-EA778194E710}" destId="{A9C94D55-6E65-4AD3-A862-71E18DCBF472}" srcOrd="0" destOrd="0" presId="urn:microsoft.com/office/officeart/2005/8/layout/vList2"/>
    <dgm:cxn modelId="{33D963EC-F21A-45AF-9940-B1E431407889}" srcId="{ADDEDA7F-D2A5-4469-BE29-72AF6664DA9B}" destId="{30EDF266-32FB-4024-B0AA-A5EF4F24F2E5}" srcOrd="3" destOrd="0" parTransId="{49F82AAF-49FA-40B4-B381-83B2D88B8E5B}" sibTransId="{B0DBA380-EA26-45EC-A866-E17DCACD583A}"/>
    <dgm:cxn modelId="{E2BF71FD-E806-4FCC-B40E-0B9504F9CFC2}" srcId="{ADDEDA7F-D2A5-4469-BE29-72AF6664DA9B}" destId="{F921CE92-78AB-4780-9E1C-6A0696243836}" srcOrd="1" destOrd="0" parTransId="{5B7B6E88-64A4-4A4B-AE52-0C25DEC42C45}" sibTransId="{D1D4C655-7A08-477F-9D99-A9E6A3CE515B}"/>
    <dgm:cxn modelId="{05352A79-56F5-47A8-880F-76884CF2B705}" type="presParOf" srcId="{329AD35B-775F-40E9-81A7-A17B2B689CE3}" destId="{A385BDF8-9C32-4155-BE0B-435473EFA813}" srcOrd="0" destOrd="0" presId="urn:microsoft.com/office/officeart/2005/8/layout/vList2"/>
    <dgm:cxn modelId="{C4E14366-F002-4A14-A85A-76D07FDAD8E9}" type="presParOf" srcId="{329AD35B-775F-40E9-81A7-A17B2B689CE3}" destId="{3EE4496D-62AF-43FC-AEFC-57B00B59BD0E}" srcOrd="1" destOrd="0" presId="urn:microsoft.com/office/officeart/2005/8/layout/vList2"/>
    <dgm:cxn modelId="{2EF73059-ED54-43A3-A427-CB327BEECF51}" type="presParOf" srcId="{329AD35B-775F-40E9-81A7-A17B2B689CE3}" destId="{FA5783A3-5266-423A-9490-69E7950528F3}" srcOrd="2" destOrd="0" presId="urn:microsoft.com/office/officeart/2005/8/layout/vList2"/>
    <dgm:cxn modelId="{39855FDC-1C95-451A-A2C5-6F38EA0E44AF}" type="presParOf" srcId="{329AD35B-775F-40E9-81A7-A17B2B689CE3}" destId="{E16D9FB1-910E-4D3F-B371-884FE3721D92}" srcOrd="3" destOrd="0" presId="urn:microsoft.com/office/officeart/2005/8/layout/vList2"/>
    <dgm:cxn modelId="{EC04AAFA-EA2F-40CA-85F0-A61B326929CE}" type="presParOf" srcId="{329AD35B-775F-40E9-81A7-A17B2B689CE3}" destId="{A9C94D55-6E65-4AD3-A862-71E18DCBF472}" srcOrd="4" destOrd="0" presId="urn:microsoft.com/office/officeart/2005/8/layout/vList2"/>
    <dgm:cxn modelId="{76E02295-1D76-4357-8E9B-CD09015DB92A}" type="presParOf" srcId="{329AD35B-775F-40E9-81A7-A17B2B689CE3}" destId="{2228EDF2-2227-4791-95EE-2B29BFE5AB19}" srcOrd="5" destOrd="0" presId="urn:microsoft.com/office/officeart/2005/8/layout/vList2"/>
    <dgm:cxn modelId="{1F7AF4F3-D96B-47CE-A0B9-47D0B3813E77}" type="presParOf" srcId="{329AD35B-775F-40E9-81A7-A17B2B689CE3}" destId="{F03D1D78-5BD9-4007-A7E3-4C42D0E73C99}" srcOrd="6" destOrd="0" presId="urn:microsoft.com/office/officeart/2005/8/layout/v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9A6D1-CAD5-4412-B84A-8EF94FA16D61}">
      <dsp:nvSpPr>
        <dsp:cNvPr id="0" name=""/>
        <dsp:cNvSpPr/>
      </dsp:nvSpPr>
      <dsp:spPr>
        <a:xfrm>
          <a:off x="0" y="0"/>
          <a:ext cx="8097012" cy="783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NHS Long Term Plan</a:t>
          </a:r>
        </a:p>
      </dsp:txBody>
      <dsp:txXfrm>
        <a:off x="22940" y="22940"/>
        <a:ext cx="7160195" cy="737360"/>
      </dsp:txXfrm>
    </dsp:sp>
    <dsp:sp modelId="{BE71C0AA-6293-478B-8782-0619851D44DE}">
      <dsp:nvSpPr>
        <dsp:cNvPr id="0" name=""/>
        <dsp:cNvSpPr/>
      </dsp:nvSpPr>
      <dsp:spPr>
        <a:xfrm>
          <a:off x="604647" y="892024"/>
          <a:ext cx="8097012" cy="78324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NHS Personalisation Agenda</a:t>
          </a:r>
          <a:endParaRPr lang="en-US" sz="2800" kern="1200" dirty="0"/>
        </a:p>
      </dsp:txBody>
      <dsp:txXfrm>
        <a:off x="627587" y="914964"/>
        <a:ext cx="6937378" cy="737360"/>
      </dsp:txXfrm>
    </dsp:sp>
    <dsp:sp modelId="{BFAB0FC7-F44A-4F23-A234-2CC4F923CE47}">
      <dsp:nvSpPr>
        <dsp:cNvPr id="0" name=""/>
        <dsp:cNvSpPr/>
      </dsp:nvSpPr>
      <dsp:spPr>
        <a:xfrm>
          <a:off x="1209293" y="1784048"/>
          <a:ext cx="8097012" cy="78324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NHSE Intermediate Care Programme</a:t>
          </a:r>
          <a:endParaRPr lang="en-US" sz="2800" kern="1200" dirty="0"/>
        </a:p>
      </dsp:txBody>
      <dsp:txXfrm>
        <a:off x="1232233" y="1806988"/>
        <a:ext cx="6937378" cy="737360"/>
      </dsp:txXfrm>
    </dsp:sp>
    <dsp:sp modelId="{31833F90-507E-4043-B8C6-F1521AE3568B}">
      <dsp:nvSpPr>
        <dsp:cNvPr id="0" name=""/>
        <dsp:cNvSpPr/>
      </dsp:nvSpPr>
      <dsp:spPr>
        <a:xfrm>
          <a:off x="1813940" y="2676072"/>
          <a:ext cx="8097012" cy="78324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ICB Population health &amp; inequalities priorities </a:t>
          </a:r>
          <a:endParaRPr lang="en-US" sz="2800" kern="1200" dirty="0"/>
        </a:p>
      </dsp:txBody>
      <dsp:txXfrm>
        <a:off x="1836880" y="2699012"/>
        <a:ext cx="6937378" cy="737360"/>
      </dsp:txXfrm>
    </dsp:sp>
    <dsp:sp modelId="{8535BF59-D6F2-4F23-9482-6A88890BF4F2}">
      <dsp:nvSpPr>
        <dsp:cNvPr id="0" name=""/>
        <dsp:cNvSpPr/>
      </dsp:nvSpPr>
      <dsp:spPr>
        <a:xfrm>
          <a:off x="2418587" y="3568097"/>
          <a:ext cx="8097012" cy="78324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CSP Community rehab standards</a:t>
          </a:r>
          <a:endParaRPr lang="en-US" sz="2800" kern="1200" dirty="0"/>
        </a:p>
      </dsp:txBody>
      <dsp:txXfrm>
        <a:off x="2441527" y="3591037"/>
        <a:ext cx="6937378" cy="737360"/>
      </dsp:txXfrm>
    </dsp:sp>
    <dsp:sp modelId="{92016BA6-F04C-4598-AFBD-761D38D2E054}">
      <dsp:nvSpPr>
        <dsp:cNvPr id="0" name=""/>
        <dsp:cNvSpPr/>
      </dsp:nvSpPr>
      <dsp:spPr>
        <a:xfrm>
          <a:off x="7587905" y="572200"/>
          <a:ext cx="509106" cy="50910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7702454" y="572200"/>
        <a:ext cx="280008" cy="383102"/>
      </dsp:txXfrm>
    </dsp:sp>
    <dsp:sp modelId="{345DD443-71A4-490B-A2F5-C18F16BCBED9}">
      <dsp:nvSpPr>
        <dsp:cNvPr id="0" name=""/>
        <dsp:cNvSpPr/>
      </dsp:nvSpPr>
      <dsp:spPr>
        <a:xfrm>
          <a:off x="8192552" y="1464225"/>
          <a:ext cx="509106" cy="509106"/>
        </a:xfrm>
        <a:prstGeom prst="downArrow">
          <a:avLst>
            <a:gd name="adj1" fmla="val 55000"/>
            <a:gd name="adj2" fmla="val 45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87BE8901-DD74-4B73-8259-EC2F91A58A37}">
      <dsp:nvSpPr>
        <dsp:cNvPr id="0" name=""/>
        <dsp:cNvSpPr/>
      </dsp:nvSpPr>
      <dsp:spPr>
        <a:xfrm>
          <a:off x="8797199" y="2343195"/>
          <a:ext cx="509106" cy="509106"/>
        </a:xfrm>
        <a:prstGeom prst="downArrow">
          <a:avLst>
            <a:gd name="adj1" fmla="val 55000"/>
            <a:gd name="adj2" fmla="val 45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35EFED2E-9A23-405B-B38A-2CFF757B1B12}">
      <dsp:nvSpPr>
        <dsp:cNvPr id="0" name=""/>
        <dsp:cNvSpPr/>
      </dsp:nvSpPr>
      <dsp:spPr>
        <a:xfrm>
          <a:off x="9401846" y="3243922"/>
          <a:ext cx="509106" cy="509106"/>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9516395" y="3243922"/>
        <a:ext cx="280008" cy="3831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5F6DE-AD01-445C-A4E2-8B3D362403AF}">
      <dsp:nvSpPr>
        <dsp:cNvPr id="0" name=""/>
        <dsp:cNvSpPr/>
      </dsp:nvSpPr>
      <dsp:spPr>
        <a:xfrm>
          <a:off x="0" y="2972720"/>
          <a:ext cx="5343144" cy="9354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Innovation in workforce</a:t>
          </a:r>
          <a:endParaRPr lang="en-US" sz="3900" kern="1200" dirty="0"/>
        </a:p>
      </dsp:txBody>
      <dsp:txXfrm>
        <a:off x="45663" y="3018383"/>
        <a:ext cx="5251818" cy="844089"/>
      </dsp:txXfrm>
    </dsp:sp>
    <dsp:sp modelId="{80B58609-50DE-45CE-BA5D-3D5A498B0F23}">
      <dsp:nvSpPr>
        <dsp:cNvPr id="0" name=""/>
        <dsp:cNvSpPr/>
      </dsp:nvSpPr>
      <dsp:spPr>
        <a:xfrm>
          <a:off x="0" y="4016059"/>
          <a:ext cx="5343144" cy="93541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Insights &amp; perspectives </a:t>
          </a:r>
        </a:p>
      </dsp:txBody>
      <dsp:txXfrm>
        <a:off x="45663" y="4061722"/>
        <a:ext cx="5251818" cy="844089"/>
      </dsp:txXfrm>
    </dsp:sp>
    <dsp:sp modelId="{78076933-04DE-45E0-A555-CA8017275123}">
      <dsp:nvSpPr>
        <dsp:cNvPr id="0" name=""/>
        <dsp:cNvSpPr/>
      </dsp:nvSpPr>
      <dsp:spPr>
        <a:xfrm>
          <a:off x="0" y="741161"/>
          <a:ext cx="5343144" cy="93541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err="1"/>
            <a:t>SQuiRe</a:t>
          </a:r>
          <a:r>
            <a:rPr lang="en-GB" sz="3900" kern="1200" dirty="0"/>
            <a:t> Funded project</a:t>
          </a:r>
          <a:endParaRPr lang="en-US" sz="3900" kern="1200" dirty="0"/>
        </a:p>
      </dsp:txBody>
      <dsp:txXfrm>
        <a:off x="45663" y="786824"/>
        <a:ext cx="5251818" cy="844089"/>
      </dsp:txXfrm>
    </dsp:sp>
    <dsp:sp modelId="{7A7E8751-ADFF-46E4-AAD1-AE60667F794B}">
      <dsp:nvSpPr>
        <dsp:cNvPr id="0" name=""/>
        <dsp:cNvSpPr/>
      </dsp:nvSpPr>
      <dsp:spPr>
        <a:xfrm>
          <a:off x="0" y="1816931"/>
          <a:ext cx="5343144" cy="9354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a:t>Pathway 3 stroke</a:t>
          </a:r>
          <a:endParaRPr lang="en-US" sz="3900" kern="1200"/>
        </a:p>
      </dsp:txBody>
      <dsp:txXfrm>
        <a:off x="45663" y="1862594"/>
        <a:ext cx="5251818" cy="84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BDC10-C80A-4148-9217-193606F8DCA3}">
      <dsp:nvSpPr>
        <dsp:cNvPr id="0" name=""/>
        <dsp:cNvSpPr/>
      </dsp:nvSpPr>
      <dsp:spPr>
        <a:xfrm>
          <a:off x="0" y="2315"/>
          <a:ext cx="5181583" cy="4346674"/>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marL="0" lvl="0" indent="0" algn="l" defTabSz="1022350">
            <a:lnSpc>
              <a:spcPct val="90000"/>
            </a:lnSpc>
            <a:spcBef>
              <a:spcPct val="0"/>
            </a:spcBef>
            <a:spcAft>
              <a:spcPct val="35000"/>
            </a:spcAft>
            <a:buNone/>
          </a:pPr>
          <a:r>
            <a:rPr lang="en-GB" sz="2300" kern="1200"/>
            <a:t>Current issue </a:t>
          </a:r>
          <a:endParaRPr lang="en-US" sz="2300" kern="1200"/>
        </a:p>
        <a:p>
          <a:pPr marL="171450" lvl="1" indent="-171450" algn="l" defTabSz="800100">
            <a:lnSpc>
              <a:spcPct val="90000"/>
            </a:lnSpc>
            <a:spcBef>
              <a:spcPct val="0"/>
            </a:spcBef>
            <a:spcAft>
              <a:spcPct val="15000"/>
            </a:spcAft>
            <a:buChar char="•"/>
          </a:pPr>
          <a:r>
            <a:rPr lang="en-GB" sz="1800" kern="1200"/>
            <a:t>Overuse of high cost resource</a:t>
          </a:r>
          <a:endParaRPr lang="en-US" sz="1800" kern="1200"/>
        </a:p>
        <a:p>
          <a:pPr marL="171450" lvl="1" indent="-171450" algn="l" defTabSz="800100">
            <a:lnSpc>
              <a:spcPct val="90000"/>
            </a:lnSpc>
            <a:spcBef>
              <a:spcPct val="0"/>
            </a:spcBef>
            <a:spcAft>
              <a:spcPct val="15000"/>
            </a:spcAft>
            <a:buChar char="•"/>
          </a:pPr>
          <a:r>
            <a:rPr lang="en-GB" sz="1800" kern="1200"/>
            <a:t>Aging population</a:t>
          </a:r>
          <a:endParaRPr lang="en-US" sz="1800" kern="1200"/>
        </a:p>
        <a:p>
          <a:pPr marL="171450" lvl="1" indent="-171450" algn="l" defTabSz="800100">
            <a:lnSpc>
              <a:spcPct val="90000"/>
            </a:lnSpc>
            <a:spcBef>
              <a:spcPct val="0"/>
            </a:spcBef>
            <a:spcAft>
              <a:spcPct val="15000"/>
            </a:spcAft>
            <a:buChar char="•"/>
          </a:pPr>
          <a:r>
            <a:rPr lang="en-GB" sz="1800" kern="1200"/>
            <a:t>Multi-presentational complexity </a:t>
          </a:r>
          <a:endParaRPr lang="en-US" sz="1800" kern="1200"/>
        </a:p>
        <a:p>
          <a:pPr marL="171450" lvl="1" indent="-171450" algn="l" defTabSz="800100">
            <a:lnSpc>
              <a:spcPct val="90000"/>
            </a:lnSpc>
            <a:spcBef>
              <a:spcPct val="0"/>
            </a:spcBef>
            <a:spcAft>
              <a:spcPct val="15000"/>
            </a:spcAft>
            <a:buChar char="•"/>
          </a:pPr>
          <a:r>
            <a:rPr lang="en-GB" sz="1800" kern="1200"/>
            <a:t>Diagnosis specific rehab models</a:t>
          </a:r>
          <a:endParaRPr lang="en-US" sz="1800" kern="1200"/>
        </a:p>
        <a:p>
          <a:pPr marL="171450" lvl="1" indent="-171450" algn="l" defTabSz="800100">
            <a:lnSpc>
              <a:spcPct val="90000"/>
            </a:lnSpc>
            <a:spcBef>
              <a:spcPct val="0"/>
            </a:spcBef>
            <a:spcAft>
              <a:spcPct val="15000"/>
            </a:spcAft>
            <a:buChar char="•"/>
          </a:pPr>
          <a:r>
            <a:rPr lang="en-GB" sz="1800" kern="1200"/>
            <a:t>Variation in access &amp; delivery</a:t>
          </a:r>
          <a:endParaRPr lang="en-US" sz="1800" kern="1200"/>
        </a:p>
        <a:p>
          <a:pPr marL="171450" lvl="1" indent="-171450" algn="l" defTabSz="800100">
            <a:lnSpc>
              <a:spcPct val="90000"/>
            </a:lnSpc>
            <a:spcBef>
              <a:spcPct val="0"/>
            </a:spcBef>
            <a:spcAft>
              <a:spcPct val="15000"/>
            </a:spcAft>
            <a:buChar char="•"/>
          </a:pPr>
          <a:r>
            <a:rPr lang="en-GB" sz="1800" kern="1200"/>
            <a:t>ICS impact data</a:t>
          </a:r>
          <a:endParaRPr lang="en-US" sz="1800" kern="1200"/>
        </a:p>
      </dsp:txBody>
      <dsp:txXfrm>
        <a:off x="1295396" y="2315"/>
        <a:ext cx="2590791" cy="35860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51026-B9C5-4BE3-A106-E2A388F75CE3}">
      <dsp:nvSpPr>
        <dsp:cNvPr id="0" name=""/>
        <dsp:cNvSpPr/>
      </dsp:nvSpPr>
      <dsp:spPr>
        <a:xfrm>
          <a:off x="2045998" y="350923"/>
          <a:ext cx="4762123" cy="4762123"/>
        </a:xfrm>
        <a:prstGeom prst="pie">
          <a:avLst>
            <a:gd name="adj1" fmla="val 16200000"/>
            <a:gd name="adj2" fmla="val 2052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Single community vision</a:t>
          </a:r>
          <a:endParaRPr lang="en-US" sz="1900" kern="1200"/>
        </a:p>
      </dsp:txBody>
      <dsp:txXfrm>
        <a:off x="4530239" y="1151413"/>
        <a:ext cx="1530682" cy="1020455"/>
      </dsp:txXfrm>
    </dsp:sp>
    <dsp:sp modelId="{B20FBABE-71A9-4BC4-B1BF-61DFFE1268D6}">
      <dsp:nvSpPr>
        <dsp:cNvPr id="0" name=""/>
        <dsp:cNvSpPr/>
      </dsp:nvSpPr>
      <dsp:spPr>
        <a:xfrm>
          <a:off x="2086816" y="477913"/>
          <a:ext cx="4762123" cy="4762123"/>
        </a:xfrm>
        <a:prstGeom prst="pie">
          <a:avLst>
            <a:gd name="adj1" fmla="val 20520000"/>
            <a:gd name="adj2" fmla="val 324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Person</a:t>
          </a:r>
          <a:r>
            <a:rPr lang="en-US" sz="1900" kern="1200" baseline="0" dirty="0"/>
            <a:t> centered system</a:t>
          </a:r>
          <a:endParaRPr lang="en-US" sz="1900" kern="1200" dirty="0"/>
        </a:p>
      </dsp:txBody>
      <dsp:txXfrm>
        <a:off x="5153851" y="2653750"/>
        <a:ext cx="1417298" cy="1133839"/>
      </dsp:txXfrm>
    </dsp:sp>
    <dsp:sp modelId="{C2D1F822-51AB-419D-9B1B-93412CFDD6A1}">
      <dsp:nvSpPr>
        <dsp:cNvPr id="0" name=""/>
        <dsp:cNvSpPr/>
      </dsp:nvSpPr>
      <dsp:spPr>
        <a:xfrm>
          <a:off x="1979102" y="556148"/>
          <a:ext cx="4762123" cy="4762123"/>
        </a:xfrm>
        <a:prstGeom prst="pie">
          <a:avLst>
            <a:gd name="adj1" fmla="val 3240000"/>
            <a:gd name="adj2" fmla="val 756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Adaptable needs based response</a:t>
          </a:r>
          <a:endParaRPr lang="en-US" sz="1900" kern="1200"/>
        </a:p>
      </dsp:txBody>
      <dsp:txXfrm>
        <a:off x="3679860" y="3900973"/>
        <a:ext cx="1360606" cy="1247222"/>
      </dsp:txXfrm>
    </dsp:sp>
    <dsp:sp modelId="{D3C22A03-A825-4BAB-8F15-F9CCFD2F9350}">
      <dsp:nvSpPr>
        <dsp:cNvPr id="0" name=""/>
        <dsp:cNvSpPr/>
      </dsp:nvSpPr>
      <dsp:spPr>
        <a:xfrm>
          <a:off x="1871387" y="477913"/>
          <a:ext cx="4762123" cy="4762123"/>
        </a:xfrm>
        <a:prstGeom prst="pie">
          <a:avLst>
            <a:gd name="adj1" fmla="val 7560000"/>
            <a:gd name="adj2" fmla="val 1188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err="1"/>
            <a:t>Longterm</a:t>
          </a:r>
          <a:r>
            <a:rPr lang="en-GB" sz="1900" kern="1200" dirty="0"/>
            <a:t> view of rehabilitation</a:t>
          </a:r>
          <a:endParaRPr lang="en-US" sz="1900" kern="1200" dirty="0"/>
        </a:p>
      </dsp:txBody>
      <dsp:txXfrm>
        <a:off x="2149177" y="2653750"/>
        <a:ext cx="1417298" cy="1133839"/>
      </dsp:txXfrm>
    </dsp:sp>
    <dsp:sp modelId="{D2F3EE9B-2D8A-4915-9EE4-6A69D373D6B8}">
      <dsp:nvSpPr>
        <dsp:cNvPr id="0" name=""/>
        <dsp:cNvSpPr/>
      </dsp:nvSpPr>
      <dsp:spPr>
        <a:xfrm>
          <a:off x="1875061" y="266204"/>
          <a:ext cx="4762123" cy="4762123"/>
        </a:xfrm>
        <a:prstGeom prst="pie">
          <a:avLst>
            <a:gd name="adj1" fmla="val 1188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Broader paradigm of rehabilitation</a:t>
          </a:r>
          <a:endParaRPr lang="en-US" sz="1900" kern="1200" dirty="0"/>
        </a:p>
      </dsp:txBody>
      <dsp:txXfrm>
        <a:off x="2622260" y="1066695"/>
        <a:ext cx="1530682" cy="1020455"/>
      </dsp:txXfrm>
    </dsp:sp>
    <dsp:sp modelId="{5241D34C-22C1-41F2-8653-288F35C13C29}">
      <dsp:nvSpPr>
        <dsp:cNvPr id="0" name=""/>
        <dsp:cNvSpPr/>
      </dsp:nvSpPr>
      <dsp:spPr>
        <a:xfrm>
          <a:off x="1750976" y="56125"/>
          <a:ext cx="5351720" cy="5351720"/>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95F4E4-DC0A-4A3C-A9C0-AAD977FDBB13}">
      <dsp:nvSpPr>
        <dsp:cNvPr id="0" name=""/>
        <dsp:cNvSpPr/>
      </dsp:nvSpPr>
      <dsp:spPr>
        <a:xfrm>
          <a:off x="1792347" y="183073"/>
          <a:ext cx="5351720" cy="5351720"/>
        </a:xfrm>
        <a:prstGeom prst="circularArrow">
          <a:avLst>
            <a:gd name="adj1" fmla="val 5085"/>
            <a:gd name="adj2" fmla="val 327528"/>
            <a:gd name="adj3" fmla="val 2912753"/>
            <a:gd name="adj4" fmla="val 20519953"/>
            <a:gd name="adj5" fmla="val 5932"/>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DBA061-3809-448E-8040-D109D14CE361}">
      <dsp:nvSpPr>
        <dsp:cNvPr id="0" name=""/>
        <dsp:cNvSpPr/>
      </dsp:nvSpPr>
      <dsp:spPr>
        <a:xfrm>
          <a:off x="1684303" y="261547"/>
          <a:ext cx="5351720" cy="5351720"/>
        </a:xfrm>
        <a:prstGeom prst="circularArrow">
          <a:avLst>
            <a:gd name="adj1" fmla="val 5085"/>
            <a:gd name="adj2" fmla="val 327528"/>
            <a:gd name="adj3" fmla="val 7232777"/>
            <a:gd name="adj4" fmla="val 3239695"/>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27F52A-34A6-4DC0-B514-7E528E01C73E}">
      <dsp:nvSpPr>
        <dsp:cNvPr id="0" name=""/>
        <dsp:cNvSpPr/>
      </dsp:nvSpPr>
      <dsp:spPr>
        <a:xfrm>
          <a:off x="1576260" y="183073"/>
          <a:ext cx="5351720" cy="5351720"/>
        </a:xfrm>
        <a:prstGeom prst="circularArrow">
          <a:avLst>
            <a:gd name="adj1" fmla="val 5085"/>
            <a:gd name="adj2" fmla="val 327528"/>
            <a:gd name="adj3" fmla="val 11552519"/>
            <a:gd name="adj4" fmla="val 7559718"/>
            <a:gd name="adj5" fmla="val 5932"/>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FC265D-51E1-47DB-8E89-EBA695F0F1CF}">
      <dsp:nvSpPr>
        <dsp:cNvPr id="0" name=""/>
        <dsp:cNvSpPr/>
      </dsp:nvSpPr>
      <dsp:spPr>
        <a:xfrm>
          <a:off x="1580487" y="-28593"/>
          <a:ext cx="5351720" cy="5351720"/>
        </a:xfrm>
        <a:prstGeom prst="circularArrow">
          <a:avLst>
            <a:gd name="adj1" fmla="val 5085"/>
            <a:gd name="adj2" fmla="val 327528"/>
            <a:gd name="adj3" fmla="val 15872148"/>
            <a:gd name="adj4" fmla="val 11880111"/>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21C3D-FE63-401D-BEA4-4F3C87985906}">
      <dsp:nvSpPr>
        <dsp:cNvPr id="0" name=""/>
        <dsp:cNvSpPr/>
      </dsp:nvSpPr>
      <dsp:spPr>
        <a:xfrm>
          <a:off x="0" y="341510"/>
          <a:ext cx="611124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Uncoupling services &amp; reforming</a:t>
          </a:r>
          <a:endParaRPr lang="en-US" sz="2500" kern="1200" dirty="0"/>
        </a:p>
      </dsp:txBody>
      <dsp:txXfrm>
        <a:off x="29271" y="370781"/>
        <a:ext cx="6052698" cy="541083"/>
      </dsp:txXfrm>
    </dsp:sp>
    <dsp:sp modelId="{95169A5E-E60C-4001-A1AE-55E33C2045D6}">
      <dsp:nvSpPr>
        <dsp:cNvPr id="0" name=""/>
        <dsp:cNvSpPr/>
      </dsp:nvSpPr>
      <dsp:spPr>
        <a:xfrm>
          <a:off x="0" y="1013135"/>
          <a:ext cx="611124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Developing squiggly pathways</a:t>
          </a:r>
          <a:endParaRPr lang="en-US" sz="2500" kern="1200"/>
        </a:p>
      </dsp:txBody>
      <dsp:txXfrm>
        <a:off x="29271" y="1042406"/>
        <a:ext cx="6052698" cy="541083"/>
      </dsp:txXfrm>
    </dsp:sp>
    <dsp:sp modelId="{E02B993F-E222-4F71-B030-8AFDBB163DCA}">
      <dsp:nvSpPr>
        <dsp:cNvPr id="0" name=""/>
        <dsp:cNvSpPr/>
      </dsp:nvSpPr>
      <dsp:spPr>
        <a:xfrm>
          <a:off x="0" y="1684760"/>
          <a:ext cx="611124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Need to embracing new aspects of health</a:t>
          </a:r>
          <a:endParaRPr lang="en-US" sz="2500" kern="1200"/>
        </a:p>
      </dsp:txBody>
      <dsp:txXfrm>
        <a:off x="29271" y="1714031"/>
        <a:ext cx="6052698" cy="541083"/>
      </dsp:txXfrm>
    </dsp:sp>
    <dsp:sp modelId="{4B93A0C8-9FAA-418D-B89C-18C44E7EA791}">
      <dsp:nvSpPr>
        <dsp:cNvPr id="0" name=""/>
        <dsp:cNvSpPr/>
      </dsp:nvSpPr>
      <dsp:spPr>
        <a:xfrm>
          <a:off x="0" y="2356385"/>
          <a:ext cx="611124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New rehabilitation cohorts to support</a:t>
          </a:r>
          <a:endParaRPr lang="en-US" sz="2500" kern="1200"/>
        </a:p>
      </dsp:txBody>
      <dsp:txXfrm>
        <a:off x="29271" y="2385656"/>
        <a:ext cx="6052698" cy="541083"/>
      </dsp:txXfrm>
    </dsp:sp>
    <dsp:sp modelId="{EF0DD8C3-8C27-42A5-B35E-67BD588428D9}">
      <dsp:nvSpPr>
        <dsp:cNvPr id="0" name=""/>
        <dsp:cNvSpPr/>
      </dsp:nvSpPr>
      <dsp:spPr>
        <a:xfrm>
          <a:off x="0" y="3028010"/>
          <a:ext cx="611124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Embracing new roles to deliver rehabilitation </a:t>
          </a:r>
          <a:endParaRPr lang="en-US" sz="2500" kern="1200"/>
        </a:p>
      </dsp:txBody>
      <dsp:txXfrm>
        <a:off x="29271" y="3057281"/>
        <a:ext cx="6052698" cy="541083"/>
      </dsp:txXfrm>
    </dsp:sp>
    <dsp:sp modelId="{4E70506A-2099-40A1-BDB3-DDCAA3F78311}">
      <dsp:nvSpPr>
        <dsp:cNvPr id="0" name=""/>
        <dsp:cNvSpPr/>
      </dsp:nvSpPr>
      <dsp:spPr>
        <a:xfrm>
          <a:off x="0" y="3699635"/>
          <a:ext cx="611124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Working in new environments </a:t>
          </a:r>
          <a:endParaRPr lang="en-US" sz="2500" kern="1200"/>
        </a:p>
      </dsp:txBody>
      <dsp:txXfrm>
        <a:off x="29271" y="3728906"/>
        <a:ext cx="6052698" cy="5410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E4496-03DD-4E35-BA18-A0F1BD6318CB}">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7F20FA-13EE-4367-A20F-224CE2BE4B16}">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3FB501-8E0C-4DD6-A57E-3B3F2D227438}">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1" kern="1200" dirty="0">
              <a:solidFill>
                <a:schemeClr val="accent1"/>
              </a:solidFill>
            </a:rPr>
            <a:t>Capacity &amp; demand</a:t>
          </a:r>
          <a:endParaRPr lang="en-US" sz="2400" b="1" kern="1200" dirty="0">
            <a:solidFill>
              <a:schemeClr val="accent1"/>
            </a:solidFill>
          </a:endParaRPr>
        </a:p>
      </dsp:txBody>
      <dsp:txXfrm>
        <a:off x="1172126" y="908559"/>
        <a:ext cx="2114937" cy="897246"/>
      </dsp:txXfrm>
    </dsp:sp>
    <dsp:sp modelId="{3AA36C29-F2FA-4A86-9B38-808827FE45F0}">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204ED-6466-4979-B442-B96DA4017EE7}">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2C4168-A21D-4278-8D89-EF6C6BFCAC2D}">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1" kern="1200" dirty="0">
              <a:solidFill>
                <a:schemeClr val="accent1"/>
              </a:solidFill>
            </a:rPr>
            <a:t>Workforce</a:t>
          </a:r>
          <a:endParaRPr lang="en-US" sz="2400" b="1" kern="1200" dirty="0">
            <a:solidFill>
              <a:schemeClr val="accent1"/>
            </a:solidFill>
          </a:endParaRPr>
        </a:p>
      </dsp:txBody>
      <dsp:txXfrm>
        <a:off x="4745088" y="908559"/>
        <a:ext cx="2114937" cy="897246"/>
      </dsp:txXfrm>
    </dsp:sp>
    <dsp:sp modelId="{B97117AB-C070-42F9-9BDE-F1CA41567DFC}">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C9FE4-F657-4519-8A5B-6439EC3FA503}">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B64E9-A3EC-463C-B5BA-C11D13195BFA}">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1" kern="1200" dirty="0">
              <a:solidFill>
                <a:schemeClr val="accent1"/>
              </a:solidFill>
            </a:rPr>
            <a:t>Investment</a:t>
          </a:r>
          <a:endParaRPr lang="en-US" sz="2400" b="1" kern="1200" dirty="0">
            <a:solidFill>
              <a:schemeClr val="accent1"/>
            </a:solidFill>
          </a:endParaRPr>
        </a:p>
      </dsp:txBody>
      <dsp:txXfrm>
        <a:off x="8318049" y="908559"/>
        <a:ext cx="2114937" cy="897246"/>
      </dsp:txXfrm>
    </dsp:sp>
    <dsp:sp modelId="{9190F399-5FFE-49CE-B63A-FD1C3F2A54C3}">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F2733C-744B-4863-82B3-07D3D947CC2B}">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9A7C1-EC9A-4676-8D91-1B22BE6671F4}">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1" kern="1200" dirty="0">
              <a:solidFill>
                <a:schemeClr val="accent1"/>
              </a:solidFill>
            </a:rPr>
            <a:t>Measuring our impact</a:t>
          </a:r>
          <a:endParaRPr lang="en-US" sz="2400" b="1" kern="1200" dirty="0">
            <a:solidFill>
              <a:schemeClr val="accent1"/>
            </a:solidFill>
          </a:endParaRPr>
        </a:p>
      </dsp:txBody>
      <dsp:txXfrm>
        <a:off x="1172126" y="2545532"/>
        <a:ext cx="2114937" cy="897246"/>
      </dsp:txXfrm>
    </dsp:sp>
    <dsp:sp modelId="{FC62DADB-3B41-4EE6-A843-5EEF25F9340F}">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450C6-B10A-49DE-BDE7-9E105ED79BCD}">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C97461-1AB6-4289-8590-BB6DD4026520}">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1" kern="1200" dirty="0">
              <a:solidFill>
                <a:schemeClr val="accent1"/>
              </a:solidFill>
            </a:rPr>
            <a:t>Blurring boundaries</a:t>
          </a:r>
          <a:endParaRPr lang="en-US" sz="2400" b="1" kern="1200" dirty="0">
            <a:solidFill>
              <a:schemeClr val="accent1"/>
            </a:solidFill>
          </a:endParaRPr>
        </a:p>
      </dsp:txBody>
      <dsp:txXfrm>
        <a:off x="4745088" y="2545532"/>
        <a:ext cx="2114937" cy="897246"/>
      </dsp:txXfrm>
    </dsp:sp>
    <dsp:sp modelId="{C4F56A29-C5FE-4677-B7B4-BE93BAC0D80F}">
      <dsp:nvSpPr>
        <dsp:cNvPr id="0" name=""/>
        <dsp:cNvSpPr/>
      </dsp:nvSpPr>
      <dsp:spPr>
        <a:xfrm>
          <a:off x="7228536" y="254553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2F93F9-AD88-413C-82D6-F79FF1B878BB}">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2AA5D6-4F30-4F38-AEF0-106143D2DD09}">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b="1" kern="1200" dirty="0">
              <a:solidFill>
                <a:schemeClr val="accent1"/>
              </a:solidFill>
            </a:rPr>
            <a:t>Governance</a:t>
          </a:r>
          <a:endParaRPr lang="en-US" sz="2400" b="1" kern="1200" dirty="0">
            <a:solidFill>
              <a:schemeClr val="accent1"/>
            </a:solidFill>
          </a:endParaRPr>
        </a:p>
      </dsp:txBody>
      <dsp:txXfrm>
        <a:off x="8318049" y="2545532"/>
        <a:ext cx="2114937" cy="897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A15D0-8720-4DE0-BD0F-4E843639C1E8}">
      <dsp:nvSpPr>
        <dsp:cNvPr id="0" name=""/>
        <dsp:cNvSpPr/>
      </dsp:nvSpPr>
      <dsp:spPr>
        <a:xfrm rot="5400000">
          <a:off x="436310" y="988433"/>
          <a:ext cx="1545737" cy="186465"/>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134D32-39B2-46D9-9ACB-16CE3FC1A62C}">
      <dsp:nvSpPr>
        <dsp:cNvPr id="0" name=""/>
        <dsp:cNvSpPr/>
      </dsp:nvSpPr>
      <dsp:spPr>
        <a:xfrm>
          <a:off x="790742" y="242"/>
          <a:ext cx="2071834" cy="12431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Need common tools to understand community complexity</a:t>
          </a:r>
          <a:endParaRPr lang="en-US" sz="1300" kern="1200"/>
        </a:p>
      </dsp:txBody>
      <dsp:txXfrm>
        <a:off x="827151" y="36651"/>
        <a:ext cx="1999016" cy="1170282"/>
      </dsp:txXfrm>
    </dsp:sp>
    <dsp:sp modelId="{68EDF7CD-60C8-4A0F-B29A-220072B3AD22}">
      <dsp:nvSpPr>
        <dsp:cNvPr id="0" name=""/>
        <dsp:cNvSpPr/>
      </dsp:nvSpPr>
      <dsp:spPr>
        <a:xfrm rot="5400000">
          <a:off x="436310" y="2542309"/>
          <a:ext cx="1545737" cy="186465"/>
        </a:xfrm>
        <a:prstGeom prst="rect">
          <a:avLst/>
        </a:prstGeom>
        <a:solidFill>
          <a:schemeClr val="accent5">
            <a:hueOff val="-965506"/>
            <a:satOff val="-2488"/>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591066-6930-4BA6-B929-E6A3F3735A5C}">
      <dsp:nvSpPr>
        <dsp:cNvPr id="0" name=""/>
        <dsp:cNvSpPr/>
      </dsp:nvSpPr>
      <dsp:spPr>
        <a:xfrm>
          <a:off x="790742" y="1554118"/>
          <a:ext cx="2071834" cy="1243100"/>
        </a:xfrm>
        <a:prstGeom prst="roundRect">
          <a:avLst>
            <a:gd name="adj" fmla="val 10000"/>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Shared Rehab Framework or model to ensure right people are getting the right type of rehab and therapy at the right time</a:t>
          </a:r>
          <a:endParaRPr lang="en-US" sz="1300" kern="1200"/>
        </a:p>
      </dsp:txBody>
      <dsp:txXfrm>
        <a:off x="827151" y="1590527"/>
        <a:ext cx="1999016" cy="1170282"/>
      </dsp:txXfrm>
    </dsp:sp>
    <dsp:sp modelId="{FEC4F6B4-A588-4CD6-B1D9-F6D28793D94D}">
      <dsp:nvSpPr>
        <dsp:cNvPr id="0" name=""/>
        <dsp:cNvSpPr/>
      </dsp:nvSpPr>
      <dsp:spPr>
        <a:xfrm>
          <a:off x="1213248" y="3319247"/>
          <a:ext cx="2747401" cy="186465"/>
        </a:xfrm>
        <a:prstGeom prst="rect">
          <a:avLst/>
        </a:prstGeom>
        <a:solidFill>
          <a:schemeClr val="accent5">
            <a:hueOff val="-1931012"/>
            <a:satOff val="-4977"/>
            <a:lumOff val="-33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4DCDD8-619F-48E3-8EC4-70F778F446FB}">
      <dsp:nvSpPr>
        <dsp:cNvPr id="0" name=""/>
        <dsp:cNvSpPr/>
      </dsp:nvSpPr>
      <dsp:spPr>
        <a:xfrm>
          <a:off x="790742" y="3107994"/>
          <a:ext cx="2071834" cy="1243100"/>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Evolving the responsive rehab offer beyond traditional ESD pathways </a:t>
          </a:r>
          <a:endParaRPr lang="en-US" sz="1300" kern="1200"/>
        </a:p>
      </dsp:txBody>
      <dsp:txXfrm>
        <a:off x="827151" y="3144403"/>
        <a:ext cx="1999016" cy="1170282"/>
      </dsp:txXfrm>
    </dsp:sp>
    <dsp:sp modelId="{638C0E8F-9E5D-4031-ADCA-20AA09205200}">
      <dsp:nvSpPr>
        <dsp:cNvPr id="0" name=""/>
        <dsp:cNvSpPr/>
      </dsp:nvSpPr>
      <dsp:spPr>
        <a:xfrm rot="16200000">
          <a:off x="3191850" y="2542309"/>
          <a:ext cx="1545737" cy="186465"/>
        </a:xfrm>
        <a:prstGeom prst="rect">
          <a:avLst/>
        </a:prstGeom>
        <a:solidFill>
          <a:schemeClr val="accent5">
            <a:hueOff val="-2896518"/>
            <a:satOff val="-7465"/>
            <a:lumOff val="-50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3E1D7F-61A0-4E32-B739-C593BA2EB1C4}">
      <dsp:nvSpPr>
        <dsp:cNvPr id="0" name=""/>
        <dsp:cNvSpPr/>
      </dsp:nvSpPr>
      <dsp:spPr>
        <a:xfrm>
          <a:off x="3546283" y="3107994"/>
          <a:ext cx="2071834" cy="1243100"/>
        </a:xfrm>
        <a:prstGeom prst="roundRect">
          <a:avLst>
            <a:gd name="adj" fmla="val 10000"/>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Embed a common approach to community waiting times to reduce risk of clinical harm </a:t>
          </a:r>
          <a:endParaRPr lang="en-US" sz="1300" kern="1200"/>
        </a:p>
      </dsp:txBody>
      <dsp:txXfrm>
        <a:off x="3582692" y="3144403"/>
        <a:ext cx="1999016" cy="1170282"/>
      </dsp:txXfrm>
    </dsp:sp>
    <dsp:sp modelId="{1F2B501C-C2FF-4784-8AF2-2E10711E2439}">
      <dsp:nvSpPr>
        <dsp:cNvPr id="0" name=""/>
        <dsp:cNvSpPr/>
      </dsp:nvSpPr>
      <dsp:spPr>
        <a:xfrm rot="16200000">
          <a:off x="3191850" y="988433"/>
          <a:ext cx="1545737" cy="186465"/>
        </a:xfrm>
        <a:prstGeom prst="rect">
          <a:avLst/>
        </a:prstGeom>
        <a:solidFill>
          <a:schemeClr val="accent5">
            <a:hueOff val="-3862025"/>
            <a:satOff val="-9954"/>
            <a:lumOff val="-67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29D765-E4B6-4FF3-9E07-4533FF145E31}">
      <dsp:nvSpPr>
        <dsp:cNvPr id="0" name=""/>
        <dsp:cNvSpPr/>
      </dsp:nvSpPr>
      <dsp:spPr>
        <a:xfrm>
          <a:off x="3546283" y="1554118"/>
          <a:ext cx="2071834" cy="124310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Developing models to support tiering or segmentation of caseloads to maximise workforce and access to rehabilitation</a:t>
          </a:r>
          <a:endParaRPr lang="en-US" sz="1300" kern="1200"/>
        </a:p>
      </dsp:txBody>
      <dsp:txXfrm>
        <a:off x="3582692" y="1590527"/>
        <a:ext cx="1999016" cy="1170282"/>
      </dsp:txXfrm>
    </dsp:sp>
    <dsp:sp modelId="{E5707E4F-5C5A-4719-A828-4245C1AFDE0E}">
      <dsp:nvSpPr>
        <dsp:cNvPr id="0" name=""/>
        <dsp:cNvSpPr/>
      </dsp:nvSpPr>
      <dsp:spPr>
        <a:xfrm>
          <a:off x="3968788" y="211495"/>
          <a:ext cx="2747401" cy="186465"/>
        </a:xfrm>
        <a:prstGeom prst="rect">
          <a:avLst/>
        </a:prstGeom>
        <a:solidFill>
          <a:schemeClr val="accent5">
            <a:hueOff val="-4827531"/>
            <a:satOff val="-12442"/>
            <a:lumOff val="-84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8F50E8-22D0-447F-AF8D-ACCDD022F0F0}">
      <dsp:nvSpPr>
        <dsp:cNvPr id="0" name=""/>
        <dsp:cNvSpPr/>
      </dsp:nvSpPr>
      <dsp:spPr>
        <a:xfrm>
          <a:off x="3546283" y="242"/>
          <a:ext cx="2071834" cy="1243100"/>
        </a:xfrm>
        <a:prstGeom prst="roundRect">
          <a:avLst>
            <a:gd name="adj" fmla="val 10000"/>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Ensure there is a  universal offer of self-management&amp; support across Sussex</a:t>
          </a:r>
          <a:endParaRPr lang="en-US" sz="1300" kern="1200" dirty="0"/>
        </a:p>
      </dsp:txBody>
      <dsp:txXfrm>
        <a:off x="3582692" y="36651"/>
        <a:ext cx="1999016" cy="1170282"/>
      </dsp:txXfrm>
    </dsp:sp>
    <dsp:sp modelId="{97DA0C44-E0DF-478F-B78B-DED452FAC807}">
      <dsp:nvSpPr>
        <dsp:cNvPr id="0" name=""/>
        <dsp:cNvSpPr/>
      </dsp:nvSpPr>
      <dsp:spPr>
        <a:xfrm rot="5400000">
          <a:off x="5947390" y="988433"/>
          <a:ext cx="1545737" cy="186465"/>
        </a:xfrm>
        <a:prstGeom prst="rect">
          <a:avLst/>
        </a:prstGeom>
        <a:solidFill>
          <a:schemeClr val="accent5">
            <a:hueOff val="-5793037"/>
            <a:satOff val="-14931"/>
            <a:lumOff val="-100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44F94F-9FF0-4606-A814-57F7A2F08A9A}">
      <dsp:nvSpPr>
        <dsp:cNvPr id="0" name=""/>
        <dsp:cNvSpPr/>
      </dsp:nvSpPr>
      <dsp:spPr>
        <a:xfrm>
          <a:off x="6301823" y="242"/>
          <a:ext cx="2071834" cy="1243100"/>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Amplify our use of peer support and peer leadership</a:t>
          </a:r>
          <a:endParaRPr lang="en-US" sz="1300" kern="1200"/>
        </a:p>
      </dsp:txBody>
      <dsp:txXfrm>
        <a:off x="6338232" y="36651"/>
        <a:ext cx="1999016" cy="1170282"/>
      </dsp:txXfrm>
    </dsp:sp>
    <dsp:sp modelId="{8E0D544A-8098-4518-A55E-DC23FE1263B5}">
      <dsp:nvSpPr>
        <dsp:cNvPr id="0" name=""/>
        <dsp:cNvSpPr/>
      </dsp:nvSpPr>
      <dsp:spPr>
        <a:xfrm rot="5400000">
          <a:off x="5947390" y="2542309"/>
          <a:ext cx="1545737" cy="186465"/>
        </a:xfrm>
        <a:prstGeom prst="rect">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2CCA52-0FB7-45DB-95B6-F4C5F7D51789}">
      <dsp:nvSpPr>
        <dsp:cNvPr id="0" name=""/>
        <dsp:cNvSpPr/>
      </dsp:nvSpPr>
      <dsp:spPr>
        <a:xfrm>
          <a:off x="6301823" y="1554118"/>
          <a:ext cx="2071834" cy="1243100"/>
        </a:xfrm>
        <a:prstGeom prst="roundRect">
          <a:avLst>
            <a:gd name="adj" fmla="val 10000"/>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Optimise use of our use supporting infrastructure</a:t>
          </a:r>
          <a:endParaRPr lang="en-US" sz="1300" kern="1200"/>
        </a:p>
      </dsp:txBody>
      <dsp:txXfrm>
        <a:off x="6338232" y="1590527"/>
        <a:ext cx="1999016" cy="1170282"/>
      </dsp:txXfrm>
    </dsp:sp>
    <dsp:sp modelId="{BAB9EBB0-3811-4094-AB08-A86005BAD3AE}">
      <dsp:nvSpPr>
        <dsp:cNvPr id="0" name=""/>
        <dsp:cNvSpPr/>
      </dsp:nvSpPr>
      <dsp:spPr>
        <a:xfrm>
          <a:off x="6301823" y="3107994"/>
          <a:ext cx="2071834" cy="124310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Opportunity to look at shared resource and inter-provider rehabilitation collaboration</a:t>
          </a:r>
          <a:endParaRPr lang="en-US" sz="1300" kern="1200"/>
        </a:p>
      </dsp:txBody>
      <dsp:txXfrm>
        <a:off x="6338232" y="3144403"/>
        <a:ext cx="1999016" cy="11702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04666-37B3-43D2-8DCE-54F0FE7F03E5}">
      <dsp:nvSpPr>
        <dsp:cNvPr id="0" name=""/>
        <dsp:cNvSpPr/>
      </dsp:nvSpPr>
      <dsp:spPr>
        <a:xfrm>
          <a:off x="443959" y="-73247"/>
          <a:ext cx="5508058" cy="5508058"/>
        </a:xfrm>
        <a:prstGeom prst="circularArrow">
          <a:avLst>
            <a:gd name="adj1" fmla="val 5544"/>
            <a:gd name="adj2" fmla="val 330680"/>
            <a:gd name="adj3" fmla="val 14870090"/>
            <a:gd name="adj4" fmla="val 16749838"/>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CEC31-17CB-41A8-A7FA-439A4AD3040D}">
      <dsp:nvSpPr>
        <dsp:cNvPr id="0" name=""/>
        <dsp:cNvSpPr/>
      </dsp:nvSpPr>
      <dsp:spPr>
        <a:xfrm>
          <a:off x="2559327" y="3610"/>
          <a:ext cx="1277321" cy="638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Understanding your population</a:t>
          </a:r>
          <a:endParaRPr lang="en-US" sz="1300" kern="1200"/>
        </a:p>
      </dsp:txBody>
      <dsp:txXfrm>
        <a:off x="2590504" y="34787"/>
        <a:ext cx="1214967" cy="576306"/>
      </dsp:txXfrm>
    </dsp:sp>
    <dsp:sp modelId="{5AE25D5E-F772-4A91-9C6B-E111D116C8C2}">
      <dsp:nvSpPr>
        <dsp:cNvPr id="0" name=""/>
        <dsp:cNvSpPr/>
      </dsp:nvSpPr>
      <dsp:spPr>
        <a:xfrm>
          <a:off x="3939948" y="452201"/>
          <a:ext cx="1277321" cy="638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Measuring your performance</a:t>
          </a:r>
          <a:endParaRPr lang="en-US" sz="1300" kern="1200"/>
        </a:p>
      </dsp:txBody>
      <dsp:txXfrm>
        <a:off x="3971125" y="483378"/>
        <a:ext cx="1214967" cy="576306"/>
      </dsp:txXfrm>
    </dsp:sp>
    <dsp:sp modelId="{856D4A7E-6B25-42E1-9765-131A97752E9C}">
      <dsp:nvSpPr>
        <dsp:cNvPr id="0" name=""/>
        <dsp:cNvSpPr/>
      </dsp:nvSpPr>
      <dsp:spPr>
        <a:xfrm>
          <a:off x="4793218" y="1626627"/>
          <a:ext cx="1277321" cy="638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Responsive rehabilitation </a:t>
          </a:r>
          <a:endParaRPr lang="en-US" sz="1300" kern="1200"/>
        </a:p>
      </dsp:txBody>
      <dsp:txXfrm>
        <a:off x="4824395" y="1657804"/>
        <a:ext cx="1214967" cy="576306"/>
      </dsp:txXfrm>
    </dsp:sp>
    <dsp:sp modelId="{A8BC8319-3EF7-43FB-ADC9-6F994BE4A027}">
      <dsp:nvSpPr>
        <dsp:cNvPr id="0" name=""/>
        <dsp:cNvSpPr/>
      </dsp:nvSpPr>
      <dsp:spPr>
        <a:xfrm>
          <a:off x="4793218" y="3078297"/>
          <a:ext cx="1277321" cy="638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Needs based rehabilitation</a:t>
          </a:r>
          <a:endParaRPr lang="en-US" sz="1300" kern="1200"/>
        </a:p>
      </dsp:txBody>
      <dsp:txXfrm>
        <a:off x="4824395" y="3109474"/>
        <a:ext cx="1214967" cy="576306"/>
      </dsp:txXfrm>
    </dsp:sp>
    <dsp:sp modelId="{0DC21361-C744-40B8-8490-DA3EA25D9D83}">
      <dsp:nvSpPr>
        <dsp:cNvPr id="0" name=""/>
        <dsp:cNvSpPr/>
      </dsp:nvSpPr>
      <dsp:spPr>
        <a:xfrm>
          <a:off x="3939948" y="4252723"/>
          <a:ext cx="1277321" cy="638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Innovation in workforce</a:t>
          </a:r>
          <a:endParaRPr lang="en-US" sz="1300" kern="1200"/>
        </a:p>
      </dsp:txBody>
      <dsp:txXfrm>
        <a:off x="3971125" y="4283900"/>
        <a:ext cx="1214967" cy="576306"/>
      </dsp:txXfrm>
    </dsp:sp>
    <dsp:sp modelId="{CF525B30-7D0B-4C0C-938B-7BE42F7971F9}">
      <dsp:nvSpPr>
        <dsp:cNvPr id="0" name=""/>
        <dsp:cNvSpPr/>
      </dsp:nvSpPr>
      <dsp:spPr>
        <a:xfrm>
          <a:off x="2559327" y="4701314"/>
          <a:ext cx="1277321" cy="638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Lifelong reablement</a:t>
          </a:r>
          <a:endParaRPr lang="en-US" sz="1300" kern="1200"/>
        </a:p>
      </dsp:txBody>
      <dsp:txXfrm>
        <a:off x="2590504" y="4732491"/>
        <a:ext cx="1214967" cy="576306"/>
      </dsp:txXfrm>
    </dsp:sp>
    <dsp:sp modelId="{DFFB9DF6-CA4A-4920-911E-AEB8C3FD94C7}">
      <dsp:nvSpPr>
        <dsp:cNvPr id="0" name=""/>
        <dsp:cNvSpPr/>
      </dsp:nvSpPr>
      <dsp:spPr>
        <a:xfrm>
          <a:off x="1178707" y="4252723"/>
          <a:ext cx="1277321" cy="638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Prevention</a:t>
          </a:r>
          <a:endParaRPr lang="en-US" sz="1300" kern="1200"/>
        </a:p>
      </dsp:txBody>
      <dsp:txXfrm>
        <a:off x="1209884" y="4283900"/>
        <a:ext cx="1214967" cy="576306"/>
      </dsp:txXfrm>
    </dsp:sp>
    <dsp:sp modelId="{DDBF84F4-4515-4D1E-B5E1-7BF90470F1A3}">
      <dsp:nvSpPr>
        <dsp:cNvPr id="0" name=""/>
        <dsp:cNvSpPr/>
      </dsp:nvSpPr>
      <dsp:spPr>
        <a:xfrm>
          <a:off x="325436" y="3078297"/>
          <a:ext cx="1277321" cy="638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Personalisation</a:t>
          </a:r>
          <a:endParaRPr lang="en-US" sz="1300" kern="1200"/>
        </a:p>
      </dsp:txBody>
      <dsp:txXfrm>
        <a:off x="356613" y="3109474"/>
        <a:ext cx="1214967" cy="576306"/>
      </dsp:txXfrm>
    </dsp:sp>
    <dsp:sp modelId="{A59DD35A-8D2A-4108-9261-F07E74371794}">
      <dsp:nvSpPr>
        <dsp:cNvPr id="0" name=""/>
        <dsp:cNvSpPr/>
      </dsp:nvSpPr>
      <dsp:spPr>
        <a:xfrm>
          <a:off x="325436" y="1626627"/>
          <a:ext cx="1277321" cy="638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Health inequality</a:t>
          </a:r>
          <a:endParaRPr lang="en-US" sz="1300" kern="1200"/>
        </a:p>
      </dsp:txBody>
      <dsp:txXfrm>
        <a:off x="356613" y="1657804"/>
        <a:ext cx="1214967" cy="576306"/>
      </dsp:txXfrm>
    </dsp:sp>
    <dsp:sp modelId="{E137B88F-B171-417C-87EB-DA85BA16825C}">
      <dsp:nvSpPr>
        <dsp:cNvPr id="0" name=""/>
        <dsp:cNvSpPr/>
      </dsp:nvSpPr>
      <dsp:spPr>
        <a:xfrm>
          <a:off x="1178707" y="452201"/>
          <a:ext cx="1277321" cy="638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Digital innovation</a:t>
          </a:r>
          <a:endParaRPr lang="en-US" sz="1300" kern="1200"/>
        </a:p>
      </dsp:txBody>
      <dsp:txXfrm>
        <a:off x="1209884" y="483378"/>
        <a:ext cx="1214967" cy="5763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5BDF8-9C32-4155-BE0B-435473EFA813}">
      <dsp:nvSpPr>
        <dsp:cNvPr id="0" name=""/>
        <dsp:cNvSpPr/>
      </dsp:nvSpPr>
      <dsp:spPr>
        <a:xfrm>
          <a:off x="0" y="413291"/>
          <a:ext cx="7988809"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Long </a:t>
          </a:r>
          <a:r>
            <a:rPr lang="en-GB" sz="3000" kern="1200" dirty="0" err="1"/>
            <a:t>Covid</a:t>
          </a:r>
          <a:r>
            <a:rPr lang="en-GB" sz="3000" kern="1200" dirty="0"/>
            <a:t> virtual pathway programmes</a:t>
          </a:r>
          <a:endParaRPr lang="en-US" sz="3000" kern="1200" dirty="0"/>
        </a:p>
      </dsp:txBody>
      <dsp:txXfrm>
        <a:off x="35125" y="448416"/>
        <a:ext cx="7918559" cy="649299"/>
      </dsp:txXfrm>
    </dsp:sp>
    <dsp:sp modelId="{FA5783A3-5266-423A-9490-69E7950528F3}">
      <dsp:nvSpPr>
        <dsp:cNvPr id="0" name=""/>
        <dsp:cNvSpPr/>
      </dsp:nvSpPr>
      <dsp:spPr>
        <a:xfrm>
          <a:off x="0" y="1253340"/>
          <a:ext cx="7988809"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Ambulatory Rehabilitation Model- Hybrid Rehab</a:t>
          </a:r>
          <a:endParaRPr lang="en-US" sz="3000" kern="1200" dirty="0"/>
        </a:p>
      </dsp:txBody>
      <dsp:txXfrm>
        <a:off x="35125" y="1288465"/>
        <a:ext cx="7918559" cy="649299"/>
      </dsp:txXfrm>
    </dsp:sp>
    <dsp:sp modelId="{A9C94D55-6E65-4AD3-A862-71E18DCBF472}">
      <dsp:nvSpPr>
        <dsp:cNvPr id="0" name=""/>
        <dsp:cNvSpPr/>
      </dsp:nvSpPr>
      <dsp:spPr>
        <a:xfrm>
          <a:off x="35670" y="2059290"/>
          <a:ext cx="7917468" cy="827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Inpatient Activity Co-ordinators</a:t>
          </a:r>
          <a:endParaRPr lang="en-US" sz="3000" kern="1200" dirty="0"/>
        </a:p>
      </dsp:txBody>
      <dsp:txXfrm>
        <a:off x="76050" y="2099670"/>
        <a:ext cx="7836708" cy="746427"/>
      </dsp:txXfrm>
    </dsp:sp>
    <dsp:sp modelId="{F03D1D78-5BD9-4007-A7E3-4C42D0E73C99}">
      <dsp:nvSpPr>
        <dsp:cNvPr id="0" name=""/>
        <dsp:cNvSpPr/>
      </dsp:nvSpPr>
      <dsp:spPr>
        <a:xfrm>
          <a:off x="0" y="2972878"/>
          <a:ext cx="7988809"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Power Hour- </a:t>
          </a:r>
          <a:r>
            <a:rPr lang="en-GB" sz="3000" kern="1200" dirty="0" err="1"/>
            <a:t>SQuiRe</a:t>
          </a:r>
          <a:r>
            <a:rPr lang="en-GB" sz="3000" kern="1200" dirty="0"/>
            <a:t> project </a:t>
          </a:r>
          <a:endParaRPr lang="en-US" sz="3000" kern="1200" dirty="0"/>
        </a:p>
      </dsp:txBody>
      <dsp:txXfrm>
        <a:off x="35125" y="3008003"/>
        <a:ext cx="7918559" cy="6492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5BDF8-9C32-4155-BE0B-435473EFA813}">
      <dsp:nvSpPr>
        <dsp:cNvPr id="0" name=""/>
        <dsp:cNvSpPr/>
      </dsp:nvSpPr>
      <dsp:spPr>
        <a:xfrm>
          <a:off x="0" y="50311"/>
          <a:ext cx="1481456" cy="75582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NHS Sussex, SCFT &amp; ESHT</a:t>
          </a:r>
        </a:p>
      </dsp:txBody>
      <dsp:txXfrm>
        <a:off x="36896" y="87207"/>
        <a:ext cx="1407664" cy="682028"/>
      </dsp:txXfrm>
    </dsp:sp>
    <dsp:sp modelId="{FA5783A3-5266-423A-9490-69E7950528F3}">
      <dsp:nvSpPr>
        <dsp:cNvPr id="0" name=""/>
        <dsp:cNvSpPr/>
      </dsp:nvSpPr>
      <dsp:spPr>
        <a:xfrm>
          <a:off x="0" y="856527"/>
          <a:ext cx="1481456" cy="75582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ESHT</a:t>
          </a:r>
        </a:p>
      </dsp:txBody>
      <dsp:txXfrm>
        <a:off x="36896" y="893423"/>
        <a:ext cx="1407664" cy="682028"/>
      </dsp:txXfrm>
    </dsp:sp>
    <dsp:sp modelId="{A9C94D55-6E65-4AD3-A862-71E18DCBF472}">
      <dsp:nvSpPr>
        <dsp:cNvPr id="0" name=""/>
        <dsp:cNvSpPr/>
      </dsp:nvSpPr>
      <dsp:spPr>
        <a:xfrm>
          <a:off x="6614" y="1711011"/>
          <a:ext cx="1468226" cy="868883"/>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ESHT, </a:t>
          </a:r>
          <a:r>
            <a:rPr lang="en-US" sz="1900" kern="1200" dirty="0" err="1"/>
            <a:t>UHSxE</a:t>
          </a:r>
          <a:endParaRPr lang="en-US" sz="1900" kern="1200" dirty="0"/>
        </a:p>
      </dsp:txBody>
      <dsp:txXfrm>
        <a:off x="49029" y="1753426"/>
        <a:ext cx="1383396" cy="784053"/>
      </dsp:txXfrm>
    </dsp:sp>
    <dsp:sp modelId="{F03D1D78-5BD9-4007-A7E3-4C42D0E73C99}">
      <dsp:nvSpPr>
        <dsp:cNvPr id="0" name=""/>
        <dsp:cNvSpPr/>
      </dsp:nvSpPr>
      <dsp:spPr>
        <a:xfrm>
          <a:off x="0" y="2618077"/>
          <a:ext cx="1481456" cy="75582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err="1"/>
            <a:t>UHSxW</a:t>
          </a:r>
          <a:endParaRPr lang="en-US" sz="1900" kern="1200" dirty="0"/>
        </a:p>
      </dsp:txBody>
      <dsp:txXfrm>
        <a:off x="36896" y="2654973"/>
        <a:ext cx="1407664" cy="6820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33B50-962D-4882-A556-14BDB9E88394}" type="datetimeFigureOut">
              <a:rPr lang="en-GB" smtClean="0"/>
              <a:t>08/11/2022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BFAE5-3F65-420A-AF14-B8583BFA488A}" type="slidenum">
              <a:rPr lang="en-GB" smtClean="0"/>
              <a:t>‹#›</a:t>
            </a:fld>
            <a:endParaRPr lang="en-GB"/>
          </a:p>
        </p:txBody>
      </p:sp>
    </p:spTree>
    <p:extLst>
      <p:ext uri="{BB962C8B-B14F-4D97-AF65-F5344CB8AC3E}">
        <p14:creationId xmlns:p14="http://schemas.microsoft.com/office/powerpoint/2010/main" val="2186608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everyone. – </a:t>
            </a:r>
            <a:r>
              <a:rPr lang="en-GB" dirty="0" err="1"/>
              <a:t>Im</a:t>
            </a:r>
            <a:r>
              <a:rPr lang="en-GB" dirty="0"/>
              <a:t> Karen Poole and I work as an AHP Rehabilitation Consultant in East Sussex.</a:t>
            </a:r>
          </a:p>
          <a:p>
            <a:endParaRPr lang="en-GB" dirty="0"/>
          </a:p>
          <a:p>
            <a:r>
              <a:rPr lang="en-GB" dirty="0"/>
              <a:t>Its lovely to be here with you all and I’d like to thank the CSP for inviting me to join your session this morning, which is titled Tales from the Sussex system. I  hope to share more of our learning and insights from our transformation journey as we reshape our rehabilitation services in order to reframe the focus from patient to person. </a:t>
            </a:r>
          </a:p>
        </p:txBody>
      </p:sp>
      <p:sp>
        <p:nvSpPr>
          <p:cNvPr id="4" name="Slide Number Placeholder 3"/>
          <p:cNvSpPr>
            <a:spLocks noGrp="1"/>
          </p:cNvSpPr>
          <p:nvPr>
            <p:ph type="sldNum" sz="quarter" idx="5"/>
          </p:nvPr>
        </p:nvSpPr>
        <p:spPr/>
        <p:txBody>
          <a:bodyPr/>
          <a:lstStyle/>
          <a:p>
            <a:fld id="{921BFAE5-3F65-420A-AF14-B8583BFA488A}" type="slidenum">
              <a:rPr lang="en-GB" smtClean="0"/>
              <a:t>1</a:t>
            </a:fld>
            <a:endParaRPr lang="en-GB"/>
          </a:p>
        </p:txBody>
      </p:sp>
    </p:spTree>
    <p:extLst>
      <p:ext uri="{BB962C8B-B14F-4D97-AF65-F5344CB8AC3E}">
        <p14:creationId xmlns:p14="http://schemas.microsoft.com/office/powerpoint/2010/main" val="534586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So how are we applying the Sussex Rehabilitation Mandate or 6 pillar Model in a pragmatic way. </a:t>
            </a: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6 pillar journey is a series of half day workshops that uses an embedded learning approach,  where the outputs are co-created by </a:t>
            </a:r>
            <a:r>
              <a:rPr lang="en-GB" sz="1200" baseline="0" dirty="0"/>
              <a:t>colleagues across our system- including community ambassadors, community voluntary partners, commissioners, and health and social care. In this first 6 pillar cohort we have colleagues representing all of our neurorehabilitation or stroke services across Sussex, with a plan to roll out in other areas.  This slide illustrates our progress so far – which has seen us host 4 of the pillar workshops with the 5</a:t>
            </a:r>
            <a:r>
              <a:rPr lang="en-GB" sz="1200" baseline="30000" dirty="0"/>
              <a:t>th</a:t>
            </a:r>
            <a:r>
              <a:rPr lang="en-GB" sz="1200" baseline="0" dirty="0"/>
              <a:t> planned for the 24</a:t>
            </a:r>
            <a:r>
              <a:rPr lang="en-GB" sz="1200" baseline="30000" dirty="0"/>
              <a:t>th</a:t>
            </a:r>
            <a:r>
              <a:rPr lang="en-GB" sz="1200" baseline="0" dirty="0"/>
              <a:t> November.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There is a purposeful order to the pillars in the programme,  which enable our teams to build on their knowledge and insights gained within the previous pillar. Through this approach we are also able to  respond to emergent themes in a collaborative way. As o</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ur</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programme for rehabilitation and life long reablement evolves, underpinned by our growing insight, we are additionally introducing a variety of approaches to respond to requests for support from colleagues.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The feedback from the 6 pillar approach  has been positive as it offers colleagues much needed headspace to think differently and a collective approach to learning. It may also offer a realistic way to undertake whole system transformation.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endParaRPr lang="en-GB" dirty="0"/>
          </a:p>
        </p:txBody>
      </p:sp>
      <p:sp>
        <p:nvSpPr>
          <p:cNvPr id="4" name="Slide Number Placeholder 3"/>
          <p:cNvSpPr>
            <a:spLocks noGrp="1"/>
          </p:cNvSpPr>
          <p:nvPr>
            <p:ph type="sldNum" sz="quarter" idx="5"/>
          </p:nvPr>
        </p:nvSpPr>
        <p:spPr/>
        <p:txBody>
          <a:bodyPr/>
          <a:lstStyle/>
          <a:p>
            <a:fld id="{09129A68-261C-4B9F-8185-F0AB0C892582}" type="slidenum">
              <a:rPr lang="en-GB" smtClean="0"/>
              <a:t>10</a:t>
            </a:fld>
            <a:endParaRPr lang="en-GB"/>
          </a:p>
        </p:txBody>
      </p:sp>
    </p:spTree>
    <p:extLst>
      <p:ext uri="{BB962C8B-B14F-4D97-AF65-F5344CB8AC3E}">
        <p14:creationId xmlns:p14="http://schemas.microsoft.com/office/powerpoint/2010/main" val="4059175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Sussex rehabilitation Model has also been embedded within the Rehabilitation Transformation work happening at East Sussex , where I work as a consultant. What have we learnt so far across our collective journey within Sussex?</a:t>
            </a:r>
          </a:p>
          <a:p>
            <a:endParaRPr lang="en-GB" dirty="0"/>
          </a:p>
          <a:p>
            <a:r>
              <a:rPr lang="en-GB" dirty="0"/>
              <a:t>We recognised that we needed some common tools and a shared understanding of community complexity. Our community caseloads are vast so how do we begin to make sense of those? We are beginning to explore this in more detail within Sussex and I will share those examples with you shortly. We have developed a framework  which enables us to segment our community caseloads and help us to apply a consistent approach in determining the needs of our population, as well as understanding  how we can better respond to those needs at a time that is right for them. From this we have been able to look differently at the delivery of a responsive rehabilitation model for people with longer term needs and who traditionally may have experienced longer waits for rehabilitation. </a:t>
            </a:r>
          </a:p>
          <a:p>
            <a:endParaRPr lang="en-GB" dirty="0"/>
          </a:p>
          <a:p>
            <a:r>
              <a:rPr lang="en-GB" dirty="0"/>
              <a:t>To complement our evolution in delivering responsive rehabilitation we have also recognised the need to embed a universal offer of self management and support across Sussex. Our long </a:t>
            </a:r>
            <a:r>
              <a:rPr lang="en-GB" dirty="0" err="1"/>
              <a:t>Covid</a:t>
            </a:r>
            <a:r>
              <a:rPr lang="en-GB" dirty="0"/>
              <a:t> services have been progressing this model of supported self management as part of a tiered approach to rehabilitation. Through segmentation of our caseloads we have seen opportunities to , maximise the use of our workforce and improve capacity for access to rehabilitation. We are also embedding  a common approach to community waiting times to reduce the risk of clinical harm. In addition we are amplifying the role of peer leaders in supporting our service redesign and identifying more opportunities for access to peer support. We also continue to look at shared resources and inter-provider collaborations to strengthen how we can better deliver rehabilitation across Sussex. So we have some fledgling starts here but how do we make this happen on a larger scale?   </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21BFAE5-3F65-420A-AF14-B8583BFA488A}" type="slidenum">
              <a:rPr lang="en-GB" smtClean="0"/>
              <a:t>11</a:t>
            </a:fld>
            <a:endParaRPr lang="en-GB"/>
          </a:p>
        </p:txBody>
      </p:sp>
    </p:spTree>
    <p:extLst>
      <p:ext uri="{BB962C8B-B14F-4D97-AF65-F5344CB8AC3E}">
        <p14:creationId xmlns:p14="http://schemas.microsoft.com/office/powerpoint/2010/main" val="1456171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is where we need to start to build our rehabilitation networks, and it feels like a really exciting  time in Sussex as we start to develop an integrated care system rehabilitation network and programme</a:t>
            </a:r>
          </a:p>
          <a:p>
            <a:endParaRPr lang="en-GB" dirty="0"/>
          </a:p>
          <a:p>
            <a:pPr>
              <a:buFont typeface="Wingdings" panose="05000000000000000000" pitchFamily="2" charset="2"/>
              <a:buNone/>
            </a:pPr>
            <a:r>
              <a:rPr lang="en-GB" sz="1200" dirty="0">
                <a:solidFill>
                  <a:srgbClr val="0070C0"/>
                </a:solidFill>
              </a:rPr>
              <a:t>So what is our collective ambition for a network as we start to build it?</a:t>
            </a:r>
          </a:p>
          <a:p>
            <a:pPr>
              <a:buFont typeface="Wingdings" panose="05000000000000000000" pitchFamily="2" charset="2"/>
              <a:buNone/>
            </a:pPr>
            <a:endParaRPr lang="en-GB" sz="1200" dirty="0">
              <a:solidFill>
                <a:srgbClr val="0070C0"/>
              </a:solidFill>
            </a:endParaRPr>
          </a:p>
          <a:p>
            <a:pPr lvl="0">
              <a:spcBef>
                <a:spcPts val="0"/>
              </a:spcBef>
              <a:buFont typeface="Wingdings" panose="05000000000000000000" pitchFamily="2" charset="2"/>
              <a:buChar char="ü"/>
              <a:defRPr/>
            </a:pPr>
            <a:r>
              <a:rPr lang="en-GB" sz="1200" dirty="0">
                <a:solidFill>
                  <a:srgbClr val="0070C0"/>
                </a:solidFill>
              </a:rPr>
              <a:t>Its about ensuring there is an </a:t>
            </a:r>
            <a:r>
              <a:rPr lang="en-GB" sz="1200" b="1" dirty="0">
                <a:solidFill>
                  <a:srgbClr val="0070C0"/>
                </a:solidFill>
              </a:rPr>
              <a:t>equitable and consistent </a:t>
            </a:r>
            <a:r>
              <a:rPr lang="en-GB" sz="1200" dirty="0">
                <a:solidFill>
                  <a:srgbClr val="0070C0"/>
                </a:solidFill>
              </a:rPr>
              <a:t> post-discharge offer of rehabilitation and support for those living with LTC</a:t>
            </a:r>
          </a:p>
          <a:p>
            <a:pPr lvl="0">
              <a:spcBef>
                <a:spcPts val="0"/>
              </a:spcBef>
              <a:buFont typeface="Wingdings" panose="05000000000000000000" pitchFamily="2" charset="2"/>
              <a:buNone/>
              <a:defRPr/>
            </a:pPr>
            <a:endParaRPr lang="en-GB" sz="1200" dirty="0">
              <a:solidFill>
                <a:srgbClr val="0070C0"/>
              </a:solidFill>
            </a:endParaRPr>
          </a:p>
          <a:p>
            <a:pPr lvl="0">
              <a:spcBef>
                <a:spcPts val="0"/>
              </a:spcBef>
              <a:buFont typeface="Wingdings" panose="05000000000000000000" pitchFamily="2" charset="2"/>
              <a:buChar char="ü"/>
              <a:defRPr/>
            </a:pPr>
            <a:r>
              <a:rPr lang="en-GB" sz="1200" dirty="0">
                <a:solidFill>
                  <a:srgbClr val="0070C0"/>
                </a:solidFill>
              </a:rPr>
              <a:t>To Maximising access to self management advice and support for every patient who needs community rehabilitation</a:t>
            </a:r>
          </a:p>
          <a:p>
            <a:pPr lvl="0">
              <a:spcBef>
                <a:spcPts val="0"/>
              </a:spcBef>
              <a:buFont typeface="Wingdings" panose="05000000000000000000" pitchFamily="2" charset="2"/>
              <a:buChar char="ü"/>
              <a:defRPr/>
            </a:pPr>
            <a:endParaRPr lang="en-GB" sz="1200" dirty="0">
              <a:solidFill>
                <a:srgbClr val="0070C0"/>
              </a:solidFill>
            </a:endParaRPr>
          </a:p>
          <a:p>
            <a:pPr lvl="0">
              <a:spcBef>
                <a:spcPts val="0"/>
              </a:spcBef>
              <a:buFont typeface="Wingdings" panose="05000000000000000000" pitchFamily="2" charset="2"/>
              <a:buChar char="ü"/>
              <a:defRPr/>
            </a:pPr>
            <a:r>
              <a:rPr lang="en-GB" sz="1200" dirty="0">
                <a:solidFill>
                  <a:srgbClr val="0070C0"/>
                </a:solidFill>
              </a:rPr>
              <a:t>We are also signed up as a system to move from a prescriptive diagnostic pathway approach to a needs-based &amp; embrace delivery of a tiered approach to rehabilitation enabling a person-centred offer</a:t>
            </a:r>
          </a:p>
          <a:p>
            <a:pPr lvl="0">
              <a:spcBef>
                <a:spcPts val="0"/>
              </a:spcBef>
              <a:buFont typeface="Wingdings" panose="05000000000000000000" pitchFamily="2" charset="2"/>
              <a:buChar char="ü"/>
              <a:defRPr/>
            </a:pPr>
            <a:endParaRPr lang="en-GB" sz="1200" dirty="0">
              <a:solidFill>
                <a:srgbClr val="0070C0"/>
              </a:solidFill>
            </a:endParaRPr>
          </a:p>
          <a:p>
            <a:pPr>
              <a:buFont typeface="Wingdings" panose="05000000000000000000" pitchFamily="2" charset="2"/>
              <a:buNone/>
            </a:pPr>
            <a:r>
              <a:rPr lang="en-GB" sz="1200" dirty="0">
                <a:solidFill>
                  <a:srgbClr val="0070C0"/>
                </a:solidFill>
              </a:rPr>
              <a:t> </a:t>
            </a:r>
          </a:p>
          <a:p>
            <a:pPr>
              <a:buFont typeface="Wingdings" panose="05000000000000000000" pitchFamily="2" charset="2"/>
              <a:buChar char="ü"/>
            </a:pPr>
            <a:endParaRPr lang="en-GB" sz="1200" dirty="0">
              <a:solidFill>
                <a:srgbClr val="0070C0"/>
              </a:solidFill>
            </a:endParaRPr>
          </a:p>
          <a:p>
            <a:endParaRPr lang="en-GB" dirty="0"/>
          </a:p>
        </p:txBody>
      </p:sp>
      <p:sp>
        <p:nvSpPr>
          <p:cNvPr id="4" name="Slide Number Placeholder 3"/>
          <p:cNvSpPr>
            <a:spLocks noGrp="1"/>
          </p:cNvSpPr>
          <p:nvPr>
            <p:ph type="sldNum" sz="quarter" idx="5"/>
          </p:nvPr>
        </p:nvSpPr>
        <p:spPr/>
        <p:txBody>
          <a:bodyPr/>
          <a:lstStyle/>
          <a:p>
            <a:fld id="{921BFAE5-3F65-420A-AF14-B8583BFA488A}" type="slidenum">
              <a:rPr lang="en-GB" smtClean="0"/>
              <a:t>12</a:t>
            </a:fld>
            <a:endParaRPr lang="en-GB"/>
          </a:p>
        </p:txBody>
      </p:sp>
    </p:spTree>
    <p:extLst>
      <p:ext uri="{BB962C8B-B14F-4D97-AF65-F5344CB8AC3E}">
        <p14:creationId xmlns:p14="http://schemas.microsoft.com/office/powerpoint/2010/main" val="259575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all know we need to demonstrate that we have the governance to underpin our rehabilitation programme within the ICS. </a:t>
            </a:r>
          </a:p>
          <a:p>
            <a:endParaRPr lang="en-GB" dirty="0"/>
          </a:p>
          <a:p>
            <a:r>
              <a:rPr lang="en-GB" dirty="0"/>
              <a:t>This illustrates the governance architecture for rehabilitation within the Sussex Integrated Care system, through the Sussex Community Transformation Programme. There are still details for us to evolve but this feels like a strong starting point. </a:t>
            </a:r>
          </a:p>
        </p:txBody>
      </p:sp>
      <p:sp>
        <p:nvSpPr>
          <p:cNvPr id="4" name="Slide Number Placeholder 3"/>
          <p:cNvSpPr>
            <a:spLocks noGrp="1"/>
          </p:cNvSpPr>
          <p:nvPr>
            <p:ph type="sldNum" sz="quarter" idx="5"/>
          </p:nvPr>
        </p:nvSpPr>
        <p:spPr/>
        <p:txBody>
          <a:bodyPr/>
          <a:lstStyle/>
          <a:p>
            <a:fld id="{921BFAE5-3F65-420A-AF14-B8583BFA488A}" type="slidenum">
              <a:rPr lang="en-GB" smtClean="0"/>
              <a:t>13</a:t>
            </a:fld>
            <a:endParaRPr lang="en-GB"/>
          </a:p>
        </p:txBody>
      </p:sp>
    </p:spTree>
    <p:extLst>
      <p:ext uri="{BB962C8B-B14F-4D97-AF65-F5344CB8AC3E}">
        <p14:creationId xmlns:p14="http://schemas.microsoft.com/office/powerpoint/2010/main" val="2480139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far  I have shared with you how we have started to translate the bigger picture and themes for rehabilitation . I have also described how we have developed and are continuing to build our networks and our  architecture for transformation alongside the governance pathways which will support rehabilitation to have a voice within our Sussex system.</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now I want us to move into putting this into practice </a:t>
            </a:r>
            <a:r>
              <a:rPr kumimoji="0" lang="en-GB" sz="1200" b="0" i="0" u="none" strike="noStrike" kern="1200" cap="none" spc="0" normalizeH="0" baseline="0" noProof="0" dirty="0">
                <a:ln>
                  <a:noFill/>
                </a:ln>
                <a:solidFill>
                  <a:prstClr val="black"/>
                </a:solidFill>
                <a:effectLst/>
                <a:uLnTx/>
                <a:uFillTx/>
                <a:latin typeface="+mn-lt"/>
                <a:ea typeface="+mn-ea"/>
                <a:cs typeface="+mn-cs"/>
              </a:rPr>
              <a:t>section</a:t>
            </a:r>
          </a:p>
          <a:p>
            <a:endParaRPr lang="en-GB" dirty="0"/>
          </a:p>
          <a:p>
            <a:r>
              <a:rPr lang="en-GB" dirty="0"/>
              <a:t>This slide is busy as it is the poster format we use to communicate our rehabilitation transformation journey in East Sussex. To support us in this transformation we embarked on a collaboration between the University of Brighton, the personalised Care group at NHSE and our healthcare trust . Over the last 18 months we have collectively supported 4 cohorts of healthcare students on a leadership placement to explore how we better understand community complexity. I will share in more detail in the next slide.</a:t>
            </a:r>
          </a:p>
          <a:p>
            <a:endParaRPr lang="en-GB" dirty="0"/>
          </a:p>
        </p:txBody>
      </p:sp>
      <p:sp>
        <p:nvSpPr>
          <p:cNvPr id="4" name="Slide Number Placeholder 3"/>
          <p:cNvSpPr>
            <a:spLocks noGrp="1"/>
          </p:cNvSpPr>
          <p:nvPr>
            <p:ph type="sldNum" sz="quarter" idx="5"/>
          </p:nvPr>
        </p:nvSpPr>
        <p:spPr/>
        <p:txBody>
          <a:bodyPr/>
          <a:lstStyle/>
          <a:p>
            <a:fld id="{921BFAE5-3F65-420A-AF14-B8583BFA488A}" type="slidenum">
              <a:rPr lang="en-GB" smtClean="0"/>
              <a:t>14</a:t>
            </a:fld>
            <a:endParaRPr lang="en-GB"/>
          </a:p>
        </p:txBody>
      </p:sp>
    </p:spTree>
    <p:extLst>
      <p:ext uri="{BB962C8B-B14F-4D97-AF65-F5344CB8AC3E}">
        <p14:creationId xmlns:p14="http://schemas.microsoft.com/office/powerpoint/2010/main" val="240747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Due to sustained pressures throughout the pandemic the capacity of our staff to undertake a significant transformative project was limited. So we took a  novel approach and identified an opportunity to work collaboratively with University of Brighton, NHS England and ESHT to offer healthcare students leadership placements to design, test and evaluate a tool to help our staff identify those most at risk from multi-presentational disability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Our 4  student cohorts were from nursing and physiotherapy undergraduate courses. We are all familiar with the now established narrative around our patients becoming ‘more complex’, so the  brief for  our students was to work with us to help us better understand our community populations and offer us a unified way of describing what was meant by the term ‘ complex ‘ patient’ and what did that mean for the way we designed and deliver rehabilitation.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Cohorts1-3 helped us to explore the development of a tool that could  support us to tier or segment our populating in terms of complexity. They developed a </a:t>
            </a:r>
            <a:r>
              <a:rPr kumimoji="0" lang="en-GB" sz="1200" b="0" i="0" u="none" strike="noStrike" kern="1200" cap="none" spc="0" normalizeH="0" baseline="0" noProof="0" dirty="0">
                <a:ln>
                  <a:noFill/>
                </a:ln>
                <a:solidFill>
                  <a:prstClr val="black"/>
                </a:solidFill>
                <a:effectLst/>
                <a:uLnTx/>
                <a:uFillTx/>
                <a:latin typeface="+mn-lt"/>
                <a:ea typeface="+mn-ea"/>
                <a:cs typeface="+mn-cs"/>
              </a:rPr>
              <a:t>prototype tool, tested  its sensitivity, usability and feasibility and then trialled it  at clinical triage and explored how the data translated to complexity. We tested out a number of different outcomes or measures to help us stratify and have now reached a consensus on the use of the WHODAs and the </a:t>
            </a:r>
            <a:r>
              <a:rPr kumimoji="0" lang="en-GB" sz="1200" b="0" i="0" u="none" strike="noStrike" kern="1200" cap="none" spc="0" normalizeH="0" baseline="0" noProof="0" dirty="0" err="1">
                <a:ln>
                  <a:noFill/>
                </a:ln>
                <a:solidFill>
                  <a:prstClr val="black"/>
                </a:solidFill>
                <a:effectLst/>
                <a:uLnTx/>
                <a:uFillTx/>
                <a:latin typeface="+mn-lt"/>
                <a:ea typeface="+mn-ea"/>
                <a:cs typeface="+mn-cs"/>
              </a:rPr>
              <a:t>SMAsc</a:t>
            </a:r>
            <a:r>
              <a:rPr kumimoji="0" lang="en-GB" sz="1200" b="0" i="0" u="none" strike="noStrike" kern="1200" cap="none" spc="0" normalizeH="0" baseline="0" noProof="0" dirty="0">
                <a:ln>
                  <a:noFill/>
                </a:ln>
                <a:solidFill>
                  <a:prstClr val="black"/>
                </a:solidFill>
                <a:effectLst/>
                <a:uLnTx/>
                <a:uFillTx/>
                <a:latin typeface="+mn-lt"/>
                <a:ea typeface="+mn-ea"/>
                <a:cs typeface="+mn-cs"/>
              </a:rPr>
              <a:t> (Self management Assessment Scale), looking respectively at level of disability and rehab needs alongside health and social confidence . The tool is known as the Community Accessibility Tool as its aim was to improve access to rehabilitation based on a persons level of needs.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With Cohort 4 we were able to move on the next stage of the rehab transformation journey  and look at how we could support people in the lower tiers ( the green band in the triangle)  and develop a living well approach by using the </a:t>
            </a:r>
            <a:r>
              <a:rPr kumimoji="0" lang="en-GB" sz="1200" b="0" i="0" u="none" strike="noStrike" kern="1200" cap="none" spc="0" normalizeH="0" baseline="0" noProof="0" dirty="0">
                <a:ln>
                  <a:noFill/>
                </a:ln>
                <a:solidFill>
                  <a:prstClr val="black"/>
                </a:solidFill>
                <a:effectLst/>
                <a:uLnTx/>
                <a:uFillTx/>
                <a:latin typeface="+mn-lt"/>
                <a:ea typeface="+mn-ea"/>
                <a:cs typeface="+mn-cs"/>
              </a:rPr>
              <a:t>tool in clinical practice to identify early intervention for those at greater risk of health inequality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sz="1200" b="0" i="0" u="none" strike="noStrike" kern="1200" baseline="0" dirty="0">
                <a:solidFill>
                  <a:schemeClr val="tx1"/>
                </a:solidFill>
                <a:latin typeface="+mn-lt"/>
                <a:ea typeface="+mn-ea"/>
                <a:cs typeface="+mn-cs"/>
              </a:rPr>
              <a:t>In summary, this tool has the capability to offer a systematic and consistent approach to the identification of at risk communities, offering a simple and visual method of quantifying health inequality risk consistent with clinical expertise</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1E168-BA3C-498F-BC79-BB2EC4AA46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8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offers a visual representation of how we have used the community Accessibility Tool to stratify our population. You will notice there are percentages and through the pilots that we undertook ,  we have been able to make provisional estimates of % of patients within each of the low, medium, high and very high risk thresholds according to their scores The thresholds are have been developed through research evidence, clinical consensus and patient feedback, and will continue to be evaluated. </a:t>
            </a:r>
          </a:p>
          <a:p>
            <a:endParaRPr lang="en-GB" dirty="0"/>
          </a:p>
          <a:p>
            <a:r>
              <a:rPr lang="en-GB" dirty="0"/>
              <a:t>This allows us to identify ways of supporting people within each of those risk categories, and the triangle on the right hand side outline the delivery modelling that we are testing out . The first is the self management category which I will come to later. The next one is our group approach which may be virtual or face to face , and then an individual 1;1 approach again through face to face or virtual methods.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5580C91-31BC-4462-AF10-D271F2B92097}" type="slidenum">
              <a:rPr lang="en-GB" smtClean="0"/>
              <a:t>16</a:t>
            </a:fld>
            <a:endParaRPr lang="en-GB"/>
          </a:p>
        </p:txBody>
      </p:sp>
    </p:spTree>
    <p:extLst>
      <p:ext uri="{BB962C8B-B14F-4D97-AF65-F5344CB8AC3E}">
        <p14:creationId xmlns:p14="http://schemas.microsoft.com/office/powerpoint/2010/main" val="4169351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mn-lt"/>
                <a:ea typeface="+mn-ea"/>
                <a:cs typeface="+mn-cs"/>
              </a:rPr>
              <a:t>Now as you can see on the icon in the bottom right hand corner I'm going to talk to you about our lower risk tier and how we have put things in place to support people with their self management journey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prstClr val="black"/>
                </a:solidFill>
                <a:effectLst/>
                <a:uLnTx/>
                <a:uFillTx/>
                <a:latin typeface="+mn-lt"/>
                <a:ea typeface="+mn-ea"/>
                <a:cs typeface="+mn-cs"/>
              </a:rPr>
              <a:t>Examples of what we have embedded so far to support our population to live well include: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mn-lt"/>
              <a:ea typeface="+mn-ea"/>
              <a:cs typeface="+mn-cs"/>
            </a:endParaRPr>
          </a:p>
          <a:p>
            <a:pPr marL="171450" lvl="0" indent="-171450">
              <a:buFont typeface="Arial" panose="020B0604020202020204" pitchFamily="34" charset="0"/>
              <a:buChar char="•"/>
            </a:pPr>
            <a:r>
              <a:rPr lang="en-GB" dirty="0"/>
              <a:t>Embedding the use of the CAT tool at triage within pilot sites to amplify recognition of people who will benefit from a living well or waiting well approach </a:t>
            </a:r>
            <a:endParaRPr lang="en-US" dirty="0"/>
          </a:p>
          <a:p>
            <a:pPr marL="171450" lvl="0" indent="-171450">
              <a:buFont typeface="Arial" panose="020B0604020202020204" pitchFamily="34" charset="0"/>
              <a:buChar char="•"/>
            </a:pPr>
            <a:r>
              <a:rPr lang="en-GB" dirty="0"/>
              <a:t>Embedding Care co-ordinators within our Long </a:t>
            </a:r>
            <a:r>
              <a:rPr lang="en-GB" dirty="0" err="1"/>
              <a:t>Covid</a:t>
            </a:r>
            <a:r>
              <a:rPr lang="en-GB" dirty="0"/>
              <a:t> &amp; east Sussex community Stroke service</a:t>
            </a:r>
            <a:endParaRPr lang="en-US" dirty="0"/>
          </a:p>
          <a:p>
            <a:pPr marL="171450" lvl="0" indent="-171450">
              <a:buFont typeface="Arial" panose="020B0604020202020204" pitchFamily="34" charset="0"/>
              <a:buChar char="•"/>
            </a:pPr>
            <a:r>
              <a:rPr lang="en-GB" dirty="0"/>
              <a:t>Collaborating with social prescribing colleagues </a:t>
            </a:r>
            <a:endParaRPr lang="en-US" dirty="0"/>
          </a:p>
          <a:p>
            <a:pPr marL="171450" lvl="0" indent="-171450">
              <a:buFont typeface="Arial" panose="020B0604020202020204" pitchFamily="34" charset="0"/>
              <a:buChar char="•"/>
            </a:pPr>
            <a:r>
              <a:rPr lang="en-GB" dirty="0"/>
              <a:t>Using Digital platforms such as  Active Lives, Patient Knows best and Trust websites to share self management </a:t>
            </a:r>
            <a:r>
              <a:rPr lang="en-GB" dirty="0" err="1"/>
              <a:t>resourses</a:t>
            </a:r>
            <a:endParaRPr lang="en-US" dirty="0"/>
          </a:p>
          <a:p>
            <a:pPr marL="171450" lvl="0" indent="-171450">
              <a:buFont typeface="Arial" panose="020B0604020202020204" pitchFamily="34" charset="0"/>
              <a:buChar char="•"/>
            </a:pPr>
            <a:r>
              <a:rPr lang="en-GB" dirty="0"/>
              <a:t>Moving to </a:t>
            </a:r>
            <a:r>
              <a:rPr lang="en-GB" dirty="0" err="1"/>
              <a:t>iPREM</a:t>
            </a:r>
            <a:r>
              <a:rPr lang="en-GB" dirty="0"/>
              <a:t>/</a:t>
            </a:r>
            <a:r>
              <a:rPr lang="en-GB" dirty="0" err="1"/>
              <a:t>iPROM</a:t>
            </a:r>
            <a:r>
              <a:rPr lang="en-GB" dirty="0"/>
              <a:t> to better understand the impacts of rehabilitation in helping people to live well</a:t>
            </a:r>
          </a:p>
          <a:p>
            <a:pPr marL="171450" lvl="0" indent="-171450">
              <a:buFont typeface="Arial" panose="020B0604020202020204" pitchFamily="34" charset="0"/>
              <a:buChar char="•"/>
            </a:pPr>
            <a:r>
              <a:rPr lang="en-GB" dirty="0"/>
              <a:t>Developing personalised care champions across most services</a:t>
            </a:r>
            <a:endParaRPr lang="en-US" dirty="0"/>
          </a:p>
          <a:p>
            <a:pPr lvl="0"/>
            <a:endParaRPr lang="en-GB" dirty="0"/>
          </a:p>
          <a:p>
            <a:pPr lvl="0"/>
            <a:endParaRPr lang="en-US" dirty="0"/>
          </a:p>
          <a:p>
            <a:pPr lvl="0"/>
            <a:endParaRPr lang="en-US" dirty="0"/>
          </a:p>
          <a:p>
            <a:pPr lvl="0"/>
            <a:endParaRPr lang="en-US" dirty="0"/>
          </a:p>
          <a:p>
            <a:pPr lvl="0"/>
            <a:endParaRPr lang="en-US" dirty="0"/>
          </a:p>
          <a:p>
            <a:endParaRPr lang="en-GB" dirty="0"/>
          </a:p>
        </p:txBody>
      </p:sp>
      <p:sp>
        <p:nvSpPr>
          <p:cNvPr id="4" name="Slide Number Placeholder 3"/>
          <p:cNvSpPr>
            <a:spLocks noGrp="1"/>
          </p:cNvSpPr>
          <p:nvPr>
            <p:ph type="sldNum" sz="quarter" idx="5"/>
          </p:nvPr>
        </p:nvSpPr>
        <p:spPr/>
        <p:txBody>
          <a:bodyPr/>
          <a:lstStyle/>
          <a:p>
            <a:fld id="{921BFAE5-3F65-420A-AF14-B8583BFA488A}" type="slidenum">
              <a:rPr lang="en-GB" smtClean="0"/>
              <a:t>17</a:t>
            </a:fld>
            <a:endParaRPr lang="en-GB"/>
          </a:p>
        </p:txBody>
      </p:sp>
    </p:spTree>
    <p:extLst>
      <p:ext uri="{BB962C8B-B14F-4D97-AF65-F5344CB8AC3E}">
        <p14:creationId xmlns:p14="http://schemas.microsoft.com/office/powerpoint/2010/main" val="312971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are going to move onto those medium risk patients  tier- see the icon in the bottom right hand corner. I'm going to give you just a few examples of what we have put in place within Sussex to support this patient group.</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Sussex Long </a:t>
            </a:r>
            <a:r>
              <a:rPr lang="en-GB" dirty="0" err="1"/>
              <a:t>Covid</a:t>
            </a:r>
            <a:r>
              <a:rPr lang="en-GB" dirty="0"/>
              <a:t> service have led the way in developing and delivering needs based group rehabilitation through Virtual and face to face methods. The service offers group programmes for fatigue, breathlessness, and well being. They are offer up to 4 groups per week within each of the programmes,  with 8-10 participants in each group, and with courses running over 6-8 weeks.  </a:t>
            </a:r>
            <a:r>
              <a:rPr kumimoji="0" lang="en-GB" sz="1200" b="0" i="0" u="none" strike="noStrike" kern="1200" cap="none" spc="0" normalizeH="0" baseline="0" noProof="0" dirty="0">
                <a:ln>
                  <a:noFill/>
                </a:ln>
                <a:solidFill>
                  <a:prstClr val="black"/>
                </a:solidFill>
                <a:effectLst/>
                <a:uLnTx/>
                <a:uFillTx/>
                <a:latin typeface="+mn-lt"/>
                <a:ea typeface="+mn-ea"/>
                <a:cs typeface="+mn-cs"/>
              </a:rPr>
              <a:t>The largely virtual approach to care has proven to be welcome for the majority of patients, with less disruption needed to attend appointments. The delivery of group based rehabilitation also speaks to the green agenda, and perhaps more significantly enables the teams to utilise their workforce in a way which optimises their skills, whilst remaining responsive to the needs of the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Our community services have also evolved their use of hybrid rehab approaches within an ambulatory model-enabling access to inpatient environments alongside the persons home, and  work collaboratively with our acute colleagues to share access to existing groups or specialist equipment and to optimise opportunities to deliver rehab intensity.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Our inpatient rehabilitation Units have also developed their activity co-ordinator workforce to enhance the delivery of holistic rehabilitation by offering supported practice, socialisation and peer support. Our team at Donald Wilson House in West Sussex have embedded the Power Hour – which is a daily approach to delivering a  group based  intensity model. This is one of the successful SE Squire initiatives which is exploring how we can deliver quality improvement in stroke rehabilitation. The team are working with the university of Chichester to evaluate the impact of the model.  </a:t>
            </a:r>
          </a:p>
          <a:p>
            <a:endParaRPr lang="en-GB" dirty="0"/>
          </a:p>
        </p:txBody>
      </p:sp>
      <p:sp>
        <p:nvSpPr>
          <p:cNvPr id="4" name="Slide Number Placeholder 3"/>
          <p:cNvSpPr>
            <a:spLocks noGrp="1"/>
          </p:cNvSpPr>
          <p:nvPr>
            <p:ph type="sldNum" sz="quarter" idx="5"/>
          </p:nvPr>
        </p:nvSpPr>
        <p:spPr/>
        <p:txBody>
          <a:bodyPr/>
          <a:lstStyle/>
          <a:p>
            <a:fld id="{921BFAE5-3F65-420A-AF14-B8583BFA488A}" type="slidenum">
              <a:rPr lang="en-GB" smtClean="0"/>
              <a:t>18</a:t>
            </a:fld>
            <a:endParaRPr lang="en-GB"/>
          </a:p>
        </p:txBody>
      </p:sp>
    </p:spTree>
    <p:extLst>
      <p:ext uri="{BB962C8B-B14F-4D97-AF65-F5344CB8AC3E}">
        <p14:creationId xmlns:p14="http://schemas.microsoft.com/office/powerpoint/2010/main" val="4289274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two practice examples address the needs of our population who may be considered in the high complex group. </a:t>
            </a:r>
          </a:p>
          <a:p>
            <a:endParaRPr lang="en-GB" dirty="0"/>
          </a:p>
          <a:p>
            <a:r>
              <a:rPr lang="en-GB" dirty="0"/>
              <a:t>Through the quality improvement funds for stroke, we have been fortunate to benefit from additional funding to undertake a pan Sussex pilot to explore a responsive model for patients who are aligned to Pathway 3 within the national community stroke model. These are patients with significant disability who may likely require support from long term care facilities or nursing home care. These are not ESD patients or those going home with community rehabilitation, and due to their more limited ability to engage with rehabilitation, have traditionally been subjected to longer waits for rehabilitation and where we may risk losing the opportunity to prevent secondary complications. We anticipate that this will offer us </a:t>
            </a:r>
            <a:r>
              <a:rPr kumimoji="0" lang="en-GB" sz="1200" b="0" i="0" u="none" strike="noStrike" kern="1200" cap="none" spc="0" normalizeH="0" baseline="0" noProof="0" dirty="0">
                <a:ln>
                  <a:noFill/>
                </a:ln>
                <a:solidFill>
                  <a:prstClr val="black"/>
                </a:solidFill>
                <a:effectLst/>
                <a:uLnTx/>
                <a:uFillTx/>
                <a:latin typeface="+mn-lt"/>
                <a:ea typeface="+mn-ea"/>
                <a:cs typeface="+mn-cs"/>
              </a:rPr>
              <a:t>insight and perspectives on developing n</a:t>
            </a:r>
            <a:r>
              <a:rPr lang="en-GB" dirty="0" err="1"/>
              <a:t>ew</a:t>
            </a:r>
            <a:r>
              <a:rPr lang="en-GB" dirty="0"/>
              <a:t> way of supporting these patients from an acute setting and improving their access to timely rehabilitation.  We also  hope this will drive innovation in our workforce such as ACP roles and through new non registered roles. </a:t>
            </a:r>
          </a:p>
        </p:txBody>
      </p:sp>
      <p:sp>
        <p:nvSpPr>
          <p:cNvPr id="4" name="Slide Number Placeholder 3"/>
          <p:cNvSpPr>
            <a:spLocks noGrp="1"/>
          </p:cNvSpPr>
          <p:nvPr>
            <p:ph type="sldNum" sz="quarter" idx="5"/>
          </p:nvPr>
        </p:nvSpPr>
        <p:spPr/>
        <p:txBody>
          <a:bodyPr/>
          <a:lstStyle/>
          <a:p>
            <a:fld id="{921BFAE5-3F65-420A-AF14-B8583BFA488A}" type="slidenum">
              <a:rPr lang="en-GB" smtClean="0"/>
              <a:t>19</a:t>
            </a:fld>
            <a:endParaRPr lang="en-GB"/>
          </a:p>
        </p:txBody>
      </p:sp>
    </p:spTree>
    <p:extLst>
      <p:ext uri="{BB962C8B-B14F-4D97-AF65-F5344CB8AC3E}">
        <p14:creationId xmlns:p14="http://schemas.microsoft.com/office/powerpoint/2010/main" val="281048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you in the audience may remember that I joined you  earlier in the year to share our reflections from Sussex on engaging others and how we create the conditions for transformation. In the session titled ‘are we nearly there yet;, I explored with you about how we co-create a vision, how we were establishing opportunities for engagement, provided opportunities to see, hear and feel our culture and the importance of enabling opportunities for leadership at all levels. For each of these foundational steps we also explored how we could influence for different audience: individual, organisational, your local system and regionally. </a:t>
            </a:r>
          </a:p>
        </p:txBody>
      </p:sp>
      <p:sp>
        <p:nvSpPr>
          <p:cNvPr id="4" name="Slide Number Placeholder 3"/>
          <p:cNvSpPr>
            <a:spLocks noGrp="1"/>
          </p:cNvSpPr>
          <p:nvPr>
            <p:ph type="sldNum" sz="quarter" idx="5"/>
          </p:nvPr>
        </p:nvSpPr>
        <p:spPr/>
        <p:txBody>
          <a:bodyPr/>
          <a:lstStyle/>
          <a:p>
            <a:fld id="{921BFAE5-3F65-420A-AF14-B8583BFA488A}" type="slidenum">
              <a:rPr lang="en-GB" smtClean="0"/>
              <a:t>2</a:t>
            </a:fld>
            <a:endParaRPr lang="en-GB"/>
          </a:p>
        </p:txBody>
      </p:sp>
    </p:spTree>
    <p:extLst>
      <p:ext uri="{BB962C8B-B14F-4D97-AF65-F5344CB8AC3E}">
        <p14:creationId xmlns:p14="http://schemas.microsoft.com/office/powerpoint/2010/main" val="148756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I would like to share the example of the community multiagency </a:t>
            </a:r>
            <a:r>
              <a:rPr lang="en-GB" dirty="0" err="1"/>
              <a:t>vMDT</a:t>
            </a:r>
            <a:r>
              <a:rPr lang="en-GB" dirty="0"/>
              <a:t>. This is a process which brings together multiple agencies in a simple but virtual way to support the care planning for people living with complex needs within our community. </a:t>
            </a:r>
          </a:p>
          <a:p>
            <a:endParaRPr lang="en-GB" dirty="0"/>
          </a:p>
          <a:p>
            <a:r>
              <a:rPr lang="en-GB" dirty="0"/>
              <a:t>This is not a normal run of the mill MDT. This is designed to support the care for individuals where there is no agreed plan. They may be the patients that sit within your caseloads (and you all will have experience of this) where they are handed off from one team to another, where each service declares that the person is not within  their scope or remit. It is usually because these are really complex cases where there is no easy pathway to navigate. </a:t>
            </a:r>
          </a:p>
          <a:p>
            <a:endParaRPr lang="en-GB" dirty="0"/>
          </a:p>
          <a:p>
            <a:r>
              <a:rPr lang="en-GB" dirty="0"/>
              <a:t>So within East Sussex we enacted a QI project to understand how we could better support these people in order to offer a cohesive and timely approach to care. Those who collaborate within the community VMDT can be anyone involved with that individual. To support the community  </a:t>
            </a:r>
            <a:r>
              <a:rPr lang="en-GB" dirty="0" err="1"/>
              <a:t>vMDT</a:t>
            </a:r>
            <a:r>
              <a:rPr lang="en-GB" dirty="0"/>
              <a:t>  there is a clear governance and accountability framework which we have developed , shared and tested over the past 2 years. To date over 30 cases have already  gone through this process and in all cases an agreed plan has been achieved.  </a:t>
            </a:r>
          </a:p>
          <a:p>
            <a:endParaRPr lang="en-GB" dirty="0"/>
          </a:p>
          <a:p>
            <a:r>
              <a:rPr lang="en-GB" dirty="0"/>
              <a:t>The greatest impact is that once a person  is referred to the community </a:t>
            </a:r>
            <a:r>
              <a:rPr lang="en-GB" dirty="0" err="1"/>
              <a:t>vMDT</a:t>
            </a:r>
            <a:r>
              <a:rPr lang="en-GB" dirty="0"/>
              <a:t>  and the process is enacted, everyone engages. We develop an agreed plan and there is a  shared endeavour to enable the person to access the support they need. We have also seen improvements in our system engagement and accountability, and it offers us confidence to take shared system risks in the care of individuals within the community. It is also helping us to evidence the gaps in resource for this population group such as postural management, and ultimately drives innovation and change within our system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Identify the gaps</a:t>
            </a:r>
          </a:p>
        </p:txBody>
      </p:sp>
      <p:sp>
        <p:nvSpPr>
          <p:cNvPr id="4" name="Slide Number Placeholder 3"/>
          <p:cNvSpPr>
            <a:spLocks noGrp="1"/>
          </p:cNvSpPr>
          <p:nvPr>
            <p:ph type="sldNum" sz="quarter" idx="5"/>
          </p:nvPr>
        </p:nvSpPr>
        <p:spPr/>
        <p:txBody>
          <a:bodyPr/>
          <a:lstStyle/>
          <a:p>
            <a:fld id="{921BFAE5-3F65-420A-AF14-B8583BFA488A}" type="slidenum">
              <a:rPr lang="en-GB" smtClean="0"/>
              <a:t>20</a:t>
            </a:fld>
            <a:endParaRPr lang="en-GB"/>
          </a:p>
        </p:txBody>
      </p:sp>
    </p:spTree>
    <p:extLst>
      <p:ext uri="{BB962C8B-B14F-4D97-AF65-F5344CB8AC3E}">
        <p14:creationId xmlns:p14="http://schemas.microsoft.com/office/powerpoint/2010/main" val="1183610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has probably felt like a lot of information today and I hope I have offered a sense of how we can begin to land some of those broader concepts, making them a reality and sharing what this could look like this in practice. </a:t>
            </a:r>
          </a:p>
          <a:p>
            <a:endParaRPr lang="en-GB" dirty="0"/>
          </a:p>
          <a:p>
            <a:r>
              <a:rPr lang="en-GB" dirty="0"/>
              <a:t>I would like you to spend  some time reflecting on what you have heard today and I’d be really grateful to hear  your thoughts. I’m also sure that many of you will have examples of practice that you are already doing that could inform our progress in Sussex, so please do reach out and make contact and we can evolve our community of practice within the SE together.. </a:t>
            </a:r>
          </a:p>
          <a:p>
            <a:endParaRPr lang="en-GB" dirty="0"/>
          </a:p>
          <a:p>
            <a:endParaRPr lang="en-GB" dirty="0"/>
          </a:p>
          <a:p>
            <a:r>
              <a:rPr kumimoji="0" lang="en-GB" sz="1200" b="0" i="0" u="none" strike="noStrike" kern="1200" cap="none" spc="0" normalizeH="0" baseline="0" noProof="0" dirty="0">
                <a:ln>
                  <a:noFill/>
                </a:ln>
                <a:solidFill>
                  <a:prstClr val="black"/>
                </a:solidFill>
                <a:effectLst/>
                <a:uLnTx/>
                <a:uFillTx/>
                <a:latin typeface="+mn-lt"/>
                <a:ea typeface="+mn-ea"/>
                <a:cs typeface="+mn-cs"/>
              </a:rPr>
              <a:t>Thank you so much for your time this morning </a:t>
            </a:r>
            <a:endParaRPr lang="en-GB" dirty="0"/>
          </a:p>
          <a:p>
            <a:endParaRPr lang="en-GB" dirty="0"/>
          </a:p>
        </p:txBody>
      </p:sp>
      <p:sp>
        <p:nvSpPr>
          <p:cNvPr id="4" name="Slide Number Placeholder 3"/>
          <p:cNvSpPr>
            <a:spLocks noGrp="1"/>
          </p:cNvSpPr>
          <p:nvPr>
            <p:ph type="sldNum" sz="quarter" idx="5"/>
          </p:nvPr>
        </p:nvSpPr>
        <p:spPr/>
        <p:txBody>
          <a:bodyPr/>
          <a:lstStyle/>
          <a:p>
            <a:fld id="{921BFAE5-3F65-420A-AF14-B8583BFA488A}" type="slidenum">
              <a:rPr lang="en-GB" smtClean="0"/>
              <a:t>21</a:t>
            </a:fld>
            <a:endParaRPr lang="en-GB"/>
          </a:p>
        </p:txBody>
      </p:sp>
    </p:spTree>
    <p:extLst>
      <p:ext uri="{BB962C8B-B14F-4D97-AF65-F5344CB8AC3E}">
        <p14:creationId xmlns:p14="http://schemas.microsoft.com/office/powerpoint/2010/main" val="288730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only have a short time together today, so I would like to offer some perspectives from Sussex on four key elements: offering an opportunity to reflect on the bigger picture and share what we are trying to achieve as a rehabilitation community; to share some of the learning we have acquired on the way and how we are developing  more robust network for rehabilitation within Sussex and finally share some examples of how we are trying to put all of this into practice. </a:t>
            </a:r>
          </a:p>
          <a:p>
            <a:endParaRPr lang="en-GB" dirty="0"/>
          </a:p>
          <a:p>
            <a:r>
              <a:rPr lang="en-GB" dirty="0"/>
              <a:t>As I share our reflections I have popped the icons you can see on the screen into the top right hand corner which I hope will be helpful in signposting our session. </a:t>
            </a:r>
          </a:p>
        </p:txBody>
      </p:sp>
      <p:sp>
        <p:nvSpPr>
          <p:cNvPr id="4" name="Slide Number Placeholder 3"/>
          <p:cNvSpPr>
            <a:spLocks noGrp="1"/>
          </p:cNvSpPr>
          <p:nvPr>
            <p:ph type="sldNum" sz="quarter" idx="5"/>
          </p:nvPr>
        </p:nvSpPr>
        <p:spPr/>
        <p:txBody>
          <a:bodyPr/>
          <a:lstStyle/>
          <a:p>
            <a:fld id="{921BFAE5-3F65-420A-AF14-B8583BFA488A}" type="slidenum">
              <a:rPr lang="en-GB" smtClean="0"/>
              <a:t>3</a:t>
            </a:fld>
            <a:endParaRPr lang="en-GB"/>
          </a:p>
        </p:txBody>
      </p:sp>
    </p:spTree>
    <p:extLst>
      <p:ext uri="{BB962C8B-B14F-4D97-AF65-F5344CB8AC3E}">
        <p14:creationId xmlns:p14="http://schemas.microsoft.com/office/powerpoint/2010/main" val="26613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There is lots of information that I could have pulled into this slide, so forgive me for a fairly basic approach to such a large topic. However our overarching guiding principle for all elements of health and social care , including rehabilitation , is to deliver population health. So how are we keeping people living well for longer within our communities.?</a:t>
            </a:r>
          </a:p>
          <a:p>
            <a:endParaRPr lang="en-GB" dirty="0"/>
          </a:p>
          <a:p>
            <a:r>
              <a:rPr lang="en-GB" dirty="0"/>
              <a:t>The long term plan sets out the broad principles for us within rehabilitation including: end to end care, prevention and health inequality, better care outcomes, innovation in workforce and digital enhancement,  whilst the personalisation agenda reframes our relationship with those who use our healthcare services. </a:t>
            </a:r>
          </a:p>
          <a:p>
            <a:endParaRPr lang="en-GB" dirty="0"/>
          </a:p>
          <a:p>
            <a:r>
              <a:rPr lang="en-GB" dirty="0"/>
              <a:t>In September Jenny Keane, National Clinical Director for Intermediate Care &amp; Rehabilitation launched the Intermediate Care Framework which sets out the new blueprint for  transforming  out of hospital services. This will include testing and evaluation of a single  community recovery model to be delivered at place by a single commissioner. </a:t>
            </a:r>
          </a:p>
          <a:p>
            <a:endParaRPr lang="en-GB" dirty="0"/>
          </a:p>
          <a:p>
            <a:r>
              <a:rPr lang="en-GB" dirty="0"/>
              <a:t>This is a new programme of work and so is still in formation- but in essence it has ambitions to better understand the models of care and the workforce required to best support access to therapeutic intermediate care services. The principles that Jenny </a:t>
            </a:r>
            <a:r>
              <a:rPr lang="en-GB" dirty="0" err="1"/>
              <a:t>keane</a:t>
            </a:r>
            <a:r>
              <a:rPr lang="en-GB" dirty="0"/>
              <a:t> described are very much aligned with our journey within East Sussex, which is to move towards a single umbrella model for community rehabilitation, enabling us to reduce health inequality through  improving access to consistent needs based approach for all who need it. </a:t>
            </a:r>
          </a:p>
          <a:p>
            <a:endParaRPr lang="en-GB" dirty="0"/>
          </a:p>
          <a:p>
            <a:r>
              <a:rPr lang="en-GB" dirty="0"/>
              <a:t>Also offering guidance and direction on how we collectively tackle health inequality within our regions will be the newly formed integrated care systems. These are partnerships</a:t>
            </a:r>
            <a:r>
              <a:rPr lang="en-GB" sz="1200" b="0" i="0" kern="1200" dirty="0">
                <a:solidFill>
                  <a:schemeClr val="tx1"/>
                </a:solidFill>
                <a:effectLst/>
                <a:latin typeface="+mn-lt"/>
                <a:ea typeface="+mn-ea"/>
                <a:cs typeface="+mn-cs"/>
              </a:rPr>
              <a:t> of organisations that come together to plan and deliver joined up health and care services, with the aim of improving  the lives of people who live and work in their area.. The partnerships will involve the NHS, local councils, community and voluntary organisations, local residents, people who use services, their carers and representatives and other community partners with a role in supporting the health and wellbeing of the population.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We also have the newly launched CSP community standards that offers quality best practice guidance to support the changes we need to make in how we deliver rehabilitation to reduce health inequalities that have inadvertently developed as a result of historical condition specific models.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21BFAE5-3F65-420A-AF14-B8583BFA488A}" type="slidenum">
              <a:rPr lang="en-GB" smtClean="0"/>
              <a:t>4</a:t>
            </a:fld>
            <a:endParaRPr lang="en-GB"/>
          </a:p>
        </p:txBody>
      </p:sp>
    </p:spTree>
    <p:extLst>
      <p:ext uri="{BB962C8B-B14F-4D97-AF65-F5344CB8AC3E}">
        <p14:creationId xmlns:p14="http://schemas.microsoft.com/office/powerpoint/2010/main" val="398156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 the CSP Community rehabilitation Standards, Sarah has already shared with us the current issues and the collective call to  action us all. I will pick up a few of these within the next few slides. </a:t>
            </a:r>
          </a:p>
        </p:txBody>
      </p:sp>
      <p:sp>
        <p:nvSpPr>
          <p:cNvPr id="4" name="Slide Number Placeholder 3"/>
          <p:cNvSpPr>
            <a:spLocks noGrp="1"/>
          </p:cNvSpPr>
          <p:nvPr>
            <p:ph type="sldNum" sz="quarter" idx="5"/>
          </p:nvPr>
        </p:nvSpPr>
        <p:spPr/>
        <p:txBody>
          <a:bodyPr/>
          <a:lstStyle/>
          <a:p>
            <a:fld id="{921BFAE5-3F65-420A-AF14-B8583BFA488A}" type="slidenum">
              <a:rPr lang="en-GB" smtClean="0"/>
              <a:t>5</a:t>
            </a:fld>
            <a:endParaRPr lang="en-GB"/>
          </a:p>
        </p:txBody>
      </p:sp>
    </p:spTree>
    <p:extLst>
      <p:ext uri="{BB962C8B-B14F-4D97-AF65-F5344CB8AC3E}">
        <p14:creationId xmlns:p14="http://schemas.microsoft.com/office/powerpoint/2010/main" val="312014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If I was to bring together all of the information, policy and guidance to offer that helicopter view – how would I describe the principles  that underpin our approach in supporting our population to live well. </a:t>
            </a:r>
          </a:p>
          <a:p>
            <a:endParaRPr lang="en-GB" dirty="0"/>
          </a:p>
          <a:p>
            <a:r>
              <a:rPr lang="en-GB" dirty="0"/>
              <a:t>Where are we going ?</a:t>
            </a:r>
          </a:p>
          <a:p>
            <a:endParaRPr lang="en-GB" dirty="0"/>
          </a:p>
          <a:p>
            <a:r>
              <a:rPr lang="en-GB" dirty="0"/>
              <a:t>We need to offer a single community response that is able to deliver truly person centred care and respond to areas of concern that matter to individuals. This will also include the ability to wrap around care in a flexible away that involves horizontal and vertical integration , so what I mean by this is an ability to scale up and down the level of intensity and recognised that rehabilitation support plans  may be delivered by multiple agencies working in a coordinated way around a single patient at the same time. This will also require us to evolve the support we offer people with long term conditions over their life course. </a:t>
            </a:r>
          </a:p>
          <a:p>
            <a:endParaRPr lang="en-GB" dirty="0"/>
          </a:p>
          <a:p>
            <a:r>
              <a:rPr lang="en-GB" dirty="0"/>
              <a:t>How many of your services offer long term follow up and flexible patient led re-access at a time that feels right for individual? We recognise that we are where we are in relation to our historical rehabilitation models,  but </a:t>
            </a:r>
            <a:r>
              <a:rPr lang="en-GB" dirty="0" err="1"/>
              <a:t>i</a:t>
            </a:r>
            <a:r>
              <a:rPr lang="en-GB" dirty="0"/>
              <a:t> would urge you to look at the person in front of you and ask yourself what do they really need from me to help them live well. We additionally know that the solutions needed to support  our ambition to deliver lifelong rehabilitation and move from patient to person will sit within broader partnerships forged with all parts of our community infrastructure. Collectively this will help us to shift our thinking towards a broader paradigm for rehabilitation –so what might now we need to considered within the rehabilitation toolbox.  </a:t>
            </a:r>
          </a:p>
        </p:txBody>
      </p:sp>
      <p:sp>
        <p:nvSpPr>
          <p:cNvPr id="4" name="Slide Number Placeholder 3"/>
          <p:cNvSpPr>
            <a:spLocks noGrp="1"/>
          </p:cNvSpPr>
          <p:nvPr>
            <p:ph type="sldNum" sz="quarter" idx="5"/>
          </p:nvPr>
        </p:nvSpPr>
        <p:spPr/>
        <p:txBody>
          <a:bodyPr/>
          <a:lstStyle/>
          <a:p>
            <a:fld id="{921BFAE5-3F65-420A-AF14-B8583BFA488A}" type="slidenum">
              <a:rPr lang="en-GB" smtClean="0"/>
              <a:t>6</a:t>
            </a:fld>
            <a:endParaRPr lang="en-GB"/>
          </a:p>
        </p:txBody>
      </p:sp>
    </p:spTree>
    <p:extLst>
      <p:ext uri="{BB962C8B-B14F-4D97-AF65-F5344CB8AC3E}">
        <p14:creationId xmlns:p14="http://schemas.microsoft.com/office/powerpoint/2010/main" val="130200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Delivering all this may feel like a tall ask. So how do we make this a reality, and what might this mean for 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We have invested time and energy in refining and developing our services, ones that we are rightly proud of, however to offer rehabilitation that supports the journey of patient to person,  we may need to uncouple elements of our service or practice and reform them in a way that will enables a more person centred perspective to rehabilitation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I'm sure that for some in the audience this may be evoking different emotions. It may mean that we need to develop squiggly pathway- what do I mean by squiggly pathways? Well I just mean that its not nice and linear. We generally like our patients to come  in one way and out at the other end, but patients may coming in and out multiple times or may have a stop and start approach in  to their rehabilitation, accessing our services at a time that is right for them and not us. We will need to move away from discreet episodes of care and to a more open access options.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Todays event is around self management and living well, for some of us in the rehab community these may be skills we don’t yet have or feel confident in- for others it may mean we are moving away from hands on approaches built around rehabilitation goals, and moving towards more enabling and coaching skills which harness a what matters to me ethos. So how do we deliver multiple agency needs based care around a person which will feel like a single team is supporting them?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There are also new cohorts- I don’t know about you but in our system we spend lots of time discussing the groups of people who don’t fit within our services- so where do these patients go and who will see them? To be clear this isn’t about health filling all the gaps and it brings me back to my first reflection around uncoupling our services to look at integration and partnerships opportunities across the wider community landscape.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We will also be starting to see new roles and opportunities to better support our population in this changing landscape. This may be new roles for practitioners in non-healthcare settings, innovation in the roles that our non-registered colleagues now occupy or embedding our community voluntary partners within the healthcare setting to build more integrated teams. These all come with new ground for us to tread- shared competency, feeling of blurred boundaries and new skills.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I just want to take a pause and ask you to reflect on how that makes you feel. </a:t>
            </a:r>
            <a:r>
              <a:rPr kumimoji="0" lang="en-GB" sz="2800" b="1" i="0" u="none" strike="noStrike" kern="1200" cap="none" spc="0" normalizeH="0" baseline="0" noProof="0" dirty="0">
                <a:ln>
                  <a:noFill/>
                </a:ln>
                <a:solidFill>
                  <a:prstClr val="black"/>
                </a:solidFill>
                <a:effectLst/>
                <a:uLnTx/>
                <a:uFillTx/>
                <a:latin typeface="+mn-lt"/>
                <a:ea typeface="+mn-ea"/>
                <a:cs typeface="+mn-cs"/>
              </a:rPr>
              <a:t>10 second Pause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If we have time we may pick this up at the end. </a:t>
            </a:r>
          </a:p>
          <a:p>
            <a:endParaRPr lang="en-GB" dirty="0"/>
          </a:p>
        </p:txBody>
      </p:sp>
      <p:sp>
        <p:nvSpPr>
          <p:cNvPr id="4" name="Slide Number Placeholder 3"/>
          <p:cNvSpPr>
            <a:spLocks noGrp="1"/>
          </p:cNvSpPr>
          <p:nvPr>
            <p:ph type="sldNum" sz="quarter" idx="5"/>
          </p:nvPr>
        </p:nvSpPr>
        <p:spPr/>
        <p:txBody>
          <a:bodyPr/>
          <a:lstStyle/>
          <a:p>
            <a:fld id="{921BFAE5-3F65-420A-AF14-B8583BFA488A}" type="slidenum">
              <a:rPr lang="en-GB" smtClean="0"/>
              <a:t>7</a:t>
            </a:fld>
            <a:endParaRPr lang="en-GB"/>
          </a:p>
        </p:txBody>
      </p:sp>
    </p:spTree>
    <p:extLst>
      <p:ext uri="{BB962C8B-B14F-4D97-AF65-F5344CB8AC3E}">
        <p14:creationId xmlns:p14="http://schemas.microsoft.com/office/powerpoint/2010/main" val="268303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not going to go into this in detail today but I do want to acknowledge that all of the thoughts I shared on the previous slide come with potential challenges as well as opportunities. None of these are new to anyone here today, however as a collective community of practice many of you will already have  expertise, insight  and practice examples on tackling these challenges. The CSP has a vibrant community of practice and I would urge you to post your learning for others to see  and share. This is not a competition folks – we are in this together.</a:t>
            </a:r>
          </a:p>
        </p:txBody>
      </p:sp>
      <p:sp>
        <p:nvSpPr>
          <p:cNvPr id="4" name="Slide Number Placeholder 3"/>
          <p:cNvSpPr>
            <a:spLocks noGrp="1"/>
          </p:cNvSpPr>
          <p:nvPr>
            <p:ph type="sldNum" sz="quarter" idx="5"/>
          </p:nvPr>
        </p:nvSpPr>
        <p:spPr/>
        <p:txBody>
          <a:bodyPr/>
          <a:lstStyle/>
          <a:p>
            <a:fld id="{921BFAE5-3F65-420A-AF14-B8583BFA488A}" type="slidenum">
              <a:rPr lang="en-GB" smtClean="0"/>
              <a:t>8</a:t>
            </a:fld>
            <a:endParaRPr lang="en-GB"/>
          </a:p>
        </p:txBody>
      </p:sp>
    </p:spTree>
    <p:extLst>
      <p:ext uri="{BB962C8B-B14F-4D97-AF65-F5344CB8AC3E}">
        <p14:creationId xmlns:p14="http://schemas.microsoft.com/office/powerpoint/2010/main" val="332301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So I moving into the collective learning section now – check out the icon in the corner</a:t>
            </a:r>
          </a:p>
          <a:p>
            <a:endParaRPr lang="en-GB" dirty="0"/>
          </a:p>
          <a:p>
            <a:r>
              <a:rPr lang="en-GB" dirty="0"/>
              <a:t>The last time we met I shared with you all our collective vision for rehabilitation in Sussex.  To provide context, outside of my clinical role, I also have two clinical advisory roles within our Integrated care system,   supporting  the delivery of the stroke and long </a:t>
            </a:r>
            <a:r>
              <a:rPr lang="en-GB" dirty="0" err="1"/>
              <a:t>Covid</a:t>
            </a:r>
            <a:r>
              <a:rPr lang="en-GB" dirty="0"/>
              <a:t> programmes. These programmes sit within the Long Term Conditions programme, and in the absence of a formal rehabilitation network we had  used this programme as a lever to develop The Sussex Rehabilitation Mandate or 6 pillar Model .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way of a recap, this is intended to offer a </a:t>
            </a:r>
            <a:r>
              <a:rPr lang="en-GB" sz="1200" dirty="0"/>
              <a:t>blue print  or framework with which our rehabilitation services can </a:t>
            </a:r>
            <a:r>
              <a:rPr lang="en-GB" sz="1200" baseline="0" dirty="0"/>
              <a:t>review their current service delivery models and explore the opportunities for transformation. We recognise that our teams operate and have been commissioned differently, however through the principles within the model we are supporting colleagues  to move collectively towards a needs based and personalised care  ethos that is irrespective of the pathway or geography they may operate within . The delivery of the model is supported through the 6 Pillar transformation journey which I will share in more detail on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Our  model has been endorsed by the Sussex AHP Council, Aging Well  and long term conditions programme within the ICS and our primary and community care collaborative. </a:t>
            </a:r>
            <a:endParaRPr lang="en-GB" dirty="0"/>
          </a:p>
          <a:p>
            <a:endParaRPr lang="en-GB" dirty="0"/>
          </a:p>
          <a:p>
            <a:pPr marL="0" indent="0">
              <a:buFont typeface="Arial" panose="020B0604020202020204" pitchFamily="34" charset="0"/>
              <a:buNone/>
            </a:pPr>
            <a:r>
              <a:rPr lang="en-GB" sz="1000" baseline="0" dirty="0"/>
              <a:t>The model consists of 6 board pillars with 4 foundations</a:t>
            </a:r>
          </a:p>
          <a:p>
            <a:pPr marL="171450" indent="-171450">
              <a:buFont typeface="Arial" panose="020B0604020202020204" pitchFamily="34" charset="0"/>
              <a:buChar char="•"/>
            </a:pPr>
            <a:r>
              <a:rPr lang="en-GB" sz="1000" baseline="0" dirty="0"/>
              <a:t>The Pillars are:</a:t>
            </a:r>
          </a:p>
          <a:p>
            <a:pPr marL="628650" lvl="1" indent="-171450">
              <a:buFont typeface="Arial" panose="020B0604020202020204" pitchFamily="34" charset="0"/>
              <a:buChar char="•"/>
            </a:pPr>
            <a:r>
              <a:rPr lang="en-GB" sz="1000" baseline="0" dirty="0"/>
              <a:t>Understanding our rehab population – </a:t>
            </a:r>
          </a:p>
          <a:p>
            <a:pPr marL="628650" lvl="1" indent="-171450">
              <a:buFont typeface="Arial" panose="020B0604020202020204" pitchFamily="34" charset="0"/>
              <a:buChar char="•"/>
            </a:pPr>
            <a:r>
              <a:rPr lang="en-GB" sz="1000" baseline="0" dirty="0"/>
              <a:t>Measuring our performance –</a:t>
            </a:r>
          </a:p>
          <a:p>
            <a:pPr marL="628650" lvl="1" indent="-171450">
              <a:buFont typeface="Arial" panose="020B0604020202020204" pitchFamily="34" charset="0"/>
              <a:buChar char="•"/>
            </a:pPr>
            <a:r>
              <a:rPr lang="en-GB" sz="1000" baseline="0" dirty="0"/>
              <a:t>Transforming out workforce –</a:t>
            </a:r>
          </a:p>
          <a:p>
            <a:pPr marL="628650" lvl="1" indent="-171450">
              <a:buFont typeface="Arial" panose="020B0604020202020204" pitchFamily="34" charset="0"/>
              <a:buChar char="•"/>
            </a:pPr>
            <a:r>
              <a:rPr lang="en-GB" sz="1000" baseline="0" dirty="0"/>
              <a:t>Needs based rehab –</a:t>
            </a:r>
          </a:p>
          <a:p>
            <a:pPr marL="628650" lvl="1" indent="-171450">
              <a:buFont typeface="Arial" panose="020B0604020202020204" pitchFamily="34" charset="0"/>
              <a:buChar char="•"/>
            </a:pPr>
            <a:r>
              <a:rPr lang="en-GB" sz="1000" baseline="0" dirty="0"/>
              <a:t>Delivering Responsive rehabilitation pathways –</a:t>
            </a:r>
          </a:p>
          <a:p>
            <a:pPr marL="628650" lvl="1" indent="-171450">
              <a:buFont typeface="Arial" panose="020B0604020202020204" pitchFamily="34" charset="0"/>
              <a:buChar char="•"/>
            </a:pPr>
            <a:r>
              <a:rPr lang="en-GB" sz="1000" baseline="0" dirty="0"/>
              <a:t>Access to life long re-</a:t>
            </a:r>
            <a:r>
              <a:rPr lang="en-GB" sz="1000" baseline="0" dirty="0" err="1"/>
              <a:t>ablement</a:t>
            </a:r>
            <a:r>
              <a:rPr lang="en-GB" sz="1000" baseline="0" dirty="0"/>
              <a:t> –</a:t>
            </a:r>
          </a:p>
          <a:p>
            <a:pPr marL="457200" lvl="1" indent="0">
              <a:buFont typeface="Arial" panose="020B0604020202020204" pitchFamily="34" charset="0"/>
              <a:buNone/>
            </a:pPr>
            <a:r>
              <a:rPr lang="en-GB" sz="1000" baseline="0" dirty="0"/>
              <a:t>The core foundations that underpin the model are:</a:t>
            </a:r>
          </a:p>
          <a:p>
            <a:pPr marL="628650" lvl="1" indent="-171450">
              <a:buFont typeface="Arial" panose="020B0604020202020204" pitchFamily="34" charset="0"/>
              <a:buChar char="•"/>
            </a:pPr>
            <a:r>
              <a:rPr lang="en-GB" sz="1000" baseline="0" dirty="0"/>
              <a:t>Prevention</a:t>
            </a:r>
          </a:p>
          <a:p>
            <a:pPr marL="628650" lvl="1" indent="-171450">
              <a:buFont typeface="Arial" panose="020B0604020202020204" pitchFamily="34" charset="0"/>
              <a:buChar char="•"/>
            </a:pPr>
            <a:r>
              <a:rPr lang="en-GB" sz="1000" baseline="0" dirty="0"/>
              <a:t>Engagement of service users</a:t>
            </a:r>
          </a:p>
          <a:p>
            <a:pPr marL="628650" lvl="1" indent="-171450">
              <a:buFont typeface="Arial" panose="020B0604020202020204" pitchFamily="34" charset="0"/>
              <a:buChar char="•"/>
            </a:pPr>
            <a:r>
              <a:rPr lang="en-GB" sz="1000" baseline="0" dirty="0"/>
              <a:t>Harnessing innovation and digital solutions</a:t>
            </a:r>
          </a:p>
          <a:p>
            <a:pPr marL="628650" lvl="1" indent="-171450">
              <a:buFont typeface="Arial" panose="020B0604020202020204" pitchFamily="34" charset="0"/>
              <a:buChar char="•"/>
            </a:pPr>
            <a:r>
              <a:rPr lang="en-GB" sz="1000" baseline="0" dirty="0"/>
              <a:t>Reducing health inequalities  </a:t>
            </a:r>
            <a:endParaRPr lang="en-GB" sz="1000" dirty="0"/>
          </a:p>
          <a:p>
            <a:endParaRPr lang="en-GB" sz="1000" dirty="0"/>
          </a:p>
          <a:p>
            <a:r>
              <a:rPr lang="en-GB" sz="1000" dirty="0"/>
              <a:t>  </a:t>
            </a:r>
          </a:p>
        </p:txBody>
      </p:sp>
      <p:sp>
        <p:nvSpPr>
          <p:cNvPr id="4" name="Slide Number Placeholder 3"/>
          <p:cNvSpPr>
            <a:spLocks noGrp="1"/>
          </p:cNvSpPr>
          <p:nvPr>
            <p:ph type="sldNum" sz="quarter" idx="10"/>
          </p:nvPr>
        </p:nvSpPr>
        <p:spPr/>
        <p:txBody>
          <a:bodyPr/>
          <a:lstStyle/>
          <a:p>
            <a:fld id="{0B54FC2A-6F03-4311-AF2C-AA38118E3EE5}" type="slidenum">
              <a:rPr lang="en-GB" smtClean="0"/>
              <a:t>9</a:t>
            </a:fld>
            <a:endParaRPr lang="en-GB" dirty="0"/>
          </a:p>
        </p:txBody>
      </p:sp>
    </p:spTree>
    <p:extLst>
      <p:ext uri="{BB962C8B-B14F-4D97-AF65-F5344CB8AC3E}">
        <p14:creationId xmlns:p14="http://schemas.microsoft.com/office/powerpoint/2010/main" val="125632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7200-E25F-4925-899B-4CF402F08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826EB8-8FC7-4E05-ADD5-6C44E36472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719F95-4325-4A8A-B149-57D9C2B91F7E}"/>
              </a:ext>
            </a:extLst>
          </p:cNvPr>
          <p:cNvSpPr>
            <a:spLocks noGrp="1"/>
          </p:cNvSpPr>
          <p:nvPr>
            <p:ph type="dt" sz="half" idx="10"/>
          </p:nvPr>
        </p:nvSpPr>
        <p:spPr/>
        <p:txBody>
          <a:bodyPr/>
          <a:lstStyle/>
          <a:p>
            <a:fld id="{A9357F14-A6E8-40AA-8AF8-9119FE0F5BEA}" type="datetimeFigureOut">
              <a:rPr lang="en-GB" smtClean="0"/>
              <a:t>08/11/2022</a:t>
            </a:fld>
            <a:endParaRPr lang="en-GB"/>
          </a:p>
        </p:txBody>
      </p:sp>
      <p:sp>
        <p:nvSpPr>
          <p:cNvPr id="5" name="Footer Placeholder 4">
            <a:extLst>
              <a:ext uri="{FF2B5EF4-FFF2-40B4-BE49-F238E27FC236}">
                <a16:creationId xmlns:a16="http://schemas.microsoft.com/office/drawing/2014/main" id="{61BCAF6D-0492-45F8-AA27-6D92AA03E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BDEB40-663D-4B64-B4A2-FE3205C52AF6}"/>
              </a:ext>
            </a:extLst>
          </p:cNvPr>
          <p:cNvSpPr>
            <a:spLocks noGrp="1"/>
          </p:cNvSpPr>
          <p:nvPr>
            <p:ph type="sldNum" sz="quarter" idx="12"/>
          </p:nvPr>
        </p:nvSpPr>
        <p:spPr/>
        <p:txBody>
          <a:bodyPr/>
          <a:lstStyle/>
          <a:p>
            <a:fld id="{294AB3F6-F56B-442C-ADD5-855090653780}" type="slidenum">
              <a:rPr lang="en-GB" smtClean="0"/>
              <a:t>‹#›</a:t>
            </a:fld>
            <a:endParaRPr lang="en-GB"/>
          </a:p>
        </p:txBody>
      </p:sp>
    </p:spTree>
    <p:extLst>
      <p:ext uri="{BB962C8B-B14F-4D97-AF65-F5344CB8AC3E}">
        <p14:creationId xmlns:p14="http://schemas.microsoft.com/office/powerpoint/2010/main" val="193089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A1E6-195A-4CAE-B6B3-9909490F90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843C47-95A1-4F02-9424-0062943CB8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A289A-D7C1-4A0F-8266-03323C9F0CF3}"/>
              </a:ext>
            </a:extLst>
          </p:cNvPr>
          <p:cNvSpPr>
            <a:spLocks noGrp="1"/>
          </p:cNvSpPr>
          <p:nvPr>
            <p:ph type="dt" sz="half" idx="10"/>
          </p:nvPr>
        </p:nvSpPr>
        <p:spPr/>
        <p:txBody>
          <a:bodyPr/>
          <a:lstStyle/>
          <a:p>
            <a:fld id="{A9357F14-A6E8-40AA-8AF8-9119FE0F5BEA}" type="datetimeFigureOut">
              <a:rPr lang="en-GB" smtClean="0"/>
              <a:t>08/11/2022</a:t>
            </a:fld>
            <a:endParaRPr lang="en-GB"/>
          </a:p>
        </p:txBody>
      </p:sp>
      <p:sp>
        <p:nvSpPr>
          <p:cNvPr id="5" name="Footer Placeholder 4">
            <a:extLst>
              <a:ext uri="{FF2B5EF4-FFF2-40B4-BE49-F238E27FC236}">
                <a16:creationId xmlns:a16="http://schemas.microsoft.com/office/drawing/2014/main" id="{FB021111-6D3D-412E-AD34-B6A9ABE00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AEB761-DE08-4640-AD4D-26558B63B0F7}"/>
              </a:ext>
            </a:extLst>
          </p:cNvPr>
          <p:cNvSpPr>
            <a:spLocks noGrp="1"/>
          </p:cNvSpPr>
          <p:nvPr>
            <p:ph type="sldNum" sz="quarter" idx="12"/>
          </p:nvPr>
        </p:nvSpPr>
        <p:spPr/>
        <p:txBody>
          <a:bodyPr/>
          <a:lstStyle/>
          <a:p>
            <a:fld id="{294AB3F6-F56B-442C-ADD5-855090653780}" type="slidenum">
              <a:rPr lang="en-GB" smtClean="0"/>
              <a:t>‹#›</a:t>
            </a:fld>
            <a:endParaRPr lang="en-GB"/>
          </a:p>
        </p:txBody>
      </p:sp>
    </p:spTree>
    <p:extLst>
      <p:ext uri="{BB962C8B-B14F-4D97-AF65-F5344CB8AC3E}">
        <p14:creationId xmlns:p14="http://schemas.microsoft.com/office/powerpoint/2010/main" val="89150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936F0-DBC4-4361-96F8-2F8CA66FFE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760C28-40C0-4505-AE29-45704B6D4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BC17B0-9A3D-4AFE-AB45-0DC68B686D6F}"/>
              </a:ext>
            </a:extLst>
          </p:cNvPr>
          <p:cNvSpPr>
            <a:spLocks noGrp="1"/>
          </p:cNvSpPr>
          <p:nvPr>
            <p:ph type="dt" sz="half" idx="10"/>
          </p:nvPr>
        </p:nvSpPr>
        <p:spPr/>
        <p:txBody>
          <a:bodyPr/>
          <a:lstStyle/>
          <a:p>
            <a:fld id="{A9357F14-A6E8-40AA-8AF8-9119FE0F5BEA}" type="datetimeFigureOut">
              <a:rPr lang="en-GB" smtClean="0"/>
              <a:t>08/11/2022</a:t>
            </a:fld>
            <a:endParaRPr lang="en-GB"/>
          </a:p>
        </p:txBody>
      </p:sp>
      <p:sp>
        <p:nvSpPr>
          <p:cNvPr id="5" name="Footer Placeholder 4">
            <a:extLst>
              <a:ext uri="{FF2B5EF4-FFF2-40B4-BE49-F238E27FC236}">
                <a16:creationId xmlns:a16="http://schemas.microsoft.com/office/drawing/2014/main" id="{B82AFB0E-B077-416A-89B7-1BDFC381F2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069A85-8991-4364-B312-5957B9BE7D3A}"/>
              </a:ext>
            </a:extLst>
          </p:cNvPr>
          <p:cNvSpPr>
            <a:spLocks noGrp="1"/>
          </p:cNvSpPr>
          <p:nvPr>
            <p:ph type="sldNum" sz="quarter" idx="12"/>
          </p:nvPr>
        </p:nvSpPr>
        <p:spPr/>
        <p:txBody>
          <a:bodyPr/>
          <a:lstStyle/>
          <a:p>
            <a:fld id="{294AB3F6-F56B-442C-ADD5-855090653780}" type="slidenum">
              <a:rPr lang="en-GB" smtClean="0"/>
              <a:t>‹#›</a:t>
            </a:fld>
            <a:endParaRPr lang="en-GB"/>
          </a:p>
        </p:txBody>
      </p:sp>
    </p:spTree>
    <p:extLst>
      <p:ext uri="{BB962C8B-B14F-4D97-AF65-F5344CB8AC3E}">
        <p14:creationId xmlns:p14="http://schemas.microsoft.com/office/powerpoint/2010/main" val="1873570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p:cNvSpPr>
            <a:spLocks noGrp="1"/>
          </p:cNvSpPr>
          <p:nvPr>
            <p:ph type="ctrTitle"/>
          </p:nvPr>
        </p:nvSpPr>
        <p:spPr>
          <a:xfrm>
            <a:off x="960002" y="720000"/>
            <a:ext cx="8640967" cy="1080000"/>
          </a:xfrm>
          <a:prstGeom prst="rect">
            <a:avLst/>
          </a:prstGeom>
        </p:spPr>
        <p:txBody>
          <a:bodyPr lIns="0" tIns="0" rIns="0" bIns="0"/>
          <a:lstStyle>
            <a:lvl1pPr algn="l">
              <a:defRPr sz="3200" b="1" i="0" baseline="0">
                <a:solidFill>
                  <a:srgbClr val="768692"/>
                </a:solidFill>
                <a:latin typeface="Arial"/>
              </a:defRPr>
            </a:lvl1pPr>
          </a:lstStyle>
          <a:p>
            <a:r>
              <a:rPr lang="en-GB" dirty="0"/>
              <a:t>Click to edit Master title style</a:t>
            </a:r>
            <a:endParaRPr lang="en-US" dirty="0"/>
          </a:p>
        </p:txBody>
      </p:sp>
      <p:sp>
        <p:nvSpPr>
          <p:cNvPr id="8" name="Text Placeholder 7"/>
          <p:cNvSpPr>
            <a:spLocks noGrp="1"/>
          </p:cNvSpPr>
          <p:nvPr>
            <p:ph type="body" sz="quarter" idx="10" hasCustomPrompt="1"/>
          </p:nvPr>
        </p:nvSpPr>
        <p:spPr>
          <a:xfrm>
            <a:off x="960967" y="1800000"/>
            <a:ext cx="8640000" cy="3600000"/>
          </a:xfrm>
          <a:prstGeom prst="rect">
            <a:avLst/>
          </a:prstGeom>
        </p:spPr>
        <p:txBody>
          <a:bodyPr vert="horz" lIns="0" tIns="0" rIns="0" bIns="0"/>
          <a:lstStyle>
            <a:lvl1pPr marL="0" indent="0">
              <a:spcBef>
                <a:spcPts val="0"/>
              </a:spcBef>
              <a:buNone/>
              <a:defRPr sz="2000" baseline="0">
                <a:solidFill>
                  <a:srgbClr val="34434F"/>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dirty="0"/>
              <a:t>Text</a:t>
            </a:r>
            <a:endParaRPr lang="en-US" dirty="0"/>
          </a:p>
        </p:txBody>
      </p:sp>
    </p:spTree>
    <p:extLst>
      <p:ext uri="{BB962C8B-B14F-4D97-AF65-F5344CB8AC3E}">
        <p14:creationId xmlns:p14="http://schemas.microsoft.com/office/powerpoint/2010/main" val="1846580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4"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6"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8"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0" y="5210963"/>
            <a:ext cx="1813567" cy="706438"/>
          </a:xfrm>
        </p:spPr>
        <p:txBody>
          <a:bodyPr>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1586236"/>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354842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601117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499382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341438"/>
            <a:ext cx="53848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341438"/>
            <a:ext cx="53848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202752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762289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90600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4019-BC40-496B-9D10-7E30EB4EB0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1D1FD-0DA3-4FA4-A017-C12ABC5F0F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C2E863-944C-4B58-93CC-30EFF967B7A3}"/>
              </a:ext>
            </a:extLst>
          </p:cNvPr>
          <p:cNvSpPr>
            <a:spLocks noGrp="1"/>
          </p:cNvSpPr>
          <p:nvPr>
            <p:ph type="dt" sz="half" idx="10"/>
          </p:nvPr>
        </p:nvSpPr>
        <p:spPr/>
        <p:txBody>
          <a:bodyPr/>
          <a:lstStyle/>
          <a:p>
            <a:fld id="{A9357F14-A6E8-40AA-8AF8-9119FE0F5BEA}" type="datetimeFigureOut">
              <a:rPr lang="en-GB" smtClean="0"/>
              <a:t>08/11/2022</a:t>
            </a:fld>
            <a:endParaRPr lang="en-GB"/>
          </a:p>
        </p:txBody>
      </p:sp>
      <p:sp>
        <p:nvSpPr>
          <p:cNvPr id="5" name="Footer Placeholder 4">
            <a:extLst>
              <a:ext uri="{FF2B5EF4-FFF2-40B4-BE49-F238E27FC236}">
                <a16:creationId xmlns:a16="http://schemas.microsoft.com/office/drawing/2014/main" id="{88BAFB4E-189C-4DBC-B56E-DFEE285B1F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DD49FC-6734-48AC-8606-8391E835C6FE}"/>
              </a:ext>
            </a:extLst>
          </p:cNvPr>
          <p:cNvSpPr>
            <a:spLocks noGrp="1"/>
          </p:cNvSpPr>
          <p:nvPr>
            <p:ph type="sldNum" sz="quarter" idx="12"/>
          </p:nvPr>
        </p:nvSpPr>
        <p:spPr/>
        <p:txBody>
          <a:bodyPr/>
          <a:lstStyle/>
          <a:p>
            <a:fld id="{294AB3F6-F56B-442C-ADD5-855090653780}" type="slidenum">
              <a:rPr lang="en-GB" smtClean="0"/>
              <a:t>‹#›</a:t>
            </a:fld>
            <a:endParaRPr lang="en-GB"/>
          </a:p>
        </p:txBody>
      </p:sp>
    </p:spTree>
    <p:extLst>
      <p:ext uri="{BB962C8B-B14F-4D97-AF65-F5344CB8AC3E}">
        <p14:creationId xmlns:p14="http://schemas.microsoft.com/office/powerpoint/2010/main" val="761023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72741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1839124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002908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2970422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675312"/>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26400" cy="56753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Tree>
    <p:extLst>
      <p:ext uri="{BB962C8B-B14F-4D97-AF65-F5344CB8AC3E}">
        <p14:creationId xmlns:p14="http://schemas.microsoft.com/office/powerpoint/2010/main" val="3896351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 name="Title 1"/>
          <p:cNvSpPr>
            <a:spLocks noGrp="1"/>
          </p:cNvSpPr>
          <p:nvPr>
            <p:ph type="ctrTitle"/>
          </p:nvPr>
        </p:nvSpPr>
        <p:spPr>
          <a:xfrm>
            <a:off x="960001" y="720000"/>
            <a:ext cx="8640967" cy="1080000"/>
          </a:xfrm>
          <a:prstGeom prst="rect">
            <a:avLst/>
          </a:prstGeom>
        </p:spPr>
        <p:txBody>
          <a:bodyPr lIns="0" tIns="0" rIns="0" bIns="0"/>
          <a:lstStyle>
            <a:lvl1pPr algn="l">
              <a:defRPr sz="3200" b="1" i="0" baseline="0">
                <a:solidFill>
                  <a:srgbClr val="768692"/>
                </a:solidFill>
                <a:latin typeface="Arial"/>
              </a:defRPr>
            </a:lvl1pPr>
          </a:lstStyle>
          <a:p>
            <a:r>
              <a:rPr lang="en-GB" dirty="0"/>
              <a:t>Click to edit Master title style</a:t>
            </a:r>
            <a:endParaRPr lang="en-US" dirty="0"/>
          </a:p>
        </p:txBody>
      </p:sp>
      <p:sp>
        <p:nvSpPr>
          <p:cNvPr id="8" name="Text Placeholder 7"/>
          <p:cNvSpPr>
            <a:spLocks noGrp="1"/>
          </p:cNvSpPr>
          <p:nvPr>
            <p:ph type="body" sz="quarter" idx="10" hasCustomPrompt="1"/>
          </p:nvPr>
        </p:nvSpPr>
        <p:spPr>
          <a:xfrm>
            <a:off x="960967" y="1800000"/>
            <a:ext cx="8640000" cy="3600000"/>
          </a:xfrm>
          <a:prstGeom prst="rect">
            <a:avLst/>
          </a:prstGeom>
        </p:spPr>
        <p:txBody>
          <a:bodyPr vert="horz" lIns="0" tIns="0" rIns="0" bIns="0"/>
          <a:lstStyle>
            <a:lvl1pPr marL="0" indent="0">
              <a:spcBef>
                <a:spcPts val="0"/>
              </a:spcBef>
              <a:buNone/>
              <a:defRPr sz="1200" baseline="0">
                <a:solidFill>
                  <a:srgbClr val="34434F"/>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dirty="0"/>
              <a:t>Text</a:t>
            </a:r>
            <a:endParaRPr lang="en-US" dirty="0"/>
          </a:p>
        </p:txBody>
      </p:sp>
    </p:spTree>
    <p:extLst>
      <p:ext uri="{BB962C8B-B14F-4D97-AF65-F5344CB8AC3E}">
        <p14:creationId xmlns:p14="http://schemas.microsoft.com/office/powerpoint/2010/main" val="850365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D92B3278-8100-411A-829D-9D202F65E017}"/>
              </a:ext>
            </a:extLst>
          </p:cNvPr>
          <p:cNvSpPr>
            <a:spLocks noGrp="1"/>
          </p:cNvSpPr>
          <p:nvPr>
            <p:ph type="body" sz="quarter" idx="10" hasCustomPrompt="1"/>
          </p:nvPr>
        </p:nvSpPr>
        <p:spPr>
          <a:xfrm>
            <a:off x="960967" y="1800000"/>
            <a:ext cx="4992000" cy="3600000"/>
          </a:xfrm>
          <a:prstGeom prst="rect">
            <a:avLst/>
          </a:prstGeom>
        </p:spPr>
        <p:txBody>
          <a:bodyPr vert="horz" lIns="0" tIns="0" rIns="0" bIns="0"/>
          <a:lstStyle>
            <a:lvl1pPr marL="0" indent="0">
              <a:spcBef>
                <a:spcPts val="0"/>
              </a:spcBef>
              <a:buNone/>
              <a:defRPr sz="1200" baseline="0">
                <a:solidFill>
                  <a:schemeClr val="tx1"/>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dirty="0"/>
              <a:t>Text</a:t>
            </a:r>
            <a:endParaRPr lang="en-US" dirty="0"/>
          </a:p>
        </p:txBody>
      </p:sp>
      <p:sp>
        <p:nvSpPr>
          <p:cNvPr id="6" name="Text Placeholder 7">
            <a:extLst>
              <a:ext uri="{FF2B5EF4-FFF2-40B4-BE49-F238E27FC236}">
                <a16:creationId xmlns:a16="http://schemas.microsoft.com/office/drawing/2014/main" id="{DBDD6611-C726-4627-B125-82CCFF38D803}"/>
              </a:ext>
            </a:extLst>
          </p:cNvPr>
          <p:cNvSpPr>
            <a:spLocks noGrp="1"/>
          </p:cNvSpPr>
          <p:nvPr>
            <p:ph type="body" sz="quarter" idx="11" hasCustomPrompt="1"/>
          </p:nvPr>
        </p:nvSpPr>
        <p:spPr>
          <a:xfrm>
            <a:off x="6241703" y="1800000"/>
            <a:ext cx="4992000" cy="3600000"/>
          </a:xfrm>
          <a:prstGeom prst="rect">
            <a:avLst/>
          </a:prstGeom>
        </p:spPr>
        <p:txBody>
          <a:bodyPr vert="horz" lIns="0" tIns="0" rIns="0" bIns="0"/>
          <a:lstStyle>
            <a:lvl1pPr marL="0" indent="0">
              <a:spcBef>
                <a:spcPts val="0"/>
              </a:spcBef>
              <a:buNone/>
              <a:defRPr sz="1200" baseline="0">
                <a:solidFill>
                  <a:schemeClr val="tx1"/>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dirty="0"/>
              <a:t>Text</a:t>
            </a:r>
            <a:endParaRPr lang="en-US" dirty="0"/>
          </a:p>
        </p:txBody>
      </p:sp>
      <p:sp>
        <p:nvSpPr>
          <p:cNvPr id="7" name="Title 1">
            <a:extLst>
              <a:ext uri="{FF2B5EF4-FFF2-40B4-BE49-F238E27FC236}">
                <a16:creationId xmlns:a16="http://schemas.microsoft.com/office/drawing/2014/main" id="{5345AEC1-DDFD-41D9-8C01-853033524BB2}"/>
              </a:ext>
            </a:extLst>
          </p:cNvPr>
          <p:cNvSpPr>
            <a:spLocks noGrp="1"/>
          </p:cNvSpPr>
          <p:nvPr>
            <p:ph type="ctrTitle"/>
          </p:nvPr>
        </p:nvSpPr>
        <p:spPr>
          <a:xfrm>
            <a:off x="960001" y="720000"/>
            <a:ext cx="8640967" cy="1080000"/>
          </a:xfrm>
          <a:prstGeom prst="rect">
            <a:avLst/>
          </a:prstGeom>
        </p:spPr>
        <p:txBody>
          <a:bodyPr lIns="0" tIns="0" rIns="0" bIns="0"/>
          <a:lstStyle>
            <a:lvl1pPr algn="l">
              <a:defRPr sz="3200" b="1" i="0" baseline="0">
                <a:solidFill>
                  <a:srgbClr val="768692"/>
                </a:solidFill>
                <a:latin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160945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p:nvPr>
        </p:nvSpPr>
        <p:spPr>
          <a:xfrm>
            <a:off x="960002" y="720000"/>
            <a:ext cx="8640967" cy="1080000"/>
          </a:xfrm>
          <a:prstGeom prst="rect">
            <a:avLst/>
          </a:prstGeom>
        </p:spPr>
        <p:txBody>
          <a:bodyPr lIns="0" tIns="0" rIns="0" bIns="0"/>
          <a:lstStyle>
            <a:lvl1pPr algn="l">
              <a:defRPr sz="3200" b="1" i="0" baseline="0">
                <a:solidFill>
                  <a:srgbClr val="768692"/>
                </a:solidFill>
                <a:latin typeface="Arial"/>
              </a:defRPr>
            </a:lvl1pPr>
          </a:lstStyle>
          <a:p>
            <a:r>
              <a:rPr lang="en-GB" dirty="0"/>
              <a:t>Click to edit Master title style</a:t>
            </a:r>
            <a:endParaRPr lang="en-US" dirty="0"/>
          </a:p>
        </p:txBody>
      </p:sp>
      <p:sp>
        <p:nvSpPr>
          <p:cNvPr id="8" name="Text Placeholder 7"/>
          <p:cNvSpPr>
            <a:spLocks noGrp="1"/>
          </p:cNvSpPr>
          <p:nvPr>
            <p:ph type="body" sz="quarter" idx="10" hasCustomPrompt="1"/>
          </p:nvPr>
        </p:nvSpPr>
        <p:spPr>
          <a:xfrm>
            <a:off x="960967" y="1800000"/>
            <a:ext cx="8640000" cy="3600000"/>
          </a:xfrm>
          <a:prstGeom prst="rect">
            <a:avLst/>
          </a:prstGeom>
        </p:spPr>
        <p:txBody>
          <a:bodyPr vert="horz" lIns="0" tIns="0" rIns="0" bIns="0"/>
          <a:lstStyle>
            <a:lvl1pPr marL="0" indent="0">
              <a:spcBef>
                <a:spcPts val="0"/>
              </a:spcBef>
              <a:buNone/>
              <a:defRPr sz="2000" baseline="0">
                <a:solidFill>
                  <a:srgbClr val="34434F"/>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dirty="0"/>
              <a:t>Text</a:t>
            </a:r>
            <a:endParaRPr lang="en-US" dirty="0"/>
          </a:p>
        </p:txBody>
      </p:sp>
    </p:spTree>
    <p:extLst>
      <p:ext uri="{BB962C8B-B14F-4D97-AF65-F5344CB8AC3E}">
        <p14:creationId xmlns:p14="http://schemas.microsoft.com/office/powerpoint/2010/main" val="1384543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ctrTitle"/>
          </p:nvPr>
        </p:nvSpPr>
        <p:spPr>
          <a:xfrm>
            <a:off x="960002" y="720000"/>
            <a:ext cx="8640967" cy="1080000"/>
          </a:xfrm>
          <a:prstGeom prst="rect">
            <a:avLst/>
          </a:prstGeom>
        </p:spPr>
        <p:txBody>
          <a:bodyPr lIns="0" tIns="0" rIns="0" bIns="0"/>
          <a:lstStyle>
            <a:lvl1pPr algn="l">
              <a:defRPr sz="3200" b="1" i="0" baseline="0">
                <a:solidFill>
                  <a:srgbClr val="768692"/>
                </a:solidFill>
                <a:latin typeface="Arial"/>
              </a:defRPr>
            </a:lvl1pPr>
          </a:lstStyle>
          <a:p>
            <a:r>
              <a:rPr lang="en-GB" dirty="0"/>
              <a:t>Click to edit Master title style</a:t>
            </a:r>
            <a:endParaRPr lang="en-US" dirty="0"/>
          </a:p>
        </p:txBody>
      </p:sp>
      <p:sp>
        <p:nvSpPr>
          <p:cNvPr id="4" name="Text Placeholder 7">
            <a:extLst>
              <a:ext uri="{FF2B5EF4-FFF2-40B4-BE49-F238E27FC236}">
                <a16:creationId xmlns:a16="http://schemas.microsoft.com/office/drawing/2014/main" id="{D6EBC663-FBCF-4B31-ABF1-579A94BD8E39}"/>
              </a:ext>
            </a:extLst>
          </p:cNvPr>
          <p:cNvSpPr>
            <a:spLocks noGrp="1"/>
          </p:cNvSpPr>
          <p:nvPr>
            <p:ph type="body" sz="quarter" idx="10" hasCustomPrompt="1"/>
          </p:nvPr>
        </p:nvSpPr>
        <p:spPr>
          <a:xfrm>
            <a:off x="960967" y="1800000"/>
            <a:ext cx="4992000" cy="3600000"/>
          </a:xfrm>
          <a:prstGeom prst="rect">
            <a:avLst/>
          </a:prstGeom>
        </p:spPr>
        <p:txBody>
          <a:bodyPr vert="horz" lIns="0" tIns="0" rIns="0" bIns="0"/>
          <a:lstStyle>
            <a:lvl1pPr marL="0" indent="0">
              <a:spcBef>
                <a:spcPts val="0"/>
              </a:spcBef>
              <a:buNone/>
              <a:defRPr sz="2000" baseline="0">
                <a:solidFill>
                  <a:srgbClr val="34434F"/>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dirty="0"/>
              <a:t>Text</a:t>
            </a:r>
            <a:endParaRPr lang="en-US" dirty="0"/>
          </a:p>
        </p:txBody>
      </p:sp>
      <p:sp>
        <p:nvSpPr>
          <p:cNvPr id="5" name="Text Placeholder 7">
            <a:extLst>
              <a:ext uri="{FF2B5EF4-FFF2-40B4-BE49-F238E27FC236}">
                <a16:creationId xmlns:a16="http://schemas.microsoft.com/office/drawing/2014/main" id="{6EE4830A-2B13-4EA4-B626-B305B31786CE}"/>
              </a:ext>
            </a:extLst>
          </p:cNvPr>
          <p:cNvSpPr>
            <a:spLocks noGrp="1"/>
          </p:cNvSpPr>
          <p:nvPr>
            <p:ph type="body" sz="quarter" idx="11" hasCustomPrompt="1"/>
          </p:nvPr>
        </p:nvSpPr>
        <p:spPr>
          <a:xfrm>
            <a:off x="6241703" y="1800000"/>
            <a:ext cx="4992000" cy="3600000"/>
          </a:xfrm>
          <a:prstGeom prst="rect">
            <a:avLst/>
          </a:prstGeom>
        </p:spPr>
        <p:txBody>
          <a:bodyPr vert="horz" lIns="0" tIns="0" rIns="0" bIns="0"/>
          <a:lstStyle>
            <a:lvl1pPr marL="0" indent="0">
              <a:spcBef>
                <a:spcPts val="0"/>
              </a:spcBef>
              <a:buNone/>
              <a:defRPr sz="2000" baseline="0">
                <a:solidFill>
                  <a:srgbClr val="34434F"/>
                </a:solidFill>
                <a:latin typeface="Arial"/>
              </a:defRPr>
            </a:lvl1pPr>
            <a:lvl2pPr>
              <a:spcBef>
                <a:spcPts val="0"/>
              </a:spcBef>
              <a:defRPr sz="1200" baseline="0">
                <a:solidFill>
                  <a:srgbClr val="34434F"/>
                </a:solidFill>
                <a:latin typeface="Arial"/>
              </a:defRPr>
            </a:lvl2pPr>
            <a:lvl3pPr>
              <a:spcBef>
                <a:spcPts val="0"/>
              </a:spcBef>
              <a:defRPr sz="1200" baseline="0">
                <a:solidFill>
                  <a:srgbClr val="34434F"/>
                </a:solidFill>
                <a:latin typeface="Arial"/>
              </a:defRPr>
            </a:lvl3pPr>
            <a:lvl4pPr>
              <a:spcBef>
                <a:spcPts val="0"/>
              </a:spcBef>
              <a:defRPr sz="1200" baseline="0">
                <a:solidFill>
                  <a:srgbClr val="34434F"/>
                </a:solidFill>
                <a:latin typeface="Arial"/>
              </a:defRPr>
            </a:lvl4pPr>
            <a:lvl5pPr>
              <a:spcBef>
                <a:spcPts val="0"/>
              </a:spcBef>
              <a:defRPr sz="1200" baseline="0">
                <a:solidFill>
                  <a:srgbClr val="34434F"/>
                </a:solidFill>
                <a:latin typeface="Arial"/>
              </a:defRPr>
            </a:lvl5pPr>
          </a:lstStyle>
          <a:p>
            <a:pPr lvl="0"/>
            <a:r>
              <a:rPr lang="en-GB" dirty="0"/>
              <a:t>Text</a:t>
            </a:r>
            <a:endParaRPr lang="en-US" dirty="0"/>
          </a:p>
        </p:txBody>
      </p:sp>
    </p:spTree>
    <p:extLst>
      <p:ext uri="{BB962C8B-B14F-4D97-AF65-F5344CB8AC3E}">
        <p14:creationId xmlns:p14="http://schemas.microsoft.com/office/powerpoint/2010/main" val="820670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0FBC48-6080-9DA5-9E02-8EDFBD729552}"/>
              </a:ext>
            </a:extLst>
          </p:cNvPr>
          <p:cNvSpPr>
            <a:spLocks noGrp="1"/>
          </p:cNvSpPr>
          <p:nvPr>
            <p:ph type="ctrTitle" hasCustomPrompt="1"/>
          </p:nvPr>
        </p:nvSpPr>
        <p:spPr>
          <a:xfrm>
            <a:off x="668225" y="3333736"/>
            <a:ext cx="3774379" cy="1057109"/>
          </a:xfrm>
          <a:prstGeom prst="rect">
            <a:avLst/>
          </a:prstGeom>
        </p:spPr>
        <p:txBody>
          <a:bodyPr lIns="0" tIns="0" rIns="0" bIns="0"/>
          <a:lstStyle>
            <a:lvl1pPr algn="l">
              <a:defRPr sz="3200" b="1" i="0" baseline="0">
                <a:solidFill>
                  <a:srgbClr val="34434F"/>
                </a:solidFill>
                <a:latin typeface="Arial"/>
              </a:defRPr>
            </a:lvl1pPr>
          </a:lstStyle>
          <a:p>
            <a:r>
              <a:rPr lang="en-GB" dirty="0"/>
              <a:t>Section Divider</a:t>
            </a:r>
            <a:endParaRPr lang="en-US" dirty="0"/>
          </a:p>
        </p:txBody>
      </p:sp>
    </p:spTree>
    <p:extLst>
      <p:ext uri="{BB962C8B-B14F-4D97-AF65-F5344CB8AC3E}">
        <p14:creationId xmlns:p14="http://schemas.microsoft.com/office/powerpoint/2010/main" val="50508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D182-377D-4ED9-A696-A7B28FAB2E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C143E5-AAD2-407A-AF27-953297890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AD0AFD-07B2-47ED-9177-2716A39A0F90}"/>
              </a:ext>
            </a:extLst>
          </p:cNvPr>
          <p:cNvSpPr>
            <a:spLocks noGrp="1"/>
          </p:cNvSpPr>
          <p:nvPr>
            <p:ph type="dt" sz="half" idx="10"/>
          </p:nvPr>
        </p:nvSpPr>
        <p:spPr/>
        <p:txBody>
          <a:bodyPr/>
          <a:lstStyle/>
          <a:p>
            <a:fld id="{A9357F14-A6E8-40AA-8AF8-9119FE0F5BEA}" type="datetimeFigureOut">
              <a:rPr lang="en-GB" smtClean="0"/>
              <a:t>08/11/2022</a:t>
            </a:fld>
            <a:endParaRPr lang="en-GB"/>
          </a:p>
        </p:txBody>
      </p:sp>
      <p:sp>
        <p:nvSpPr>
          <p:cNvPr id="5" name="Footer Placeholder 4">
            <a:extLst>
              <a:ext uri="{FF2B5EF4-FFF2-40B4-BE49-F238E27FC236}">
                <a16:creationId xmlns:a16="http://schemas.microsoft.com/office/drawing/2014/main" id="{C0415080-59A1-4568-ADF4-4F5A570451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40A5D-BD9B-4536-89B2-42D70E7BB131}"/>
              </a:ext>
            </a:extLst>
          </p:cNvPr>
          <p:cNvSpPr>
            <a:spLocks noGrp="1"/>
          </p:cNvSpPr>
          <p:nvPr>
            <p:ph type="sldNum" sz="quarter" idx="12"/>
          </p:nvPr>
        </p:nvSpPr>
        <p:spPr/>
        <p:txBody>
          <a:bodyPr/>
          <a:lstStyle/>
          <a:p>
            <a:fld id="{294AB3F6-F56B-442C-ADD5-855090653780}" type="slidenum">
              <a:rPr lang="en-GB" smtClean="0"/>
              <a:t>‹#›</a:t>
            </a:fld>
            <a:endParaRPr lang="en-GB"/>
          </a:p>
        </p:txBody>
      </p:sp>
    </p:spTree>
    <p:extLst>
      <p:ext uri="{BB962C8B-B14F-4D97-AF65-F5344CB8AC3E}">
        <p14:creationId xmlns:p14="http://schemas.microsoft.com/office/powerpoint/2010/main" val="4263127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E5FDA141-ED4D-4F5C-A25C-96271CA4FE25}" type="slidenum">
              <a:rPr lang="en-GB" altLang="en-US"/>
              <a:pPr>
                <a:defRPr/>
              </a:pPr>
              <a:t>‹#›</a:t>
            </a:fld>
            <a:endParaRPr lang="en-GB" altLang="en-US"/>
          </a:p>
        </p:txBody>
      </p:sp>
    </p:spTree>
    <p:extLst>
      <p:ext uri="{BB962C8B-B14F-4D97-AF65-F5344CB8AC3E}">
        <p14:creationId xmlns:p14="http://schemas.microsoft.com/office/powerpoint/2010/main" val="217981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8F6EE4-EA94-4D26-87A9-1CF3F31384DD}"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BCEB2-B1EF-4F3C-8734-B088A330DB3B}" type="slidenum">
              <a:rPr lang="en-GB" smtClean="0"/>
              <a:t>‹#›</a:t>
            </a:fld>
            <a:endParaRPr lang="en-GB"/>
          </a:p>
        </p:txBody>
      </p:sp>
    </p:spTree>
    <p:extLst>
      <p:ext uri="{BB962C8B-B14F-4D97-AF65-F5344CB8AC3E}">
        <p14:creationId xmlns:p14="http://schemas.microsoft.com/office/powerpoint/2010/main" val="4040356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F6EE4-EA94-4D26-87A9-1CF3F31384DD}"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BCEB2-B1EF-4F3C-8734-B088A330DB3B}" type="slidenum">
              <a:rPr lang="en-GB" smtClean="0"/>
              <a:t>‹#›</a:t>
            </a:fld>
            <a:endParaRPr lang="en-GB"/>
          </a:p>
        </p:txBody>
      </p:sp>
    </p:spTree>
    <p:extLst>
      <p:ext uri="{BB962C8B-B14F-4D97-AF65-F5344CB8AC3E}">
        <p14:creationId xmlns:p14="http://schemas.microsoft.com/office/powerpoint/2010/main" val="1635333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8F6EE4-EA94-4D26-87A9-1CF3F31384DD}"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BCEB2-B1EF-4F3C-8734-B088A330DB3B}" type="slidenum">
              <a:rPr lang="en-GB" smtClean="0"/>
              <a:t>‹#›</a:t>
            </a:fld>
            <a:endParaRPr lang="en-GB"/>
          </a:p>
        </p:txBody>
      </p:sp>
    </p:spTree>
    <p:extLst>
      <p:ext uri="{BB962C8B-B14F-4D97-AF65-F5344CB8AC3E}">
        <p14:creationId xmlns:p14="http://schemas.microsoft.com/office/powerpoint/2010/main" val="902440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8F6EE4-EA94-4D26-87A9-1CF3F31384DD}" type="datetimeFigureOut">
              <a:rPr lang="en-GB" smtClean="0"/>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BCEB2-B1EF-4F3C-8734-B088A330DB3B}" type="slidenum">
              <a:rPr lang="en-GB" smtClean="0"/>
              <a:t>‹#›</a:t>
            </a:fld>
            <a:endParaRPr lang="en-GB"/>
          </a:p>
        </p:txBody>
      </p:sp>
    </p:spTree>
    <p:extLst>
      <p:ext uri="{BB962C8B-B14F-4D97-AF65-F5344CB8AC3E}">
        <p14:creationId xmlns:p14="http://schemas.microsoft.com/office/powerpoint/2010/main" val="1543758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8F6EE4-EA94-4D26-87A9-1CF3F31384DD}" type="datetimeFigureOut">
              <a:rPr lang="en-GB" smtClean="0"/>
              <a:t>08/11/2022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9BCEB2-B1EF-4F3C-8734-B088A330DB3B}" type="slidenum">
              <a:rPr lang="en-GB" smtClean="0"/>
              <a:t>‹#›</a:t>
            </a:fld>
            <a:endParaRPr lang="en-GB"/>
          </a:p>
        </p:txBody>
      </p:sp>
    </p:spTree>
    <p:extLst>
      <p:ext uri="{BB962C8B-B14F-4D97-AF65-F5344CB8AC3E}">
        <p14:creationId xmlns:p14="http://schemas.microsoft.com/office/powerpoint/2010/main" val="337341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8F6EE4-EA94-4D26-87A9-1CF3F31384DD}" type="datetimeFigureOut">
              <a:rPr lang="en-GB" smtClean="0"/>
              <a:t>08/11/2022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9BCEB2-B1EF-4F3C-8734-B088A330DB3B}" type="slidenum">
              <a:rPr lang="en-GB" smtClean="0"/>
              <a:t>‹#›</a:t>
            </a:fld>
            <a:endParaRPr lang="en-GB"/>
          </a:p>
        </p:txBody>
      </p:sp>
    </p:spTree>
    <p:extLst>
      <p:ext uri="{BB962C8B-B14F-4D97-AF65-F5344CB8AC3E}">
        <p14:creationId xmlns:p14="http://schemas.microsoft.com/office/powerpoint/2010/main" val="806634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F6EE4-EA94-4D26-87A9-1CF3F31384DD}" type="datetimeFigureOut">
              <a:rPr lang="en-GB" smtClean="0"/>
              <a:t>08/11/2022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9BCEB2-B1EF-4F3C-8734-B088A330DB3B}" type="slidenum">
              <a:rPr lang="en-GB" smtClean="0"/>
              <a:t>‹#›</a:t>
            </a:fld>
            <a:endParaRPr lang="en-GB"/>
          </a:p>
        </p:txBody>
      </p:sp>
    </p:spTree>
    <p:extLst>
      <p:ext uri="{BB962C8B-B14F-4D97-AF65-F5344CB8AC3E}">
        <p14:creationId xmlns:p14="http://schemas.microsoft.com/office/powerpoint/2010/main" val="2006464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8F6EE4-EA94-4D26-87A9-1CF3F31384DD}" type="datetimeFigureOut">
              <a:rPr lang="en-GB" smtClean="0"/>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BCEB2-B1EF-4F3C-8734-B088A330DB3B}" type="slidenum">
              <a:rPr lang="en-GB" smtClean="0"/>
              <a:t>‹#›</a:t>
            </a:fld>
            <a:endParaRPr lang="en-GB"/>
          </a:p>
        </p:txBody>
      </p:sp>
    </p:spTree>
    <p:extLst>
      <p:ext uri="{BB962C8B-B14F-4D97-AF65-F5344CB8AC3E}">
        <p14:creationId xmlns:p14="http://schemas.microsoft.com/office/powerpoint/2010/main" val="4191509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8F6EE4-EA94-4D26-87A9-1CF3F31384DD}" type="datetimeFigureOut">
              <a:rPr lang="en-GB" smtClean="0"/>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9BCEB2-B1EF-4F3C-8734-B088A330DB3B}" type="slidenum">
              <a:rPr lang="en-GB" smtClean="0"/>
              <a:t>‹#›</a:t>
            </a:fld>
            <a:endParaRPr lang="en-GB"/>
          </a:p>
        </p:txBody>
      </p:sp>
    </p:spTree>
    <p:extLst>
      <p:ext uri="{BB962C8B-B14F-4D97-AF65-F5344CB8AC3E}">
        <p14:creationId xmlns:p14="http://schemas.microsoft.com/office/powerpoint/2010/main" val="107943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93BF-5F16-408B-8849-C7A08A8FA2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E524FF-D15D-43F6-AE21-3B3AF94E7E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5B3E12-6561-4338-B663-C70FA4E7E6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D24B53-B166-4D36-A97A-7D3C4941010C}"/>
              </a:ext>
            </a:extLst>
          </p:cNvPr>
          <p:cNvSpPr>
            <a:spLocks noGrp="1"/>
          </p:cNvSpPr>
          <p:nvPr>
            <p:ph type="dt" sz="half" idx="10"/>
          </p:nvPr>
        </p:nvSpPr>
        <p:spPr/>
        <p:txBody>
          <a:bodyPr/>
          <a:lstStyle/>
          <a:p>
            <a:fld id="{A9357F14-A6E8-40AA-8AF8-9119FE0F5BEA}" type="datetimeFigureOut">
              <a:rPr lang="en-GB" smtClean="0"/>
              <a:t>08/11/2022</a:t>
            </a:fld>
            <a:endParaRPr lang="en-GB"/>
          </a:p>
        </p:txBody>
      </p:sp>
      <p:sp>
        <p:nvSpPr>
          <p:cNvPr id="6" name="Footer Placeholder 5">
            <a:extLst>
              <a:ext uri="{FF2B5EF4-FFF2-40B4-BE49-F238E27FC236}">
                <a16:creationId xmlns:a16="http://schemas.microsoft.com/office/drawing/2014/main" id="{C4D7863D-FF05-405A-A227-D841E04904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6ED834-BC15-485A-A869-BDA8D1C63137}"/>
              </a:ext>
            </a:extLst>
          </p:cNvPr>
          <p:cNvSpPr>
            <a:spLocks noGrp="1"/>
          </p:cNvSpPr>
          <p:nvPr>
            <p:ph type="sldNum" sz="quarter" idx="12"/>
          </p:nvPr>
        </p:nvSpPr>
        <p:spPr/>
        <p:txBody>
          <a:bodyPr/>
          <a:lstStyle/>
          <a:p>
            <a:fld id="{294AB3F6-F56B-442C-ADD5-855090653780}" type="slidenum">
              <a:rPr lang="en-GB" smtClean="0"/>
              <a:t>‹#›</a:t>
            </a:fld>
            <a:endParaRPr lang="en-GB"/>
          </a:p>
        </p:txBody>
      </p:sp>
    </p:spTree>
    <p:extLst>
      <p:ext uri="{BB962C8B-B14F-4D97-AF65-F5344CB8AC3E}">
        <p14:creationId xmlns:p14="http://schemas.microsoft.com/office/powerpoint/2010/main" val="1172074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F6EE4-EA94-4D26-87A9-1CF3F31384DD}"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BCEB2-B1EF-4F3C-8734-B088A330DB3B}" type="slidenum">
              <a:rPr lang="en-GB" smtClean="0"/>
              <a:t>‹#›</a:t>
            </a:fld>
            <a:endParaRPr lang="en-GB"/>
          </a:p>
        </p:txBody>
      </p:sp>
    </p:spTree>
    <p:extLst>
      <p:ext uri="{BB962C8B-B14F-4D97-AF65-F5344CB8AC3E}">
        <p14:creationId xmlns:p14="http://schemas.microsoft.com/office/powerpoint/2010/main" val="2598880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8F6EE4-EA94-4D26-87A9-1CF3F31384DD}"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9BCEB2-B1EF-4F3C-8734-B088A330DB3B}" type="slidenum">
              <a:rPr lang="en-GB" smtClean="0"/>
              <a:t>‹#›</a:t>
            </a:fld>
            <a:endParaRPr lang="en-GB"/>
          </a:p>
        </p:txBody>
      </p:sp>
    </p:spTree>
    <p:extLst>
      <p:ext uri="{BB962C8B-B14F-4D97-AF65-F5344CB8AC3E}">
        <p14:creationId xmlns:p14="http://schemas.microsoft.com/office/powerpoint/2010/main" val="80102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6D99-AA29-4FAD-A971-8E562E498D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7E3ECA-7AF8-4F48-BFD3-4E5336966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B779EB-72AD-4DFC-969D-5616EFE36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9F358F-168A-4FF4-B54F-529E8741EB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5DF045-DD02-4E3D-A35D-8FE8656A22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549A4D-D9D7-496C-A95B-3C194F15C35C}"/>
              </a:ext>
            </a:extLst>
          </p:cNvPr>
          <p:cNvSpPr>
            <a:spLocks noGrp="1"/>
          </p:cNvSpPr>
          <p:nvPr>
            <p:ph type="dt" sz="half" idx="10"/>
          </p:nvPr>
        </p:nvSpPr>
        <p:spPr/>
        <p:txBody>
          <a:bodyPr/>
          <a:lstStyle/>
          <a:p>
            <a:fld id="{A9357F14-A6E8-40AA-8AF8-9119FE0F5BEA}" type="datetimeFigureOut">
              <a:rPr lang="en-GB" smtClean="0"/>
              <a:t>08/11/2022</a:t>
            </a:fld>
            <a:endParaRPr lang="en-GB"/>
          </a:p>
        </p:txBody>
      </p:sp>
      <p:sp>
        <p:nvSpPr>
          <p:cNvPr id="8" name="Footer Placeholder 7">
            <a:extLst>
              <a:ext uri="{FF2B5EF4-FFF2-40B4-BE49-F238E27FC236}">
                <a16:creationId xmlns:a16="http://schemas.microsoft.com/office/drawing/2014/main" id="{855CDA31-5D84-4777-A9B1-60FC5851C2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ACDF60-DF29-43F5-BC8D-479089C511CA}"/>
              </a:ext>
            </a:extLst>
          </p:cNvPr>
          <p:cNvSpPr>
            <a:spLocks noGrp="1"/>
          </p:cNvSpPr>
          <p:nvPr>
            <p:ph type="sldNum" sz="quarter" idx="12"/>
          </p:nvPr>
        </p:nvSpPr>
        <p:spPr/>
        <p:txBody>
          <a:bodyPr/>
          <a:lstStyle/>
          <a:p>
            <a:fld id="{294AB3F6-F56B-442C-ADD5-855090653780}" type="slidenum">
              <a:rPr lang="en-GB" smtClean="0"/>
              <a:t>‹#›</a:t>
            </a:fld>
            <a:endParaRPr lang="en-GB"/>
          </a:p>
        </p:txBody>
      </p:sp>
    </p:spTree>
    <p:extLst>
      <p:ext uri="{BB962C8B-B14F-4D97-AF65-F5344CB8AC3E}">
        <p14:creationId xmlns:p14="http://schemas.microsoft.com/office/powerpoint/2010/main" val="31221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FF23-A9D4-482B-88C7-C5B5DA02B7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E33C04-A8FE-433E-A49E-0B06F84299D8}"/>
              </a:ext>
            </a:extLst>
          </p:cNvPr>
          <p:cNvSpPr>
            <a:spLocks noGrp="1"/>
          </p:cNvSpPr>
          <p:nvPr>
            <p:ph type="dt" sz="half" idx="10"/>
          </p:nvPr>
        </p:nvSpPr>
        <p:spPr/>
        <p:txBody>
          <a:bodyPr/>
          <a:lstStyle/>
          <a:p>
            <a:fld id="{A9357F14-A6E8-40AA-8AF8-9119FE0F5BEA}" type="datetimeFigureOut">
              <a:rPr lang="en-GB" smtClean="0"/>
              <a:t>08/11/2022</a:t>
            </a:fld>
            <a:endParaRPr lang="en-GB"/>
          </a:p>
        </p:txBody>
      </p:sp>
      <p:sp>
        <p:nvSpPr>
          <p:cNvPr id="4" name="Footer Placeholder 3">
            <a:extLst>
              <a:ext uri="{FF2B5EF4-FFF2-40B4-BE49-F238E27FC236}">
                <a16:creationId xmlns:a16="http://schemas.microsoft.com/office/drawing/2014/main" id="{2246B4C4-5956-47CE-A37D-C2DE0B1995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840CBC-E586-4F23-A667-4FDFF0B117FA}"/>
              </a:ext>
            </a:extLst>
          </p:cNvPr>
          <p:cNvSpPr>
            <a:spLocks noGrp="1"/>
          </p:cNvSpPr>
          <p:nvPr>
            <p:ph type="sldNum" sz="quarter" idx="12"/>
          </p:nvPr>
        </p:nvSpPr>
        <p:spPr/>
        <p:txBody>
          <a:bodyPr/>
          <a:lstStyle/>
          <a:p>
            <a:fld id="{294AB3F6-F56B-442C-ADD5-855090653780}" type="slidenum">
              <a:rPr lang="en-GB" smtClean="0"/>
              <a:t>‹#›</a:t>
            </a:fld>
            <a:endParaRPr lang="en-GB"/>
          </a:p>
        </p:txBody>
      </p:sp>
    </p:spTree>
    <p:extLst>
      <p:ext uri="{BB962C8B-B14F-4D97-AF65-F5344CB8AC3E}">
        <p14:creationId xmlns:p14="http://schemas.microsoft.com/office/powerpoint/2010/main" val="110668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C741C-1431-48F7-8915-A7F876440051}"/>
              </a:ext>
            </a:extLst>
          </p:cNvPr>
          <p:cNvSpPr>
            <a:spLocks noGrp="1"/>
          </p:cNvSpPr>
          <p:nvPr>
            <p:ph type="dt" sz="half" idx="10"/>
          </p:nvPr>
        </p:nvSpPr>
        <p:spPr/>
        <p:txBody>
          <a:bodyPr/>
          <a:lstStyle/>
          <a:p>
            <a:fld id="{A9357F14-A6E8-40AA-8AF8-9119FE0F5BEA}" type="datetimeFigureOut">
              <a:rPr lang="en-GB" smtClean="0"/>
              <a:t>08/11/2022</a:t>
            </a:fld>
            <a:endParaRPr lang="en-GB"/>
          </a:p>
        </p:txBody>
      </p:sp>
      <p:sp>
        <p:nvSpPr>
          <p:cNvPr id="3" name="Footer Placeholder 2">
            <a:extLst>
              <a:ext uri="{FF2B5EF4-FFF2-40B4-BE49-F238E27FC236}">
                <a16:creationId xmlns:a16="http://schemas.microsoft.com/office/drawing/2014/main" id="{0F8A01EB-8F74-41CB-9CA1-C79AA42363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F4D768-0194-4739-85EF-BF765B13E7EE}"/>
              </a:ext>
            </a:extLst>
          </p:cNvPr>
          <p:cNvSpPr>
            <a:spLocks noGrp="1"/>
          </p:cNvSpPr>
          <p:nvPr>
            <p:ph type="sldNum" sz="quarter" idx="12"/>
          </p:nvPr>
        </p:nvSpPr>
        <p:spPr/>
        <p:txBody>
          <a:bodyPr/>
          <a:lstStyle/>
          <a:p>
            <a:fld id="{294AB3F6-F56B-442C-ADD5-855090653780}" type="slidenum">
              <a:rPr lang="en-GB" smtClean="0"/>
              <a:t>‹#›</a:t>
            </a:fld>
            <a:endParaRPr lang="en-GB"/>
          </a:p>
        </p:txBody>
      </p:sp>
    </p:spTree>
    <p:extLst>
      <p:ext uri="{BB962C8B-B14F-4D97-AF65-F5344CB8AC3E}">
        <p14:creationId xmlns:p14="http://schemas.microsoft.com/office/powerpoint/2010/main" val="226012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B5F04-EC4F-4BF9-8243-0FD189788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B8F12C-58FD-40E1-8EFE-10F5E0AC43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E574A8-0D0A-4EFD-AEBE-FB069BFF0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2C8C8-C15F-4497-958E-8987E62DF3EA}"/>
              </a:ext>
            </a:extLst>
          </p:cNvPr>
          <p:cNvSpPr>
            <a:spLocks noGrp="1"/>
          </p:cNvSpPr>
          <p:nvPr>
            <p:ph type="dt" sz="half" idx="10"/>
          </p:nvPr>
        </p:nvSpPr>
        <p:spPr/>
        <p:txBody>
          <a:bodyPr/>
          <a:lstStyle/>
          <a:p>
            <a:fld id="{A9357F14-A6E8-40AA-8AF8-9119FE0F5BEA}" type="datetimeFigureOut">
              <a:rPr lang="en-GB" smtClean="0"/>
              <a:t>08/11/2022</a:t>
            </a:fld>
            <a:endParaRPr lang="en-GB"/>
          </a:p>
        </p:txBody>
      </p:sp>
      <p:sp>
        <p:nvSpPr>
          <p:cNvPr id="6" name="Footer Placeholder 5">
            <a:extLst>
              <a:ext uri="{FF2B5EF4-FFF2-40B4-BE49-F238E27FC236}">
                <a16:creationId xmlns:a16="http://schemas.microsoft.com/office/drawing/2014/main" id="{D57EF04E-4767-45AB-A17C-9C08212992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0F3549-778D-482C-B632-364CCD15D375}"/>
              </a:ext>
            </a:extLst>
          </p:cNvPr>
          <p:cNvSpPr>
            <a:spLocks noGrp="1"/>
          </p:cNvSpPr>
          <p:nvPr>
            <p:ph type="sldNum" sz="quarter" idx="12"/>
          </p:nvPr>
        </p:nvSpPr>
        <p:spPr/>
        <p:txBody>
          <a:bodyPr/>
          <a:lstStyle/>
          <a:p>
            <a:fld id="{294AB3F6-F56B-442C-ADD5-855090653780}" type="slidenum">
              <a:rPr lang="en-GB" smtClean="0"/>
              <a:t>‹#›</a:t>
            </a:fld>
            <a:endParaRPr lang="en-GB"/>
          </a:p>
        </p:txBody>
      </p:sp>
    </p:spTree>
    <p:extLst>
      <p:ext uri="{BB962C8B-B14F-4D97-AF65-F5344CB8AC3E}">
        <p14:creationId xmlns:p14="http://schemas.microsoft.com/office/powerpoint/2010/main" val="197187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01F8-4477-4167-89A9-45F9E0E71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531D95-6B73-49E1-9048-3EE9611EA1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5131EF-B70C-4310-990B-240C60089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684A9-7CB7-41FA-94F6-44188D80243B}"/>
              </a:ext>
            </a:extLst>
          </p:cNvPr>
          <p:cNvSpPr>
            <a:spLocks noGrp="1"/>
          </p:cNvSpPr>
          <p:nvPr>
            <p:ph type="dt" sz="half" idx="10"/>
          </p:nvPr>
        </p:nvSpPr>
        <p:spPr/>
        <p:txBody>
          <a:bodyPr/>
          <a:lstStyle/>
          <a:p>
            <a:fld id="{A9357F14-A6E8-40AA-8AF8-9119FE0F5BEA}" type="datetimeFigureOut">
              <a:rPr lang="en-GB" smtClean="0"/>
              <a:t>08/11/2022</a:t>
            </a:fld>
            <a:endParaRPr lang="en-GB"/>
          </a:p>
        </p:txBody>
      </p:sp>
      <p:sp>
        <p:nvSpPr>
          <p:cNvPr id="6" name="Footer Placeholder 5">
            <a:extLst>
              <a:ext uri="{FF2B5EF4-FFF2-40B4-BE49-F238E27FC236}">
                <a16:creationId xmlns:a16="http://schemas.microsoft.com/office/drawing/2014/main" id="{9A70ED3F-7985-4BFD-A5DC-07A7237E68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1B5070-EBDD-4EAB-BE87-2487392A5787}"/>
              </a:ext>
            </a:extLst>
          </p:cNvPr>
          <p:cNvSpPr>
            <a:spLocks noGrp="1"/>
          </p:cNvSpPr>
          <p:nvPr>
            <p:ph type="sldNum" sz="quarter" idx="12"/>
          </p:nvPr>
        </p:nvSpPr>
        <p:spPr/>
        <p:txBody>
          <a:bodyPr/>
          <a:lstStyle/>
          <a:p>
            <a:fld id="{294AB3F6-F56B-442C-ADD5-855090653780}" type="slidenum">
              <a:rPr lang="en-GB" smtClean="0"/>
              <a:t>‹#›</a:t>
            </a:fld>
            <a:endParaRPr lang="en-GB"/>
          </a:p>
        </p:txBody>
      </p:sp>
    </p:spTree>
    <p:extLst>
      <p:ext uri="{BB962C8B-B14F-4D97-AF65-F5344CB8AC3E}">
        <p14:creationId xmlns:p14="http://schemas.microsoft.com/office/powerpoint/2010/main" val="43930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48372-408F-49E8-B033-ED5935EEB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2ADA3A-23AE-4C66-87ED-0C3E882833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671E5-73DD-4F45-9427-82C347D584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57F14-A6E8-40AA-8AF8-9119FE0F5BEA}" type="datetimeFigureOut">
              <a:rPr lang="en-GB" smtClean="0"/>
              <a:t>08/11/2022</a:t>
            </a:fld>
            <a:endParaRPr lang="en-GB"/>
          </a:p>
        </p:txBody>
      </p:sp>
      <p:sp>
        <p:nvSpPr>
          <p:cNvPr id="5" name="Footer Placeholder 4">
            <a:extLst>
              <a:ext uri="{FF2B5EF4-FFF2-40B4-BE49-F238E27FC236}">
                <a16:creationId xmlns:a16="http://schemas.microsoft.com/office/drawing/2014/main" id="{1C61E303-0B97-4DB6-92B6-DA56244F80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330A5D-95C7-45F1-963D-E98BEE9C57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AB3F6-F56B-442C-ADD5-855090653780}" type="slidenum">
              <a:rPr lang="en-GB" smtClean="0"/>
              <a:t>‹#›</a:t>
            </a:fld>
            <a:endParaRPr lang="en-GB"/>
          </a:p>
        </p:txBody>
      </p:sp>
    </p:spTree>
    <p:extLst>
      <p:ext uri="{BB962C8B-B14F-4D97-AF65-F5344CB8AC3E}">
        <p14:creationId xmlns:p14="http://schemas.microsoft.com/office/powerpoint/2010/main" val="918027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 id="214748368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341438"/>
            <a:ext cx="109728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endParaRPr lang="en-US" altLang="en-US"/>
          </a:p>
        </p:txBody>
      </p:sp>
      <p:sp>
        <p:nvSpPr>
          <p:cNvPr id="1029" name="Rectangle 5"/>
          <p:cNvSpPr>
            <a:spLocks noGrp="1" noChangeArrowheads="1"/>
          </p:cNvSpPr>
          <p:nvPr>
            <p:ph type="ftr" sz="quarter" idx="3"/>
          </p:nvPr>
        </p:nvSpPr>
        <p:spPr bwMode="auto">
          <a:xfrm>
            <a:off x="624418" y="6381751"/>
            <a:ext cx="1094316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en-US">
              <a:solidFill>
                <a:srgbClr val="000000"/>
              </a:solidFill>
            </a:endParaRPr>
          </a:p>
        </p:txBody>
      </p:sp>
      <p:sp>
        <p:nvSpPr>
          <p:cNvPr id="1028" name="Rectangle 7"/>
          <p:cNvSpPr>
            <a:spLocks noChangeArrowheads="1"/>
          </p:cNvSpPr>
          <p:nvPr userDrawn="1"/>
        </p:nvSpPr>
        <p:spPr bwMode="auto">
          <a:xfrm>
            <a:off x="1" y="1052514"/>
            <a:ext cx="12187767" cy="73025"/>
          </a:xfrm>
          <a:prstGeom prst="rect">
            <a:avLst/>
          </a:prstGeom>
          <a:solidFill>
            <a:srgbClr val="005EB8"/>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GB" altLang="en-US" sz="1800">
              <a:solidFill>
                <a:srgbClr val="000000"/>
              </a:solidFill>
            </a:endParaRPr>
          </a:p>
        </p:txBody>
      </p:sp>
      <p:sp>
        <p:nvSpPr>
          <p:cNvPr id="2" name="Rectangle 10"/>
          <p:cNvSpPr>
            <a:spLocks noChangeArrowheads="1"/>
          </p:cNvSpPr>
          <p:nvPr userDrawn="1"/>
        </p:nvSpPr>
        <p:spPr bwMode="auto">
          <a:xfrm>
            <a:off x="1" y="6165850"/>
            <a:ext cx="12187767" cy="71438"/>
          </a:xfrm>
          <a:prstGeom prst="rect">
            <a:avLst/>
          </a:prstGeom>
          <a:solidFill>
            <a:srgbClr val="0072CE">
              <a:alpha val="59608"/>
            </a:srgbClr>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n-GB" altLang="en-US" sz="1800">
              <a:solidFill>
                <a:srgbClr val="000000"/>
              </a:solidFill>
            </a:endParaRPr>
          </a:p>
        </p:txBody>
      </p:sp>
      <p:pic>
        <p:nvPicPr>
          <p:cNvPr id="1030" name="Picture 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79418" y="260351"/>
            <a:ext cx="272838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57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XNHS-PPT-Text-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07F4E1B-118B-4DD2-8DBA-55298E641395}"/>
              </a:ext>
            </a:extLst>
          </p:cNvPr>
          <p:cNvPicPr>
            <a:picLocks noChangeAspect="1"/>
          </p:cNvPicPr>
          <p:nvPr userDrawn="1"/>
        </p:nvPicPr>
        <p:blipFill>
          <a:blip r:embed="rId5">
            <a:alphaModFix amt="50000"/>
            <a:extLst>
              <a:ext uri="{28A0092B-C50C-407E-A947-70E740481C1C}">
                <a14:useLocalDpi xmlns:a14="http://schemas.microsoft.com/office/drawing/2010/main" val="0"/>
              </a:ext>
            </a:extLst>
          </a:blip>
          <a:stretch>
            <a:fillRect/>
          </a:stretch>
        </p:blipFill>
        <p:spPr>
          <a:xfrm>
            <a:off x="7763285" y="6325201"/>
            <a:ext cx="3840000" cy="168121"/>
          </a:xfrm>
          <a:prstGeom prst="rect">
            <a:avLst/>
          </a:prstGeom>
        </p:spPr>
      </p:pic>
    </p:spTree>
    <p:extLst>
      <p:ext uri="{BB962C8B-B14F-4D97-AF65-F5344CB8AC3E}">
        <p14:creationId xmlns:p14="http://schemas.microsoft.com/office/powerpoint/2010/main" val="2443292660"/>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H&amp;C-PPT-Text-5.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STRAPLINE-RGB-300.png">
            <a:extLst>
              <a:ext uri="{FF2B5EF4-FFF2-40B4-BE49-F238E27FC236}">
                <a16:creationId xmlns:a16="http://schemas.microsoft.com/office/drawing/2014/main" id="{4AA9CFFC-52DB-4200-BC9B-744A70B606AD}"/>
              </a:ext>
            </a:extLst>
          </p:cNvPr>
          <p:cNvPicPr>
            <a:picLocks noChangeAspect="1"/>
          </p:cNvPicPr>
          <p:nvPr userDrawn="1"/>
        </p:nvPicPr>
        <p:blipFill>
          <a:blip r:embed="rId7">
            <a:alphaModFix amt="50000"/>
            <a:extLst>
              <a:ext uri="{28A0092B-C50C-407E-A947-70E740481C1C}">
                <a14:useLocalDpi xmlns:a14="http://schemas.microsoft.com/office/drawing/2010/main" val="0"/>
              </a:ext>
            </a:extLst>
          </a:blip>
          <a:stretch>
            <a:fillRect/>
          </a:stretch>
        </p:blipFill>
        <p:spPr>
          <a:xfrm>
            <a:off x="8092849" y="6284153"/>
            <a:ext cx="3583152" cy="209169"/>
          </a:xfrm>
          <a:prstGeom prst="rect">
            <a:avLst/>
          </a:prstGeom>
        </p:spPr>
      </p:pic>
    </p:spTree>
    <p:extLst>
      <p:ext uri="{BB962C8B-B14F-4D97-AF65-F5344CB8AC3E}">
        <p14:creationId xmlns:p14="http://schemas.microsoft.com/office/powerpoint/2010/main" val="285240910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F6EE4-EA94-4D26-87A9-1CF3F31384DD}" type="datetimeFigureOut">
              <a:rPr lang="en-GB" smtClean="0"/>
              <a:t>08/11/2022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BCEB2-B1EF-4F3C-8734-B088A330DB3B}" type="slidenum">
              <a:rPr lang="en-GB" smtClean="0"/>
              <a:t>‹#›</a:t>
            </a:fld>
            <a:endParaRPr lang="en-GB"/>
          </a:p>
        </p:txBody>
      </p:sp>
    </p:spTree>
    <p:extLst>
      <p:ext uri="{BB962C8B-B14F-4D97-AF65-F5344CB8AC3E}">
        <p14:creationId xmlns:p14="http://schemas.microsoft.com/office/powerpoint/2010/main" val="31312665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en.poole2@nh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esht.nhs.uk/service/rehabilitation/"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networks.nhs.uk/nhs-networks/commissioning-for-long-term-conditions/resources-from-the-ignition-phase/legacy-documents/Handbook.pdf" TargetMode="External"/><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hyperlink" Target="https://improvement.nhs.uk/documents/2885/Patient_experience_improvement_framework_full_publication.pdf" TargetMode="External"/><Relationship Id="rId4" Type="http://schemas.openxmlformats.org/officeDocument/2006/relationships/hyperlink" Target="https://innovations.csp.org.uk/innovation/multimorbidity-rehabilitation-sustainable-way-forward"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7.xml"/><Relationship Id="rId7" Type="http://schemas.openxmlformats.org/officeDocument/2006/relationships/image" Target="../media/image5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5.png"/><Relationship Id="rId11" Type="http://schemas.openxmlformats.org/officeDocument/2006/relationships/image" Target="../media/image53.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notesSlide" Target="../notesSlides/notesSlide16.xml"/><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61.png"/><Relationship Id="rId4" Type="http://schemas.openxmlformats.org/officeDocument/2006/relationships/diagramLayout" Target="../diagrams/layout7.xml"/><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diagramQuickStyle" Target="../diagrams/quickStyle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Layout" Target="../diagrams/layout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Data" Target="../diagrams/data9.xml"/><Relationship Id="rId5" Type="http://schemas.openxmlformats.org/officeDocument/2006/relationships/diagramQuickStyle" Target="../diagrams/quickStyle8.xml"/><Relationship Id="rId15" Type="http://schemas.microsoft.com/office/2007/relationships/diagramDrawing" Target="../diagrams/drawing9.xml"/><Relationship Id="rId10" Type="http://schemas.openxmlformats.org/officeDocument/2006/relationships/image" Target="../media/image61.png"/><Relationship Id="rId4" Type="http://schemas.openxmlformats.org/officeDocument/2006/relationships/diagramLayout" Target="../diagrams/layout8.xml"/><Relationship Id="rId9" Type="http://schemas.openxmlformats.org/officeDocument/2006/relationships/image" Target="../media/image60.png"/><Relationship Id="rId14" Type="http://schemas.openxmlformats.org/officeDocument/2006/relationships/diagramColors" Target="../diagrams/colors9.xml"/></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61.png"/><Relationship Id="rId4" Type="http://schemas.openxmlformats.org/officeDocument/2006/relationships/diagramLayout" Target="../diagrams/layout10.xml"/><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3.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7.png"/><Relationship Id="rId4" Type="http://schemas.openxmlformats.org/officeDocument/2006/relationships/diagramLayout" Target="../diagrams/layout4.xml"/><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10">
            <a:extLst>
              <a:ext uri="{FF2B5EF4-FFF2-40B4-BE49-F238E27FC236}">
                <a16:creationId xmlns:a16="http://schemas.microsoft.com/office/drawing/2014/main" id="{8D58E966-456A-48F4-81B4-C4D0C0020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54331"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6901"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48912"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1691" y="1124043"/>
            <a:ext cx="6477233"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F40DB96-55ED-47C4-A6D2-AF23FBCAB604}"/>
              </a:ext>
            </a:extLst>
          </p:cNvPr>
          <p:cNvSpPr>
            <a:spLocks noGrp="1"/>
          </p:cNvSpPr>
          <p:nvPr>
            <p:ph type="ctrTitle"/>
          </p:nvPr>
        </p:nvSpPr>
        <p:spPr>
          <a:xfrm>
            <a:off x="1371599" y="1445775"/>
            <a:ext cx="5385391" cy="3342435"/>
          </a:xfrm>
        </p:spPr>
        <p:txBody>
          <a:bodyPr anchor="ctr">
            <a:normAutofit/>
          </a:bodyPr>
          <a:lstStyle/>
          <a:p>
            <a:pPr lvl="0">
              <a:spcBef>
                <a:spcPts val="1000"/>
              </a:spcBef>
            </a:pPr>
            <a:r>
              <a:rPr lang="en-GB" sz="4800" b="1" dirty="0">
                <a:solidFill>
                  <a:srgbClr val="FFFFFF"/>
                </a:solidFill>
                <a:ea typeface="+mn-ea"/>
                <a:cs typeface="+mn-cs"/>
              </a:rPr>
              <a:t>Tales from the Sussex system</a:t>
            </a:r>
            <a:br>
              <a:rPr lang="en-GB" sz="4800" b="1" dirty="0">
                <a:solidFill>
                  <a:srgbClr val="FFFFFF"/>
                </a:solidFill>
                <a:ea typeface="+mn-ea"/>
                <a:cs typeface="+mn-cs"/>
              </a:rPr>
            </a:br>
            <a:br>
              <a:rPr lang="en-GB" sz="3800" dirty="0">
                <a:solidFill>
                  <a:srgbClr val="FFFFFF"/>
                </a:solidFill>
                <a:ea typeface="+mn-ea"/>
                <a:cs typeface="+mn-cs"/>
              </a:rPr>
            </a:br>
            <a:r>
              <a:rPr lang="en-GB" sz="3100" dirty="0">
                <a:solidFill>
                  <a:srgbClr val="FFFFFF"/>
                </a:solidFill>
                <a:latin typeface="Calibri" panose="020F0502020204030204"/>
                <a:ea typeface="+mn-ea"/>
                <a:cs typeface="+mn-cs"/>
              </a:rPr>
              <a:t>Moving from patient to person</a:t>
            </a:r>
            <a:br>
              <a:rPr lang="en-GB" sz="3800" dirty="0">
                <a:solidFill>
                  <a:srgbClr val="FFFFFF"/>
                </a:solidFill>
                <a:latin typeface="Calibri" panose="020F0502020204030204"/>
                <a:ea typeface="+mn-ea"/>
                <a:cs typeface="+mn-cs"/>
              </a:rPr>
            </a:br>
            <a:endParaRPr lang="en-GB" sz="3800" dirty="0">
              <a:solidFill>
                <a:srgbClr val="FFFFFF"/>
              </a:solidFill>
            </a:endParaRPr>
          </a:p>
        </p:txBody>
      </p:sp>
      <p:sp>
        <p:nvSpPr>
          <p:cNvPr id="6" name="Subtitle 5">
            <a:extLst>
              <a:ext uri="{FF2B5EF4-FFF2-40B4-BE49-F238E27FC236}">
                <a16:creationId xmlns:a16="http://schemas.microsoft.com/office/drawing/2014/main" id="{0CE73B24-DC4F-4FDD-802E-1A7DFF4904AE}"/>
              </a:ext>
            </a:extLst>
          </p:cNvPr>
          <p:cNvSpPr>
            <a:spLocks noGrp="1"/>
          </p:cNvSpPr>
          <p:nvPr>
            <p:ph type="subTitle" idx="1"/>
          </p:nvPr>
        </p:nvSpPr>
        <p:spPr>
          <a:xfrm>
            <a:off x="7927225" y="1483341"/>
            <a:ext cx="3682853" cy="3472651"/>
          </a:xfrm>
        </p:spPr>
        <p:txBody>
          <a:bodyPr anchor="ctr">
            <a:normAutofit/>
          </a:bodyPr>
          <a:lstStyle/>
          <a:p>
            <a:pPr algn="l"/>
            <a:endParaRPr lang="en-GB" sz="2200"/>
          </a:p>
          <a:p>
            <a:pPr algn="l"/>
            <a:r>
              <a:rPr lang="en-GB" sz="2200"/>
              <a:t>Karen Poole</a:t>
            </a:r>
          </a:p>
          <a:p>
            <a:pPr algn="l"/>
            <a:r>
              <a:rPr lang="en-GB" sz="2200"/>
              <a:t>AHP Rehabilitation Consultant</a:t>
            </a:r>
          </a:p>
          <a:p>
            <a:pPr algn="l"/>
            <a:r>
              <a:rPr lang="en-GB" sz="2200"/>
              <a:t>East Sussex Health Care Trust</a:t>
            </a:r>
          </a:p>
          <a:p>
            <a:pPr algn="l"/>
            <a:r>
              <a:rPr lang="en-GB" sz="2200">
                <a:hlinkClick r:id="rId3"/>
              </a:rPr>
              <a:t>Karen.poole2@nhs.net</a:t>
            </a:r>
            <a:endParaRPr lang="en-GB" sz="2200"/>
          </a:p>
          <a:p>
            <a:pPr algn="l"/>
            <a:r>
              <a:rPr lang="en-GB" sz="2200">
                <a:hlinkClick r:id="rId4"/>
              </a:rPr>
              <a:t>Rehabilitation – East Sussex Healthcare NHS Trust (esht.nhs.uk)</a:t>
            </a:r>
            <a:endParaRPr lang="en-GB" sz="2200"/>
          </a:p>
        </p:txBody>
      </p:sp>
    </p:spTree>
    <p:extLst>
      <p:ext uri="{BB962C8B-B14F-4D97-AF65-F5344CB8AC3E}">
        <p14:creationId xmlns:p14="http://schemas.microsoft.com/office/powerpoint/2010/main" val="109530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C6B140-A14D-EF5F-832F-7460D846543B}"/>
              </a:ext>
            </a:extLst>
          </p:cNvPr>
          <p:cNvSpPr/>
          <p:nvPr/>
        </p:nvSpPr>
        <p:spPr>
          <a:xfrm>
            <a:off x="467636" y="736655"/>
            <a:ext cx="1440160"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Understanding our rehabilitation Population</a:t>
            </a:r>
          </a:p>
        </p:txBody>
      </p:sp>
      <p:sp>
        <p:nvSpPr>
          <p:cNvPr id="5" name="Rectangle 4">
            <a:extLst>
              <a:ext uri="{FF2B5EF4-FFF2-40B4-BE49-F238E27FC236}">
                <a16:creationId xmlns:a16="http://schemas.microsoft.com/office/drawing/2014/main" id="{4468F454-B00A-DBB2-8232-BC9E9035A9EA}"/>
              </a:ext>
            </a:extLst>
          </p:cNvPr>
          <p:cNvSpPr/>
          <p:nvPr/>
        </p:nvSpPr>
        <p:spPr>
          <a:xfrm>
            <a:off x="1964951" y="736655"/>
            <a:ext cx="1440160"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Measuring our performance</a:t>
            </a:r>
          </a:p>
        </p:txBody>
      </p:sp>
      <p:sp>
        <p:nvSpPr>
          <p:cNvPr id="6" name="Rectangle 5">
            <a:extLst>
              <a:ext uri="{FF2B5EF4-FFF2-40B4-BE49-F238E27FC236}">
                <a16:creationId xmlns:a16="http://schemas.microsoft.com/office/drawing/2014/main" id="{5FAA0988-316E-1661-584B-0EC4E8595748}"/>
              </a:ext>
            </a:extLst>
          </p:cNvPr>
          <p:cNvSpPr/>
          <p:nvPr/>
        </p:nvSpPr>
        <p:spPr>
          <a:xfrm>
            <a:off x="3505148" y="736654"/>
            <a:ext cx="1440160" cy="70997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Responsive Rehabilitation  services</a:t>
            </a:r>
          </a:p>
        </p:txBody>
      </p:sp>
      <p:sp>
        <p:nvSpPr>
          <p:cNvPr id="7" name="Rectangle 6">
            <a:extLst>
              <a:ext uri="{FF2B5EF4-FFF2-40B4-BE49-F238E27FC236}">
                <a16:creationId xmlns:a16="http://schemas.microsoft.com/office/drawing/2014/main" id="{4F2138FA-7C24-7C02-3CD1-725460D1AC63}"/>
              </a:ext>
            </a:extLst>
          </p:cNvPr>
          <p:cNvSpPr/>
          <p:nvPr/>
        </p:nvSpPr>
        <p:spPr>
          <a:xfrm>
            <a:off x="6585542" y="736655"/>
            <a:ext cx="1440160"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Needs Based Rehabilitation</a:t>
            </a:r>
          </a:p>
        </p:txBody>
      </p:sp>
      <p:sp>
        <p:nvSpPr>
          <p:cNvPr id="8" name="Rectangle 7">
            <a:extLst>
              <a:ext uri="{FF2B5EF4-FFF2-40B4-BE49-F238E27FC236}">
                <a16:creationId xmlns:a16="http://schemas.microsoft.com/office/drawing/2014/main" id="{2E221332-1B42-2A89-88FC-2B110A3A96C0}"/>
              </a:ext>
            </a:extLst>
          </p:cNvPr>
          <p:cNvSpPr/>
          <p:nvPr/>
        </p:nvSpPr>
        <p:spPr>
          <a:xfrm>
            <a:off x="8132672" y="736314"/>
            <a:ext cx="1440160" cy="7200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Transforming our workforce</a:t>
            </a:r>
          </a:p>
        </p:txBody>
      </p:sp>
      <p:sp>
        <p:nvSpPr>
          <p:cNvPr id="9" name="Rectangle 8">
            <a:extLst>
              <a:ext uri="{FF2B5EF4-FFF2-40B4-BE49-F238E27FC236}">
                <a16:creationId xmlns:a16="http://schemas.microsoft.com/office/drawing/2014/main" id="{34806D89-3B6C-DF87-21E0-9E5F6C6EA54D}"/>
              </a:ext>
            </a:extLst>
          </p:cNvPr>
          <p:cNvSpPr/>
          <p:nvPr/>
        </p:nvSpPr>
        <p:spPr>
          <a:xfrm>
            <a:off x="9680616" y="726546"/>
            <a:ext cx="144016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Lifelong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Re-ablement</a:t>
            </a:r>
          </a:p>
        </p:txBody>
      </p:sp>
      <p:sp>
        <p:nvSpPr>
          <p:cNvPr id="10" name="Rectangle 9">
            <a:extLst>
              <a:ext uri="{FF2B5EF4-FFF2-40B4-BE49-F238E27FC236}">
                <a16:creationId xmlns:a16="http://schemas.microsoft.com/office/drawing/2014/main" id="{8EB08E2E-1147-43A6-E33E-2188EE3CEF93}"/>
              </a:ext>
            </a:extLst>
          </p:cNvPr>
          <p:cNvSpPr/>
          <p:nvPr/>
        </p:nvSpPr>
        <p:spPr>
          <a:xfrm>
            <a:off x="467636" y="1518235"/>
            <a:ext cx="1440160" cy="38884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Embedded approaches to </a:t>
            </a:r>
            <a:r>
              <a:rPr kumimoji="0" lang="en-GB" sz="900" b="1" i="1" u="none" strike="noStrike" kern="1200" cap="none" spc="0" normalizeH="0" baseline="0" noProof="0" dirty="0">
                <a:ln>
                  <a:noFill/>
                </a:ln>
                <a:solidFill>
                  <a:srgbClr val="1F497D"/>
                </a:solidFill>
                <a:effectLst/>
                <a:uLnTx/>
                <a:uFillTx/>
                <a:latin typeface="Calibri"/>
                <a:ea typeface="+mn-ea"/>
                <a:cs typeface="+mn-cs"/>
              </a:rPr>
              <a:t>population segmentation and/or stratification </a:t>
            </a:r>
            <a:r>
              <a:rPr kumimoji="0" lang="en-GB" sz="900" b="0" i="0" u="none" strike="noStrike" kern="1200" cap="none" spc="0" normalizeH="0" baseline="0" noProof="0" dirty="0">
                <a:ln>
                  <a:noFill/>
                </a:ln>
                <a:solidFill>
                  <a:srgbClr val="1F497D"/>
                </a:solidFill>
                <a:effectLst/>
                <a:uLnTx/>
                <a:uFillTx/>
                <a:latin typeface="Calibri"/>
                <a:ea typeface="+mn-ea"/>
                <a:cs typeface="+mn-cs"/>
              </a:rPr>
              <a:t>based on symptoms, function and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white"/>
                </a:solidFill>
                <a:effectLst/>
                <a:uLnTx/>
                <a:uFillTx/>
                <a:latin typeface="Calibri"/>
                <a:ea typeface="+mn-ea"/>
                <a:cs typeface="+mn-cs"/>
                <a:hlinkClick r:id="rId3"/>
              </a:rPr>
              <a:t>Handbook (networks.nhs.uk)</a:t>
            </a: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1" u="none" strike="noStrike" kern="1200" cap="none" spc="0" normalizeH="0" baseline="0" noProof="0" dirty="0">
                <a:ln>
                  <a:noFill/>
                </a:ln>
                <a:solidFill>
                  <a:srgbClr val="1F497D"/>
                </a:solidFill>
                <a:effectLst/>
                <a:uLnTx/>
                <a:uFillTx/>
                <a:latin typeface="Calibri"/>
                <a:ea typeface="+mn-ea"/>
                <a:cs typeface="+mn-cs"/>
              </a:rPr>
              <a:t>Multi-morbidity rehabilitation </a:t>
            </a:r>
            <a:r>
              <a:rPr kumimoji="0" lang="en-GB" sz="900" b="0" i="0" u="none" strike="noStrike" kern="1200" cap="none" spc="0" normalizeH="0" baseline="0" noProof="0" dirty="0">
                <a:ln>
                  <a:noFill/>
                </a:ln>
                <a:solidFill>
                  <a:srgbClr val="1F497D"/>
                </a:solidFill>
                <a:effectLst/>
                <a:uLnTx/>
                <a:uFillTx/>
                <a:latin typeface="Calibri"/>
                <a:ea typeface="+mn-ea"/>
                <a:cs typeface="+mn-cs"/>
              </a:rPr>
              <a:t>models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hlinkClick r:id="rId4"/>
              </a:rPr>
              <a:t>https://innovations.csp.org.uk/innovation/multimorbidity-rehabilitation-sustainable-way-forward</a:t>
            </a: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Utilise </a:t>
            </a:r>
            <a:r>
              <a:rPr kumimoji="0" lang="en-GB" sz="900" b="1" i="1" u="none" strike="noStrike" kern="1200" cap="none" spc="0" normalizeH="0" baseline="0" noProof="0" dirty="0">
                <a:ln>
                  <a:noFill/>
                </a:ln>
                <a:solidFill>
                  <a:srgbClr val="1F497D"/>
                </a:solidFill>
                <a:effectLst/>
                <a:uLnTx/>
                <a:uFillTx/>
                <a:latin typeface="Calibri"/>
                <a:ea typeface="+mn-ea"/>
                <a:cs typeface="+mn-cs"/>
              </a:rPr>
              <a:t>personalised care approaches </a:t>
            </a:r>
            <a:r>
              <a:rPr kumimoji="0" lang="en-GB" sz="900" b="0" i="0" u="none" strike="noStrike" kern="1200" cap="none" spc="0" normalizeH="0" baseline="0" noProof="0" dirty="0">
                <a:ln>
                  <a:noFill/>
                </a:ln>
                <a:solidFill>
                  <a:srgbClr val="1F497D"/>
                </a:solidFill>
                <a:effectLst/>
                <a:uLnTx/>
                <a:uFillTx/>
                <a:latin typeface="Calibri"/>
                <a:ea typeface="+mn-ea"/>
                <a:cs typeface="+mn-cs"/>
              </a:rPr>
              <a:t>and an understanding of patient activation within rehabilitation</a:t>
            </a:r>
          </a:p>
        </p:txBody>
      </p:sp>
      <p:sp>
        <p:nvSpPr>
          <p:cNvPr id="11" name="Rectangle 10">
            <a:extLst>
              <a:ext uri="{FF2B5EF4-FFF2-40B4-BE49-F238E27FC236}">
                <a16:creationId xmlns:a16="http://schemas.microsoft.com/office/drawing/2014/main" id="{B5E1967D-637F-4D97-4A20-3EE187A0A1FA}"/>
              </a:ext>
            </a:extLst>
          </p:cNvPr>
          <p:cNvSpPr/>
          <p:nvPr/>
        </p:nvSpPr>
        <p:spPr>
          <a:xfrm>
            <a:off x="1964951" y="1515035"/>
            <a:ext cx="1440160" cy="38884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Participate &amp; engage in relevant  </a:t>
            </a:r>
            <a:r>
              <a:rPr kumimoji="0" lang="en-GB" sz="800" b="1" i="1" u="none" strike="noStrike" kern="1200" cap="none" spc="0" normalizeH="0" baseline="0" noProof="0" dirty="0">
                <a:ln>
                  <a:noFill/>
                </a:ln>
                <a:solidFill>
                  <a:srgbClr val="1F497D"/>
                </a:solidFill>
                <a:effectLst/>
                <a:uLnTx/>
                <a:uFillTx/>
                <a:latin typeface="Calibri"/>
                <a:ea typeface="+mn-ea"/>
                <a:cs typeface="+mn-cs"/>
              </a:rPr>
              <a:t>Rehab Outcome data </a:t>
            </a:r>
            <a:r>
              <a:rPr kumimoji="0" lang="en-GB" sz="800" b="0" i="0" u="none" strike="noStrike" kern="1200" cap="none" spc="0" normalizeH="0" baseline="0" noProof="0" dirty="0">
                <a:ln>
                  <a:noFill/>
                </a:ln>
                <a:solidFill>
                  <a:srgbClr val="1F497D"/>
                </a:solidFill>
                <a:effectLst/>
                <a:uLnTx/>
                <a:uFillTx/>
                <a:latin typeface="Calibri"/>
                <a:ea typeface="+mn-ea"/>
                <a:cs typeface="+mn-cs"/>
              </a:rPr>
              <a:t>collection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All Community Stroke services participate in the </a:t>
            </a:r>
            <a:r>
              <a:rPr kumimoji="0" lang="en-GB" sz="800" b="1" i="1" u="none" strike="noStrike" kern="1200" cap="none" spc="0" normalizeH="0" baseline="0" noProof="0" dirty="0">
                <a:ln>
                  <a:noFill/>
                </a:ln>
                <a:solidFill>
                  <a:srgbClr val="1F497D"/>
                </a:solidFill>
                <a:effectLst/>
                <a:uLnTx/>
                <a:uFillTx/>
                <a:latin typeface="Calibri"/>
                <a:ea typeface="+mn-ea"/>
                <a:cs typeface="+mn-cs"/>
              </a:rPr>
              <a:t>Post Acute SSNAP audit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Development and delivery of an ISDN </a:t>
            </a:r>
            <a:r>
              <a:rPr kumimoji="0" lang="en-GB" sz="800" b="1" i="1" u="none" strike="noStrike" kern="1200" cap="none" spc="0" normalizeH="0" baseline="0" noProof="0" dirty="0">
                <a:ln>
                  <a:noFill/>
                </a:ln>
                <a:solidFill>
                  <a:srgbClr val="1F497D"/>
                </a:solidFill>
                <a:effectLst/>
                <a:uLnTx/>
                <a:uFillTx/>
                <a:latin typeface="Calibri"/>
                <a:ea typeface="+mn-ea"/>
                <a:cs typeface="+mn-cs"/>
              </a:rPr>
              <a:t>Rehabilitation Dashboard </a:t>
            </a:r>
            <a:r>
              <a:rPr kumimoji="0" lang="en-GB" sz="800" b="0" i="0" u="none" strike="noStrike" kern="1200" cap="none" spc="0" normalizeH="0" baseline="0" noProof="0" dirty="0">
                <a:ln>
                  <a:noFill/>
                </a:ln>
                <a:solidFill>
                  <a:srgbClr val="1F497D"/>
                </a:solidFill>
                <a:effectLst/>
                <a:uLnTx/>
                <a:uFillTx/>
                <a:latin typeface="Calibri"/>
                <a:ea typeface="+mn-ea"/>
                <a:cs typeface="+mn-cs"/>
              </a:rPr>
              <a:t>and quarterly reporting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Use of stratification modelling to  support </a:t>
            </a:r>
            <a:r>
              <a:rPr kumimoji="0" lang="en-GB" sz="800" b="1" i="1" u="none" strike="noStrike" kern="1200" cap="none" spc="0" normalizeH="0" baseline="0" noProof="0" dirty="0">
                <a:ln>
                  <a:noFill/>
                </a:ln>
                <a:solidFill>
                  <a:srgbClr val="1F497D"/>
                </a:solidFill>
                <a:effectLst/>
                <a:uLnTx/>
                <a:uFillTx/>
                <a:latin typeface="Calibri"/>
                <a:ea typeface="+mn-ea"/>
                <a:cs typeface="+mn-cs"/>
              </a:rPr>
              <a:t>capacity and demand thresholds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To ensure contribution to   local &amp; regional </a:t>
            </a:r>
            <a:r>
              <a:rPr kumimoji="0" lang="en-GB" sz="800" b="1" i="1" u="none" strike="noStrike" kern="1200" cap="none" spc="0" normalizeH="0" baseline="0" noProof="0" dirty="0">
                <a:ln>
                  <a:noFill/>
                </a:ln>
                <a:solidFill>
                  <a:srgbClr val="1F497D"/>
                </a:solidFill>
                <a:effectLst/>
                <a:uLnTx/>
                <a:uFillTx/>
                <a:latin typeface="Calibri"/>
                <a:ea typeface="+mn-ea"/>
                <a:cs typeface="+mn-cs"/>
              </a:rPr>
              <a:t>Situation Reports </a:t>
            </a:r>
            <a:r>
              <a:rPr kumimoji="0" lang="en-GB" sz="800" b="0" i="0" u="none" strike="noStrike" kern="1200" cap="none" spc="0" normalizeH="0" baseline="0" noProof="0" dirty="0">
                <a:ln>
                  <a:noFill/>
                </a:ln>
                <a:solidFill>
                  <a:srgbClr val="1F497D"/>
                </a:solidFill>
                <a:effectLst/>
                <a:uLnTx/>
                <a:uFillTx/>
                <a:latin typeface="Calibri"/>
                <a:ea typeface="+mn-ea"/>
                <a:cs typeface="+mn-cs"/>
              </a:rPr>
              <a:t>for rehabilitation pathways.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spc="0" normalizeH="0" baseline="0" noProof="0" dirty="0">
                <a:ln>
                  <a:noFill/>
                </a:ln>
                <a:solidFill>
                  <a:srgbClr val="1F497D"/>
                </a:solidFill>
                <a:effectLst/>
                <a:uLnTx/>
                <a:uFillTx/>
                <a:latin typeface="Calibri"/>
                <a:ea typeface="+mn-ea"/>
                <a:cs typeface="+mn-cs"/>
              </a:rPr>
              <a:t>Rehab Services use an appreciative enquiry approach to enable </a:t>
            </a:r>
            <a:r>
              <a:rPr kumimoji="0" lang="en-GB" sz="800" b="1" i="1" u="none" strike="noStrike" kern="1200" cap="none" spc="0" normalizeH="0" baseline="0" noProof="0" dirty="0">
                <a:ln>
                  <a:noFill/>
                </a:ln>
                <a:solidFill>
                  <a:srgbClr val="1F497D"/>
                </a:solidFill>
                <a:effectLst/>
                <a:uLnTx/>
                <a:uFillTx/>
                <a:latin typeface="Calibri"/>
                <a:ea typeface="+mn-ea"/>
                <a:cs typeface="+mn-cs"/>
              </a:rPr>
              <a:t>patient &amp; public feedback</a:t>
            </a:r>
            <a:r>
              <a:rPr kumimoji="0" lang="en-GB" sz="800" b="0" i="0" u="none" strike="noStrike" kern="1200" cap="none" spc="0" normalizeH="0" baseline="0" noProof="0" dirty="0">
                <a:ln>
                  <a:noFill/>
                </a:ln>
                <a:solidFill>
                  <a:srgbClr val="1F497D"/>
                </a:solidFill>
                <a:effectLst/>
                <a:uLnTx/>
                <a:uFillTx/>
                <a:latin typeface="Calibri"/>
                <a:ea typeface="+mn-ea"/>
                <a:cs typeface="+mn-cs"/>
              </a:rPr>
              <a:t>, supporting improvements in patient  experience  and development of our services.</a:t>
            </a:r>
            <a:r>
              <a:rPr kumimoji="0" lang="en-GB" sz="800" b="0" i="0" u="none" strike="noStrike" kern="1200" cap="none" spc="0" normalizeH="0" baseline="0" noProof="0" dirty="0">
                <a:ln>
                  <a:noFill/>
                </a:ln>
                <a:solidFill>
                  <a:prstClr val="white"/>
                </a:solidFill>
                <a:effectLst/>
                <a:uLnTx/>
                <a:uFillTx/>
                <a:latin typeface="Calibri"/>
                <a:ea typeface="+mn-ea"/>
                <a:cs typeface="+mn-cs"/>
                <a:hlinkClick r:id="rId5"/>
              </a:rPr>
              <a:t> Patient_experience_improvement_framework_full_publication.pdf</a:t>
            </a:r>
            <a:endParaRPr kumimoji="0" lang="en-GB" sz="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0676350-F8E4-3EF8-C6FD-6929DCE15A33}"/>
              </a:ext>
            </a:extLst>
          </p:cNvPr>
          <p:cNvSpPr/>
          <p:nvPr/>
        </p:nvSpPr>
        <p:spPr>
          <a:xfrm>
            <a:off x="3505148" y="1515035"/>
            <a:ext cx="1440160" cy="38884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Access to </a:t>
            </a:r>
            <a:r>
              <a:rPr kumimoji="0" lang="en-GB" sz="900" b="1" i="1"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Rehabilitation &amp; care navigation </a:t>
            </a: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e.g. rehab co-ordinators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Access to </a:t>
            </a:r>
            <a:r>
              <a:rPr kumimoji="0" lang="en-GB" sz="900" b="1" i="1"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Early Supported Rehabilitation models </a:t>
            </a: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to support acute discharge for all rehab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All ESD patients  assessed within 24 hours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Availability of </a:t>
            </a:r>
            <a:r>
              <a:rPr kumimoji="0" lang="en-GB" sz="900" b="1" i="1"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Community Rapid Access beds for rehabilitation </a:t>
            </a: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(diagnostic , intervention and rehab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Services to clarify patient  </a:t>
            </a:r>
            <a:r>
              <a:rPr kumimoji="0" lang="en-GB" sz="900" b="1" i="1"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pathway for Access, Follow up &amp; Review. </a:t>
            </a:r>
          </a:p>
        </p:txBody>
      </p:sp>
      <p:sp>
        <p:nvSpPr>
          <p:cNvPr id="13" name="Rectangle 12">
            <a:extLst>
              <a:ext uri="{FF2B5EF4-FFF2-40B4-BE49-F238E27FC236}">
                <a16:creationId xmlns:a16="http://schemas.microsoft.com/office/drawing/2014/main" id="{806CC9BD-33B5-72FE-D209-554BD33BDDBA}"/>
              </a:ext>
            </a:extLst>
          </p:cNvPr>
          <p:cNvSpPr/>
          <p:nvPr/>
        </p:nvSpPr>
        <p:spPr>
          <a:xfrm>
            <a:off x="6592882" y="1547820"/>
            <a:ext cx="1440160" cy="38884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Implement &amp; deliver </a:t>
            </a:r>
            <a:r>
              <a:rPr kumimoji="0" lang="en-GB" sz="900" b="1" i="1" u="none" strike="noStrike" kern="1200" cap="none" spc="0" normalizeH="0" baseline="0" noProof="0" dirty="0">
                <a:ln>
                  <a:noFill/>
                </a:ln>
                <a:solidFill>
                  <a:srgbClr val="1F497D"/>
                </a:solidFill>
                <a:effectLst/>
                <a:uLnTx/>
                <a:uFillTx/>
                <a:latin typeface="Calibri"/>
                <a:ea typeface="+mn-ea"/>
                <a:cs typeface="+mn-cs"/>
              </a:rPr>
              <a:t>Needs Based rehab </a:t>
            </a:r>
            <a:r>
              <a:rPr kumimoji="0" lang="en-GB" sz="900" b="0" i="0" u="none" strike="noStrike" kern="1200" cap="none" spc="0" normalizeH="0" baseline="0" noProof="0" dirty="0">
                <a:ln>
                  <a:noFill/>
                </a:ln>
                <a:solidFill>
                  <a:srgbClr val="1F497D"/>
                </a:solidFill>
                <a:effectLst/>
                <a:uLnTx/>
                <a:uFillTx/>
                <a:latin typeface="Calibri"/>
                <a:ea typeface="+mn-ea"/>
                <a:cs typeface="+mn-cs"/>
              </a:rPr>
              <a:t>model across Sussex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Embed </a:t>
            </a:r>
            <a:r>
              <a:rPr kumimoji="0" lang="en-GB" sz="900" b="1" i="1"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Ambulatory Rehabilitation Models </a:t>
            </a: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to support flexible care delivery.</a:t>
            </a: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1"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Reduce diagnostic </a:t>
            </a: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silos in rehabilitation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Ensure </a:t>
            </a:r>
            <a:r>
              <a:rPr kumimoji="0" lang="en-GB" sz="900" b="1" i="1" u="none" strike="noStrike" kern="1200" cap="none" spc="0" normalizeH="0" baseline="0" noProof="0" dirty="0">
                <a:ln>
                  <a:noFill/>
                </a:ln>
                <a:solidFill>
                  <a:srgbClr val="1F497D"/>
                </a:solidFill>
                <a:effectLst/>
                <a:uLnTx/>
                <a:uFillTx/>
                <a:latin typeface="Calibri"/>
                <a:ea typeface="+mn-ea"/>
                <a:cs typeface="+mn-cs"/>
              </a:rPr>
              <a:t>access to Psychological services </a:t>
            </a:r>
            <a:r>
              <a:rPr kumimoji="0" lang="en-GB" sz="900" b="0" i="0" u="none" strike="noStrike" kern="1200" cap="none" spc="0" normalizeH="0" baseline="0" noProof="0" dirty="0">
                <a:ln>
                  <a:noFill/>
                </a:ln>
                <a:solidFill>
                  <a:srgbClr val="1F497D"/>
                </a:solidFill>
                <a:effectLst/>
                <a:uLnTx/>
                <a:uFillTx/>
                <a:latin typeface="Calibri"/>
                <a:ea typeface="+mn-ea"/>
                <a:cs typeface="+mn-cs"/>
              </a:rPr>
              <a:t>for all who need it (&gt;85%)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Improving </a:t>
            </a:r>
            <a:r>
              <a:rPr kumimoji="0" lang="en-GB" sz="900" b="1" i="1" u="none" strike="noStrike" kern="1200" cap="none" spc="0" normalizeH="0" baseline="0" noProof="0" dirty="0">
                <a:ln>
                  <a:noFill/>
                </a:ln>
                <a:solidFill>
                  <a:srgbClr val="1F497D"/>
                </a:solidFill>
                <a:effectLst/>
                <a:uLnTx/>
                <a:uFillTx/>
                <a:latin typeface="Calibri"/>
                <a:ea typeface="+mn-ea"/>
                <a:cs typeface="Arial" panose="020B0604020202020204" pitchFamily="34" charset="0"/>
              </a:rPr>
              <a:t>access to vocational rehabilitation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Delivery of a regional post stroke spasticity model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Provide an opportunity for </a:t>
            </a:r>
            <a:r>
              <a:rPr kumimoji="0" lang="en-GB" sz="900" b="1" i="1" u="none" strike="noStrike" kern="1200" cap="none" spc="0" normalizeH="0" baseline="0" noProof="0" dirty="0">
                <a:ln>
                  <a:noFill/>
                </a:ln>
                <a:solidFill>
                  <a:srgbClr val="1F497D"/>
                </a:solidFill>
                <a:effectLst/>
                <a:uLnTx/>
                <a:uFillTx/>
                <a:latin typeface="Calibri"/>
                <a:ea typeface="+mn-ea"/>
                <a:cs typeface="+mn-cs"/>
              </a:rPr>
              <a:t>6 month reviews </a:t>
            </a:r>
            <a:r>
              <a:rPr kumimoji="0" lang="en-GB" sz="900" b="0" i="0" u="none" strike="noStrike" kern="1200" cap="none" spc="0" normalizeH="0" baseline="0" noProof="0" dirty="0">
                <a:ln>
                  <a:noFill/>
                </a:ln>
                <a:solidFill>
                  <a:srgbClr val="1F497D"/>
                </a:solidFill>
                <a:effectLst/>
                <a:uLnTx/>
                <a:uFillTx/>
                <a:latin typeface="Calibri"/>
                <a:ea typeface="+mn-ea"/>
                <a:cs typeface="+mn-cs"/>
              </a:rPr>
              <a:t>for any patient on a rehab pathway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E439056-F477-1623-3968-D8F7760A2E32}"/>
              </a:ext>
            </a:extLst>
          </p:cNvPr>
          <p:cNvSpPr/>
          <p:nvPr/>
        </p:nvSpPr>
        <p:spPr>
          <a:xfrm>
            <a:off x="8126146" y="1532861"/>
            <a:ext cx="1440160" cy="38884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Harness novel and modern workforce solutions – </a:t>
            </a:r>
            <a:r>
              <a:rPr kumimoji="0" lang="en-GB" sz="900" b="1" i="1" u="none" strike="noStrike" kern="1200" cap="none" spc="0" normalizeH="0" baseline="0" noProof="0" dirty="0">
                <a:ln>
                  <a:noFill/>
                </a:ln>
                <a:solidFill>
                  <a:srgbClr val="1F497D"/>
                </a:solidFill>
                <a:effectLst/>
                <a:uLnTx/>
                <a:uFillTx/>
                <a:latin typeface="Calibri"/>
                <a:ea typeface="+mn-ea"/>
                <a:cs typeface="+mn-cs"/>
              </a:rPr>
              <a:t>use of community assets across the pathway </a:t>
            </a:r>
            <a:r>
              <a:rPr kumimoji="0" lang="en-GB" sz="900" b="0" i="0" u="none" strike="noStrike" kern="1200" cap="none" spc="0" normalizeH="0" baseline="0" noProof="0" dirty="0">
                <a:ln>
                  <a:noFill/>
                </a:ln>
                <a:solidFill>
                  <a:srgbClr val="1F497D"/>
                </a:solidFill>
                <a:effectLst/>
                <a:uLnTx/>
                <a:uFillTx/>
                <a:latin typeface="Calibri"/>
                <a:ea typeface="+mn-ea"/>
                <a:cs typeface="+mn-cs"/>
              </a:rPr>
              <a:t>from admission &amp; beyond  Implementation of </a:t>
            </a:r>
            <a:r>
              <a:rPr kumimoji="0" lang="en-GB" sz="900" b="1" i="1" u="none" strike="noStrike" kern="1200" cap="none" spc="0" normalizeH="0" baseline="0" noProof="0" dirty="0">
                <a:ln>
                  <a:noFill/>
                </a:ln>
                <a:solidFill>
                  <a:srgbClr val="1F497D"/>
                </a:solidFill>
                <a:effectLst/>
                <a:uLnTx/>
                <a:uFillTx/>
                <a:latin typeface="Calibri"/>
                <a:ea typeface="+mn-ea"/>
                <a:cs typeface="+mn-cs"/>
              </a:rPr>
              <a:t>7/7 access to stroke rehabilitation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Implementation of stroke </a:t>
            </a:r>
            <a:r>
              <a:rPr kumimoji="0" lang="en-GB" sz="900" b="1" i="1" u="none" strike="noStrike" kern="1200" cap="none" spc="0" normalizeH="0" baseline="0" noProof="0" dirty="0">
                <a:ln>
                  <a:noFill/>
                </a:ln>
                <a:solidFill>
                  <a:srgbClr val="1F497D"/>
                </a:solidFill>
                <a:effectLst/>
                <a:uLnTx/>
                <a:uFillTx/>
                <a:latin typeface="Calibri"/>
                <a:ea typeface="+mn-ea"/>
                <a:cs typeface="+mn-cs"/>
              </a:rPr>
              <a:t>rehab training and education programme &amp; e-learning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Increase use of </a:t>
            </a:r>
            <a:r>
              <a:rPr kumimoji="0" lang="en-GB" sz="900" b="1" i="1" u="none" strike="noStrike" kern="1200" cap="none" spc="0" normalizeH="0" baseline="0" noProof="0" dirty="0">
                <a:ln>
                  <a:noFill/>
                </a:ln>
                <a:solidFill>
                  <a:srgbClr val="1F497D"/>
                </a:solidFill>
                <a:effectLst/>
                <a:uLnTx/>
                <a:uFillTx/>
                <a:latin typeface="Calibri"/>
                <a:ea typeface="+mn-ea"/>
                <a:cs typeface="+mn-cs"/>
              </a:rPr>
              <a:t>digital and tele-rehabilitation </a:t>
            </a:r>
            <a:r>
              <a:rPr kumimoji="0" lang="en-GB" sz="900" b="0" i="0" u="none" strike="noStrike" kern="1200" cap="none" spc="0" normalizeH="0" baseline="0" noProof="0" dirty="0">
                <a:ln>
                  <a:noFill/>
                </a:ln>
                <a:solidFill>
                  <a:srgbClr val="1F497D"/>
                </a:solidFill>
                <a:effectLst/>
                <a:uLnTx/>
                <a:uFillTx/>
                <a:latin typeface="Calibri"/>
                <a:ea typeface="+mn-ea"/>
                <a:cs typeface="+mn-cs"/>
              </a:rPr>
              <a:t>platforms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Access to </a:t>
            </a:r>
            <a:r>
              <a:rPr kumimoji="0" lang="en-GB" sz="900" b="1" i="1" u="none" strike="noStrike" kern="1200" cap="none" spc="0" normalizeH="0" baseline="0" noProof="0" dirty="0">
                <a:ln>
                  <a:noFill/>
                </a:ln>
                <a:solidFill>
                  <a:srgbClr val="1F497D"/>
                </a:solidFill>
                <a:effectLst/>
                <a:uLnTx/>
                <a:uFillTx/>
                <a:latin typeface="Calibri"/>
                <a:ea typeface="+mn-ea"/>
                <a:cs typeface="+mn-cs"/>
              </a:rPr>
              <a:t>Multi-professional clinical forums across </a:t>
            </a:r>
            <a:r>
              <a:rPr kumimoji="0" lang="en-GB" sz="900" b="0" i="0" u="none" strike="noStrike" kern="1200" cap="none" spc="0" normalizeH="0" baseline="0" noProof="0" dirty="0">
                <a:ln>
                  <a:noFill/>
                </a:ln>
                <a:solidFill>
                  <a:srgbClr val="1F497D"/>
                </a:solidFill>
                <a:effectLst/>
                <a:uLnTx/>
                <a:uFillTx/>
                <a:latin typeface="Calibri"/>
                <a:ea typeface="+mn-ea"/>
                <a:cs typeface="+mn-cs"/>
              </a:rPr>
              <a:t>health, psychological and social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1" u="none" strike="noStrike" kern="1200" cap="none" spc="0" normalizeH="0" baseline="0" noProof="0" dirty="0">
                <a:ln>
                  <a:noFill/>
                </a:ln>
                <a:solidFill>
                  <a:srgbClr val="1F497D"/>
                </a:solidFill>
                <a:effectLst/>
                <a:uLnTx/>
                <a:uFillTx/>
                <a:latin typeface="Calibri"/>
                <a:ea typeface="+mn-ea"/>
                <a:cs typeface="+mn-cs"/>
              </a:rPr>
              <a:t>Implementation of Rehabilitation Pilots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79394080-7140-29C5-FC39-842899F13B76}"/>
              </a:ext>
            </a:extLst>
          </p:cNvPr>
          <p:cNvSpPr/>
          <p:nvPr/>
        </p:nvSpPr>
        <p:spPr>
          <a:xfrm>
            <a:off x="9680616" y="1518235"/>
            <a:ext cx="1440160" cy="388843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1" u="none" strike="noStrike" kern="1200" cap="none" spc="0" normalizeH="0" baseline="0" noProof="0" dirty="0">
                <a:ln>
                  <a:noFill/>
                </a:ln>
                <a:solidFill>
                  <a:srgbClr val="1F497D"/>
                </a:solidFill>
                <a:effectLst/>
                <a:uLnTx/>
                <a:uFillTx/>
                <a:latin typeface="Calibri"/>
                <a:ea typeface="+mn-ea"/>
                <a:cs typeface="+mn-cs"/>
              </a:rPr>
              <a:t>Engaging our stakeholders  </a:t>
            </a:r>
            <a:r>
              <a:rPr kumimoji="0" lang="en-GB" sz="900" b="0" i="0" u="none" strike="noStrike" kern="1200" cap="none" spc="0" normalizeH="0" baseline="0" noProof="0" dirty="0">
                <a:ln>
                  <a:noFill/>
                </a:ln>
                <a:solidFill>
                  <a:srgbClr val="1F497D"/>
                </a:solidFill>
                <a:effectLst/>
                <a:uLnTx/>
                <a:uFillTx/>
                <a:latin typeface="Calibri"/>
                <a:ea typeface="+mn-ea"/>
                <a:cs typeface="+mn-cs"/>
              </a:rPr>
              <a:t>(e.g. crowd wisdom) to help shape our rehab strategy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Increased </a:t>
            </a:r>
            <a:r>
              <a:rPr kumimoji="0" lang="en-GB" sz="900" b="1" i="1" u="none" strike="noStrike" kern="1200" cap="none" spc="0" normalizeH="0" baseline="0" noProof="0" dirty="0">
                <a:ln>
                  <a:noFill/>
                </a:ln>
                <a:solidFill>
                  <a:srgbClr val="1F497D"/>
                </a:solidFill>
                <a:effectLst/>
                <a:uLnTx/>
                <a:uFillTx/>
                <a:latin typeface="Calibri"/>
                <a:ea typeface="+mn-ea"/>
                <a:cs typeface="+mn-cs"/>
              </a:rPr>
              <a:t>survivor, carers and public involvement </a:t>
            </a:r>
            <a:r>
              <a:rPr kumimoji="0" lang="en-GB" sz="900" b="0" i="0" u="none" strike="noStrike" kern="1200" cap="none" spc="0" normalizeH="0" baseline="0" noProof="0" dirty="0">
                <a:ln>
                  <a:noFill/>
                </a:ln>
                <a:solidFill>
                  <a:srgbClr val="1F497D"/>
                </a:solidFill>
                <a:effectLst/>
                <a:uLnTx/>
                <a:uFillTx/>
                <a:latin typeface="Calibri"/>
                <a:ea typeface="+mn-ea"/>
                <a:cs typeface="+mn-cs"/>
              </a:rPr>
              <a:t>in co-designing our services to address health inequalities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All patients given a </a:t>
            </a:r>
            <a:r>
              <a:rPr kumimoji="0" lang="en-GB" sz="900" b="1" i="1" u="none" strike="noStrike" kern="1200" cap="none" spc="0" normalizeH="0" baseline="0" noProof="0" dirty="0">
                <a:ln>
                  <a:noFill/>
                </a:ln>
                <a:solidFill>
                  <a:srgbClr val="1F497D"/>
                </a:solidFill>
                <a:effectLst/>
                <a:uLnTx/>
                <a:uFillTx/>
                <a:latin typeface="Calibri"/>
                <a:ea typeface="+mn-ea"/>
                <a:cs typeface="+mn-cs"/>
              </a:rPr>
              <a:t>Stroke or Rehabilitation passport</a:t>
            </a:r>
            <a:r>
              <a:rPr kumimoji="0" lang="en-GB" sz="900" b="0" i="0" u="none" strike="noStrike" kern="1200" cap="none" spc="0" normalizeH="0" baseline="0" noProof="0" dirty="0">
                <a:ln>
                  <a:noFill/>
                </a:ln>
                <a:solidFill>
                  <a:srgbClr val="1F497D"/>
                </a:solidFill>
                <a:effectLst/>
                <a:uLnTx/>
                <a:uFillTx/>
                <a:latin typeface="Calibri"/>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1" i="1" u="none" strike="noStrike" kern="1200" cap="none" spc="0" normalizeH="0" baseline="0" noProof="0" dirty="0">
                <a:ln>
                  <a:noFill/>
                </a:ln>
                <a:solidFill>
                  <a:srgbClr val="1F497D"/>
                </a:solidFill>
                <a:effectLst/>
                <a:uLnTx/>
                <a:uFillTx/>
                <a:latin typeface="Calibri"/>
                <a:ea typeface="+mn-ea"/>
                <a:cs typeface="+mn-cs"/>
              </a:rPr>
              <a:t>Access to advice and support </a:t>
            </a:r>
            <a:r>
              <a:rPr kumimoji="0" lang="en-GB" sz="900" b="0" i="0" u="none" strike="noStrike" kern="1200" cap="none" spc="0" normalizeH="0" baseline="0" noProof="0" dirty="0">
                <a:ln>
                  <a:noFill/>
                </a:ln>
                <a:solidFill>
                  <a:srgbClr val="1F497D"/>
                </a:solidFill>
                <a:effectLst/>
                <a:uLnTx/>
                <a:uFillTx/>
                <a:latin typeface="Calibri"/>
                <a:ea typeface="+mn-ea"/>
                <a:cs typeface="+mn-cs"/>
              </a:rPr>
              <a:t>at point of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Harnessing the Third Sector and community assets to </a:t>
            </a:r>
            <a:r>
              <a:rPr kumimoji="0" lang="en-GB" sz="900" b="1" i="1" u="none" strike="noStrike" kern="1200" cap="none" spc="0" normalizeH="0" baseline="0" noProof="0" dirty="0">
                <a:ln>
                  <a:noFill/>
                </a:ln>
                <a:solidFill>
                  <a:srgbClr val="1F497D"/>
                </a:solidFill>
                <a:effectLst/>
                <a:uLnTx/>
                <a:uFillTx/>
                <a:latin typeface="Calibri"/>
                <a:ea typeface="+mn-ea"/>
                <a:cs typeface="+mn-cs"/>
              </a:rPr>
              <a:t>support self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1F497D"/>
                </a:solidFill>
                <a:effectLst/>
                <a:uLnTx/>
                <a:uFillTx/>
                <a:latin typeface="Calibri"/>
                <a:ea typeface="+mn-ea"/>
                <a:cs typeface="+mn-cs"/>
              </a:rPr>
              <a:t>Ensure </a:t>
            </a:r>
            <a:r>
              <a:rPr kumimoji="0" lang="en-GB" sz="900" b="1" i="1" u="none" strike="noStrike" kern="1200" cap="none" spc="0" normalizeH="0" baseline="0" noProof="0" dirty="0">
                <a:ln>
                  <a:noFill/>
                </a:ln>
                <a:solidFill>
                  <a:srgbClr val="1F497D"/>
                </a:solidFill>
                <a:effectLst/>
                <a:uLnTx/>
                <a:uFillTx/>
                <a:latin typeface="Calibri"/>
                <a:ea typeface="+mn-ea"/>
                <a:cs typeface="+mn-cs"/>
              </a:rPr>
              <a:t>access to patient peer led/ facilitated  forums </a:t>
            </a:r>
            <a:r>
              <a:rPr kumimoji="0" lang="en-GB" sz="900" b="0" i="0" u="none" strike="noStrike" kern="1200" cap="none" spc="0" normalizeH="0" baseline="0" noProof="0" dirty="0">
                <a:ln>
                  <a:noFill/>
                </a:ln>
                <a:solidFill>
                  <a:srgbClr val="1F497D"/>
                </a:solidFill>
                <a:effectLst/>
                <a:uLnTx/>
                <a:uFillTx/>
                <a:latin typeface="Calibri"/>
                <a:ea typeface="+mn-ea"/>
                <a:cs typeface="+mn-cs"/>
              </a:rPr>
              <a:t>to support living well in our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F497D"/>
              </a:solidFill>
              <a:effectLst/>
              <a:uLnTx/>
              <a:uFillTx/>
              <a:latin typeface="Calibri"/>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16" name="Picture 2">
            <a:extLst>
              <a:ext uri="{FF2B5EF4-FFF2-40B4-BE49-F238E27FC236}">
                <a16:creationId xmlns:a16="http://schemas.microsoft.com/office/drawing/2014/main" id="{562FC407-92B2-8BA3-32D1-3B95F1B218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35" y="6525344"/>
            <a:ext cx="11308645" cy="33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36FB8A5B-BB7D-6411-6058-3E6CB5145331}"/>
              </a:ext>
            </a:extLst>
          </p:cNvPr>
          <p:cNvSpPr txBox="1"/>
          <p:nvPr/>
        </p:nvSpPr>
        <p:spPr>
          <a:xfrm>
            <a:off x="467635" y="181336"/>
            <a:ext cx="11528935" cy="424732"/>
          </a:xfrm>
          <a:prstGeom prst="rect">
            <a:avLst/>
          </a:prstGeom>
          <a:noFill/>
        </p:spPr>
        <p:txBody>
          <a:bodyPr wrap="square" rtlCol="0">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400" b="1" dirty="0">
                <a:solidFill>
                  <a:srgbClr val="0070C0"/>
                </a:solidFill>
                <a:ea typeface="+mj-ea"/>
                <a:cs typeface="+mj-cs"/>
              </a:rPr>
              <a:t>Delivering under the 6 pillars</a:t>
            </a:r>
          </a:p>
        </p:txBody>
      </p:sp>
      <p:sp>
        <p:nvSpPr>
          <p:cNvPr id="18" name="Rectangle 17">
            <a:extLst>
              <a:ext uri="{FF2B5EF4-FFF2-40B4-BE49-F238E27FC236}">
                <a16:creationId xmlns:a16="http://schemas.microsoft.com/office/drawing/2014/main" id="{DB6EC578-49E4-E075-5E05-0D29D9A2920E}"/>
              </a:ext>
            </a:extLst>
          </p:cNvPr>
          <p:cNvSpPr/>
          <p:nvPr/>
        </p:nvSpPr>
        <p:spPr>
          <a:xfrm>
            <a:off x="467636" y="5455895"/>
            <a:ext cx="10653140" cy="2556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F497D"/>
                </a:solidFill>
                <a:effectLst/>
                <a:uLnTx/>
                <a:uFillTx/>
                <a:latin typeface="Calibri"/>
                <a:ea typeface="+mn-ea"/>
                <a:cs typeface="+mn-cs"/>
              </a:rPr>
              <a:t>Prevention</a:t>
            </a:r>
          </a:p>
        </p:txBody>
      </p:sp>
      <p:sp>
        <p:nvSpPr>
          <p:cNvPr id="19" name="Rectangle 18">
            <a:extLst>
              <a:ext uri="{FF2B5EF4-FFF2-40B4-BE49-F238E27FC236}">
                <a16:creationId xmlns:a16="http://schemas.microsoft.com/office/drawing/2014/main" id="{6C52101D-96E6-6E0D-CDFE-77D48D91A1F5}"/>
              </a:ext>
            </a:extLst>
          </p:cNvPr>
          <p:cNvSpPr/>
          <p:nvPr/>
        </p:nvSpPr>
        <p:spPr>
          <a:xfrm>
            <a:off x="467636" y="5711583"/>
            <a:ext cx="10653140" cy="24709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F497D"/>
                </a:solidFill>
                <a:effectLst/>
                <a:uLnTx/>
                <a:uFillTx/>
                <a:latin typeface="Calibri"/>
                <a:ea typeface="+mn-ea"/>
                <a:cs typeface="+mn-cs"/>
              </a:rPr>
              <a:t>Service users central to whole process</a:t>
            </a:r>
          </a:p>
        </p:txBody>
      </p:sp>
      <p:sp>
        <p:nvSpPr>
          <p:cNvPr id="20" name="Rectangle 19">
            <a:extLst>
              <a:ext uri="{FF2B5EF4-FFF2-40B4-BE49-F238E27FC236}">
                <a16:creationId xmlns:a16="http://schemas.microsoft.com/office/drawing/2014/main" id="{64E6F39F-7423-455A-2B8D-81319B8AA9DD}"/>
              </a:ext>
            </a:extLst>
          </p:cNvPr>
          <p:cNvSpPr/>
          <p:nvPr/>
        </p:nvSpPr>
        <p:spPr>
          <a:xfrm>
            <a:off x="467635" y="5952540"/>
            <a:ext cx="10653139" cy="27637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Harnessing Innovation &amp; Digital solutions</a:t>
            </a:r>
          </a:p>
        </p:txBody>
      </p:sp>
      <p:sp>
        <p:nvSpPr>
          <p:cNvPr id="21" name="Rectangle 20">
            <a:extLst>
              <a:ext uri="{FF2B5EF4-FFF2-40B4-BE49-F238E27FC236}">
                <a16:creationId xmlns:a16="http://schemas.microsoft.com/office/drawing/2014/main" id="{63FE57FC-20A4-C1E8-6462-D954BA1FEC57}"/>
              </a:ext>
            </a:extLst>
          </p:cNvPr>
          <p:cNvSpPr/>
          <p:nvPr/>
        </p:nvSpPr>
        <p:spPr>
          <a:xfrm>
            <a:off x="467636" y="6235054"/>
            <a:ext cx="10653140" cy="29029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mn-ea"/>
                <a:cs typeface="+mn-cs"/>
              </a:rPr>
              <a:t>Reducing Health Inequaliti</a:t>
            </a:r>
            <a:r>
              <a:rPr kumimoji="0" lang="en-GB" sz="1800" b="0" i="0" u="none" strike="noStrike" kern="1200" cap="none" spc="0" normalizeH="0" baseline="0" noProof="0" dirty="0">
                <a:ln>
                  <a:noFill/>
                </a:ln>
                <a:solidFill>
                  <a:prstClr val="white"/>
                </a:solidFill>
                <a:effectLst/>
                <a:uLnTx/>
                <a:uFillTx/>
                <a:latin typeface="Calibri"/>
                <a:ea typeface="+mn-ea"/>
                <a:cs typeface="+mn-cs"/>
              </a:rPr>
              <a:t>es</a:t>
            </a:r>
          </a:p>
        </p:txBody>
      </p:sp>
      <p:sp>
        <p:nvSpPr>
          <p:cNvPr id="2" name="Star: 6 Points 1">
            <a:extLst>
              <a:ext uri="{FF2B5EF4-FFF2-40B4-BE49-F238E27FC236}">
                <a16:creationId xmlns:a16="http://schemas.microsoft.com/office/drawing/2014/main" id="{A6513A45-1D24-6080-D7E5-212FB21A6234}"/>
              </a:ext>
            </a:extLst>
          </p:cNvPr>
          <p:cNvSpPr/>
          <p:nvPr/>
        </p:nvSpPr>
        <p:spPr>
          <a:xfrm>
            <a:off x="4984927" y="1590622"/>
            <a:ext cx="1547130" cy="2160993"/>
          </a:xfrm>
          <a:prstGeom prst="star6">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lang="en-GB" sz="1600" b="1" dirty="0">
                <a:solidFill>
                  <a:schemeClr val="bg1"/>
                </a:solidFill>
                <a:latin typeface="Calibri"/>
              </a:rPr>
              <a:t>Mid way reflection workshop </a:t>
            </a:r>
            <a:endParaRPr kumimoji="0" lang="en-GB" sz="16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A64F8EAA-A562-47CF-9ABD-6C9AE20F33B7}"/>
              </a:ext>
            </a:extLst>
          </p:cNvPr>
          <p:cNvPicPr>
            <a:picLocks noChangeAspect="1"/>
          </p:cNvPicPr>
          <p:nvPr/>
        </p:nvPicPr>
        <p:blipFill>
          <a:blip r:embed="rId7"/>
          <a:stretch>
            <a:fillRect/>
          </a:stretch>
        </p:blipFill>
        <p:spPr>
          <a:xfrm>
            <a:off x="11170184" y="105408"/>
            <a:ext cx="914479" cy="914479"/>
          </a:xfrm>
          <a:prstGeom prst="rect">
            <a:avLst/>
          </a:prstGeom>
        </p:spPr>
      </p:pic>
    </p:spTree>
    <p:extLst>
      <p:ext uri="{BB962C8B-B14F-4D97-AF65-F5344CB8AC3E}">
        <p14:creationId xmlns:p14="http://schemas.microsoft.com/office/powerpoint/2010/main" val="1145293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8703C-6F41-4E12-A1F2-F038203966D0}"/>
              </a:ext>
            </a:extLst>
          </p:cNvPr>
          <p:cNvSpPr>
            <a:spLocks noGrp="1"/>
          </p:cNvSpPr>
          <p:nvPr>
            <p:ph type="title"/>
          </p:nvPr>
        </p:nvSpPr>
        <p:spPr>
          <a:xfrm>
            <a:off x="838200" y="556995"/>
            <a:ext cx="10515600" cy="1133693"/>
          </a:xfrm>
        </p:spPr>
        <p:txBody>
          <a:bodyPr>
            <a:normAutofit/>
          </a:bodyPr>
          <a:lstStyle/>
          <a:p>
            <a:r>
              <a:rPr lang="en-GB" sz="5200" dirty="0">
                <a:solidFill>
                  <a:schemeClr val="accent1"/>
                </a:solidFill>
                <a:latin typeface="+mn-lt"/>
              </a:rPr>
              <a:t>What have we learnt so far? </a:t>
            </a:r>
          </a:p>
        </p:txBody>
      </p:sp>
      <p:graphicFrame>
        <p:nvGraphicFramePr>
          <p:cNvPr id="7" name="Content Placeholder 2">
            <a:extLst>
              <a:ext uri="{FF2B5EF4-FFF2-40B4-BE49-F238E27FC236}">
                <a16:creationId xmlns:a16="http://schemas.microsoft.com/office/drawing/2014/main" id="{7CE722D6-3BB7-F2EE-CF24-27DF72FCEF40}"/>
              </a:ext>
            </a:extLst>
          </p:cNvPr>
          <p:cNvGraphicFramePr>
            <a:graphicFrameLocks noGrp="1"/>
          </p:cNvGraphicFramePr>
          <p:nvPr>
            <p:ph idx="1"/>
            <p:extLst>
              <p:ext uri="{D42A27DB-BD31-4B8C-83A1-F6EECF244321}">
                <p14:modId xmlns:p14="http://schemas.microsoft.com/office/powerpoint/2010/main" val="2690502898"/>
              </p:ext>
            </p:extLst>
          </p:nvPr>
        </p:nvGraphicFramePr>
        <p:xfrm>
          <a:off x="196769" y="1825625"/>
          <a:ext cx="916440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3A18E40-B4A3-4188-BD75-DE2BCE3FE979}"/>
              </a:ext>
            </a:extLst>
          </p:cNvPr>
          <p:cNvSpPr txBox="1"/>
          <p:nvPr/>
        </p:nvSpPr>
        <p:spPr>
          <a:xfrm>
            <a:off x="9041130" y="2764502"/>
            <a:ext cx="2537461" cy="2554545"/>
          </a:xfrm>
          <a:prstGeom prst="rect">
            <a:avLst/>
          </a:prstGeom>
          <a:noFill/>
        </p:spPr>
        <p:txBody>
          <a:bodyPr wrap="square" rtlCol="0">
            <a:spAutoFit/>
          </a:bodyPr>
          <a:lstStyle/>
          <a:p>
            <a:r>
              <a:rPr lang="en-GB" sz="3200" dirty="0">
                <a:solidFill>
                  <a:schemeClr val="accent1"/>
                </a:solidFill>
              </a:rPr>
              <a:t>How do we make this happen on a larger scale………? </a:t>
            </a:r>
          </a:p>
        </p:txBody>
      </p:sp>
      <p:pic>
        <p:nvPicPr>
          <p:cNvPr id="3" name="Picture 2">
            <a:extLst>
              <a:ext uri="{FF2B5EF4-FFF2-40B4-BE49-F238E27FC236}">
                <a16:creationId xmlns:a16="http://schemas.microsoft.com/office/drawing/2014/main" id="{C943F976-5E80-4E5B-98D8-701AAAB99897}"/>
              </a:ext>
            </a:extLst>
          </p:cNvPr>
          <p:cNvPicPr>
            <a:picLocks noChangeAspect="1"/>
          </p:cNvPicPr>
          <p:nvPr/>
        </p:nvPicPr>
        <p:blipFill>
          <a:blip r:embed="rId8"/>
          <a:stretch>
            <a:fillRect/>
          </a:stretch>
        </p:blipFill>
        <p:spPr>
          <a:xfrm>
            <a:off x="11121351" y="209362"/>
            <a:ext cx="914479" cy="914479"/>
          </a:xfrm>
          <a:prstGeom prst="rect">
            <a:avLst/>
          </a:prstGeom>
        </p:spPr>
      </p:pic>
    </p:spTree>
    <p:extLst>
      <p:ext uri="{BB962C8B-B14F-4D97-AF65-F5344CB8AC3E}">
        <p14:creationId xmlns:p14="http://schemas.microsoft.com/office/powerpoint/2010/main" val="201943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E539-DF75-4529-9928-2DE0A692B1D2}"/>
              </a:ext>
            </a:extLst>
          </p:cNvPr>
          <p:cNvSpPr>
            <a:spLocks noGrp="1"/>
          </p:cNvSpPr>
          <p:nvPr>
            <p:ph type="title"/>
          </p:nvPr>
        </p:nvSpPr>
        <p:spPr>
          <a:xfrm>
            <a:off x="990123" y="312898"/>
            <a:ext cx="8359465" cy="1325563"/>
          </a:xfrm>
        </p:spPr>
        <p:txBody>
          <a:bodyPr>
            <a:normAutofit fontScale="90000"/>
          </a:bodyPr>
          <a:lstStyle/>
          <a:p>
            <a:r>
              <a:rPr lang="en-GB" sz="4000" dirty="0">
                <a:solidFill>
                  <a:srgbClr val="0070C0"/>
                </a:solidFill>
                <a:latin typeface="+mn-lt"/>
              </a:rPr>
              <a:t>Collective ambitions of a Sussex Rehabilitation network </a:t>
            </a:r>
            <a:br>
              <a:rPr lang="en-GB" sz="2800" dirty="0"/>
            </a:br>
            <a:endParaRPr lang="en-GB" sz="2800" dirty="0"/>
          </a:p>
        </p:txBody>
      </p:sp>
      <p:sp>
        <p:nvSpPr>
          <p:cNvPr id="3" name="Content Placeholder 2">
            <a:extLst>
              <a:ext uri="{FF2B5EF4-FFF2-40B4-BE49-F238E27FC236}">
                <a16:creationId xmlns:a16="http://schemas.microsoft.com/office/drawing/2014/main" id="{34DB693D-B995-49DE-AF09-023C999C4B8A}"/>
              </a:ext>
            </a:extLst>
          </p:cNvPr>
          <p:cNvSpPr>
            <a:spLocks noGrp="1"/>
          </p:cNvSpPr>
          <p:nvPr>
            <p:ph idx="1"/>
          </p:nvPr>
        </p:nvSpPr>
        <p:spPr>
          <a:xfrm>
            <a:off x="748488" y="1638461"/>
            <a:ext cx="8166911" cy="4529238"/>
          </a:xfrm>
        </p:spPr>
        <p:txBody>
          <a:bodyPr anchor="ctr">
            <a:normAutofit lnSpcReduction="10000"/>
          </a:bodyPr>
          <a:lstStyle/>
          <a:p>
            <a:pPr marL="0" indent="0">
              <a:buNone/>
            </a:pPr>
            <a:endParaRPr lang="en-GB" sz="1500" dirty="0"/>
          </a:p>
          <a:p>
            <a:pPr lvl="0">
              <a:spcBef>
                <a:spcPts val="0"/>
              </a:spcBef>
              <a:buFont typeface="Wingdings" panose="05000000000000000000" pitchFamily="2" charset="2"/>
              <a:buChar char="ü"/>
              <a:defRPr/>
            </a:pPr>
            <a:r>
              <a:rPr lang="en-GB" sz="2000" dirty="0">
                <a:solidFill>
                  <a:srgbClr val="0070C0"/>
                </a:solidFill>
              </a:rPr>
              <a:t>Ensure equitable post-discharge offer available to enable more appropriate healthcare utilisation for those living with LTC</a:t>
            </a:r>
          </a:p>
          <a:p>
            <a:pPr lvl="0">
              <a:spcBef>
                <a:spcPts val="0"/>
              </a:spcBef>
              <a:buFont typeface="Wingdings" panose="05000000000000000000" pitchFamily="2" charset="2"/>
              <a:buChar char="ü"/>
              <a:defRPr/>
            </a:pPr>
            <a:endParaRPr lang="en-GB" sz="2000" dirty="0">
              <a:solidFill>
                <a:srgbClr val="0070C0"/>
              </a:solidFill>
            </a:endParaRPr>
          </a:p>
          <a:p>
            <a:pPr lvl="0">
              <a:spcBef>
                <a:spcPts val="0"/>
              </a:spcBef>
              <a:buFont typeface="Wingdings" panose="05000000000000000000" pitchFamily="2" charset="2"/>
              <a:buChar char="ü"/>
              <a:defRPr/>
            </a:pPr>
            <a:r>
              <a:rPr lang="en-GB" sz="2000" dirty="0">
                <a:solidFill>
                  <a:srgbClr val="0070C0"/>
                </a:solidFill>
              </a:rPr>
              <a:t>Consistent approaches to the delivery of a rehabilitation offer</a:t>
            </a:r>
          </a:p>
          <a:p>
            <a:pPr lvl="0">
              <a:spcBef>
                <a:spcPts val="0"/>
              </a:spcBef>
              <a:buFont typeface="Wingdings" panose="05000000000000000000" pitchFamily="2" charset="2"/>
              <a:buChar char="ü"/>
              <a:defRPr/>
            </a:pPr>
            <a:endParaRPr lang="en-GB" sz="2000" dirty="0">
              <a:solidFill>
                <a:srgbClr val="0070C0"/>
              </a:solidFill>
            </a:endParaRPr>
          </a:p>
          <a:p>
            <a:pPr lvl="0">
              <a:spcBef>
                <a:spcPts val="0"/>
              </a:spcBef>
              <a:buFont typeface="Wingdings" panose="05000000000000000000" pitchFamily="2" charset="2"/>
              <a:buChar char="ü"/>
              <a:defRPr/>
            </a:pPr>
            <a:r>
              <a:rPr lang="en-GB" sz="2000" dirty="0">
                <a:solidFill>
                  <a:srgbClr val="0070C0"/>
                </a:solidFill>
              </a:rPr>
              <a:t>Maximising access to self management advice and support for every patient who needs community rehabilitation</a:t>
            </a:r>
          </a:p>
          <a:p>
            <a:pPr lvl="0">
              <a:spcBef>
                <a:spcPts val="0"/>
              </a:spcBef>
              <a:buFont typeface="Wingdings" panose="05000000000000000000" pitchFamily="2" charset="2"/>
              <a:buChar char="ü"/>
              <a:defRPr/>
            </a:pPr>
            <a:endParaRPr lang="en-GB" sz="2000" dirty="0">
              <a:solidFill>
                <a:srgbClr val="0070C0"/>
              </a:solidFill>
            </a:endParaRPr>
          </a:p>
          <a:p>
            <a:pPr lvl="0">
              <a:spcBef>
                <a:spcPts val="0"/>
              </a:spcBef>
              <a:buFont typeface="Wingdings" panose="05000000000000000000" pitchFamily="2" charset="2"/>
              <a:buChar char="ü"/>
              <a:defRPr/>
            </a:pPr>
            <a:r>
              <a:rPr lang="en-GB" sz="2000" dirty="0">
                <a:solidFill>
                  <a:srgbClr val="0070C0"/>
                </a:solidFill>
              </a:rPr>
              <a:t>To move from a prescriptive diagnostic pathway approach to a needs-based rehabilitation offer</a:t>
            </a:r>
          </a:p>
          <a:p>
            <a:pPr lvl="0">
              <a:spcBef>
                <a:spcPts val="0"/>
              </a:spcBef>
              <a:buFont typeface="Wingdings" panose="05000000000000000000" pitchFamily="2" charset="2"/>
              <a:buChar char="ü"/>
              <a:defRPr/>
            </a:pPr>
            <a:endParaRPr lang="en-GB" sz="2000" dirty="0">
              <a:solidFill>
                <a:srgbClr val="0070C0"/>
              </a:solidFill>
            </a:endParaRPr>
          </a:p>
          <a:p>
            <a:pPr lvl="0">
              <a:spcBef>
                <a:spcPts val="0"/>
              </a:spcBef>
              <a:buFont typeface="Wingdings" panose="05000000000000000000" pitchFamily="2" charset="2"/>
              <a:buChar char="ü"/>
              <a:defRPr/>
            </a:pPr>
            <a:r>
              <a:rPr lang="en-GB" sz="2000" dirty="0">
                <a:solidFill>
                  <a:srgbClr val="0070C0"/>
                </a:solidFill>
              </a:rPr>
              <a:t>Delivery of a tiered approach to rehabilitation enabling a person-centred offer</a:t>
            </a:r>
          </a:p>
          <a:p>
            <a:pPr lvl="0">
              <a:spcBef>
                <a:spcPts val="0"/>
              </a:spcBef>
              <a:buFont typeface="Wingdings" panose="05000000000000000000" pitchFamily="2" charset="2"/>
              <a:buChar char="ü"/>
              <a:defRPr/>
            </a:pPr>
            <a:endParaRPr lang="en-GB" sz="2000" dirty="0">
              <a:solidFill>
                <a:srgbClr val="0070C0"/>
              </a:solidFill>
            </a:endParaRPr>
          </a:p>
          <a:p>
            <a:pPr lvl="0">
              <a:spcBef>
                <a:spcPts val="0"/>
              </a:spcBef>
              <a:buFont typeface="Wingdings" panose="05000000000000000000" pitchFamily="2" charset="2"/>
              <a:buChar char="ü"/>
              <a:defRPr/>
            </a:pPr>
            <a:r>
              <a:rPr lang="en-GB" sz="2000" dirty="0">
                <a:solidFill>
                  <a:srgbClr val="0070C0"/>
                </a:solidFill>
              </a:rPr>
              <a:t>Encourage integration of primary care within and across rehabilitation pathways through an MDT approach</a:t>
            </a:r>
          </a:p>
          <a:p>
            <a:pPr marL="0" indent="0">
              <a:buNone/>
            </a:pPr>
            <a:endParaRPr lang="en-GB" sz="15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538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con&#10;&#10;Description automatically generated">
            <a:extLst>
              <a:ext uri="{FF2B5EF4-FFF2-40B4-BE49-F238E27FC236}">
                <a16:creationId xmlns:a16="http://schemas.microsoft.com/office/drawing/2014/main" id="{9E63EA31-C081-467C-A570-C8DD6C5A3A5A}"/>
              </a:ext>
            </a:extLst>
          </p:cNvPr>
          <p:cNvPicPr>
            <a:picLocks noChangeAspect="1"/>
          </p:cNvPicPr>
          <p:nvPr/>
        </p:nvPicPr>
        <p:blipFill rotWithShape="1">
          <a:blip r:embed="rId3">
            <a:alphaModFix/>
          </a:blip>
          <a:srcRect r="-3" b="157"/>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187365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4DD8-7D5F-4A04-9C35-B942168C6D40}"/>
              </a:ext>
            </a:extLst>
          </p:cNvPr>
          <p:cNvSpPr>
            <a:spLocks noGrp="1"/>
          </p:cNvSpPr>
          <p:nvPr>
            <p:ph type="title"/>
          </p:nvPr>
        </p:nvSpPr>
        <p:spPr>
          <a:xfrm>
            <a:off x="3290941" y="285726"/>
            <a:ext cx="5899051" cy="1012920"/>
          </a:xfrm>
        </p:spPr>
        <p:txBody>
          <a:bodyPr>
            <a:normAutofit/>
          </a:bodyPr>
          <a:lstStyle/>
          <a:p>
            <a:pPr algn="ctr"/>
            <a:r>
              <a:rPr lang="en-GB" b="1" dirty="0">
                <a:solidFill>
                  <a:schemeClr val="accent1"/>
                </a:solidFill>
                <a:latin typeface="+mn-lt"/>
              </a:rPr>
              <a:t>Governance Framework</a:t>
            </a:r>
          </a:p>
        </p:txBody>
      </p:sp>
      <p:pic>
        <p:nvPicPr>
          <p:cNvPr id="5" name="Picture 4">
            <a:extLst>
              <a:ext uri="{FF2B5EF4-FFF2-40B4-BE49-F238E27FC236}">
                <a16:creationId xmlns:a16="http://schemas.microsoft.com/office/drawing/2014/main" id="{4130B286-9E96-4FC2-8B3E-4D42BF4517C6}"/>
              </a:ext>
            </a:extLst>
          </p:cNvPr>
          <p:cNvPicPr>
            <a:picLocks noChangeAspect="1"/>
          </p:cNvPicPr>
          <p:nvPr/>
        </p:nvPicPr>
        <p:blipFill>
          <a:blip r:embed="rId3"/>
          <a:stretch>
            <a:fillRect/>
          </a:stretch>
        </p:blipFill>
        <p:spPr>
          <a:xfrm>
            <a:off x="10914691" y="503605"/>
            <a:ext cx="524301" cy="524301"/>
          </a:xfrm>
          <a:prstGeom prst="rect">
            <a:avLst/>
          </a:prstGeom>
        </p:spPr>
      </p:pic>
      <p:pic>
        <p:nvPicPr>
          <p:cNvPr id="6" name="Picture 5">
            <a:extLst>
              <a:ext uri="{FF2B5EF4-FFF2-40B4-BE49-F238E27FC236}">
                <a16:creationId xmlns:a16="http://schemas.microsoft.com/office/drawing/2014/main" id="{8CE166E5-4598-4D38-993C-28D2B003BC82}"/>
              </a:ext>
            </a:extLst>
          </p:cNvPr>
          <p:cNvPicPr>
            <a:picLocks noChangeAspect="1"/>
          </p:cNvPicPr>
          <p:nvPr/>
        </p:nvPicPr>
        <p:blipFill>
          <a:blip r:embed="rId4"/>
          <a:stretch>
            <a:fillRect/>
          </a:stretch>
        </p:blipFill>
        <p:spPr>
          <a:xfrm>
            <a:off x="2125980" y="1398025"/>
            <a:ext cx="7912315" cy="4667789"/>
          </a:xfrm>
          <a:prstGeom prst="rect">
            <a:avLst/>
          </a:prstGeom>
          <a:ln>
            <a:solidFill>
              <a:srgbClr val="FF0000"/>
            </a:solidFill>
          </a:ln>
        </p:spPr>
      </p:pic>
      <p:sp>
        <p:nvSpPr>
          <p:cNvPr id="7" name="Rectangle 6">
            <a:extLst>
              <a:ext uri="{FF2B5EF4-FFF2-40B4-BE49-F238E27FC236}">
                <a16:creationId xmlns:a16="http://schemas.microsoft.com/office/drawing/2014/main" id="{63F6B61C-8275-4362-8697-FFDD3E477661}"/>
              </a:ext>
            </a:extLst>
          </p:cNvPr>
          <p:cNvSpPr/>
          <p:nvPr/>
        </p:nvSpPr>
        <p:spPr>
          <a:xfrm rot="16200000">
            <a:off x="-1177150" y="3194314"/>
            <a:ext cx="4908917" cy="9541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70C0"/>
                </a:solidFill>
                <a:effectLst/>
                <a:uLnTx/>
                <a:uFillTx/>
                <a:latin typeface="Arial"/>
              </a:rPr>
              <a:t>Sussex Community Transformation Programme</a:t>
            </a:r>
            <a:endParaRPr kumimoji="0" lang="en-GB" sz="1800" b="0" i="0" u="none" strike="noStrike" kern="0" cap="none" spc="0" normalizeH="0" baseline="0" noProof="0" dirty="0">
              <a:ln>
                <a:noFill/>
              </a:ln>
              <a:solidFill>
                <a:sysClr val="windowText" lastClr="000000"/>
              </a:solidFill>
              <a:effectLst/>
              <a:uLnTx/>
              <a:uFillTx/>
            </a:endParaRPr>
          </a:p>
        </p:txBody>
      </p:sp>
      <p:sp>
        <p:nvSpPr>
          <p:cNvPr id="8" name="Rectangle: Rounded Corners 7">
            <a:extLst>
              <a:ext uri="{FF2B5EF4-FFF2-40B4-BE49-F238E27FC236}">
                <a16:creationId xmlns:a16="http://schemas.microsoft.com/office/drawing/2014/main" id="{2C67C46A-480A-4CC6-8B11-FC562F775C3C}"/>
              </a:ext>
            </a:extLst>
          </p:cNvPr>
          <p:cNvSpPr/>
          <p:nvPr/>
        </p:nvSpPr>
        <p:spPr>
          <a:xfrm>
            <a:off x="10174496" y="2675404"/>
            <a:ext cx="1828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ICS Aging Well programme</a:t>
            </a:r>
          </a:p>
        </p:txBody>
      </p:sp>
      <p:sp>
        <p:nvSpPr>
          <p:cNvPr id="9" name="Rectangle: Rounded Corners 8">
            <a:extLst>
              <a:ext uri="{FF2B5EF4-FFF2-40B4-BE49-F238E27FC236}">
                <a16:creationId xmlns:a16="http://schemas.microsoft.com/office/drawing/2014/main" id="{48BE5689-F4FF-48B1-8513-827375A33EE4}"/>
              </a:ext>
            </a:extLst>
          </p:cNvPr>
          <p:cNvSpPr/>
          <p:nvPr/>
        </p:nvSpPr>
        <p:spPr>
          <a:xfrm>
            <a:off x="10174496" y="1684628"/>
            <a:ext cx="1828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ICS LTC</a:t>
            </a:r>
          </a:p>
          <a:p>
            <a:pPr algn="ctr"/>
            <a:r>
              <a:rPr lang="en-GB" dirty="0"/>
              <a:t>programme</a:t>
            </a:r>
          </a:p>
        </p:txBody>
      </p:sp>
      <p:sp>
        <p:nvSpPr>
          <p:cNvPr id="3" name="Rectangle: Rounded Corners 2">
            <a:extLst>
              <a:ext uri="{FF2B5EF4-FFF2-40B4-BE49-F238E27FC236}">
                <a16:creationId xmlns:a16="http://schemas.microsoft.com/office/drawing/2014/main" id="{95DF1E4E-8457-4100-8D66-6BE4952A6E2B}"/>
              </a:ext>
            </a:extLst>
          </p:cNvPr>
          <p:cNvSpPr/>
          <p:nvPr/>
        </p:nvSpPr>
        <p:spPr>
          <a:xfrm>
            <a:off x="10186885" y="3671368"/>
            <a:ext cx="1828800" cy="834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Sussex AHP Council</a:t>
            </a:r>
          </a:p>
        </p:txBody>
      </p:sp>
      <p:sp>
        <p:nvSpPr>
          <p:cNvPr id="10" name="Rectangle: Rounded Corners 9">
            <a:extLst>
              <a:ext uri="{FF2B5EF4-FFF2-40B4-BE49-F238E27FC236}">
                <a16:creationId xmlns:a16="http://schemas.microsoft.com/office/drawing/2014/main" id="{F719518A-197A-485B-97B9-B5E59776B7D0}"/>
              </a:ext>
            </a:extLst>
          </p:cNvPr>
          <p:cNvSpPr/>
          <p:nvPr/>
        </p:nvSpPr>
        <p:spPr>
          <a:xfrm>
            <a:off x="10186885" y="4615640"/>
            <a:ext cx="1828800" cy="1104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Provider Transformation</a:t>
            </a:r>
          </a:p>
          <a:p>
            <a:pPr algn="ctr"/>
            <a:r>
              <a:rPr lang="en-GB" dirty="0"/>
              <a:t>programmes</a:t>
            </a:r>
          </a:p>
        </p:txBody>
      </p:sp>
      <p:sp>
        <p:nvSpPr>
          <p:cNvPr id="4" name="Oval 3">
            <a:extLst>
              <a:ext uri="{FF2B5EF4-FFF2-40B4-BE49-F238E27FC236}">
                <a16:creationId xmlns:a16="http://schemas.microsoft.com/office/drawing/2014/main" id="{7392412A-F992-44E9-9BD7-9279A0BAE379}"/>
              </a:ext>
            </a:extLst>
          </p:cNvPr>
          <p:cNvSpPr/>
          <p:nvPr/>
        </p:nvSpPr>
        <p:spPr>
          <a:xfrm>
            <a:off x="4777740" y="3132604"/>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2AE47DD-D09F-4962-9A60-A4B956880BF8}"/>
              </a:ext>
            </a:extLst>
          </p:cNvPr>
          <p:cNvPicPr>
            <a:picLocks noChangeAspect="1"/>
          </p:cNvPicPr>
          <p:nvPr/>
        </p:nvPicPr>
        <p:blipFill>
          <a:blip r:embed="rId5"/>
          <a:stretch>
            <a:fillRect/>
          </a:stretch>
        </p:blipFill>
        <p:spPr>
          <a:xfrm>
            <a:off x="10726570" y="273704"/>
            <a:ext cx="914479" cy="914479"/>
          </a:xfrm>
          <a:prstGeom prst="rect">
            <a:avLst/>
          </a:prstGeom>
        </p:spPr>
      </p:pic>
    </p:spTree>
    <p:extLst>
      <p:ext uri="{BB962C8B-B14F-4D97-AF65-F5344CB8AC3E}">
        <p14:creationId xmlns:p14="http://schemas.microsoft.com/office/powerpoint/2010/main" val="123128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525277-A331-438E-A67F-5273660F9069}"/>
              </a:ext>
            </a:extLst>
          </p:cNvPr>
          <p:cNvSpPr txBox="1"/>
          <p:nvPr/>
        </p:nvSpPr>
        <p:spPr>
          <a:xfrm>
            <a:off x="129542" y="56166"/>
            <a:ext cx="1057850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70C0"/>
                </a:solidFill>
                <a:effectLst/>
                <a:uLnTx/>
                <a:uFillTx/>
                <a:latin typeface="Calibri"/>
                <a:ea typeface="+mn-ea"/>
                <a:cs typeface="+mn-cs"/>
              </a:rPr>
              <a:t>Improving our understanding  of our Community Rehab Population and s</a:t>
            </a:r>
            <a:r>
              <a:rPr kumimoji="0" lang="en-GB" sz="20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hifting how we respond within East Sussex</a:t>
            </a:r>
          </a:p>
        </p:txBody>
      </p:sp>
      <p:sp>
        <p:nvSpPr>
          <p:cNvPr id="5" name="Text Box 1">
            <a:extLst>
              <a:ext uri="{FF2B5EF4-FFF2-40B4-BE49-F238E27FC236}">
                <a16:creationId xmlns:a16="http://schemas.microsoft.com/office/drawing/2014/main" id="{E929A5F5-C5C1-493B-AAE3-3D6E7CF1F072}"/>
              </a:ext>
            </a:extLst>
          </p:cNvPr>
          <p:cNvSpPr txBox="1">
            <a:spLocks/>
          </p:cNvSpPr>
          <p:nvPr/>
        </p:nvSpPr>
        <p:spPr bwMode="auto">
          <a:xfrm>
            <a:off x="8369933" y="6309776"/>
            <a:ext cx="3733164" cy="404664"/>
          </a:xfrm>
          <a:prstGeom prst="rect">
            <a:avLst/>
          </a:prstGeom>
          <a:solidFill>
            <a:srgbClr val="0070C0"/>
          </a:solidFill>
          <a:ln w="6350"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0" u="none" strike="noStrike" kern="1200" cap="none" spc="0" normalizeH="0" baseline="0" noProof="0" dirty="0">
                <a:ln>
                  <a:noFill/>
                </a:ln>
                <a:solidFill>
                  <a:srgbClr val="FFC000"/>
                </a:solidFill>
                <a:effectLst/>
                <a:uLnTx/>
                <a:uFillTx/>
                <a:latin typeface="Arial"/>
                <a:ea typeface="+mn-ea"/>
                <a:cs typeface="Arial" pitchFamily="34" charset="0"/>
              </a:rPr>
              <a:t>REHABILITATION</a:t>
            </a:r>
            <a:r>
              <a:rPr kumimoji="0" lang="en-GB" altLang="en-US" sz="1100" b="0" i="0" u="none" strike="noStrike" kern="1200" cap="none" spc="0" normalizeH="0" baseline="0" noProof="0" dirty="0">
                <a:ln>
                  <a:noFill/>
                </a:ln>
                <a:solidFill>
                  <a:srgbClr val="FFC000"/>
                </a:solidFill>
                <a:effectLst/>
                <a:uLnTx/>
                <a:uFillTx/>
                <a:latin typeface="Arial"/>
                <a:ea typeface="+mn-ea"/>
                <a:cs typeface="Arial" pitchFamily="34" charset="0"/>
              </a:rPr>
              <a:t> </a:t>
            </a:r>
            <a:r>
              <a:rPr kumimoji="0" lang="en-GB" altLang="en-US" sz="1100" b="1" i="0" u="none" strike="noStrike" kern="1200" cap="none" spc="0" normalizeH="0" baseline="0" noProof="0" dirty="0">
                <a:ln>
                  <a:noFill/>
                </a:ln>
                <a:solidFill>
                  <a:srgbClr val="FFC000"/>
                </a:solidFill>
                <a:effectLst/>
                <a:uLnTx/>
                <a:uFillTx/>
                <a:latin typeface="Arial"/>
                <a:ea typeface="+mn-ea"/>
                <a:cs typeface="Arial" pitchFamily="34" charset="0"/>
              </a:rPr>
              <a:t>MATTERS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1" i="0" u="sng" strike="noStrike" kern="1200" cap="none" spc="0" normalizeH="0" baseline="0" noProof="0" dirty="0">
                <a:ln>
                  <a:noFill/>
                </a:ln>
                <a:solidFill>
                  <a:srgbClr val="FFFFFF"/>
                </a:solidFill>
                <a:effectLst/>
                <a:uLnTx/>
                <a:uFillTx/>
                <a:latin typeface="Arial"/>
                <a:ea typeface="+mn-ea"/>
                <a:cs typeface="Arial" pitchFamily="34" charset="0"/>
              </a:rPr>
              <a:t>Rehabilitation – East Sussex Healthcare NHS Trust</a:t>
            </a:r>
            <a:endParaRPr kumimoji="0" lang="en-US" altLang="en-US" sz="1100" b="0" i="0" u="none" strike="noStrike" kern="1200" cap="none" spc="0" normalizeH="0" baseline="0" noProof="0" dirty="0">
              <a:ln>
                <a:noFill/>
              </a:ln>
              <a:solidFill>
                <a:prstClr val="black"/>
              </a:solidFill>
              <a:effectLst/>
              <a:uLnTx/>
              <a:uFillTx/>
              <a:latin typeface="Arial"/>
              <a:ea typeface="+mn-ea"/>
              <a:cs typeface="Arial" pitchFamily="34" charset="0"/>
            </a:endParaRPr>
          </a:p>
        </p:txBody>
      </p:sp>
      <p:sp>
        <p:nvSpPr>
          <p:cNvPr id="3" name="TextBox 2">
            <a:extLst>
              <a:ext uri="{FF2B5EF4-FFF2-40B4-BE49-F238E27FC236}">
                <a16:creationId xmlns:a16="http://schemas.microsoft.com/office/drawing/2014/main" id="{8027AA02-3309-41D7-BD3A-CA5CD1DF7136}"/>
              </a:ext>
            </a:extLst>
          </p:cNvPr>
          <p:cNvSpPr txBox="1"/>
          <p:nvPr/>
        </p:nvSpPr>
        <p:spPr>
          <a:xfrm>
            <a:off x="4353441" y="1114369"/>
            <a:ext cx="246380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Our Challenge</a:t>
            </a:r>
          </a:p>
        </p:txBody>
      </p:sp>
      <p:sp>
        <p:nvSpPr>
          <p:cNvPr id="15" name="TextBox 14">
            <a:extLst>
              <a:ext uri="{FF2B5EF4-FFF2-40B4-BE49-F238E27FC236}">
                <a16:creationId xmlns:a16="http://schemas.microsoft.com/office/drawing/2014/main" id="{38EF3AF2-B54A-4560-AC6A-7E7A3215D8E7}"/>
              </a:ext>
            </a:extLst>
          </p:cNvPr>
          <p:cNvSpPr txBox="1"/>
          <p:nvPr/>
        </p:nvSpPr>
        <p:spPr>
          <a:xfrm>
            <a:off x="6884113" y="1215039"/>
            <a:ext cx="5006794" cy="1384995"/>
          </a:xfrm>
          <a:prstGeom prst="rect">
            <a:avLst/>
          </a:prstGeom>
          <a:solidFill>
            <a:srgbClr val="00B0F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 </a:t>
            </a:r>
            <a:r>
              <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Healthcare Student Leadership Placements an</a:t>
            </a:r>
            <a:r>
              <a:rPr kumimoji="0" lang="en-US"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action research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project to </a:t>
            </a:r>
            <a:r>
              <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develop, design and test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 </a:t>
            </a:r>
            <a:r>
              <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community accessibility tool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measuring </a:t>
            </a:r>
            <a:r>
              <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three parameters of need</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enabling our services to adopt a </a:t>
            </a:r>
            <a:r>
              <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proportionate, timely and tailored responsive approach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to population health, </a:t>
            </a:r>
            <a:r>
              <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reducing</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the </a:t>
            </a:r>
            <a:r>
              <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risk of health inequality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through improving access to our services based on </a:t>
            </a:r>
            <a:r>
              <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need, not diagnosis</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Each cohort was supported by designated </a:t>
            </a:r>
            <a:r>
              <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clinical staff </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from </a:t>
            </a:r>
            <a:r>
              <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ESHT</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and members of the </a:t>
            </a:r>
            <a:r>
              <a:rPr kumimoji="0" lang="en-GB" sz="1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Personalised Care Group.</a:t>
            </a:r>
          </a:p>
        </p:txBody>
      </p:sp>
      <p:pic>
        <p:nvPicPr>
          <p:cNvPr id="24" name="Picture 23">
            <a:extLst>
              <a:ext uri="{FF2B5EF4-FFF2-40B4-BE49-F238E27FC236}">
                <a16:creationId xmlns:a16="http://schemas.microsoft.com/office/drawing/2014/main" id="{99F12AC5-4194-4666-9188-9E02C909CE70}"/>
              </a:ext>
            </a:extLst>
          </p:cNvPr>
          <p:cNvPicPr>
            <a:picLocks noChangeAspect="1"/>
          </p:cNvPicPr>
          <p:nvPr/>
        </p:nvPicPr>
        <p:blipFill>
          <a:blip r:embed="rId3"/>
          <a:stretch>
            <a:fillRect/>
          </a:stretch>
        </p:blipFill>
        <p:spPr>
          <a:xfrm>
            <a:off x="6630066" y="2796678"/>
            <a:ext cx="5402617" cy="2312637"/>
          </a:xfrm>
          <a:prstGeom prst="rect">
            <a:avLst/>
          </a:prstGeom>
        </p:spPr>
      </p:pic>
      <p:pic>
        <p:nvPicPr>
          <p:cNvPr id="25" name="Picture 24">
            <a:extLst>
              <a:ext uri="{FF2B5EF4-FFF2-40B4-BE49-F238E27FC236}">
                <a16:creationId xmlns:a16="http://schemas.microsoft.com/office/drawing/2014/main" id="{46FC7A37-8C2A-4DF6-96F1-84C397FA82D6}"/>
              </a:ext>
            </a:extLst>
          </p:cNvPr>
          <p:cNvPicPr>
            <a:picLocks noChangeAspect="1"/>
          </p:cNvPicPr>
          <p:nvPr/>
        </p:nvPicPr>
        <p:blipFill>
          <a:blip r:embed="rId4"/>
          <a:stretch>
            <a:fillRect/>
          </a:stretch>
        </p:blipFill>
        <p:spPr>
          <a:xfrm>
            <a:off x="6921949" y="5109316"/>
            <a:ext cx="1200983" cy="882820"/>
          </a:xfrm>
          <a:prstGeom prst="rect">
            <a:avLst/>
          </a:prstGeom>
        </p:spPr>
      </p:pic>
      <p:pic>
        <p:nvPicPr>
          <p:cNvPr id="26" name="Picture 25">
            <a:extLst>
              <a:ext uri="{FF2B5EF4-FFF2-40B4-BE49-F238E27FC236}">
                <a16:creationId xmlns:a16="http://schemas.microsoft.com/office/drawing/2014/main" id="{513ED7F6-A9B9-411C-8297-E0EFAB97F201}"/>
              </a:ext>
            </a:extLst>
          </p:cNvPr>
          <p:cNvPicPr>
            <a:picLocks noChangeAspect="1"/>
          </p:cNvPicPr>
          <p:nvPr/>
        </p:nvPicPr>
        <p:blipFill>
          <a:blip r:embed="rId5"/>
          <a:stretch>
            <a:fillRect/>
          </a:stretch>
        </p:blipFill>
        <p:spPr>
          <a:xfrm>
            <a:off x="8206451" y="5109316"/>
            <a:ext cx="1181060" cy="855452"/>
          </a:xfrm>
          <a:prstGeom prst="rect">
            <a:avLst/>
          </a:prstGeom>
        </p:spPr>
      </p:pic>
      <p:pic>
        <p:nvPicPr>
          <p:cNvPr id="27" name="Picture 26">
            <a:extLst>
              <a:ext uri="{FF2B5EF4-FFF2-40B4-BE49-F238E27FC236}">
                <a16:creationId xmlns:a16="http://schemas.microsoft.com/office/drawing/2014/main" id="{7A734549-6BD8-4DCF-B7B8-D8268D455A31}"/>
              </a:ext>
            </a:extLst>
          </p:cNvPr>
          <p:cNvPicPr>
            <a:picLocks noChangeAspect="1"/>
          </p:cNvPicPr>
          <p:nvPr/>
        </p:nvPicPr>
        <p:blipFill>
          <a:blip r:embed="rId6"/>
          <a:stretch>
            <a:fillRect/>
          </a:stretch>
        </p:blipFill>
        <p:spPr>
          <a:xfrm>
            <a:off x="9576695" y="5107140"/>
            <a:ext cx="1131356" cy="857628"/>
          </a:xfrm>
          <a:prstGeom prst="rect">
            <a:avLst/>
          </a:prstGeom>
        </p:spPr>
      </p:pic>
      <p:pic>
        <p:nvPicPr>
          <p:cNvPr id="28" name="Picture 27">
            <a:extLst>
              <a:ext uri="{FF2B5EF4-FFF2-40B4-BE49-F238E27FC236}">
                <a16:creationId xmlns:a16="http://schemas.microsoft.com/office/drawing/2014/main" id="{1258A358-7387-4179-837B-D43A51377671}"/>
              </a:ext>
            </a:extLst>
          </p:cNvPr>
          <p:cNvPicPr>
            <a:picLocks noChangeAspect="1"/>
          </p:cNvPicPr>
          <p:nvPr/>
        </p:nvPicPr>
        <p:blipFill>
          <a:blip r:embed="rId7"/>
          <a:stretch>
            <a:fillRect/>
          </a:stretch>
        </p:blipFill>
        <p:spPr>
          <a:xfrm>
            <a:off x="10953372" y="5107140"/>
            <a:ext cx="1079311" cy="834737"/>
          </a:xfrm>
          <a:prstGeom prst="rect">
            <a:avLst/>
          </a:prstGeom>
        </p:spPr>
      </p:pic>
      <p:sp>
        <p:nvSpPr>
          <p:cNvPr id="2" name="Arrow: Curved Up 1">
            <a:extLst>
              <a:ext uri="{FF2B5EF4-FFF2-40B4-BE49-F238E27FC236}">
                <a16:creationId xmlns:a16="http://schemas.microsoft.com/office/drawing/2014/main" id="{D48ED801-CCE2-4F43-85D4-650E343BF01E}"/>
              </a:ext>
            </a:extLst>
          </p:cNvPr>
          <p:cNvSpPr/>
          <p:nvPr/>
        </p:nvSpPr>
        <p:spPr>
          <a:xfrm>
            <a:off x="7697144" y="5992136"/>
            <a:ext cx="1345578" cy="1714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Arrow: Curved Down 6">
            <a:extLst>
              <a:ext uri="{FF2B5EF4-FFF2-40B4-BE49-F238E27FC236}">
                <a16:creationId xmlns:a16="http://schemas.microsoft.com/office/drawing/2014/main" id="{887523B0-D6DE-453D-B9F2-CCD4C07E78B6}"/>
              </a:ext>
            </a:extLst>
          </p:cNvPr>
          <p:cNvSpPr/>
          <p:nvPr/>
        </p:nvSpPr>
        <p:spPr>
          <a:xfrm>
            <a:off x="9040180" y="4891017"/>
            <a:ext cx="1304798" cy="2154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Arrow: Curved Up 7">
            <a:extLst>
              <a:ext uri="{FF2B5EF4-FFF2-40B4-BE49-F238E27FC236}">
                <a16:creationId xmlns:a16="http://schemas.microsoft.com/office/drawing/2014/main" id="{938DCDBC-C8C0-4559-91D4-475F1FD5F986}"/>
              </a:ext>
            </a:extLst>
          </p:cNvPr>
          <p:cNvSpPr/>
          <p:nvPr/>
        </p:nvSpPr>
        <p:spPr>
          <a:xfrm>
            <a:off x="10262505" y="5992136"/>
            <a:ext cx="1230522" cy="17144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Arrow: Down 8">
            <a:extLst>
              <a:ext uri="{FF2B5EF4-FFF2-40B4-BE49-F238E27FC236}">
                <a16:creationId xmlns:a16="http://schemas.microsoft.com/office/drawing/2014/main" id="{B13FD00F-4720-4958-8AD5-F6ABC7169455}"/>
              </a:ext>
            </a:extLst>
          </p:cNvPr>
          <p:cNvSpPr/>
          <p:nvPr/>
        </p:nvSpPr>
        <p:spPr>
          <a:xfrm>
            <a:off x="9331888" y="2565772"/>
            <a:ext cx="221617" cy="2771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D69C9DD8-B4B9-4FF7-8FB6-B131C4E2EE05}"/>
              </a:ext>
            </a:extLst>
          </p:cNvPr>
          <p:cNvSpPr txBox="1"/>
          <p:nvPr/>
        </p:nvSpPr>
        <p:spPr>
          <a:xfrm>
            <a:off x="8230555" y="3098012"/>
            <a:ext cx="80962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ea typeface="+mn-ea"/>
                <a:cs typeface="+mn-cs"/>
              </a:rPr>
              <a:t>Jan-Feb 22</a:t>
            </a:r>
          </a:p>
        </p:txBody>
      </p:sp>
      <p:sp>
        <p:nvSpPr>
          <p:cNvPr id="29" name="TextBox 28">
            <a:extLst>
              <a:ext uri="{FF2B5EF4-FFF2-40B4-BE49-F238E27FC236}">
                <a16:creationId xmlns:a16="http://schemas.microsoft.com/office/drawing/2014/main" id="{1626624C-737F-4A13-AD11-2FDB9905139A}"/>
              </a:ext>
            </a:extLst>
          </p:cNvPr>
          <p:cNvSpPr txBox="1"/>
          <p:nvPr/>
        </p:nvSpPr>
        <p:spPr>
          <a:xfrm>
            <a:off x="6963719" y="3335074"/>
            <a:ext cx="80962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ea typeface="+mn-ea"/>
                <a:cs typeface="+mn-cs"/>
              </a:rPr>
              <a:t>May-Jun 21</a:t>
            </a:r>
          </a:p>
        </p:txBody>
      </p:sp>
      <p:sp>
        <p:nvSpPr>
          <p:cNvPr id="31" name="TextBox 30">
            <a:extLst>
              <a:ext uri="{FF2B5EF4-FFF2-40B4-BE49-F238E27FC236}">
                <a16:creationId xmlns:a16="http://schemas.microsoft.com/office/drawing/2014/main" id="{9923DED3-2B01-459C-BBCA-EDF3480FEAC9}"/>
              </a:ext>
            </a:extLst>
          </p:cNvPr>
          <p:cNvSpPr txBox="1"/>
          <p:nvPr/>
        </p:nvSpPr>
        <p:spPr>
          <a:xfrm>
            <a:off x="9481062" y="2843573"/>
            <a:ext cx="80962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ea typeface="+mn-ea"/>
                <a:cs typeface="+mn-cs"/>
              </a:rPr>
              <a:t>Apr-May 22</a:t>
            </a:r>
          </a:p>
        </p:txBody>
      </p:sp>
      <p:sp>
        <p:nvSpPr>
          <p:cNvPr id="38" name="TextBox 37">
            <a:extLst>
              <a:ext uri="{FF2B5EF4-FFF2-40B4-BE49-F238E27FC236}">
                <a16:creationId xmlns:a16="http://schemas.microsoft.com/office/drawing/2014/main" id="{956DC0FA-1D82-40A5-8D9C-AD49C1BE1F36}"/>
              </a:ext>
            </a:extLst>
          </p:cNvPr>
          <p:cNvSpPr txBox="1"/>
          <p:nvPr/>
        </p:nvSpPr>
        <p:spPr>
          <a:xfrm>
            <a:off x="10877766" y="2627451"/>
            <a:ext cx="80962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000000"/>
                </a:solidFill>
                <a:effectLst/>
                <a:uLnTx/>
                <a:uFillTx/>
                <a:latin typeface="Arial"/>
                <a:ea typeface="+mn-ea"/>
                <a:cs typeface="+mn-cs"/>
              </a:rPr>
              <a:t>May-Jun 22</a:t>
            </a:r>
          </a:p>
        </p:txBody>
      </p:sp>
      <p:sp>
        <p:nvSpPr>
          <p:cNvPr id="40" name="TextBox 39">
            <a:extLst>
              <a:ext uri="{FF2B5EF4-FFF2-40B4-BE49-F238E27FC236}">
                <a16:creationId xmlns:a16="http://schemas.microsoft.com/office/drawing/2014/main" id="{49DFBA93-AB93-40FE-8C1A-E167C48C26F3}"/>
              </a:ext>
            </a:extLst>
          </p:cNvPr>
          <p:cNvSpPr txBox="1"/>
          <p:nvPr/>
        </p:nvSpPr>
        <p:spPr>
          <a:xfrm>
            <a:off x="4257674" y="1453232"/>
            <a:ext cx="2111735" cy="1938992"/>
          </a:xfrm>
          <a:prstGeom prst="rect">
            <a:avLst/>
          </a:prstGeom>
          <a:noFill/>
          <a:ln w="1905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Due to sustained pressures throughout the pandemic the capacity of our staff to undertake a significant transformative project was limited, so a novel opportunity was identified to work collaboratively with University of Brighton, NHS England and ESHT to offer …</a:t>
            </a:r>
          </a:p>
        </p:txBody>
      </p:sp>
      <p:sp>
        <p:nvSpPr>
          <p:cNvPr id="19" name="Arrow: Right 18">
            <a:extLst>
              <a:ext uri="{FF2B5EF4-FFF2-40B4-BE49-F238E27FC236}">
                <a16:creationId xmlns:a16="http://schemas.microsoft.com/office/drawing/2014/main" id="{2C4F62A0-95BF-4091-AF56-A2F3EE25B9F9}"/>
              </a:ext>
            </a:extLst>
          </p:cNvPr>
          <p:cNvSpPr/>
          <p:nvPr/>
        </p:nvSpPr>
        <p:spPr>
          <a:xfrm>
            <a:off x="6369410" y="1827452"/>
            <a:ext cx="443168" cy="438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9CF3BC61-020A-4DC8-8D71-B815854FECDE}"/>
              </a:ext>
            </a:extLst>
          </p:cNvPr>
          <p:cNvSpPr txBox="1"/>
          <p:nvPr/>
        </p:nvSpPr>
        <p:spPr>
          <a:xfrm>
            <a:off x="129543" y="3588771"/>
            <a:ext cx="22622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Next Steps</a:t>
            </a:r>
          </a:p>
        </p:txBody>
      </p:sp>
      <p:pic>
        <p:nvPicPr>
          <p:cNvPr id="32" name="Picture 31">
            <a:extLst>
              <a:ext uri="{FF2B5EF4-FFF2-40B4-BE49-F238E27FC236}">
                <a16:creationId xmlns:a16="http://schemas.microsoft.com/office/drawing/2014/main" id="{11E76369-E54B-4131-AA5A-EE0A0B5B01CD}"/>
              </a:ext>
            </a:extLst>
          </p:cNvPr>
          <p:cNvPicPr>
            <a:picLocks noChangeAspect="1"/>
          </p:cNvPicPr>
          <p:nvPr/>
        </p:nvPicPr>
        <p:blipFill>
          <a:blip r:embed="rId8"/>
          <a:stretch>
            <a:fillRect/>
          </a:stretch>
        </p:blipFill>
        <p:spPr>
          <a:xfrm>
            <a:off x="2911167" y="3742660"/>
            <a:ext cx="3402388" cy="2199217"/>
          </a:xfrm>
          <a:prstGeom prst="rect">
            <a:avLst/>
          </a:prstGeom>
          <a:ln>
            <a:solidFill>
              <a:schemeClr val="tx1"/>
            </a:solidFill>
          </a:ln>
        </p:spPr>
      </p:pic>
      <p:pic>
        <p:nvPicPr>
          <p:cNvPr id="10" name="Picture 9">
            <a:extLst>
              <a:ext uri="{FF2B5EF4-FFF2-40B4-BE49-F238E27FC236}">
                <a16:creationId xmlns:a16="http://schemas.microsoft.com/office/drawing/2014/main" id="{DF96E7F5-7EC9-4351-B3FD-98E70A492ACC}"/>
              </a:ext>
            </a:extLst>
          </p:cNvPr>
          <p:cNvPicPr>
            <a:picLocks noChangeAspect="1"/>
          </p:cNvPicPr>
          <p:nvPr/>
        </p:nvPicPr>
        <p:blipFill>
          <a:blip r:embed="rId9"/>
          <a:stretch>
            <a:fillRect/>
          </a:stretch>
        </p:blipFill>
        <p:spPr>
          <a:xfrm>
            <a:off x="159317" y="1243020"/>
            <a:ext cx="3991571" cy="2313442"/>
          </a:xfrm>
          <a:prstGeom prst="rect">
            <a:avLst/>
          </a:prstGeom>
        </p:spPr>
      </p:pic>
      <p:sp>
        <p:nvSpPr>
          <p:cNvPr id="33" name="Arrow: Right 32">
            <a:extLst>
              <a:ext uri="{FF2B5EF4-FFF2-40B4-BE49-F238E27FC236}">
                <a16:creationId xmlns:a16="http://schemas.microsoft.com/office/drawing/2014/main" id="{D0D52F09-3B92-4DB8-9A22-AD94E7B0C76E}"/>
              </a:ext>
            </a:extLst>
          </p:cNvPr>
          <p:cNvSpPr/>
          <p:nvPr/>
        </p:nvSpPr>
        <p:spPr>
          <a:xfrm rot="10800000">
            <a:off x="6382963" y="4578207"/>
            <a:ext cx="443168" cy="438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92D022F6-FBC2-43C8-8BB7-B2B5DD7A4C16}"/>
              </a:ext>
            </a:extLst>
          </p:cNvPr>
          <p:cNvSpPr txBox="1"/>
          <p:nvPr/>
        </p:nvSpPr>
        <p:spPr>
          <a:xfrm>
            <a:off x="135713" y="3965105"/>
            <a:ext cx="2404207" cy="1938992"/>
          </a:xfrm>
          <a:prstGeom prst="rect">
            <a:avLst/>
          </a:prstGeom>
          <a:noFill/>
          <a:ln w="19050">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Recording 5 determinants on S1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Embed Accessibility Tools as part of triage to identify opportunities for waiting well approach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Evolve Waiting Well ( guided self-management approach)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Review capacity &amp; demand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Workforce transformation</a:t>
            </a:r>
          </a:p>
        </p:txBody>
      </p:sp>
      <p:sp>
        <p:nvSpPr>
          <p:cNvPr id="34" name="Arrow: Right 33">
            <a:extLst>
              <a:ext uri="{FF2B5EF4-FFF2-40B4-BE49-F238E27FC236}">
                <a16:creationId xmlns:a16="http://schemas.microsoft.com/office/drawing/2014/main" id="{59E76CA2-A33C-4EEF-B5CE-05BA748A0421}"/>
              </a:ext>
            </a:extLst>
          </p:cNvPr>
          <p:cNvSpPr/>
          <p:nvPr/>
        </p:nvSpPr>
        <p:spPr>
          <a:xfrm rot="10800000">
            <a:off x="2539921" y="4667816"/>
            <a:ext cx="443168" cy="438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42096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F203530-5892-45F1-881A-93D2B8492FE3}"/>
              </a:ext>
            </a:extLst>
          </p:cNvPr>
          <p:cNvSpPr/>
          <p:nvPr/>
        </p:nvSpPr>
        <p:spPr>
          <a:xfrm>
            <a:off x="2570110" y="2872788"/>
            <a:ext cx="4997650" cy="830997"/>
          </a:xfrm>
          <a:prstGeom prst="rect">
            <a:avLst/>
          </a:prstGeom>
        </p:spPr>
        <p:txBody>
          <a:bodyPr wrap="none">
            <a:spAutoFit/>
          </a:bodyPr>
          <a:lstStyle/>
          <a:p>
            <a:pPr>
              <a:defRPr/>
            </a:pPr>
            <a:r>
              <a:rPr lang="en-US" sz="2400" b="1" dirty="0">
                <a:solidFill>
                  <a:prstClr val="white"/>
                </a:solidFill>
                <a:latin typeface="Calibri"/>
              </a:rPr>
              <a:t>How do we ‘see’ the opportunities to </a:t>
            </a:r>
          </a:p>
          <a:p>
            <a:pPr>
              <a:defRPr/>
            </a:pPr>
            <a:r>
              <a:rPr lang="en-US" sz="2400" b="1" dirty="0">
                <a:solidFill>
                  <a:prstClr val="white"/>
                </a:solidFill>
                <a:latin typeface="Calibri"/>
              </a:rPr>
              <a:t>do something different?</a:t>
            </a:r>
          </a:p>
        </p:txBody>
      </p:sp>
      <p:pic>
        <p:nvPicPr>
          <p:cNvPr id="6" name="Picture 5">
            <a:extLst>
              <a:ext uri="{FF2B5EF4-FFF2-40B4-BE49-F238E27FC236}">
                <a16:creationId xmlns:a16="http://schemas.microsoft.com/office/drawing/2014/main" id="{8E72E463-393F-4B7A-A2A3-7985A6A14640}"/>
              </a:ext>
            </a:extLst>
          </p:cNvPr>
          <p:cNvPicPr>
            <a:picLocks noChangeAspect="1"/>
          </p:cNvPicPr>
          <p:nvPr/>
        </p:nvPicPr>
        <p:blipFill>
          <a:blip r:embed="rId3"/>
          <a:stretch>
            <a:fillRect/>
          </a:stretch>
        </p:blipFill>
        <p:spPr>
          <a:xfrm>
            <a:off x="7327393" y="141950"/>
            <a:ext cx="1173620" cy="758059"/>
          </a:xfrm>
          <a:prstGeom prst="rect">
            <a:avLst/>
          </a:prstGeom>
          <a:ln>
            <a:solidFill>
              <a:schemeClr val="tx1"/>
            </a:solidFill>
          </a:ln>
        </p:spPr>
      </p:pic>
      <p:pic>
        <p:nvPicPr>
          <p:cNvPr id="7" name="Picture 6">
            <a:extLst>
              <a:ext uri="{FF2B5EF4-FFF2-40B4-BE49-F238E27FC236}">
                <a16:creationId xmlns:a16="http://schemas.microsoft.com/office/drawing/2014/main" id="{7A19A484-5C7E-4308-BEF1-673E5D34EBC1}"/>
              </a:ext>
            </a:extLst>
          </p:cNvPr>
          <p:cNvPicPr>
            <a:picLocks noChangeAspect="1"/>
          </p:cNvPicPr>
          <p:nvPr/>
        </p:nvPicPr>
        <p:blipFill>
          <a:blip r:embed="rId4"/>
          <a:stretch>
            <a:fillRect/>
          </a:stretch>
        </p:blipFill>
        <p:spPr>
          <a:xfrm>
            <a:off x="5547038" y="115893"/>
            <a:ext cx="947330" cy="774951"/>
          </a:xfrm>
          <a:prstGeom prst="rect">
            <a:avLst/>
          </a:prstGeom>
          <a:ln>
            <a:solidFill>
              <a:schemeClr val="tx1"/>
            </a:solidFill>
          </a:ln>
        </p:spPr>
      </p:pic>
      <p:pic>
        <p:nvPicPr>
          <p:cNvPr id="8" name="Picture 7">
            <a:extLst>
              <a:ext uri="{FF2B5EF4-FFF2-40B4-BE49-F238E27FC236}">
                <a16:creationId xmlns:a16="http://schemas.microsoft.com/office/drawing/2014/main" id="{4E25F1F5-DBEC-4C47-93F7-98E53D14B96D}"/>
              </a:ext>
            </a:extLst>
          </p:cNvPr>
          <p:cNvPicPr>
            <a:picLocks noChangeAspect="1"/>
          </p:cNvPicPr>
          <p:nvPr/>
        </p:nvPicPr>
        <p:blipFill>
          <a:blip r:embed="rId5"/>
          <a:stretch>
            <a:fillRect/>
          </a:stretch>
        </p:blipFill>
        <p:spPr>
          <a:xfrm>
            <a:off x="3723424" y="156379"/>
            <a:ext cx="1076432" cy="713673"/>
          </a:xfrm>
          <a:prstGeom prst="rect">
            <a:avLst/>
          </a:prstGeom>
          <a:ln>
            <a:solidFill>
              <a:schemeClr val="tx1"/>
            </a:solidFill>
          </a:ln>
        </p:spPr>
      </p:pic>
      <p:sp>
        <p:nvSpPr>
          <p:cNvPr id="34" name="Title 1">
            <a:extLst>
              <a:ext uri="{FF2B5EF4-FFF2-40B4-BE49-F238E27FC236}">
                <a16:creationId xmlns:a16="http://schemas.microsoft.com/office/drawing/2014/main" id="{AE09764E-CCA9-4D35-A7EF-55952E8E34D7}"/>
              </a:ext>
            </a:extLst>
          </p:cNvPr>
          <p:cNvSpPr>
            <a:spLocks noGrp="1"/>
          </p:cNvSpPr>
          <p:nvPr>
            <p:ph type="title"/>
          </p:nvPr>
        </p:nvSpPr>
        <p:spPr>
          <a:xfrm>
            <a:off x="1198941" y="1273661"/>
            <a:ext cx="9643524" cy="474619"/>
          </a:xfrm>
        </p:spPr>
        <p:txBody>
          <a:bodyPr vert="horz" lIns="91440" tIns="45720" rIns="91440" bIns="45720" rtlCol="0" anchor="b">
            <a:noAutofit/>
          </a:bodyPr>
          <a:lstStyle/>
          <a:p>
            <a:pPr>
              <a:lnSpc>
                <a:spcPct val="90000"/>
              </a:lnSpc>
            </a:pPr>
            <a:r>
              <a:rPr lang="en-US" sz="2800" b="1" dirty="0">
                <a:solidFill>
                  <a:srgbClr val="0070C0"/>
                </a:solidFill>
              </a:rPr>
              <a:t>Healthcare Student Leadership Placements – 4 cohorts</a:t>
            </a:r>
          </a:p>
        </p:txBody>
      </p:sp>
      <p:pic>
        <p:nvPicPr>
          <p:cNvPr id="10" name="Picture 9">
            <a:extLst>
              <a:ext uri="{FF2B5EF4-FFF2-40B4-BE49-F238E27FC236}">
                <a16:creationId xmlns:a16="http://schemas.microsoft.com/office/drawing/2014/main" id="{180283B2-BD51-4712-A669-29D4C3E71F4F}"/>
              </a:ext>
            </a:extLst>
          </p:cNvPr>
          <p:cNvPicPr>
            <a:picLocks noChangeAspect="1"/>
          </p:cNvPicPr>
          <p:nvPr/>
        </p:nvPicPr>
        <p:blipFill>
          <a:blip r:embed="rId6"/>
          <a:stretch>
            <a:fillRect/>
          </a:stretch>
        </p:blipFill>
        <p:spPr>
          <a:xfrm>
            <a:off x="2254877" y="1844061"/>
            <a:ext cx="3460255" cy="2012425"/>
          </a:xfrm>
          <a:prstGeom prst="rect">
            <a:avLst/>
          </a:prstGeom>
        </p:spPr>
      </p:pic>
      <p:pic>
        <p:nvPicPr>
          <p:cNvPr id="11" name="Picture 10">
            <a:extLst>
              <a:ext uri="{FF2B5EF4-FFF2-40B4-BE49-F238E27FC236}">
                <a16:creationId xmlns:a16="http://schemas.microsoft.com/office/drawing/2014/main" id="{71255775-8CD9-470C-9BBD-BCFBE5BFECC7}"/>
              </a:ext>
            </a:extLst>
          </p:cNvPr>
          <p:cNvPicPr>
            <a:picLocks noChangeAspect="1"/>
          </p:cNvPicPr>
          <p:nvPr/>
        </p:nvPicPr>
        <p:blipFill>
          <a:blip r:embed="rId7"/>
          <a:stretch>
            <a:fillRect/>
          </a:stretch>
        </p:blipFill>
        <p:spPr>
          <a:xfrm>
            <a:off x="6384698" y="1772053"/>
            <a:ext cx="3552426" cy="2012425"/>
          </a:xfrm>
          <a:prstGeom prst="rect">
            <a:avLst/>
          </a:prstGeom>
        </p:spPr>
      </p:pic>
      <p:pic>
        <p:nvPicPr>
          <p:cNvPr id="12" name="Picture 11">
            <a:extLst>
              <a:ext uri="{FF2B5EF4-FFF2-40B4-BE49-F238E27FC236}">
                <a16:creationId xmlns:a16="http://schemas.microsoft.com/office/drawing/2014/main" id="{3436B519-E9EF-483F-8800-D2A97BEC6CD0}"/>
              </a:ext>
            </a:extLst>
          </p:cNvPr>
          <p:cNvPicPr>
            <a:picLocks noChangeAspect="1"/>
          </p:cNvPicPr>
          <p:nvPr/>
        </p:nvPicPr>
        <p:blipFill>
          <a:blip r:embed="rId8"/>
          <a:stretch>
            <a:fillRect/>
          </a:stretch>
        </p:blipFill>
        <p:spPr>
          <a:xfrm>
            <a:off x="6432608" y="4367289"/>
            <a:ext cx="3477659" cy="2012424"/>
          </a:xfrm>
          <a:prstGeom prst="rect">
            <a:avLst/>
          </a:prstGeom>
          <a:ln>
            <a:solidFill>
              <a:schemeClr val="tx1"/>
            </a:solidFill>
          </a:ln>
        </p:spPr>
      </p:pic>
      <p:pic>
        <p:nvPicPr>
          <p:cNvPr id="13" name="Picture 12">
            <a:extLst>
              <a:ext uri="{FF2B5EF4-FFF2-40B4-BE49-F238E27FC236}">
                <a16:creationId xmlns:a16="http://schemas.microsoft.com/office/drawing/2014/main" id="{99D2B110-364A-4969-99E0-135A75FA951E}"/>
              </a:ext>
            </a:extLst>
          </p:cNvPr>
          <p:cNvPicPr>
            <a:picLocks noChangeAspect="1"/>
          </p:cNvPicPr>
          <p:nvPr/>
        </p:nvPicPr>
        <p:blipFill>
          <a:blip r:embed="rId9"/>
          <a:stretch>
            <a:fillRect/>
          </a:stretch>
        </p:blipFill>
        <p:spPr>
          <a:xfrm>
            <a:off x="2281735" y="4367289"/>
            <a:ext cx="3433397" cy="2012424"/>
          </a:xfrm>
          <a:prstGeom prst="rect">
            <a:avLst/>
          </a:prstGeom>
        </p:spPr>
      </p:pic>
      <p:sp>
        <p:nvSpPr>
          <p:cNvPr id="15" name="TextBox 14">
            <a:extLst>
              <a:ext uri="{FF2B5EF4-FFF2-40B4-BE49-F238E27FC236}">
                <a16:creationId xmlns:a16="http://schemas.microsoft.com/office/drawing/2014/main" id="{CA3BBD1D-14A8-42D8-8481-3EDC3008FC90}"/>
              </a:ext>
            </a:extLst>
          </p:cNvPr>
          <p:cNvSpPr txBox="1"/>
          <p:nvPr/>
        </p:nvSpPr>
        <p:spPr>
          <a:xfrm>
            <a:off x="688277" y="2459109"/>
            <a:ext cx="1498972" cy="461665"/>
          </a:xfrm>
          <a:prstGeom prst="rect">
            <a:avLst/>
          </a:prstGeom>
          <a:noFill/>
          <a:ln>
            <a:solidFill>
              <a:schemeClr val="tx1"/>
            </a:solidFill>
          </a:ln>
        </p:spPr>
        <p:txBody>
          <a:bodyPr vert="horz" wrap="square" rtlCol="0">
            <a:spAutoFit/>
          </a:bodyPr>
          <a:lstStyle/>
          <a:p>
            <a:r>
              <a:rPr lang="en-GB" sz="2400" b="1" dirty="0">
                <a:solidFill>
                  <a:srgbClr val="0070C0"/>
                </a:solidFill>
                <a:latin typeface="Calibri"/>
              </a:rPr>
              <a:t>COHORT 1</a:t>
            </a:r>
          </a:p>
        </p:txBody>
      </p:sp>
      <p:sp>
        <p:nvSpPr>
          <p:cNvPr id="16" name="Arrow: Right 15">
            <a:extLst>
              <a:ext uri="{FF2B5EF4-FFF2-40B4-BE49-F238E27FC236}">
                <a16:creationId xmlns:a16="http://schemas.microsoft.com/office/drawing/2014/main" id="{A8A1D110-C3C2-45B4-BCE3-CC95170DE9DC}"/>
              </a:ext>
            </a:extLst>
          </p:cNvPr>
          <p:cNvSpPr/>
          <p:nvPr/>
        </p:nvSpPr>
        <p:spPr>
          <a:xfrm>
            <a:off x="5804994" y="2689942"/>
            <a:ext cx="533129" cy="3790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5" name="TextBox 34">
            <a:extLst>
              <a:ext uri="{FF2B5EF4-FFF2-40B4-BE49-F238E27FC236}">
                <a16:creationId xmlns:a16="http://schemas.microsoft.com/office/drawing/2014/main" id="{FCA56E01-46E4-4E40-9D48-D545C9DF0073}"/>
              </a:ext>
            </a:extLst>
          </p:cNvPr>
          <p:cNvSpPr txBox="1"/>
          <p:nvPr/>
        </p:nvSpPr>
        <p:spPr>
          <a:xfrm>
            <a:off x="10055307" y="2436392"/>
            <a:ext cx="1574315" cy="461665"/>
          </a:xfrm>
          <a:prstGeom prst="rect">
            <a:avLst/>
          </a:prstGeom>
          <a:noFill/>
          <a:ln>
            <a:solidFill>
              <a:schemeClr val="tx1"/>
            </a:solidFill>
          </a:ln>
        </p:spPr>
        <p:txBody>
          <a:bodyPr vert="horz" wrap="square" rtlCol="0">
            <a:spAutoFit/>
          </a:bodyPr>
          <a:lstStyle/>
          <a:p>
            <a:r>
              <a:rPr lang="en-GB" sz="2400" b="1" dirty="0">
                <a:solidFill>
                  <a:srgbClr val="0070C0"/>
                </a:solidFill>
                <a:latin typeface="Calibri"/>
              </a:rPr>
              <a:t>COHORT 2</a:t>
            </a:r>
          </a:p>
        </p:txBody>
      </p:sp>
      <p:sp>
        <p:nvSpPr>
          <p:cNvPr id="17" name="Arrow: Down 16">
            <a:extLst>
              <a:ext uri="{FF2B5EF4-FFF2-40B4-BE49-F238E27FC236}">
                <a16:creationId xmlns:a16="http://schemas.microsoft.com/office/drawing/2014/main" id="{64F7CB09-A17D-4D68-8501-CEC951A0FDFF}"/>
              </a:ext>
            </a:extLst>
          </p:cNvPr>
          <p:cNvSpPr/>
          <p:nvPr/>
        </p:nvSpPr>
        <p:spPr>
          <a:xfrm flipH="1">
            <a:off x="7802582" y="3856486"/>
            <a:ext cx="381650" cy="436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6" name="TextBox 35">
            <a:extLst>
              <a:ext uri="{FF2B5EF4-FFF2-40B4-BE49-F238E27FC236}">
                <a16:creationId xmlns:a16="http://schemas.microsoft.com/office/drawing/2014/main" id="{5D171C80-E848-4B9E-8059-589B84CE595B}"/>
              </a:ext>
            </a:extLst>
          </p:cNvPr>
          <p:cNvSpPr txBox="1"/>
          <p:nvPr/>
        </p:nvSpPr>
        <p:spPr>
          <a:xfrm>
            <a:off x="10055307" y="4916400"/>
            <a:ext cx="1574315" cy="461665"/>
          </a:xfrm>
          <a:prstGeom prst="rect">
            <a:avLst/>
          </a:prstGeom>
          <a:noFill/>
          <a:ln>
            <a:solidFill>
              <a:schemeClr val="tx1"/>
            </a:solidFill>
          </a:ln>
        </p:spPr>
        <p:txBody>
          <a:bodyPr vert="horz" wrap="square" rtlCol="0">
            <a:spAutoFit/>
          </a:bodyPr>
          <a:lstStyle/>
          <a:p>
            <a:r>
              <a:rPr lang="en-GB" sz="2400" b="1" dirty="0">
                <a:solidFill>
                  <a:srgbClr val="0070C0"/>
                </a:solidFill>
                <a:latin typeface="Calibri"/>
              </a:rPr>
              <a:t>COHORT 3</a:t>
            </a:r>
          </a:p>
        </p:txBody>
      </p:sp>
      <p:sp>
        <p:nvSpPr>
          <p:cNvPr id="37" name="Arrow: Left 36">
            <a:extLst>
              <a:ext uri="{FF2B5EF4-FFF2-40B4-BE49-F238E27FC236}">
                <a16:creationId xmlns:a16="http://schemas.microsoft.com/office/drawing/2014/main" id="{E50A2A61-B2C4-4687-A75C-ABE66F98B104}"/>
              </a:ext>
            </a:extLst>
          </p:cNvPr>
          <p:cNvSpPr/>
          <p:nvPr/>
        </p:nvSpPr>
        <p:spPr>
          <a:xfrm>
            <a:off x="5804993" y="5085184"/>
            <a:ext cx="533129"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38" name="TextBox 37">
            <a:extLst>
              <a:ext uri="{FF2B5EF4-FFF2-40B4-BE49-F238E27FC236}">
                <a16:creationId xmlns:a16="http://schemas.microsoft.com/office/drawing/2014/main" id="{31F6D682-677E-41A1-ADBF-C2277A14BF5B}"/>
              </a:ext>
            </a:extLst>
          </p:cNvPr>
          <p:cNvSpPr txBox="1"/>
          <p:nvPr/>
        </p:nvSpPr>
        <p:spPr>
          <a:xfrm>
            <a:off x="688277" y="4916399"/>
            <a:ext cx="1498972" cy="461665"/>
          </a:xfrm>
          <a:prstGeom prst="rect">
            <a:avLst/>
          </a:prstGeom>
          <a:noFill/>
          <a:ln>
            <a:solidFill>
              <a:schemeClr val="tx1"/>
            </a:solidFill>
          </a:ln>
        </p:spPr>
        <p:txBody>
          <a:bodyPr vert="horz" wrap="square" rtlCol="0">
            <a:spAutoFit/>
          </a:bodyPr>
          <a:lstStyle/>
          <a:p>
            <a:r>
              <a:rPr lang="en-GB" sz="2400" b="1" dirty="0">
                <a:solidFill>
                  <a:srgbClr val="0070C0"/>
                </a:solidFill>
                <a:latin typeface="Calibri"/>
              </a:rPr>
              <a:t>COHORT 4</a:t>
            </a:r>
          </a:p>
        </p:txBody>
      </p:sp>
      <p:sp>
        <p:nvSpPr>
          <p:cNvPr id="40" name="Left Brace 39">
            <a:extLst>
              <a:ext uri="{FF2B5EF4-FFF2-40B4-BE49-F238E27FC236}">
                <a16:creationId xmlns:a16="http://schemas.microsoft.com/office/drawing/2014/main" id="{6B0F2470-9E9F-43B1-A6CB-D80A3C3BF98E}"/>
              </a:ext>
            </a:extLst>
          </p:cNvPr>
          <p:cNvSpPr/>
          <p:nvPr/>
        </p:nvSpPr>
        <p:spPr>
          <a:xfrm rot="16200000">
            <a:off x="5919418" y="-1547367"/>
            <a:ext cx="474619" cy="5196441"/>
          </a:xfrm>
          <a:prstGeom prst="leftBrace">
            <a:avLst>
              <a:gd name="adj1" fmla="val 8333"/>
              <a:gd name="adj2" fmla="val 47825"/>
            </a:avLst>
          </a:prstGeom>
          <a:ln w="25400">
            <a:solidFill>
              <a:schemeClr val="tx1">
                <a:alpha val="48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Calibri"/>
            </a:endParaRPr>
          </a:p>
        </p:txBody>
      </p:sp>
      <p:pic>
        <p:nvPicPr>
          <p:cNvPr id="2" name="Picture 1">
            <a:extLst>
              <a:ext uri="{FF2B5EF4-FFF2-40B4-BE49-F238E27FC236}">
                <a16:creationId xmlns:a16="http://schemas.microsoft.com/office/drawing/2014/main" id="{5B103583-11B6-4138-84A4-E100FAFF95E7}"/>
              </a:ext>
            </a:extLst>
          </p:cNvPr>
          <p:cNvPicPr>
            <a:picLocks noChangeAspect="1"/>
          </p:cNvPicPr>
          <p:nvPr/>
        </p:nvPicPr>
        <p:blipFill>
          <a:blip r:embed="rId10"/>
          <a:stretch>
            <a:fillRect/>
          </a:stretch>
        </p:blipFill>
        <p:spPr>
          <a:xfrm>
            <a:off x="10942280" y="115893"/>
            <a:ext cx="914479" cy="914479"/>
          </a:xfrm>
          <a:prstGeom prst="rect">
            <a:avLst/>
          </a:prstGeom>
        </p:spPr>
      </p:pic>
    </p:spTree>
    <p:extLst>
      <p:ext uri="{BB962C8B-B14F-4D97-AF65-F5344CB8AC3E}">
        <p14:creationId xmlns:p14="http://schemas.microsoft.com/office/powerpoint/2010/main" val="287865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5127D7-1136-4E4F-83A2-2E2A7F9F9615}"/>
              </a:ext>
            </a:extLst>
          </p:cNvPr>
          <p:cNvGrpSpPr/>
          <p:nvPr/>
        </p:nvGrpSpPr>
        <p:grpSpPr>
          <a:xfrm>
            <a:off x="535497" y="1493241"/>
            <a:ext cx="4351846" cy="4075707"/>
            <a:chOff x="9201193" y="16212"/>
            <a:chExt cx="1779977" cy="1779977"/>
          </a:xfrm>
        </p:grpSpPr>
        <p:sp>
          <p:nvSpPr>
            <p:cNvPr id="3" name="Isosceles Triangle 2">
              <a:extLst>
                <a:ext uri="{FF2B5EF4-FFF2-40B4-BE49-F238E27FC236}">
                  <a16:creationId xmlns:a16="http://schemas.microsoft.com/office/drawing/2014/main" id="{AE6AAFEB-4D14-45CD-9CB4-3D1FB3FA8AB8}"/>
                </a:ext>
              </a:extLst>
            </p:cNvPr>
            <p:cNvSpPr/>
            <p:nvPr/>
          </p:nvSpPr>
          <p:spPr>
            <a:xfrm>
              <a:off x="9201193" y="16212"/>
              <a:ext cx="1779977" cy="1779977"/>
            </a:xfrm>
            <a:prstGeom prst="triangle">
              <a:avLst/>
            </a:prstGeom>
            <a:gradFill rotWithShape="0">
              <a:gsLst>
                <a:gs pos="37000">
                  <a:srgbClr val="F79646">
                    <a:lumMod val="75000"/>
                  </a:srgbClr>
                </a:gs>
                <a:gs pos="0">
                  <a:srgbClr val="FF0000"/>
                </a:gs>
                <a:gs pos="74000">
                  <a:srgbClr val="FFFF00"/>
                </a:gs>
                <a:gs pos="83000">
                  <a:srgbClr val="00B050"/>
                </a:gs>
                <a:gs pos="100000">
                  <a:srgbClr val="00B050"/>
                </a:gs>
              </a:gsLst>
              <a:lin ang="5400000" scaled="1"/>
            </a:gra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 name="Isosceles Triangle 4">
              <a:extLst>
                <a:ext uri="{FF2B5EF4-FFF2-40B4-BE49-F238E27FC236}">
                  <a16:creationId xmlns:a16="http://schemas.microsoft.com/office/drawing/2014/main" id="{2070EFD0-1E0F-4E48-A2D0-85356F74FF81}"/>
                </a:ext>
              </a:extLst>
            </p:cNvPr>
            <p:cNvSpPr txBox="1"/>
            <p:nvPr/>
          </p:nvSpPr>
          <p:spPr>
            <a:xfrm>
              <a:off x="9657033" y="817026"/>
              <a:ext cx="889989" cy="8899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b" anchorCtr="0">
              <a:noAutofit/>
            </a:bodyPr>
            <a:lstStyle/>
            <a:p>
              <a:pPr marL="0" lvl="0" indent="0" algn="ctr" defTabSz="355600">
                <a:lnSpc>
                  <a:spcPct val="90000"/>
                </a:lnSpc>
                <a:spcBef>
                  <a:spcPct val="0"/>
                </a:spcBef>
                <a:spcAft>
                  <a:spcPct val="35000"/>
                </a:spcAft>
                <a:buNone/>
              </a:pPr>
              <a:r>
                <a:rPr lang="en-GB" sz="2000" kern="1200" dirty="0">
                  <a:solidFill>
                    <a:sysClr val="windowText" lastClr="000000"/>
                  </a:solidFill>
                  <a:latin typeface="Calibri"/>
                  <a:ea typeface="+mn-ea"/>
                  <a:cs typeface="+mn-cs"/>
                </a:rPr>
                <a:t>Very High</a:t>
              </a:r>
            </a:p>
            <a:p>
              <a:pPr marL="0" lvl="0" indent="0" algn="ctr" defTabSz="355600">
                <a:lnSpc>
                  <a:spcPct val="90000"/>
                </a:lnSpc>
                <a:spcBef>
                  <a:spcPct val="0"/>
                </a:spcBef>
                <a:spcAft>
                  <a:spcPct val="35000"/>
                </a:spcAft>
                <a:buNone/>
              </a:pPr>
              <a:endParaRPr lang="en-GB" sz="2400" kern="1200" dirty="0">
                <a:solidFill>
                  <a:sysClr val="windowText" lastClr="000000"/>
                </a:solidFill>
                <a:latin typeface="Calibri"/>
                <a:ea typeface="+mn-ea"/>
                <a:cs typeface="+mn-cs"/>
              </a:endParaRPr>
            </a:p>
            <a:p>
              <a:pPr marL="0" lvl="0" indent="0" algn="ctr" defTabSz="355600">
                <a:lnSpc>
                  <a:spcPct val="90000"/>
                </a:lnSpc>
                <a:spcBef>
                  <a:spcPct val="0"/>
                </a:spcBef>
                <a:spcAft>
                  <a:spcPct val="35000"/>
                </a:spcAft>
                <a:buNone/>
              </a:pPr>
              <a:r>
                <a:rPr lang="en-GB" sz="2000" kern="1200" dirty="0">
                  <a:solidFill>
                    <a:sysClr val="windowText" lastClr="000000"/>
                  </a:solidFill>
                  <a:latin typeface="Calibri"/>
                  <a:ea typeface="+mn-ea"/>
                  <a:cs typeface="+mn-cs"/>
                </a:rPr>
                <a:t>High</a:t>
              </a:r>
              <a:r>
                <a:rPr lang="en-GB" sz="2400" kern="1200" dirty="0">
                  <a:solidFill>
                    <a:sysClr val="windowText" lastClr="000000"/>
                  </a:solidFill>
                  <a:latin typeface="Calibri"/>
                  <a:ea typeface="+mn-ea"/>
                  <a:cs typeface="+mn-cs"/>
                </a:rPr>
                <a:t> </a:t>
              </a:r>
            </a:p>
            <a:p>
              <a:pPr marL="0" lvl="0" indent="0" algn="ctr" defTabSz="355600">
                <a:lnSpc>
                  <a:spcPct val="90000"/>
                </a:lnSpc>
                <a:spcBef>
                  <a:spcPct val="0"/>
                </a:spcBef>
                <a:spcAft>
                  <a:spcPct val="35000"/>
                </a:spcAft>
                <a:buNone/>
              </a:pPr>
              <a:endParaRPr lang="en-GB" sz="2400" kern="1200" dirty="0">
                <a:solidFill>
                  <a:sysClr val="windowText" lastClr="000000"/>
                </a:solidFill>
                <a:latin typeface="Calibri"/>
                <a:ea typeface="+mn-ea"/>
                <a:cs typeface="+mn-cs"/>
              </a:endParaRPr>
            </a:p>
            <a:p>
              <a:pPr marL="0" lvl="0" indent="0" algn="ctr" defTabSz="355600">
                <a:lnSpc>
                  <a:spcPct val="90000"/>
                </a:lnSpc>
                <a:spcBef>
                  <a:spcPct val="0"/>
                </a:spcBef>
                <a:spcAft>
                  <a:spcPct val="35000"/>
                </a:spcAft>
                <a:buNone/>
              </a:pPr>
              <a:r>
                <a:rPr lang="en-GB" sz="2000" kern="1200" dirty="0">
                  <a:solidFill>
                    <a:sysClr val="windowText" lastClr="000000"/>
                  </a:solidFill>
                  <a:latin typeface="Calibri"/>
                  <a:ea typeface="+mn-ea"/>
                  <a:cs typeface="+mn-cs"/>
                </a:rPr>
                <a:t>Low</a:t>
              </a:r>
            </a:p>
            <a:p>
              <a:pPr marL="0" lvl="0" indent="0" algn="ctr" defTabSz="355600">
                <a:lnSpc>
                  <a:spcPct val="90000"/>
                </a:lnSpc>
                <a:spcBef>
                  <a:spcPct val="0"/>
                </a:spcBef>
                <a:spcAft>
                  <a:spcPct val="35000"/>
                </a:spcAft>
                <a:buNone/>
              </a:pPr>
              <a:endParaRPr lang="en-GB" sz="2400" kern="1200" dirty="0">
                <a:solidFill>
                  <a:sysClr val="windowText" lastClr="000000"/>
                </a:solidFill>
                <a:latin typeface="Calibri"/>
                <a:ea typeface="+mn-ea"/>
                <a:cs typeface="+mn-cs"/>
              </a:endParaRPr>
            </a:p>
            <a:p>
              <a:pPr marL="0" lvl="0" indent="0" algn="ctr" defTabSz="355600">
                <a:lnSpc>
                  <a:spcPct val="90000"/>
                </a:lnSpc>
                <a:spcBef>
                  <a:spcPct val="0"/>
                </a:spcBef>
                <a:spcAft>
                  <a:spcPct val="35000"/>
                </a:spcAft>
                <a:buNone/>
              </a:pPr>
              <a:r>
                <a:rPr lang="en-GB" sz="2000" kern="1200" dirty="0">
                  <a:solidFill>
                    <a:sysClr val="windowText" lastClr="000000"/>
                  </a:solidFill>
                  <a:latin typeface="Calibri"/>
                  <a:ea typeface="+mn-ea"/>
                  <a:cs typeface="+mn-cs"/>
                </a:rPr>
                <a:t>Very Low</a:t>
              </a:r>
              <a:endParaRPr lang="en-GB" sz="1400" kern="1200" dirty="0">
                <a:solidFill>
                  <a:sysClr val="windowText" lastClr="000000"/>
                </a:solidFill>
                <a:latin typeface="Calibri"/>
                <a:ea typeface="+mn-ea"/>
                <a:cs typeface="+mn-cs"/>
              </a:endParaRPr>
            </a:p>
          </p:txBody>
        </p:sp>
      </p:grpSp>
      <p:pic>
        <p:nvPicPr>
          <p:cNvPr id="12" name="Picture 11">
            <a:extLst>
              <a:ext uri="{FF2B5EF4-FFF2-40B4-BE49-F238E27FC236}">
                <a16:creationId xmlns:a16="http://schemas.microsoft.com/office/drawing/2014/main" id="{F120A679-2527-4F75-8270-9C10ED3C2AB6}"/>
              </a:ext>
            </a:extLst>
          </p:cNvPr>
          <p:cNvPicPr>
            <a:picLocks noChangeAspect="1"/>
          </p:cNvPicPr>
          <p:nvPr/>
        </p:nvPicPr>
        <p:blipFill>
          <a:blip r:embed="rId5"/>
          <a:stretch>
            <a:fillRect/>
          </a:stretch>
        </p:blipFill>
        <p:spPr>
          <a:xfrm rot="10800000">
            <a:off x="-42493" y="1493241"/>
            <a:ext cx="577989" cy="4075707"/>
          </a:xfrm>
          <a:prstGeom prst="rect">
            <a:avLst/>
          </a:prstGeom>
        </p:spPr>
      </p:pic>
      <p:sp>
        <p:nvSpPr>
          <p:cNvPr id="13" name="TextBox 12">
            <a:extLst>
              <a:ext uri="{FF2B5EF4-FFF2-40B4-BE49-F238E27FC236}">
                <a16:creationId xmlns:a16="http://schemas.microsoft.com/office/drawing/2014/main" id="{246024D5-3045-4AEB-AC32-AA0EF0DDD890}"/>
              </a:ext>
            </a:extLst>
          </p:cNvPr>
          <p:cNvSpPr txBox="1"/>
          <p:nvPr/>
        </p:nvSpPr>
        <p:spPr>
          <a:xfrm>
            <a:off x="535800" y="2024765"/>
            <a:ext cx="696298" cy="369332"/>
          </a:xfrm>
          <a:prstGeom prst="rect">
            <a:avLst/>
          </a:prstGeom>
          <a:noFill/>
        </p:spPr>
        <p:txBody>
          <a:bodyPr wrap="square" rtlCol="0">
            <a:spAutoFit/>
          </a:bodyPr>
          <a:lstStyle/>
          <a:p>
            <a:r>
              <a:rPr lang="en-GB" dirty="0"/>
              <a:t>30%</a:t>
            </a:r>
          </a:p>
        </p:txBody>
      </p:sp>
      <p:sp>
        <p:nvSpPr>
          <p:cNvPr id="14" name="TextBox 13">
            <a:extLst>
              <a:ext uri="{FF2B5EF4-FFF2-40B4-BE49-F238E27FC236}">
                <a16:creationId xmlns:a16="http://schemas.microsoft.com/office/drawing/2014/main" id="{EF7AA1F3-CFD7-458F-8678-5C01DFBA8841}"/>
              </a:ext>
            </a:extLst>
          </p:cNvPr>
          <p:cNvSpPr txBox="1"/>
          <p:nvPr/>
        </p:nvSpPr>
        <p:spPr>
          <a:xfrm>
            <a:off x="514525" y="3426015"/>
            <a:ext cx="696297" cy="369332"/>
          </a:xfrm>
          <a:prstGeom prst="rect">
            <a:avLst/>
          </a:prstGeom>
          <a:noFill/>
        </p:spPr>
        <p:txBody>
          <a:bodyPr wrap="square" rtlCol="0">
            <a:spAutoFit/>
          </a:bodyPr>
          <a:lstStyle/>
          <a:p>
            <a:r>
              <a:rPr lang="en-GB" dirty="0"/>
              <a:t>50%</a:t>
            </a:r>
          </a:p>
        </p:txBody>
      </p:sp>
      <p:sp>
        <p:nvSpPr>
          <p:cNvPr id="15" name="TextBox 14">
            <a:extLst>
              <a:ext uri="{FF2B5EF4-FFF2-40B4-BE49-F238E27FC236}">
                <a16:creationId xmlns:a16="http://schemas.microsoft.com/office/drawing/2014/main" id="{35C81283-3C9F-4673-981B-1717BF28B223}"/>
              </a:ext>
            </a:extLst>
          </p:cNvPr>
          <p:cNvSpPr txBox="1"/>
          <p:nvPr/>
        </p:nvSpPr>
        <p:spPr>
          <a:xfrm>
            <a:off x="514525" y="4638320"/>
            <a:ext cx="644926" cy="377889"/>
          </a:xfrm>
          <a:prstGeom prst="rect">
            <a:avLst/>
          </a:prstGeom>
          <a:noFill/>
        </p:spPr>
        <p:txBody>
          <a:bodyPr wrap="square" rtlCol="0">
            <a:spAutoFit/>
          </a:bodyPr>
          <a:lstStyle/>
          <a:p>
            <a:r>
              <a:rPr lang="en-GB" dirty="0"/>
              <a:t>20%</a:t>
            </a:r>
          </a:p>
        </p:txBody>
      </p:sp>
      <p:cxnSp>
        <p:nvCxnSpPr>
          <p:cNvPr id="17" name="Straight Connector 16">
            <a:extLst>
              <a:ext uri="{FF2B5EF4-FFF2-40B4-BE49-F238E27FC236}">
                <a16:creationId xmlns:a16="http://schemas.microsoft.com/office/drawing/2014/main" id="{C4F6BA7E-D1ED-4A4E-AD95-02334E8C8310}"/>
              </a:ext>
            </a:extLst>
          </p:cNvPr>
          <p:cNvCxnSpPr>
            <a:cxnSpLocks/>
          </p:cNvCxnSpPr>
          <p:nvPr/>
        </p:nvCxnSpPr>
        <p:spPr>
          <a:xfrm>
            <a:off x="-25716" y="2912909"/>
            <a:ext cx="3473591"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9C89F30-B1A0-461D-B203-38E66356BA66}"/>
              </a:ext>
            </a:extLst>
          </p:cNvPr>
          <p:cNvCxnSpPr>
            <a:cxnSpLocks/>
          </p:cNvCxnSpPr>
          <p:nvPr/>
        </p:nvCxnSpPr>
        <p:spPr>
          <a:xfrm>
            <a:off x="-58723" y="4238761"/>
            <a:ext cx="4228051" cy="0"/>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7B87F58-ED58-47CC-ABA6-E7CFB7C3A9BD}"/>
              </a:ext>
            </a:extLst>
          </p:cNvPr>
          <p:cNvSpPr txBox="1"/>
          <p:nvPr/>
        </p:nvSpPr>
        <p:spPr>
          <a:xfrm>
            <a:off x="514525" y="5872739"/>
            <a:ext cx="4351846" cy="646331"/>
          </a:xfrm>
          <a:prstGeom prst="rect">
            <a:avLst/>
          </a:prstGeom>
          <a:solidFill>
            <a:schemeClr val="accent1"/>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dirty="0"/>
              <a:t>% of population based on Pilot data using the Community Accessibility Tools (CAT) </a:t>
            </a:r>
          </a:p>
        </p:txBody>
      </p:sp>
      <p:sp>
        <p:nvSpPr>
          <p:cNvPr id="29" name="TextBox 28">
            <a:extLst>
              <a:ext uri="{FF2B5EF4-FFF2-40B4-BE49-F238E27FC236}">
                <a16:creationId xmlns:a16="http://schemas.microsoft.com/office/drawing/2014/main" id="{28EC8C37-9C47-4970-A13C-3B3F8086F691}"/>
              </a:ext>
            </a:extLst>
          </p:cNvPr>
          <p:cNvSpPr txBox="1"/>
          <p:nvPr/>
        </p:nvSpPr>
        <p:spPr>
          <a:xfrm>
            <a:off x="1095374" y="1012241"/>
            <a:ext cx="3285126" cy="369332"/>
          </a:xfrm>
          <a:prstGeom prst="rect">
            <a:avLst/>
          </a:prstGeom>
          <a:solidFill>
            <a:schemeClr val="accent1"/>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GB" dirty="0"/>
              <a:t>Understanding our population</a:t>
            </a:r>
          </a:p>
        </p:txBody>
      </p:sp>
      <p:sp>
        <p:nvSpPr>
          <p:cNvPr id="24" name="Title 10">
            <a:extLst>
              <a:ext uri="{FF2B5EF4-FFF2-40B4-BE49-F238E27FC236}">
                <a16:creationId xmlns:a16="http://schemas.microsoft.com/office/drawing/2014/main" id="{B739DF3C-613B-404B-A63B-FC0FCC64BDCA}"/>
              </a:ext>
            </a:extLst>
          </p:cNvPr>
          <p:cNvSpPr txBox="1">
            <a:spLocks/>
          </p:cNvSpPr>
          <p:nvPr/>
        </p:nvSpPr>
        <p:spPr>
          <a:xfrm>
            <a:off x="125392" y="133493"/>
            <a:ext cx="10515600" cy="674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accent1"/>
                </a:solidFill>
                <a:latin typeface="+mn-lt"/>
              </a:rPr>
              <a:t>What could be the next steps be?</a:t>
            </a:r>
          </a:p>
        </p:txBody>
      </p:sp>
      <p:pic>
        <p:nvPicPr>
          <p:cNvPr id="7" name="Picture 6">
            <a:extLst>
              <a:ext uri="{FF2B5EF4-FFF2-40B4-BE49-F238E27FC236}">
                <a16:creationId xmlns:a16="http://schemas.microsoft.com/office/drawing/2014/main" id="{27F36AD6-A354-4B27-993D-48AC6CC486E2}"/>
              </a:ext>
            </a:extLst>
          </p:cNvPr>
          <p:cNvPicPr>
            <a:picLocks noChangeAspect="1"/>
          </p:cNvPicPr>
          <p:nvPr/>
        </p:nvPicPr>
        <p:blipFill>
          <a:blip r:embed="rId6"/>
          <a:stretch>
            <a:fillRect/>
          </a:stretch>
        </p:blipFill>
        <p:spPr>
          <a:xfrm>
            <a:off x="6385105" y="1415978"/>
            <a:ext cx="4928726" cy="4166982"/>
          </a:xfrm>
          <a:prstGeom prst="rect">
            <a:avLst/>
          </a:prstGeom>
        </p:spPr>
      </p:pic>
      <p:pic>
        <p:nvPicPr>
          <p:cNvPr id="9" name="Picture 8">
            <a:extLst>
              <a:ext uri="{FF2B5EF4-FFF2-40B4-BE49-F238E27FC236}">
                <a16:creationId xmlns:a16="http://schemas.microsoft.com/office/drawing/2014/main" id="{584341E8-8E64-4819-8892-13D05A3384D7}"/>
              </a:ext>
            </a:extLst>
          </p:cNvPr>
          <p:cNvPicPr>
            <a:picLocks noChangeAspect="1"/>
          </p:cNvPicPr>
          <p:nvPr/>
        </p:nvPicPr>
        <p:blipFill>
          <a:blip r:embed="rId7"/>
          <a:stretch>
            <a:fillRect/>
          </a:stretch>
        </p:blipFill>
        <p:spPr>
          <a:xfrm>
            <a:off x="11121607" y="4370023"/>
            <a:ext cx="914479" cy="914479"/>
          </a:xfrm>
          <a:prstGeom prst="rect">
            <a:avLst/>
          </a:prstGeom>
        </p:spPr>
      </p:pic>
      <p:pic>
        <p:nvPicPr>
          <p:cNvPr id="10" name="Picture 9">
            <a:extLst>
              <a:ext uri="{FF2B5EF4-FFF2-40B4-BE49-F238E27FC236}">
                <a16:creationId xmlns:a16="http://schemas.microsoft.com/office/drawing/2014/main" id="{90EEC79C-E3C7-4C33-9606-50F563C639D6}"/>
              </a:ext>
            </a:extLst>
          </p:cNvPr>
          <p:cNvPicPr>
            <a:picLocks noChangeAspect="1"/>
          </p:cNvPicPr>
          <p:nvPr/>
        </p:nvPicPr>
        <p:blipFill>
          <a:blip r:embed="rId8"/>
          <a:stretch>
            <a:fillRect/>
          </a:stretch>
        </p:blipFill>
        <p:spPr>
          <a:xfrm>
            <a:off x="11241069" y="3225849"/>
            <a:ext cx="769664" cy="769664"/>
          </a:xfrm>
          <a:prstGeom prst="rect">
            <a:avLst/>
          </a:prstGeom>
        </p:spPr>
      </p:pic>
      <p:pic>
        <p:nvPicPr>
          <p:cNvPr id="11" name="Picture 10">
            <a:extLst>
              <a:ext uri="{FF2B5EF4-FFF2-40B4-BE49-F238E27FC236}">
                <a16:creationId xmlns:a16="http://schemas.microsoft.com/office/drawing/2014/main" id="{4880D5E1-397A-43CD-9BC3-EC02C1E1324B}"/>
              </a:ext>
            </a:extLst>
          </p:cNvPr>
          <p:cNvPicPr>
            <a:picLocks noChangeAspect="1"/>
          </p:cNvPicPr>
          <p:nvPr/>
        </p:nvPicPr>
        <p:blipFill>
          <a:blip r:embed="rId9"/>
          <a:stretch>
            <a:fillRect/>
          </a:stretch>
        </p:blipFill>
        <p:spPr>
          <a:xfrm>
            <a:off x="11121607" y="1983950"/>
            <a:ext cx="914479" cy="914479"/>
          </a:xfrm>
          <a:prstGeom prst="rect">
            <a:avLst/>
          </a:prstGeom>
        </p:spPr>
      </p:pic>
      <p:cxnSp>
        <p:nvCxnSpPr>
          <p:cNvPr id="19" name="Straight Arrow Connector 18">
            <a:extLst>
              <a:ext uri="{FF2B5EF4-FFF2-40B4-BE49-F238E27FC236}">
                <a16:creationId xmlns:a16="http://schemas.microsoft.com/office/drawing/2014/main" id="{4360CAB2-605B-4284-A11F-B967B3979840}"/>
              </a:ext>
            </a:extLst>
          </p:cNvPr>
          <p:cNvCxnSpPr>
            <a:cxnSpLocks/>
          </p:cNvCxnSpPr>
          <p:nvPr/>
        </p:nvCxnSpPr>
        <p:spPr>
          <a:xfrm>
            <a:off x="3447875" y="2209431"/>
            <a:ext cx="42517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E699A63-477B-43A2-BB47-0DAE289065A1}"/>
              </a:ext>
            </a:extLst>
          </p:cNvPr>
          <p:cNvCxnSpPr>
            <a:cxnSpLocks/>
          </p:cNvCxnSpPr>
          <p:nvPr/>
        </p:nvCxnSpPr>
        <p:spPr>
          <a:xfrm flipV="1">
            <a:off x="4231657" y="3569181"/>
            <a:ext cx="283277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C927459-1B5C-4B45-99D7-2F9A85311587}"/>
              </a:ext>
            </a:extLst>
          </p:cNvPr>
          <p:cNvCxnSpPr>
            <a:cxnSpLocks/>
          </p:cNvCxnSpPr>
          <p:nvPr/>
        </p:nvCxnSpPr>
        <p:spPr>
          <a:xfrm>
            <a:off x="4818927" y="5132062"/>
            <a:ext cx="14777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12E7361-C497-4093-B3D4-906892F90041}"/>
              </a:ext>
            </a:extLst>
          </p:cNvPr>
          <p:cNvSpPr txBox="1"/>
          <p:nvPr/>
        </p:nvSpPr>
        <p:spPr>
          <a:xfrm>
            <a:off x="7211186" y="970522"/>
            <a:ext cx="3483821" cy="369332"/>
          </a:xfrm>
          <a:prstGeom prst="rect">
            <a:avLst/>
          </a:prstGeom>
          <a:solidFill>
            <a:schemeClr val="accent1"/>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dirty="0">
                <a:solidFill>
                  <a:schemeClr val="bg1"/>
                </a:solidFill>
              </a:rPr>
              <a:t>Recognition of stratified approach:</a:t>
            </a:r>
          </a:p>
        </p:txBody>
      </p:sp>
      <p:sp>
        <p:nvSpPr>
          <p:cNvPr id="38" name="TextBox 37">
            <a:extLst>
              <a:ext uri="{FF2B5EF4-FFF2-40B4-BE49-F238E27FC236}">
                <a16:creationId xmlns:a16="http://schemas.microsoft.com/office/drawing/2014/main" id="{5E50AD4F-F0C8-48BE-B59A-E484316916FA}"/>
              </a:ext>
            </a:extLst>
          </p:cNvPr>
          <p:cNvSpPr txBox="1"/>
          <p:nvPr/>
        </p:nvSpPr>
        <p:spPr>
          <a:xfrm>
            <a:off x="6184686" y="5902753"/>
            <a:ext cx="5536819" cy="646331"/>
          </a:xfrm>
          <a:prstGeom prst="rect">
            <a:avLst/>
          </a:prstGeom>
          <a:solidFill>
            <a:schemeClr val="accent1"/>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GB" dirty="0">
                <a:solidFill>
                  <a:schemeClr val="bg1"/>
                </a:solidFill>
              </a:rPr>
              <a:t>Able to describe our population and plan health &amp; social care with confidence alongside our workforce</a:t>
            </a:r>
          </a:p>
        </p:txBody>
      </p:sp>
      <p:pic>
        <p:nvPicPr>
          <p:cNvPr id="18" name="Audio 17">
            <a:hlinkClick r:id="" action="ppaction://media"/>
            <a:extLst>
              <a:ext uri="{FF2B5EF4-FFF2-40B4-BE49-F238E27FC236}">
                <a16:creationId xmlns:a16="http://schemas.microsoft.com/office/drawing/2014/main" id="{B252E866-6B80-40C4-B555-33A8E4F8CE7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88738" y="6154738"/>
            <a:ext cx="487362" cy="487362"/>
          </a:xfrm>
          <a:prstGeom prst="rect">
            <a:avLst/>
          </a:prstGeom>
        </p:spPr>
      </p:pic>
      <p:pic>
        <p:nvPicPr>
          <p:cNvPr id="5" name="Picture 4">
            <a:extLst>
              <a:ext uri="{FF2B5EF4-FFF2-40B4-BE49-F238E27FC236}">
                <a16:creationId xmlns:a16="http://schemas.microsoft.com/office/drawing/2014/main" id="{C14E506C-54CA-4A25-AF66-CF716C30B707}"/>
              </a:ext>
            </a:extLst>
          </p:cNvPr>
          <p:cNvPicPr>
            <a:picLocks noChangeAspect="1"/>
          </p:cNvPicPr>
          <p:nvPr/>
        </p:nvPicPr>
        <p:blipFill>
          <a:blip r:embed="rId11"/>
          <a:stretch>
            <a:fillRect/>
          </a:stretch>
        </p:blipFill>
        <p:spPr>
          <a:xfrm>
            <a:off x="11031498" y="13533"/>
            <a:ext cx="914479" cy="914479"/>
          </a:xfrm>
          <a:prstGeom prst="rect">
            <a:avLst/>
          </a:prstGeom>
        </p:spPr>
      </p:pic>
    </p:spTree>
    <p:extLst>
      <p:ext uri="{BB962C8B-B14F-4D97-AF65-F5344CB8AC3E}">
        <p14:creationId xmlns:p14="http://schemas.microsoft.com/office/powerpoint/2010/main" val="2335313123"/>
      </p:ext>
    </p:extLst>
  </p:cSld>
  <p:clrMapOvr>
    <a:masterClrMapping/>
  </p:clrMapOvr>
  <mc:AlternateContent xmlns:mc="http://schemas.openxmlformats.org/markup-compatibility/2006" xmlns:p14="http://schemas.microsoft.com/office/powerpoint/2010/main">
    <mc:Choice Requires="p14">
      <p:transition spd="slow" p14:dur="2000" advTm="88728"/>
    </mc:Choice>
    <mc:Fallback xmlns="">
      <p:transition spd="slow" advTm="88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97D5-5016-46CB-A903-6016E71A623A}"/>
              </a:ext>
            </a:extLst>
          </p:cNvPr>
          <p:cNvSpPr>
            <a:spLocks noGrp="1"/>
          </p:cNvSpPr>
          <p:nvPr>
            <p:ph type="title"/>
          </p:nvPr>
        </p:nvSpPr>
        <p:spPr>
          <a:xfrm>
            <a:off x="838200" y="307975"/>
            <a:ext cx="10515600" cy="780769"/>
          </a:xfrm>
        </p:spPr>
        <p:txBody>
          <a:bodyPr>
            <a:normAutofit/>
          </a:bodyPr>
          <a:lstStyle/>
          <a:p>
            <a:r>
              <a:rPr lang="en-GB" dirty="0">
                <a:solidFill>
                  <a:schemeClr val="accent1"/>
                </a:solidFill>
                <a:latin typeface="+mn-lt"/>
              </a:rPr>
              <a:t>Embedding Living Well in Sussex </a:t>
            </a:r>
          </a:p>
        </p:txBody>
      </p:sp>
      <p:graphicFrame>
        <p:nvGraphicFramePr>
          <p:cNvPr id="12" name="Content Placeholder 2">
            <a:extLst>
              <a:ext uri="{FF2B5EF4-FFF2-40B4-BE49-F238E27FC236}">
                <a16:creationId xmlns:a16="http://schemas.microsoft.com/office/drawing/2014/main" id="{AF3A7A83-F47E-B440-4063-C015E26CBF37}"/>
              </a:ext>
            </a:extLst>
          </p:cNvPr>
          <p:cNvGraphicFramePr>
            <a:graphicFrameLocks noGrp="1"/>
          </p:cNvGraphicFramePr>
          <p:nvPr>
            <p:ph sz="half" idx="1"/>
            <p:extLst>
              <p:ext uri="{D42A27DB-BD31-4B8C-83A1-F6EECF244321}">
                <p14:modId xmlns:p14="http://schemas.microsoft.com/office/powerpoint/2010/main" val="2529169540"/>
              </p:ext>
            </p:extLst>
          </p:nvPr>
        </p:nvGraphicFramePr>
        <p:xfrm>
          <a:off x="752856" y="1307322"/>
          <a:ext cx="6395977" cy="5343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B921DDE-44D0-4CBA-9D47-62156B3D1675}"/>
              </a:ext>
            </a:extLst>
          </p:cNvPr>
          <p:cNvSpPr txBox="1"/>
          <p:nvPr/>
        </p:nvSpPr>
        <p:spPr>
          <a:xfrm>
            <a:off x="7817233" y="1393792"/>
            <a:ext cx="3621911" cy="2585323"/>
          </a:xfrm>
          <a:prstGeom prst="rect">
            <a:avLst/>
          </a:prstGeom>
          <a:noFill/>
        </p:spPr>
        <p:txBody>
          <a:bodyPr wrap="square" rtlCol="0">
            <a:spAutoFit/>
          </a:bodyPr>
          <a:lstStyle/>
          <a:p>
            <a:r>
              <a:rPr lang="en-GB" sz="5400" dirty="0">
                <a:solidFill>
                  <a:schemeClr val="accent1"/>
                </a:solidFill>
              </a:rPr>
              <a:t>Emerging learning &amp; Practice</a:t>
            </a:r>
          </a:p>
        </p:txBody>
      </p:sp>
      <p:pic>
        <p:nvPicPr>
          <p:cNvPr id="4" name="Picture 3">
            <a:extLst>
              <a:ext uri="{FF2B5EF4-FFF2-40B4-BE49-F238E27FC236}">
                <a16:creationId xmlns:a16="http://schemas.microsoft.com/office/drawing/2014/main" id="{BC9A710B-5D4E-405D-AF52-18B311A04E1E}"/>
              </a:ext>
            </a:extLst>
          </p:cNvPr>
          <p:cNvPicPr>
            <a:picLocks noChangeAspect="1"/>
          </p:cNvPicPr>
          <p:nvPr/>
        </p:nvPicPr>
        <p:blipFill>
          <a:blip r:embed="rId8"/>
          <a:stretch>
            <a:fillRect/>
          </a:stretch>
        </p:blipFill>
        <p:spPr>
          <a:xfrm>
            <a:off x="10896560" y="89397"/>
            <a:ext cx="914479" cy="914479"/>
          </a:xfrm>
          <a:prstGeom prst="rect">
            <a:avLst/>
          </a:prstGeom>
        </p:spPr>
      </p:pic>
      <p:pic>
        <p:nvPicPr>
          <p:cNvPr id="6" name="Picture 5">
            <a:extLst>
              <a:ext uri="{FF2B5EF4-FFF2-40B4-BE49-F238E27FC236}">
                <a16:creationId xmlns:a16="http://schemas.microsoft.com/office/drawing/2014/main" id="{F2822474-8F03-4DF6-AE80-F290F44906C9}"/>
              </a:ext>
            </a:extLst>
          </p:cNvPr>
          <p:cNvPicPr>
            <a:picLocks noChangeAspect="1"/>
          </p:cNvPicPr>
          <p:nvPr/>
        </p:nvPicPr>
        <p:blipFill>
          <a:blip r:embed="rId9"/>
          <a:stretch>
            <a:fillRect/>
          </a:stretch>
        </p:blipFill>
        <p:spPr>
          <a:xfrm>
            <a:off x="10644249" y="5283524"/>
            <a:ext cx="1481456" cy="1383912"/>
          </a:xfrm>
          <a:prstGeom prst="rect">
            <a:avLst/>
          </a:prstGeom>
        </p:spPr>
      </p:pic>
      <p:pic>
        <p:nvPicPr>
          <p:cNvPr id="8" name="Picture 7">
            <a:extLst>
              <a:ext uri="{FF2B5EF4-FFF2-40B4-BE49-F238E27FC236}">
                <a16:creationId xmlns:a16="http://schemas.microsoft.com/office/drawing/2014/main" id="{08A90A90-9708-4D64-95B1-DDE58B9FE273}"/>
              </a:ext>
            </a:extLst>
          </p:cNvPr>
          <p:cNvPicPr>
            <a:picLocks noChangeAspect="1"/>
          </p:cNvPicPr>
          <p:nvPr/>
        </p:nvPicPr>
        <p:blipFill>
          <a:blip r:embed="rId10"/>
          <a:stretch>
            <a:fillRect/>
          </a:stretch>
        </p:blipFill>
        <p:spPr>
          <a:xfrm>
            <a:off x="10356945" y="6179761"/>
            <a:ext cx="1835055" cy="634039"/>
          </a:xfrm>
          <a:prstGeom prst="rect">
            <a:avLst/>
          </a:prstGeom>
        </p:spPr>
      </p:pic>
      <p:sp>
        <p:nvSpPr>
          <p:cNvPr id="9" name="Rectangle 8">
            <a:extLst>
              <a:ext uri="{FF2B5EF4-FFF2-40B4-BE49-F238E27FC236}">
                <a16:creationId xmlns:a16="http://schemas.microsoft.com/office/drawing/2014/main" id="{37F22B92-B6C7-4B5A-A741-DB1A02FEAF8E}"/>
              </a:ext>
            </a:extLst>
          </p:cNvPr>
          <p:cNvSpPr/>
          <p:nvPr/>
        </p:nvSpPr>
        <p:spPr>
          <a:xfrm>
            <a:off x="7817233" y="4267861"/>
            <a:ext cx="6096000" cy="2031325"/>
          </a:xfrm>
          <a:prstGeom prst="rect">
            <a:avLst/>
          </a:prstGeom>
        </p:spPr>
        <p:txBody>
          <a:bodyPr wrap="square">
            <a:spAutoFit/>
          </a:bodyPr>
          <a:lstStyle/>
          <a:p>
            <a:r>
              <a:rPr lang="en-US" i="1" dirty="0">
                <a:solidFill>
                  <a:schemeClr val="accent1"/>
                </a:solidFill>
              </a:rPr>
              <a:t>Collaborators:</a:t>
            </a:r>
            <a:br>
              <a:rPr lang="en-US" i="1" dirty="0">
                <a:solidFill>
                  <a:schemeClr val="accent1"/>
                </a:solidFill>
              </a:rPr>
            </a:br>
            <a:r>
              <a:rPr lang="en-US" i="1" dirty="0">
                <a:solidFill>
                  <a:schemeClr val="accent1"/>
                </a:solidFill>
              </a:rPr>
              <a:t>NHS Sussex Long </a:t>
            </a:r>
            <a:r>
              <a:rPr lang="en-US" i="1" dirty="0" err="1">
                <a:solidFill>
                  <a:schemeClr val="accent1"/>
                </a:solidFill>
              </a:rPr>
              <a:t>Covid</a:t>
            </a:r>
            <a:r>
              <a:rPr lang="en-US" i="1" dirty="0">
                <a:solidFill>
                  <a:schemeClr val="accent1"/>
                </a:solidFill>
              </a:rPr>
              <a:t> Service</a:t>
            </a:r>
            <a:br>
              <a:rPr lang="en-US" i="1" dirty="0">
                <a:solidFill>
                  <a:schemeClr val="accent1"/>
                </a:solidFill>
              </a:rPr>
            </a:br>
            <a:r>
              <a:rPr lang="en-US" i="1" dirty="0">
                <a:solidFill>
                  <a:schemeClr val="accent1"/>
                </a:solidFill>
              </a:rPr>
              <a:t>NHSE </a:t>
            </a:r>
            <a:r>
              <a:rPr lang="en-US" i="1" dirty="0" err="1">
                <a:solidFill>
                  <a:schemeClr val="accent1"/>
                </a:solidFill>
              </a:rPr>
              <a:t>Personalised</a:t>
            </a:r>
            <a:r>
              <a:rPr lang="en-US" i="1" dirty="0">
                <a:solidFill>
                  <a:schemeClr val="accent1"/>
                </a:solidFill>
              </a:rPr>
              <a:t> care Group</a:t>
            </a:r>
            <a:br>
              <a:rPr lang="en-US" i="1" dirty="0">
                <a:solidFill>
                  <a:schemeClr val="accent1"/>
                </a:solidFill>
              </a:rPr>
            </a:br>
            <a:r>
              <a:rPr lang="en-US" i="1" dirty="0">
                <a:solidFill>
                  <a:schemeClr val="accent1"/>
                </a:solidFill>
              </a:rPr>
              <a:t>ESHT</a:t>
            </a:r>
            <a:br>
              <a:rPr lang="en-US" i="1" dirty="0">
                <a:solidFill>
                  <a:schemeClr val="accent1"/>
                </a:solidFill>
              </a:rPr>
            </a:br>
            <a:r>
              <a:rPr lang="en-US" i="1" dirty="0">
                <a:solidFill>
                  <a:schemeClr val="accent1"/>
                </a:solidFill>
              </a:rPr>
              <a:t>SCFT</a:t>
            </a:r>
            <a:br>
              <a:rPr lang="en-US" i="1" dirty="0">
                <a:solidFill>
                  <a:schemeClr val="accent1"/>
                </a:solidFill>
              </a:rPr>
            </a:br>
            <a:r>
              <a:rPr lang="en-US" i="1" dirty="0">
                <a:solidFill>
                  <a:schemeClr val="accent1"/>
                </a:solidFill>
              </a:rPr>
              <a:t>Care Connectors</a:t>
            </a:r>
            <a:br>
              <a:rPr lang="en-US" sz="4000" i="1" dirty="0">
                <a:solidFill>
                  <a:schemeClr val="accent1"/>
                </a:solidFill>
              </a:rPr>
            </a:br>
            <a:endParaRPr lang="en-GB" dirty="0"/>
          </a:p>
        </p:txBody>
      </p:sp>
    </p:spTree>
    <p:extLst>
      <p:ext uri="{BB962C8B-B14F-4D97-AF65-F5344CB8AC3E}">
        <p14:creationId xmlns:p14="http://schemas.microsoft.com/office/powerpoint/2010/main" val="351552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0A5AF-A38D-4BA5-B537-706E87D28937}"/>
              </a:ext>
            </a:extLst>
          </p:cNvPr>
          <p:cNvSpPr>
            <a:spLocks noGrp="1"/>
          </p:cNvSpPr>
          <p:nvPr>
            <p:ph type="title"/>
          </p:nvPr>
        </p:nvSpPr>
        <p:spPr>
          <a:xfrm>
            <a:off x="474662" y="822206"/>
            <a:ext cx="11242676" cy="1325563"/>
          </a:xfrm>
        </p:spPr>
        <p:txBody>
          <a:bodyPr/>
          <a:lstStyle/>
          <a:p>
            <a:r>
              <a:rPr lang="en-GB" dirty="0">
                <a:solidFill>
                  <a:srgbClr val="0070C0"/>
                </a:solidFill>
                <a:latin typeface="+mn-lt"/>
              </a:rPr>
              <a:t>Evolving group offers- supporting rehab intensity </a:t>
            </a:r>
          </a:p>
        </p:txBody>
      </p:sp>
      <p:graphicFrame>
        <p:nvGraphicFramePr>
          <p:cNvPr id="8" name="Content Placeholder 2">
            <a:extLst>
              <a:ext uri="{FF2B5EF4-FFF2-40B4-BE49-F238E27FC236}">
                <a16:creationId xmlns:a16="http://schemas.microsoft.com/office/drawing/2014/main" id="{12B93A8C-7514-CE44-9830-183BB2B8E1E2}"/>
              </a:ext>
            </a:extLst>
          </p:cNvPr>
          <p:cNvGraphicFramePr>
            <a:graphicFrameLocks noGrp="1"/>
          </p:cNvGraphicFramePr>
          <p:nvPr>
            <p:ph idx="1"/>
            <p:extLst>
              <p:ext uri="{D42A27DB-BD31-4B8C-83A1-F6EECF244321}">
                <p14:modId xmlns:p14="http://schemas.microsoft.com/office/powerpoint/2010/main" val="1500415694"/>
              </p:ext>
            </p:extLst>
          </p:nvPr>
        </p:nvGraphicFramePr>
        <p:xfrm>
          <a:off x="568362" y="1835661"/>
          <a:ext cx="7988809" cy="4139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Icon&#10;&#10;Description automatically generated">
            <a:extLst>
              <a:ext uri="{FF2B5EF4-FFF2-40B4-BE49-F238E27FC236}">
                <a16:creationId xmlns:a16="http://schemas.microsoft.com/office/drawing/2014/main" id="{9945BD9D-37F4-4FCA-9D27-0C9EB05F9BE1}"/>
              </a:ext>
            </a:extLst>
          </p:cNvPr>
          <p:cNvPicPr>
            <a:picLocks noChangeAspect="1"/>
          </p:cNvPicPr>
          <p:nvPr/>
        </p:nvPicPr>
        <p:blipFill>
          <a:blip r:embed="rId8"/>
          <a:stretch>
            <a:fillRect/>
          </a:stretch>
        </p:blipFill>
        <p:spPr>
          <a:xfrm>
            <a:off x="10896560" y="42461"/>
            <a:ext cx="914479" cy="1277151"/>
          </a:xfrm>
          <a:prstGeom prst="rect">
            <a:avLst/>
          </a:prstGeom>
        </p:spPr>
      </p:pic>
      <p:pic>
        <p:nvPicPr>
          <p:cNvPr id="5" name="Picture 4" descr="Diagram&#10;&#10;Description automatically generated">
            <a:extLst>
              <a:ext uri="{FF2B5EF4-FFF2-40B4-BE49-F238E27FC236}">
                <a16:creationId xmlns:a16="http://schemas.microsoft.com/office/drawing/2014/main" id="{016854F1-F8C0-4FD2-8323-4F0B22755E44}"/>
              </a:ext>
            </a:extLst>
          </p:cNvPr>
          <p:cNvPicPr>
            <a:picLocks noChangeAspect="1"/>
          </p:cNvPicPr>
          <p:nvPr/>
        </p:nvPicPr>
        <p:blipFill>
          <a:blip r:embed="rId9"/>
          <a:stretch>
            <a:fillRect/>
          </a:stretch>
        </p:blipFill>
        <p:spPr>
          <a:xfrm>
            <a:off x="10644249" y="5283524"/>
            <a:ext cx="1481456" cy="1383912"/>
          </a:xfrm>
          <a:prstGeom prst="rect">
            <a:avLst/>
          </a:prstGeom>
        </p:spPr>
      </p:pic>
      <p:pic>
        <p:nvPicPr>
          <p:cNvPr id="6" name="Picture 5">
            <a:extLst>
              <a:ext uri="{FF2B5EF4-FFF2-40B4-BE49-F238E27FC236}">
                <a16:creationId xmlns:a16="http://schemas.microsoft.com/office/drawing/2014/main" id="{73CA98C0-16E2-46F5-8144-ADB67E2F143B}"/>
              </a:ext>
            </a:extLst>
          </p:cNvPr>
          <p:cNvPicPr>
            <a:picLocks noChangeAspect="1"/>
          </p:cNvPicPr>
          <p:nvPr/>
        </p:nvPicPr>
        <p:blipFill>
          <a:blip r:embed="rId10"/>
          <a:stretch>
            <a:fillRect/>
          </a:stretch>
        </p:blipFill>
        <p:spPr>
          <a:xfrm>
            <a:off x="10356945" y="5788160"/>
            <a:ext cx="1835055" cy="634039"/>
          </a:xfrm>
          <a:prstGeom prst="rect">
            <a:avLst/>
          </a:prstGeom>
        </p:spPr>
      </p:pic>
      <p:graphicFrame>
        <p:nvGraphicFramePr>
          <p:cNvPr id="12" name="Content Placeholder 2">
            <a:extLst>
              <a:ext uri="{FF2B5EF4-FFF2-40B4-BE49-F238E27FC236}">
                <a16:creationId xmlns:a16="http://schemas.microsoft.com/office/drawing/2014/main" id="{FAECAD43-34EE-4501-91FF-41E200E79FDF}"/>
              </a:ext>
            </a:extLst>
          </p:cNvPr>
          <p:cNvGraphicFramePr>
            <a:graphicFrameLocks/>
          </p:cNvGraphicFramePr>
          <p:nvPr>
            <p:extLst>
              <p:ext uri="{D42A27DB-BD31-4B8C-83A1-F6EECF244321}">
                <p14:modId xmlns:p14="http://schemas.microsoft.com/office/powerpoint/2010/main" val="3032258087"/>
              </p:ext>
            </p:extLst>
          </p:nvPr>
        </p:nvGraphicFramePr>
        <p:xfrm>
          <a:off x="8716330" y="2194561"/>
          <a:ext cx="1481456" cy="35936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16840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1136D-D20C-4B8C-B977-EC468B6B34C2}"/>
              </a:ext>
            </a:extLst>
          </p:cNvPr>
          <p:cNvSpPr>
            <a:spLocks noGrp="1"/>
          </p:cNvSpPr>
          <p:nvPr>
            <p:ph type="title"/>
          </p:nvPr>
        </p:nvSpPr>
        <p:spPr>
          <a:xfrm>
            <a:off x="524740" y="620392"/>
            <a:ext cx="3964997" cy="5504688"/>
          </a:xfrm>
        </p:spPr>
        <p:txBody>
          <a:bodyPr>
            <a:normAutofit/>
          </a:bodyPr>
          <a:lstStyle/>
          <a:p>
            <a:r>
              <a:rPr lang="en-GB" sz="6000" dirty="0">
                <a:solidFill>
                  <a:schemeClr val="accent5"/>
                </a:solidFill>
                <a:latin typeface="+mn-lt"/>
              </a:rPr>
              <a:t>Pan Sussex Responsive Rehab Pilot</a:t>
            </a:r>
            <a:br>
              <a:rPr lang="en-GB" sz="6000" dirty="0">
                <a:solidFill>
                  <a:schemeClr val="accent5"/>
                </a:solidFill>
                <a:latin typeface="+mn-lt"/>
              </a:rPr>
            </a:br>
            <a:r>
              <a:rPr lang="en-GB" sz="2000" dirty="0">
                <a:solidFill>
                  <a:schemeClr val="accent5"/>
                </a:solidFill>
              </a:rPr>
              <a:t>12month project Commencing January 2023</a:t>
            </a:r>
            <a:br>
              <a:rPr lang="en-GB" sz="2000" dirty="0">
                <a:solidFill>
                  <a:schemeClr val="accent5"/>
                </a:solidFill>
              </a:rPr>
            </a:br>
            <a:br>
              <a:rPr lang="en-GB" sz="2000" dirty="0">
                <a:solidFill>
                  <a:schemeClr val="accent5"/>
                </a:solidFill>
              </a:rPr>
            </a:br>
            <a:r>
              <a:rPr lang="en-GB" sz="2000" i="1" dirty="0">
                <a:solidFill>
                  <a:schemeClr val="accent5"/>
                </a:solidFill>
              </a:rPr>
              <a:t>Collaborators</a:t>
            </a:r>
            <a:br>
              <a:rPr lang="en-GB" sz="2000" i="1" dirty="0">
                <a:solidFill>
                  <a:schemeClr val="accent5"/>
                </a:solidFill>
              </a:rPr>
            </a:br>
            <a:r>
              <a:rPr lang="en-GB" sz="2000" i="1" dirty="0">
                <a:solidFill>
                  <a:schemeClr val="accent5"/>
                </a:solidFill>
              </a:rPr>
              <a:t>ESHT</a:t>
            </a:r>
            <a:br>
              <a:rPr lang="en-GB" sz="2000" i="1" dirty="0">
                <a:solidFill>
                  <a:schemeClr val="accent5"/>
                </a:solidFill>
              </a:rPr>
            </a:br>
            <a:r>
              <a:rPr lang="en-GB" sz="2000" i="1" dirty="0" err="1">
                <a:solidFill>
                  <a:schemeClr val="accent5"/>
                </a:solidFill>
              </a:rPr>
              <a:t>UHSxE</a:t>
            </a:r>
            <a:br>
              <a:rPr lang="en-GB" sz="2000" i="1" dirty="0">
                <a:solidFill>
                  <a:schemeClr val="accent5"/>
                </a:solidFill>
              </a:rPr>
            </a:br>
            <a:r>
              <a:rPr lang="en-GB" sz="2000" i="1" dirty="0" err="1">
                <a:solidFill>
                  <a:schemeClr val="accent5"/>
                </a:solidFill>
              </a:rPr>
              <a:t>UHSxW</a:t>
            </a:r>
            <a:br>
              <a:rPr lang="en-GB" sz="2000" dirty="0">
                <a:solidFill>
                  <a:schemeClr val="accent5"/>
                </a:solidFill>
              </a:rPr>
            </a:br>
            <a:endParaRPr lang="en-GB" sz="2000" dirty="0">
              <a:solidFill>
                <a:schemeClr val="accent5"/>
              </a:solidFill>
            </a:endParaRPr>
          </a:p>
        </p:txBody>
      </p:sp>
      <p:graphicFrame>
        <p:nvGraphicFramePr>
          <p:cNvPr id="5" name="Content Placeholder 2">
            <a:extLst>
              <a:ext uri="{FF2B5EF4-FFF2-40B4-BE49-F238E27FC236}">
                <a16:creationId xmlns:a16="http://schemas.microsoft.com/office/drawing/2014/main" id="{D3CACBE4-70F8-A985-5F8B-2FB7D0435963}"/>
              </a:ext>
            </a:extLst>
          </p:cNvPr>
          <p:cNvGraphicFramePr>
            <a:graphicFrameLocks noGrp="1"/>
          </p:cNvGraphicFramePr>
          <p:nvPr>
            <p:ph idx="1"/>
            <p:extLst>
              <p:ext uri="{D42A27DB-BD31-4B8C-83A1-F6EECF244321}">
                <p14:modId xmlns:p14="http://schemas.microsoft.com/office/powerpoint/2010/main" val="235929998"/>
              </p:ext>
            </p:extLst>
          </p:nvPr>
        </p:nvGraphicFramePr>
        <p:xfrm>
          <a:off x="4910328" y="1108072"/>
          <a:ext cx="5343144"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F578DEB9-6543-4892-9829-DA92F5296000}"/>
              </a:ext>
            </a:extLst>
          </p:cNvPr>
          <p:cNvPicPr>
            <a:picLocks noChangeAspect="1"/>
          </p:cNvPicPr>
          <p:nvPr/>
        </p:nvPicPr>
        <p:blipFill>
          <a:blip r:embed="rId8"/>
          <a:stretch>
            <a:fillRect/>
          </a:stretch>
        </p:blipFill>
        <p:spPr>
          <a:xfrm>
            <a:off x="10674063" y="5342862"/>
            <a:ext cx="1359476" cy="1269898"/>
          </a:xfrm>
          <a:prstGeom prst="rect">
            <a:avLst/>
          </a:prstGeom>
        </p:spPr>
      </p:pic>
      <p:pic>
        <p:nvPicPr>
          <p:cNvPr id="6" name="Picture 5">
            <a:extLst>
              <a:ext uri="{FF2B5EF4-FFF2-40B4-BE49-F238E27FC236}">
                <a16:creationId xmlns:a16="http://schemas.microsoft.com/office/drawing/2014/main" id="{F09127C4-D3CE-4529-B285-F768B3D8D9F6}"/>
              </a:ext>
            </a:extLst>
          </p:cNvPr>
          <p:cNvPicPr>
            <a:picLocks noChangeAspect="1"/>
          </p:cNvPicPr>
          <p:nvPr/>
        </p:nvPicPr>
        <p:blipFill>
          <a:blip r:embed="rId9"/>
          <a:stretch>
            <a:fillRect/>
          </a:stretch>
        </p:blipFill>
        <p:spPr>
          <a:xfrm>
            <a:off x="10896561" y="193593"/>
            <a:ext cx="914479" cy="914479"/>
          </a:xfrm>
          <a:prstGeom prst="rect">
            <a:avLst/>
          </a:prstGeom>
        </p:spPr>
      </p:pic>
      <p:pic>
        <p:nvPicPr>
          <p:cNvPr id="7" name="Picture 6">
            <a:extLst>
              <a:ext uri="{FF2B5EF4-FFF2-40B4-BE49-F238E27FC236}">
                <a16:creationId xmlns:a16="http://schemas.microsoft.com/office/drawing/2014/main" id="{0AEC676D-223E-494A-923A-1B3CE807AAFE}"/>
              </a:ext>
            </a:extLst>
          </p:cNvPr>
          <p:cNvPicPr>
            <a:picLocks noChangeAspect="1"/>
          </p:cNvPicPr>
          <p:nvPr/>
        </p:nvPicPr>
        <p:blipFill>
          <a:blip r:embed="rId10"/>
          <a:stretch>
            <a:fillRect/>
          </a:stretch>
        </p:blipFill>
        <p:spPr>
          <a:xfrm>
            <a:off x="10356945" y="5342862"/>
            <a:ext cx="1835055" cy="634039"/>
          </a:xfrm>
          <a:prstGeom prst="rect">
            <a:avLst/>
          </a:prstGeom>
        </p:spPr>
      </p:pic>
    </p:spTree>
    <p:extLst>
      <p:ext uri="{BB962C8B-B14F-4D97-AF65-F5344CB8AC3E}">
        <p14:creationId xmlns:p14="http://schemas.microsoft.com/office/powerpoint/2010/main" val="3129268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E2EB7817-E168-4C54-A112-A79DDCDB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C7539-C86B-4A05-B093-95880CC9368E}"/>
              </a:ext>
            </a:extLst>
          </p:cNvPr>
          <p:cNvSpPr>
            <a:spLocks noGrp="1"/>
          </p:cNvSpPr>
          <p:nvPr>
            <p:ph type="title"/>
          </p:nvPr>
        </p:nvSpPr>
        <p:spPr>
          <a:xfrm>
            <a:off x="1303850" y="891541"/>
            <a:ext cx="5866189" cy="4074074"/>
          </a:xfrm>
        </p:spPr>
        <p:txBody>
          <a:bodyPr vert="horz" lIns="91440" tIns="45720" rIns="91440" bIns="45720" rtlCol="0" anchor="b">
            <a:normAutofit/>
          </a:bodyPr>
          <a:lstStyle/>
          <a:p>
            <a:r>
              <a:rPr lang="en-US" sz="5500" dirty="0">
                <a:solidFill>
                  <a:schemeClr val="accent1"/>
                </a:solidFill>
                <a:latin typeface="Calibri" panose="020F0502020204030204" pitchFamily="34" charset="0"/>
                <a:cs typeface="Calibri" panose="020F0502020204030204" pitchFamily="34" charset="0"/>
              </a:rPr>
              <a:t>Are we nearly there yet? </a:t>
            </a:r>
            <a:br>
              <a:rPr lang="en-US" sz="5500" dirty="0">
                <a:solidFill>
                  <a:schemeClr val="accent1"/>
                </a:solidFill>
              </a:rPr>
            </a:br>
            <a:br>
              <a:rPr lang="en-US" sz="5500" dirty="0">
                <a:solidFill>
                  <a:schemeClr val="accent1"/>
                </a:solidFill>
              </a:rPr>
            </a:br>
            <a:r>
              <a:rPr lang="en-US" i="1" dirty="0">
                <a:solidFill>
                  <a:schemeClr val="accent1"/>
                </a:solidFill>
                <a:latin typeface="+mn-lt"/>
              </a:rPr>
              <a:t>Recap from last time</a:t>
            </a:r>
          </a:p>
        </p:txBody>
      </p:sp>
      <p:sp>
        <p:nvSpPr>
          <p:cNvPr id="64" name="Rectangle 63">
            <a:extLst>
              <a:ext uri="{FF2B5EF4-FFF2-40B4-BE49-F238E27FC236}">
                <a16:creationId xmlns:a16="http://schemas.microsoft.com/office/drawing/2014/main" id="{8358AEE7-96E5-490E-93E2-263A0D51B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1CE718-C51B-4AC4-A080-27C27B48E972}"/>
              </a:ext>
            </a:extLst>
          </p:cNvPr>
          <p:cNvPicPr>
            <a:picLocks noChangeAspect="1"/>
          </p:cNvPicPr>
          <p:nvPr/>
        </p:nvPicPr>
        <p:blipFill>
          <a:blip r:embed="rId3"/>
          <a:stretch>
            <a:fillRect/>
          </a:stretch>
        </p:blipFill>
        <p:spPr>
          <a:xfrm>
            <a:off x="7552814" y="956452"/>
            <a:ext cx="4000156" cy="2250087"/>
          </a:xfrm>
          <a:prstGeom prst="rect">
            <a:avLst/>
          </a:prstGeom>
          <a:effectLst>
            <a:outerShdw blurRad="406400" dist="317500" dir="5400000" sx="89000" sy="89000" rotWithShape="0">
              <a:prstClr val="black">
                <a:alpha val="15000"/>
              </a:prstClr>
            </a:outerShdw>
          </a:effectLst>
        </p:spPr>
      </p:pic>
      <p:pic>
        <p:nvPicPr>
          <p:cNvPr id="3" name="Picture 2">
            <a:extLst>
              <a:ext uri="{FF2B5EF4-FFF2-40B4-BE49-F238E27FC236}">
                <a16:creationId xmlns:a16="http://schemas.microsoft.com/office/drawing/2014/main" id="{77FE6D63-FCA0-4A78-80BC-2D6E28D855CE}"/>
              </a:ext>
            </a:extLst>
          </p:cNvPr>
          <p:cNvPicPr>
            <a:picLocks noChangeAspect="1"/>
          </p:cNvPicPr>
          <p:nvPr/>
        </p:nvPicPr>
        <p:blipFill>
          <a:blip r:embed="rId4"/>
          <a:stretch>
            <a:fillRect/>
          </a:stretch>
        </p:blipFill>
        <p:spPr>
          <a:xfrm>
            <a:off x="7557082" y="3651462"/>
            <a:ext cx="3995888" cy="2247687"/>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988383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octoganal shape sequence">
            <a:extLst>
              <a:ext uri="{FF2B5EF4-FFF2-40B4-BE49-F238E27FC236}">
                <a16:creationId xmlns:a16="http://schemas.microsoft.com/office/drawing/2014/main" id="{523ADE21-A12A-4B71-81B7-E86F290E330C}"/>
              </a:ext>
            </a:extLst>
          </p:cNvPr>
          <p:cNvGrpSpPr/>
          <p:nvPr/>
        </p:nvGrpSpPr>
        <p:grpSpPr>
          <a:xfrm>
            <a:off x="3354146" y="1010821"/>
            <a:ext cx="5552694" cy="5395786"/>
            <a:chOff x="628650" y="492125"/>
            <a:chExt cx="2414588" cy="2411413"/>
          </a:xfrm>
        </p:grpSpPr>
        <p:sp>
          <p:nvSpPr>
            <p:cNvPr id="14" name="Freeform 20">
              <a:extLst>
                <a:ext uri="{FF2B5EF4-FFF2-40B4-BE49-F238E27FC236}">
                  <a16:creationId xmlns:a16="http://schemas.microsoft.com/office/drawing/2014/main" id="{3879C4B0-98C6-452C-AD6F-E1F86ACED85C}"/>
                </a:ext>
                <a:ext uri="{C183D7F6-B498-43B3-948B-1728B52AA6E4}">
                  <adec:decorative xmlns:adec="http://schemas.microsoft.com/office/drawing/2017/decorative" val="1"/>
                </a:ext>
              </a:extLst>
            </p:cNvPr>
            <p:cNvSpPr>
              <a:spLocks/>
            </p:cNvSpPr>
            <p:nvPr/>
          </p:nvSpPr>
          <p:spPr bwMode="auto">
            <a:xfrm>
              <a:off x="1263650" y="1181100"/>
              <a:ext cx="1754188" cy="1722438"/>
            </a:xfrm>
            <a:custGeom>
              <a:avLst/>
              <a:gdLst>
                <a:gd name="T0" fmla="*/ 0 w 552"/>
                <a:gd name="T1" fmla="*/ 529 h 542"/>
                <a:gd name="T2" fmla="*/ 98 w 552"/>
                <a:gd name="T3" fmla="*/ 482 h 542"/>
                <a:gd name="T4" fmla="*/ 523 w 552"/>
                <a:gd name="T5" fmla="*/ 57 h 542"/>
                <a:gd name="T6" fmla="*/ 552 w 552"/>
                <a:gd name="T7" fmla="*/ 0 h 542"/>
                <a:gd name="T8" fmla="*/ 551 w 552"/>
                <a:gd name="T9" fmla="*/ 318 h 542"/>
                <a:gd name="T10" fmla="*/ 525 w 552"/>
                <a:gd name="T11" fmla="*/ 375 h 542"/>
                <a:gd name="T12" fmla="*/ 400 w 552"/>
                <a:gd name="T13" fmla="*/ 501 h 542"/>
                <a:gd name="T14" fmla="*/ 340 w 552"/>
                <a:gd name="T15" fmla="*/ 535 h 542"/>
                <a:gd name="T16" fmla="*/ 91 w 552"/>
                <a:gd name="T17" fmla="*/ 536 h 542"/>
                <a:gd name="T18" fmla="*/ 0 w 552"/>
                <a:gd name="T19" fmla="*/ 529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2" h="542">
                  <a:moveTo>
                    <a:pt x="0" y="529"/>
                  </a:moveTo>
                  <a:cubicBezTo>
                    <a:pt x="0" y="529"/>
                    <a:pt x="38" y="542"/>
                    <a:pt x="98" y="482"/>
                  </a:cubicBezTo>
                  <a:cubicBezTo>
                    <a:pt x="164" y="416"/>
                    <a:pt x="434" y="146"/>
                    <a:pt x="523" y="57"/>
                  </a:cubicBezTo>
                  <a:cubicBezTo>
                    <a:pt x="551" y="29"/>
                    <a:pt x="552" y="0"/>
                    <a:pt x="552" y="0"/>
                  </a:cubicBezTo>
                  <a:cubicBezTo>
                    <a:pt x="551" y="318"/>
                    <a:pt x="551" y="318"/>
                    <a:pt x="551" y="318"/>
                  </a:cubicBezTo>
                  <a:cubicBezTo>
                    <a:pt x="551" y="318"/>
                    <a:pt x="552" y="349"/>
                    <a:pt x="525" y="375"/>
                  </a:cubicBezTo>
                  <a:cubicBezTo>
                    <a:pt x="499" y="402"/>
                    <a:pt x="438" y="463"/>
                    <a:pt x="400" y="501"/>
                  </a:cubicBezTo>
                  <a:cubicBezTo>
                    <a:pt x="361" y="540"/>
                    <a:pt x="340" y="535"/>
                    <a:pt x="340" y="535"/>
                  </a:cubicBezTo>
                  <a:cubicBezTo>
                    <a:pt x="340" y="535"/>
                    <a:pt x="166" y="536"/>
                    <a:pt x="91" y="536"/>
                  </a:cubicBezTo>
                  <a:cubicBezTo>
                    <a:pt x="2" y="536"/>
                    <a:pt x="0" y="529"/>
                    <a:pt x="0" y="529"/>
                  </a:cubicBezTo>
                </a:path>
              </a:pathLst>
            </a:custGeom>
            <a:solidFill>
              <a:srgbClr val="91C3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15" name="Freeform 23">
              <a:extLst>
                <a:ext uri="{FF2B5EF4-FFF2-40B4-BE49-F238E27FC236}">
                  <a16:creationId xmlns:a16="http://schemas.microsoft.com/office/drawing/2014/main" id="{BD7BE3E3-A30C-4454-9CFC-97DF4D7BAA20}"/>
                </a:ext>
                <a:ext uri="{C183D7F6-B498-43B3-948B-1728B52AA6E4}">
                  <adec:decorative xmlns:adec="http://schemas.microsoft.com/office/drawing/2017/decorative" val="1"/>
                </a:ext>
              </a:extLst>
            </p:cNvPr>
            <p:cNvSpPr>
              <a:spLocks/>
            </p:cNvSpPr>
            <p:nvPr/>
          </p:nvSpPr>
          <p:spPr bwMode="auto">
            <a:xfrm>
              <a:off x="1320800" y="514350"/>
              <a:ext cx="1722438" cy="1752600"/>
            </a:xfrm>
            <a:custGeom>
              <a:avLst/>
              <a:gdLst>
                <a:gd name="T0" fmla="*/ 529 w 542"/>
                <a:gd name="T1" fmla="*/ 552 h 552"/>
                <a:gd name="T2" fmla="*/ 482 w 542"/>
                <a:gd name="T3" fmla="*/ 454 h 552"/>
                <a:gd name="T4" fmla="*/ 57 w 542"/>
                <a:gd name="T5" fmla="*/ 29 h 552"/>
                <a:gd name="T6" fmla="*/ 0 w 542"/>
                <a:gd name="T7" fmla="*/ 0 h 552"/>
                <a:gd name="T8" fmla="*/ 318 w 542"/>
                <a:gd name="T9" fmla="*/ 2 h 552"/>
                <a:gd name="T10" fmla="*/ 375 w 542"/>
                <a:gd name="T11" fmla="*/ 26 h 552"/>
                <a:gd name="T12" fmla="*/ 501 w 542"/>
                <a:gd name="T13" fmla="*/ 152 h 552"/>
                <a:gd name="T14" fmla="*/ 534 w 542"/>
                <a:gd name="T15" fmla="*/ 212 h 552"/>
                <a:gd name="T16" fmla="*/ 536 w 542"/>
                <a:gd name="T17" fmla="*/ 460 h 552"/>
                <a:gd name="T18" fmla="*/ 529 w 542"/>
                <a:gd name="T19"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2" h="552">
                  <a:moveTo>
                    <a:pt x="529" y="552"/>
                  </a:moveTo>
                  <a:cubicBezTo>
                    <a:pt x="529" y="552"/>
                    <a:pt x="542" y="514"/>
                    <a:pt x="482" y="454"/>
                  </a:cubicBezTo>
                  <a:cubicBezTo>
                    <a:pt x="416" y="388"/>
                    <a:pt x="146" y="118"/>
                    <a:pt x="57" y="29"/>
                  </a:cubicBezTo>
                  <a:cubicBezTo>
                    <a:pt x="28" y="1"/>
                    <a:pt x="0" y="0"/>
                    <a:pt x="0" y="0"/>
                  </a:cubicBezTo>
                  <a:cubicBezTo>
                    <a:pt x="318" y="2"/>
                    <a:pt x="318" y="2"/>
                    <a:pt x="318" y="2"/>
                  </a:cubicBezTo>
                  <a:cubicBezTo>
                    <a:pt x="318" y="2"/>
                    <a:pt x="349" y="0"/>
                    <a:pt x="375" y="26"/>
                  </a:cubicBezTo>
                  <a:cubicBezTo>
                    <a:pt x="401" y="52"/>
                    <a:pt x="462" y="113"/>
                    <a:pt x="501" y="152"/>
                  </a:cubicBezTo>
                  <a:cubicBezTo>
                    <a:pt x="539" y="190"/>
                    <a:pt x="534" y="212"/>
                    <a:pt x="534" y="212"/>
                  </a:cubicBezTo>
                  <a:cubicBezTo>
                    <a:pt x="534" y="212"/>
                    <a:pt x="536" y="385"/>
                    <a:pt x="536" y="460"/>
                  </a:cubicBezTo>
                  <a:cubicBezTo>
                    <a:pt x="536" y="549"/>
                    <a:pt x="529" y="552"/>
                    <a:pt x="529" y="552"/>
                  </a:cubicBezTo>
                </a:path>
              </a:pathLst>
            </a:custGeom>
            <a:solidFill>
              <a:srgbClr val="007E59"/>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16" name="Freeform 424">
              <a:extLst>
                <a:ext uri="{FF2B5EF4-FFF2-40B4-BE49-F238E27FC236}">
                  <a16:creationId xmlns:a16="http://schemas.microsoft.com/office/drawing/2014/main" id="{6DDDC8AD-527E-4A10-8997-628BDDA50618}"/>
                </a:ext>
                <a:ext uri="{C183D7F6-B498-43B3-948B-1728B52AA6E4}">
                  <adec:decorative xmlns:adec="http://schemas.microsoft.com/office/drawing/2017/decorative" val="1"/>
                </a:ext>
              </a:extLst>
            </p:cNvPr>
            <p:cNvSpPr>
              <a:spLocks/>
            </p:cNvSpPr>
            <p:nvPr/>
          </p:nvSpPr>
          <p:spPr bwMode="auto">
            <a:xfrm>
              <a:off x="650875" y="492125"/>
              <a:ext cx="1624425" cy="1724025"/>
            </a:xfrm>
            <a:custGeom>
              <a:avLst/>
              <a:gdLst>
                <a:gd name="T0" fmla="*/ 553 w 553"/>
                <a:gd name="T1" fmla="*/ 13 h 543"/>
                <a:gd name="T2" fmla="*/ 457 w 553"/>
                <a:gd name="T3" fmla="*/ 60 h 543"/>
                <a:gd name="T4" fmla="*/ 30 w 553"/>
                <a:gd name="T5" fmla="*/ 486 h 543"/>
                <a:gd name="T6" fmla="*/ 1 w 553"/>
                <a:gd name="T7" fmla="*/ 543 h 543"/>
                <a:gd name="T8" fmla="*/ 2 w 553"/>
                <a:gd name="T9" fmla="*/ 223 h 543"/>
                <a:gd name="T10" fmla="*/ 26 w 553"/>
                <a:gd name="T11" fmla="*/ 169 h 543"/>
                <a:gd name="T12" fmla="*/ 154 w 553"/>
                <a:gd name="T13" fmla="*/ 41 h 543"/>
                <a:gd name="T14" fmla="*/ 215 w 553"/>
                <a:gd name="T15" fmla="*/ 7 h 543"/>
                <a:gd name="T16" fmla="*/ 463 w 553"/>
                <a:gd name="T17" fmla="*/ 6 h 543"/>
                <a:gd name="T18" fmla="*/ 553 w 553"/>
                <a:gd name="T19" fmla="*/ 1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543">
                  <a:moveTo>
                    <a:pt x="553" y="13"/>
                  </a:moveTo>
                  <a:cubicBezTo>
                    <a:pt x="553" y="13"/>
                    <a:pt x="516" y="0"/>
                    <a:pt x="457" y="60"/>
                  </a:cubicBezTo>
                  <a:cubicBezTo>
                    <a:pt x="391" y="126"/>
                    <a:pt x="119" y="397"/>
                    <a:pt x="30" y="486"/>
                  </a:cubicBezTo>
                  <a:cubicBezTo>
                    <a:pt x="2" y="514"/>
                    <a:pt x="1" y="543"/>
                    <a:pt x="1" y="543"/>
                  </a:cubicBezTo>
                  <a:cubicBezTo>
                    <a:pt x="2" y="223"/>
                    <a:pt x="2" y="223"/>
                    <a:pt x="2" y="223"/>
                  </a:cubicBezTo>
                  <a:cubicBezTo>
                    <a:pt x="2" y="223"/>
                    <a:pt x="0" y="195"/>
                    <a:pt x="26" y="169"/>
                  </a:cubicBezTo>
                  <a:cubicBezTo>
                    <a:pt x="52" y="143"/>
                    <a:pt x="116" y="79"/>
                    <a:pt x="154" y="41"/>
                  </a:cubicBezTo>
                  <a:cubicBezTo>
                    <a:pt x="193" y="2"/>
                    <a:pt x="215" y="7"/>
                    <a:pt x="215" y="7"/>
                  </a:cubicBezTo>
                  <a:cubicBezTo>
                    <a:pt x="215" y="7"/>
                    <a:pt x="388" y="6"/>
                    <a:pt x="463" y="6"/>
                  </a:cubicBezTo>
                  <a:cubicBezTo>
                    <a:pt x="552" y="6"/>
                    <a:pt x="553" y="13"/>
                    <a:pt x="553" y="13"/>
                  </a:cubicBezTo>
                </a:path>
              </a:pathLst>
            </a:custGeom>
            <a:solidFill>
              <a:srgbClr val="00B4F1">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17" name="Freeform 425">
              <a:extLst>
                <a:ext uri="{FF2B5EF4-FFF2-40B4-BE49-F238E27FC236}">
                  <a16:creationId xmlns:a16="http://schemas.microsoft.com/office/drawing/2014/main" id="{CA726215-7C4A-4418-9769-9174DD21F133}"/>
                </a:ext>
                <a:ext uri="{C183D7F6-B498-43B3-948B-1728B52AA6E4}">
                  <adec:decorative xmlns:adec="http://schemas.microsoft.com/office/drawing/2017/decorative" val="1"/>
                </a:ext>
              </a:extLst>
            </p:cNvPr>
            <p:cNvSpPr>
              <a:spLocks/>
            </p:cNvSpPr>
            <p:nvPr/>
          </p:nvSpPr>
          <p:spPr bwMode="auto">
            <a:xfrm>
              <a:off x="631226" y="1123950"/>
              <a:ext cx="1206500" cy="1779588"/>
            </a:xfrm>
            <a:custGeom>
              <a:avLst/>
              <a:gdLst>
                <a:gd name="T0" fmla="*/ 199 w 380"/>
                <a:gd name="T1" fmla="*/ 547 h 560"/>
                <a:gd name="T2" fmla="*/ 297 w 380"/>
                <a:gd name="T3" fmla="*/ 500 h 560"/>
                <a:gd name="T4" fmla="*/ 380 w 380"/>
                <a:gd name="T5" fmla="*/ 418 h 560"/>
                <a:gd name="T6" fmla="*/ 60 w 380"/>
                <a:gd name="T7" fmla="*/ 98 h 560"/>
                <a:gd name="T8" fmla="*/ 13 w 380"/>
                <a:gd name="T9" fmla="*/ 0 h 560"/>
                <a:gd name="T10" fmla="*/ 6 w 380"/>
                <a:gd name="T11" fmla="*/ 92 h 560"/>
                <a:gd name="T12" fmla="*/ 8 w 380"/>
                <a:gd name="T13" fmla="*/ 340 h 560"/>
                <a:gd name="T14" fmla="*/ 41 w 380"/>
                <a:gd name="T15" fmla="*/ 400 h 560"/>
                <a:gd name="T16" fmla="*/ 168 w 380"/>
                <a:gd name="T17" fmla="*/ 527 h 560"/>
                <a:gd name="T18" fmla="*/ 200 w 380"/>
                <a:gd name="T19" fmla="*/ 547 h 560"/>
                <a:gd name="T20" fmla="*/ 199 w 380"/>
                <a:gd name="T21" fmla="*/ 54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560">
                  <a:moveTo>
                    <a:pt x="199" y="547"/>
                  </a:moveTo>
                  <a:cubicBezTo>
                    <a:pt x="199" y="547"/>
                    <a:pt x="238" y="560"/>
                    <a:pt x="297" y="500"/>
                  </a:cubicBezTo>
                  <a:cubicBezTo>
                    <a:pt x="314" y="483"/>
                    <a:pt x="343" y="454"/>
                    <a:pt x="380" y="418"/>
                  </a:cubicBezTo>
                  <a:cubicBezTo>
                    <a:pt x="264" y="302"/>
                    <a:pt x="108" y="146"/>
                    <a:pt x="60" y="98"/>
                  </a:cubicBezTo>
                  <a:cubicBezTo>
                    <a:pt x="0" y="38"/>
                    <a:pt x="13" y="0"/>
                    <a:pt x="13" y="0"/>
                  </a:cubicBezTo>
                  <a:cubicBezTo>
                    <a:pt x="13" y="0"/>
                    <a:pt x="6" y="8"/>
                    <a:pt x="6" y="92"/>
                  </a:cubicBezTo>
                  <a:cubicBezTo>
                    <a:pt x="6" y="167"/>
                    <a:pt x="8" y="340"/>
                    <a:pt x="8" y="340"/>
                  </a:cubicBezTo>
                  <a:cubicBezTo>
                    <a:pt x="8" y="340"/>
                    <a:pt x="3" y="362"/>
                    <a:pt x="41" y="400"/>
                  </a:cubicBezTo>
                  <a:cubicBezTo>
                    <a:pt x="80" y="439"/>
                    <a:pt x="142" y="501"/>
                    <a:pt x="168" y="527"/>
                  </a:cubicBezTo>
                  <a:cubicBezTo>
                    <a:pt x="180" y="539"/>
                    <a:pt x="190" y="544"/>
                    <a:pt x="200" y="547"/>
                  </a:cubicBezTo>
                  <a:cubicBezTo>
                    <a:pt x="200" y="547"/>
                    <a:pt x="199" y="547"/>
                    <a:pt x="199" y="547"/>
                  </a:cubicBezTo>
                </a:path>
              </a:pathLst>
            </a:custGeom>
            <a:solidFill>
              <a:srgbClr val="00B4F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18" name="Freeform 426">
              <a:extLst>
                <a:ext uri="{FF2B5EF4-FFF2-40B4-BE49-F238E27FC236}">
                  <a16:creationId xmlns:a16="http://schemas.microsoft.com/office/drawing/2014/main" id="{2707EB67-E90C-40DC-B151-473952494754}"/>
                </a:ext>
                <a:ext uri="{C183D7F6-B498-43B3-948B-1728B52AA6E4}">
                  <adec:decorative xmlns:adec="http://schemas.microsoft.com/office/drawing/2017/decorative" val="1"/>
                </a:ext>
              </a:extLst>
            </p:cNvPr>
            <p:cNvSpPr>
              <a:spLocks/>
            </p:cNvSpPr>
            <p:nvPr/>
          </p:nvSpPr>
          <p:spPr bwMode="auto">
            <a:xfrm>
              <a:off x="873125" y="2409825"/>
              <a:ext cx="962025" cy="455613"/>
            </a:xfrm>
            <a:custGeom>
              <a:avLst/>
              <a:gdLst>
                <a:gd name="T0" fmla="*/ 290 w 303"/>
                <a:gd name="T1" fmla="*/ 0 h 143"/>
                <a:gd name="T2" fmla="*/ 127 w 303"/>
                <a:gd name="T3" fmla="*/ 84 h 143"/>
                <a:gd name="T4" fmla="*/ 0 w 303"/>
                <a:gd name="T5" fmla="*/ 31 h 143"/>
                <a:gd name="T6" fmla="*/ 9 w 303"/>
                <a:gd name="T7" fmla="*/ 40 h 143"/>
                <a:gd name="T8" fmla="*/ 91 w 303"/>
                <a:gd name="T9" fmla="*/ 122 h 143"/>
                <a:gd name="T10" fmla="*/ 91 w 303"/>
                <a:gd name="T11" fmla="*/ 122 h 143"/>
                <a:gd name="T12" fmla="*/ 123 w 303"/>
                <a:gd name="T13" fmla="*/ 142 h 143"/>
                <a:gd name="T14" fmla="*/ 122 w 303"/>
                <a:gd name="T15" fmla="*/ 142 h 143"/>
                <a:gd name="T16" fmla="*/ 132 w 303"/>
                <a:gd name="T17" fmla="*/ 143 h 143"/>
                <a:gd name="T18" fmla="*/ 220 w 303"/>
                <a:gd name="T19" fmla="*/ 95 h 143"/>
                <a:gd name="T20" fmla="*/ 303 w 303"/>
                <a:gd name="T21" fmla="*/ 13 h 143"/>
                <a:gd name="T22" fmla="*/ 290 w 303"/>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43">
                  <a:moveTo>
                    <a:pt x="290" y="0"/>
                  </a:moveTo>
                  <a:cubicBezTo>
                    <a:pt x="228" y="63"/>
                    <a:pt x="173" y="84"/>
                    <a:pt x="127" y="84"/>
                  </a:cubicBezTo>
                  <a:cubicBezTo>
                    <a:pt x="71" y="84"/>
                    <a:pt x="28" y="53"/>
                    <a:pt x="0" y="31"/>
                  </a:cubicBezTo>
                  <a:cubicBezTo>
                    <a:pt x="3" y="34"/>
                    <a:pt x="6" y="37"/>
                    <a:pt x="9" y="40"/>
                  </a:cubicBezTo>
                  <a:cubicBezTo>
                    <a:pt x="41" y="72"/>
                    <a:pt x="73" y="105"/>
                    <a:pt x="91" y="122"/>
                  </a:cubicBezTo>
                  <a:cubicBezTo>
                    <a:pt x="91" y="122"/>
                    <a:pt x="91" y="122"/>
                    <a:pt x="91" y="122"/>
                  </a:cubicBezTo>
                  <a:cubicBezTo>
                    <a:pt x="105" y="136"/>
                    <a:pt x="122" y="142"/>
                    <a:pt x="123" y="142"/>
                  </a:cubicBezTo>
                  <a:cubicBezTo>
                    <a:pt x="122" y="142"/>
                    <a:pt x="122" y="142"/>
                    <a:pt x="122" y="142"/>
                  </a:cubicBezTo>
                  <a:cubicBezTo>
                    <a:pt x="122" y="142"/>
                    <a:pt x="126" y="143"/>
                    <a:pt x="132" y="143"/>
                  </a:cubicBezTo>
                  <a:cubicBezTo>
                    <a:pt x="147" y="143"/>
                    <a:pt x="179" y="137"/>
                    <a:pt x="220" y="95"/>
                  </a:cubicBezTo>
                  <a:cubicBezTo>
                    <a:pt x="237" y="78"/>
                    <a:pt x="266" y="49"/>
                    <a:pt x="303" y="13"/>
                  </a:cubicBezTo>
                  <a:cubicBezTo>
                    <a:pt x="299" y="9"/>
                    <a:pt x="295" y="5"/>
                    <a:pt x="290" y="0"/>
                  </a:cubicBezTo>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19" name="Freeform 22">
              <a:extLst>
                <a:ext uri="{FF2B5EF4-FFF2-40B4-BE49-F238E27FC236}">
                  <a16:creationId xmlns:a16="http://schemas.microsoft.com/office/drawing/2014/main" id="{9870F001-0C58-4D7B-ACDD-E6DC2ED3D35F}"/>
                </a:ext>
                <a:ext uri="{C183D7F6-B498-43B3-948B-1728B52AA6E4}">
                  <adec:decorative xmlns:adec="http://schemas.microsoft.com/office/drawing/2017/decorative" val="1"/>
                </a:ext>
              </a:extLst>
            </p:cNvPr>
            <p:cNvSpPr>
              <a:spLocks/>
            </p:cNvSpPr>
            <p:nvPr/>
          </p:nvSpPr>
          <p:spPr bwMode="auto">
            <a:xfrm>
              <a:off x="2554288" y="1695450"/>
              <a:ext cx="454025" cy="960438"/>
            </a:xfrm>
            <a:custGeom>
              <a:avLst/>
              <a:gdLst>
                <a:gd name="T0" fmla="*/ 12 w 143"/>
                <a:gd name="T1" fmla="*/ 0 h 302"/>
                <a:gd name="T2" fmla="*/ 0 w 143"/>
                <a:gd name="T3" fmla="*/ 12 h 302"/>
                <a:gd name="T4" fmla="*/ 30 w 143"/>
                <a:gd name="T5" fmla="*/ 302 h 302"/>
                <a:gd name="T6" fmla="*/ 121 w 143"/>
                <a:gd name="T7" fmla="*/ 212 h 302"/>
                <a:gd name="T8" fmla="*/ 141 w 143"/>
                <a:gd name="T9" fmla="*/ 177 h 302"/>
                <a:gd name="T10" fmla="*/ 94 w 143"/>
                <a:gd name="T11" fmla="*/ 82 h 302"/>
                <a:gd name="T12" fmla="*/ 12 w 143"/>
                <a:gd name="T13" fmla="*/ 0 h 302"/>
              </a:gdLst>
              <a:ahLst/>
              <a:cxnLst>
                <a:cxn ang="0">
                  <a:pos x="T0" y="T1"/>
                </a:cxn>
                <a:cxn ang="0">
                  <a:pos x="T2" y="T3"/>
                </a:cxn>
                <a:cxn ang="0">
                  <a:pos x="T4" y="T5"/>
                </a:cxn>
                <a:cxn ang="0">
                  <a:pos x="T6" y="T7"/>
                </a:cxn>
                <a:cxn ang="0">
                  <a:pos x="T8" y="T9"/>
                </a:cxn>
                <a:cxn ang="0">
                  <a:pos x="T10" y="T11"/>
                </a:cxn>
                <a:cxn ang="0">
                  <a:pos x="T12" y="T13"/>
                </a:cxn>
              </a:cxnLst>
              <a:rect l="0" t="0" r="r" b="b"/>
              <a:pathLst>
                <a:path w="143" h="302">
                  <a:moveTo>
                    <a:pt x="12" y="0"/>
                  </a:moveTo>
                  <a:cubicBezTo>
                    <a:pt x="8" y="4"/>
                    <a:pt x="4" y="8"/>
                    <a:pt x="0" y="12"/>
                  </a:cubicBezTo>
                  <a:cubicBezTo>
                    <a:pt x="139" y="152"/>
                    <a:pt x="70" y="251"/>
                    <a:pt x="30" y="302"/>
                  </a:cubicBezTo>
                  <a:cubicBezTo>
                    <a:pt x="49" y="284"/>
                    <a:pt x="108" y="224"/>
                    <a:pt x="121" y="212"/>
                  </a:cubicBezTo>
                  <a:cubicBezTo>
                    <a:pt x="132" y="200"/>
                    <a:pt x="138" y="187"/>
                    <a:pt x="141" y="177"/>
                  </a:cubicBezTo>
                  <a:cubicBezTo>
                    <a:pt x="143" y="166"/>
                    <a:pt x="143" y="132"/>
                    <a:pt x="94" y="82"/>
                  </a:cubicBezTo>
                  <a:cubicBezTo>
                    <a:pt x="77" y="65"/>
                    <a:pt x="48" y="36"/>
                    <a:pt x="12" y="0"/>
                  </a:cubicBezTo>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20" name="Freeform 25">
              <a:extLst>
                <a:ext uri="{FF2B5EF4-FFF2-40B4-BE49-F238E27FC236}">
                  <a16:creationId xmlns:a16="http://schemas.microsoft.com/office/drawing/2014/main" id="{DC502C74-9842-462E-AB47-A2949ED9DAB4}"/>
                </a:ext>
                <a:ext uri="{C183D7F6-B498-43B3-948B-1728B52AA6E4}">
                  <adec:decorative xmlns:adec="http://schemas.microsoft.com/office/drawing/2017/decorative" val="1"/>
                </a:ext>
              </a:extLst>
            </p:cNvPr>
            <p:cNvSpPr>
              <a:spLocks/>
            </p:cNvSpPr>
            <p:nvPr/>
          </p:nvSpPr>
          <p:spPr bwMode="auto">
            <a:xfrm>
              <a:off x="1838325" y="530225"/>
              <a:ext cx="957263" cy="447675"/>
            </a:xfrm>
            <a:custGeom>
              <a:avLst/>
              <a:gdLst>
                <a:gd name="T0" fmla="*/ 169 w 301"/>
                <a:gd name="T1" fmla="*/ 0 h 141"/>
                <a:gd name="T2" fmla="*/ 83 w 301"/>
                <a:gd name="T3" fmla="*/ 48 h 141"/>
                <a:gd name="T4" fmla="*/ 0 w 301"/>
                <a:gd name="T5" fmla="*/ 130 h 141"/>
                <a:gd name="T6" fmla="*/ 11 w 301"/>
                <a:gd name="T7" fmla="*/ 141 h 141"/>
                <a:gd name="T8" fmla="*/ 174 w 301"/>
                <a:gd name="T9" fmla="*/ 58 h 141"/>
                <a:gd name="T10" fmla="*/ 301 w 301"/>
                <a:gd name="T11" fmla="*/ 110 h 141"/>
                <a:gd name="T12" fmla="*/ 257 w 301"/>
                <a:gd name="T13" fmla="*/ 66 h 141"/>
                <a:gd name="T14" fmla="*/ 212 w 301"/>
                <a:gd name="T15" fmla="*/ 21 h 141"/>
                <a:gd name="T16" fmla="*/ 179 w 301"/>
                <a:gd name="T17" fmla="*/ 1 h 141"/>
                <a:gd name="T18" fmla="*/ 179 w 301"/>
                <a:gd name="T19" fmla="*/ 1 h 141"/>
                <a:gd name="T20" fmla="*/ 169 w 301"/>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141">
                  <a:moveTo>
                    <a:pt x="169" y="0"/>
                  </a:moveTo>
                  <a:cubicBezTo>
                    <a:pt x="154" y="0"/>
                    <a:pt x="124" y="6"/>
                    <a:pt x="83" y="48"/>
                  </a:cubicBezTo>
                  <a:cubicBezTo>
                    <a:pt x="66" y="64"/>
                    <a:pt x="36" y="94"/>
                    <a:pt x="0" y="130"/>
                  </a:cubicBezTo>
                  <a:cubicBezTo>
                    <a:pt x="4" y="134"/>
                    <a:pt x="7" y="137"/>
                    <a:pt x="11" y="141"/>
                  </a:cubicBezTo>
                  <a:cubicBezTo>
                    <a:pt x="74" y="78"/>
                    <a:pt x="128" y="58"/>
                    <a:pt x="174" y="58"/>
                  </a:cubicBezTo>
                  <a:cubicBezTo>
                    <a:pt x="230" y="58"/>
                    <a:pt x="273" y="88"/>
                    <a:pt x="301" y="110"/>
                  </a:cubicBezTo>
                  <a:cubicBezTo>
                    <a:pt x="293" y="102"/>
                    <a:pt x="275" y="84"/>
                    <a:pt x="257" y="66"/>
                  </a:cubicBezTo>
                  <a:cubicBezTo>
                    <a:pt x="239" y="48"/>
                    <a:pt x="223" y="32"/>
                    <a:pt x="212" y="21"/>
                  </a:cubicBezTo>
                  <a:cubicBezTo>
                    <a:pt x="201" y="10"/>
                    <a:pt x="189" y="4"/>
                    <a:pt x="179" y="1"/>
                  </a:cubicBezTo>
                  <a:cubicBezTo>
                    <a:pt x="179" y="1"/>
                    <a:pt x="179" y="1"/>
                    <a:pt x="179" y="1"/>
                  </a:cubicBezTo>
                  <a:cubicBezTo>
                    <a:pt x="179" y="1"/>
                    <a:pt x="176" y="0"/>
                    <a:pt x="169" y="0"/>
                  </a:cubicBezTo>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sp>
          <p:nvSpPr>
            <p:cNvPr id="21" name="Freeform 434">
              <a:extLst>
                <a:ext uri="{FF2B5EF4-FFF2-40B4-BE49-F238E27FC236}">
                  <a16:creationId xmlns:a16="http://schemas.microsoft.com/office/drawing/2014/main" id="{29CCBE51-A132-40B2-8C0C-56AB737CE054}"/>
                </a:ext>
                <a:ext uri="{C183D7F6-B498-43B3-948B-1728B52AA6E4}">
                  <adec:decorative xmlns:adec="http://schemas.microsoft.com/office/drawing/2017/decorative" val="1"/>
                </a:ext>
              </a:extLst>
            </p:cNvPr>
            <p:cNvSpPr>
              <a:spLocks/>
            </p:cNvSpPr>
            <p:nvPr/>
          </p:nvSpPr>
          <p:spPr bwMode="auto">
            <a:xfrm>
              <a:off x="628650" y="739775"/>
              <a:ext cx="488950" cy="958850"/>
            </a:xfrm>
            <a:custGeom>
              <a:avLst/>
              <a:gdLst>
                <a:gd name="T0" fmla="*/ 124 w 154"/>
                <a:gd name="T1" fmla="*/ 0 h 302"/>
                <a:gd name="T2" fmla="*/ 65 w 154"/>
                <a:gd name="T3" fmla="*/ 59 h 302"/>
                <a:gd name="T4" fmla="*/ 34 w 154"/>
                <a:gd name="T5" fmla="*/ 90 h 302"/>
                <a:gd name="T6" fmla="*/ 34 w 154"/>
                <a:gd name="T7" fmla="*/ 90 h 302"/>
                <a:gd name="T8" fmla="*/ 34 w 154"/>
                <a:gd name="T9" fmla="*/ 90 h 302"/>
                <a:gd name="T10" fmla="*/ 34 w 154"/>
                <a:gd name="T11" fmla="*/ 90 h 302"/>
                <a:gd name="T12" fmla="*/ 34 w 154"/>
                <a:gd name="T13" fmla="*/ 90 h 302"/>
                <a:gd name="T14" fmla="*/ 34 w 154"/>
                <a:gd name="T15" fmla="*/ 90 h 302"/>
                <a:gd name="T16" fmla="*/ 33 w 154"/>
                <a:gd name="T17" fmla="*/ 91 h 302"/>
                <a:gd name="T18" fmla="*/ 33 w 154"/>
                <a:gd name="T19" fmla="*/ 91 h 302"/>
                <a:gd name="T20" fmla="*/ 33 w 154"/>
                <a:gd name="T21" fmla="*/ 91 h 302"/>
                <a:gd name="T22" fmla="*/ 33 w 154"/>
                <a:gd name="T23" fmla="*/ 91 h 302"/>
                <a:gd name="T24" fmla="*/ 33 w 154"/>
                <a:gd name="T25" fmla="*/ 91 h 302"/>
                <a:gd name="T26" fmla="*/ 33 w 154"/>
                <a:gd name="T27" fmla="*/ 91 h 302"/>
                <a:gd name="T28" fmla="*/ 33 w 154"/>
                <a:gd name="T29" fmla="*/ 91 h 302"/>
                <a:gd name="T30" fmla="*/ 33 w 154"/>
                <a:gd name="T31" fmla="*/ 91 h 302"/>
                <a:gd name="T32" fmla="*/ 33 w 154"/>
                <a:gd name="T33" fmla="*/ 91 h 302"/>
                <a:gd name="T34" fmla="*/ 33 w 154"/>
                <a:gd name="T35" fmla="*/ 91 h 302"/>
                <a:gd name="T36" fmla="*/ 33 w 154"/>
                <a:gd name="T37" fmla="*/ 91 h 302"/>
                <a:gd name="T38" fmla="*/ 33 w 154"/>
                <a:gd name="T39" fmla="*/ 91 h 302"/>
                <a:gd name="T40" fmla="*/ 33 w 154"/>
                <a:gd name="T41" fmla="*/ 91 h 302"/>
                <a:gd name="T42" fmla="*/ 13 w 154"/>
                <a:gd name="T43" fmla="*/ 121 h 302"/>
                <a:gd name="T44" fmla="*/ 13 w 154"/>
                <a:gd name="T45" fmla="*/ 121 h 302"/>
                <a:gd name="T46" fmla="*/ 60 w 154"/>
                <a:gd name="T47" fmla="*/ 219 h 302"/>
                <a:gd name="T48" fmla="*/ 143 w 154"/>
                <a:gd name="T49" fmla="*/ 302 h 302"/>
                <a:gd name="T50" fmla="*/ 154 w 154"/>
                <a:gd name="T51" fmla="*/ 291 h 302"/>
                <a:gd name="T52" fmla="*/ 124 w 154"/>
                <a:gd name="T53"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302">
                  <a:moveTo>
                    <a:pt x="124" y="0"/>
                  </a:moveTo>
                  <a:cubicBezTo>
                    <a:pt x="104" y="20"/>
                    <a:pt x="83" y="41"/>
                    <a:pt x="65" y="59"/>
                  </a:cubicBezTo>
                  <a:cubicBezTo>
                    <a:pt x="51" y="73"/>
                    <a:pt x="39" y="85"/>
                    <a:pt x="34" y="90"/>
                  </a:cubicBezTo>
                  <a:cubicBezTo>
                    <a:pt x="34" y="90"/>
                    <a:pt x="34" y="90"/>
                    <a:pt x="34" y="90"/>
                  </a:cubicBezTo>
                  <a:cubicBezTo>
                    <a:pt x="34" y="90"/>
                    <a:pt x="34" y="90"/>
                    <a:pt x="34" y="90"/>
                  </a:cubicBezTo>
                  <a:cubicBezTo>
                    <a:pt x="34" y="90"/>
                    <a:pt x="34" y="90"/>
                    <a:pt x="34" y="90"/>
                  </a:cubicBezTo>
                  <a:cubicBezTo>
                    <a:pt x="34" y="90"/>
                    <a:pt x="34" y="90"/>
                    <a:pt x="34" y="90"/>
                  </a:cubicBezTo>
                  <a:cubicBezTo>
                    <a:pt x="34" y="90"/>
                    <a:pt x="34" y="90"/>
                    <a:pt x="34" y="90"/>
                  </a:cubicBezTo>
                  <a:cubicBezTo>
                    <a:pt x="34" y="90"/>
                    <a:pt x="34"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33" y="91"/>
                    <a:pt x="33" y="91"/>
                    <a:pt x="33" y="91"/>
                  </a:cubicBezTo>
                  <a:cubicBezTo>
                    <a:pt x="22" y="102"/>
                    <a:pt x="17" y="112"/>
                    <a:pt x="13" y="121"/>
                  </a:cubicBezTo>
                  <a:cubicBezTo>
                    <a:pt x="13" y="121"/>
                    <a:pt x="13" y="121"/>
                    <a:pt x="13" y="121"/>
                  </a:cubicBezTo>
                  <a:cubicBezTo>
                    <a:pt x="13" y="121"/>
                    <a:pt x="0" y="159"/>
                    <a:pt x="60" y="219"/>
                  </a:cubicBezTo>
                  <a:cubicBezTo>
                    <a:pt x="77" y="236"/>
                    <a:pt x="107" y="266"/>
                    <a:pt x="143" y="302"/>
                  </a:cubicBezTo>
                  <a:cubicBezTo>
                    <a:pt x="147" y="298"/>
                    <a:pt x="151" y="295"/>
                    <a:pt x="154" y="291"/>
                  </a:cubicBezTo>
                  <a:cubicBezTo>
                    <a:pt x="15" y="151"/>
                    <a:pt x="84" y="52"/>
                    <a:pt x="124" y="0"/>
                  </a:cubicBezTo>
                </a:path>
              </a:pathLst>
            </a:custGeom>
            <a:solidFill>
              <a:srgbClr val="000000">
                <a:alpha val="10000"/>
              </a:srgbClr>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7E59"/>
                </a:solidFill>
                <a:effectLst/>
                <a:uLnTx/>
                <a:uFillTx/>
                <a:latin typeface="Times New Roman"/>
              </a:endParaRPr>
            </a:p>
          </p:txBody>
        </p:sp>
      </p:grpSp>
      <p:pic>
        <p:nvPicPr>
          <p:cNvPr id="22" name="Picture 21" descr="logo">
            <a:extLst>
              <a:ext uri="{FF2B5EF4-FFF2-40B4-BE49-F238E27FC236}">
                <a16:creationId xmlns:a16="http://schemas.microsoft.com/office/drawing/2014/main" id="{463B2C67-611D-4EAF-AF83-A351E63308A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13869" y="3402336"/>
            <a:ext cx="2592288" cy="811677"/>
          </a:xfrm>
          <a:prstGeom prst="rect">
            <a:avLst/>
          </a:prstGeom>
          <a:noFill/>
          <a:ln>
            <a:noFill/>
          </a:ln>
        </p:spPr>
      </p:pic>
      <p:sp>
        <p:nvSpPr>
          <p:cNvPr id="23" name="Rectangle 22">
            <a:extLst>
              <a:ext uri="{FF2B5EF4-FFF2-40B4-BE49-F238E27FC236}">
                <a16:creationId xmlns:a16="http://schemas.microsoft.com/office/drawing/2014/main" id="{8CB6D8F9-35CF-4FA7-90B7-DD19B4B6C3EE}"/>
              </a:ext>
            </a:extLst>
          </p:cNvPr>
          <p:cNvSpPr/>
          <p:nvPr/>
        </p:nvSpPr>
        <p:spPr>
          <a:xfrm>
            <a:off x="199355" y="1298209"/>
            <a:ext cx="3162728" cy="5355312"/>
          </a:xfrm>
          <a:prstGeom prst="rect">
            <a:avLst/>
          </a:prstGeom>
        </p:spPr>
        <p:txBody>
          <a:bodyPr wrap="square">
            <a:spAutoFit/>
          </a:bodyPr>
          <a:lstStyle/>
          <a:p>
            <a:r>
              <a:rPr lang="en-GB" dirty="0">
                <a:solidFill>
                  <a:srgbClr val="0070C0"/>
                </a:solidFill>
                <a:latin typeface="Calibri" panose="020F0502020204030204" pitchFamily="34" charset="0"/>
                <a:cs typeface="Calibri" panose="020F0502020204030204" pitchFamily="34" charset="0"/>
              </a:rPr>
              <a:t>What is the </a:t>
            </a:r>
            <a:r>
              <a:rPr lang="en-GB" dirty="0" err="1">
                <a:solidFill>
                  <a:srgbClr val="0070C0"/>
                </a:solidFill>
                <a:latin typeface="Calibri" panose="020F0502020204030204" pitchFamily="34" charset="0"/>
                <a:cs typeface="Calibri" panose="020F0502020204030204" pitchFamily="34" charset="0"/>
              </a:rPr>
              <a:t>vCommunityMDT</a:t>
            </a:r>
            <a:r>
              <a:rPr lang="en-GB" dirty="0">
                <a:solidFill>
                  <a:srgbClr val="0070C0"/>
                </a:solidFill>
                <a:latin typeface="Calibri" panose="020F0502020204030204" pitchFamily="34" charset="0"/>
                <a:cs typeface="Calibri" panose="020F0502020204030204" pitchFamily="34" charset="0"/>
              </a:rPr>
              <a:t>?</a:t>
            </a:r>
          </a:p>
          <a:p>
            <a:endParaRPr lang="en-GB" dirty="0">
              <a:solidFill>
                <a:srgbClr val="0070C0"/>
              </a:solidFill>
              <a:latin typeface="Calibri" panose="020F0502020204030204" pitchFamily="34" charset="0"/>
              <a:cs typeface="Calibri" panose="020F0502020204030204" pitchFamily="34" charset="0"/>
            </a:endParaRPr>
          </a:p>
          <a:p>
            <a:r>
              <a:rPr lang="en-GB" b="1" i="1" dirty="0">
                <a:solidFill>
                  <a:srgbClr val="0070C0"/>
                </a:solidFill>
                <a:latin typeface="Calibri" panose="020F0502020204030204" pitchFamily="34" charset="0"/>
                <a:cs typeface="Calibri" panose="020F0502020204030204" pitchFamily="34" charset="0"/>
              </a:rPr>
              <a:t>A </a:t>
            </a:r>
            <a:r>
              <a:rPr lang="en-GB" b="1" i="1" dirty="0" err="1">
                <a:solidFill>
                  <a:srgbClr val="0070C0"/>
                </a:solidFill>
                <a:latin typeface="Calibri" panose="020F0502020204030204" pitchFamily="34" charset="0"/>
                <a:cs typeface="Calibri" panose="020F0502020204030204" pitchFamily="34" charset="0"/>
              </a:rPr>
              <a:t>vCommunityMDT</a:t>
            </a:r>
            <a:r>
              <a:rPr lang="en-GB" b="1" i="1" dirty="0">
                <a:solidFill>
                  <a:srgbClr val="0070C0"/>
                </a:solidFill>
                <a:latin typeface="Calibri" panose="020F0502020204030204" pitchFamily="34" charset="0"/>
                <a:cs typeface="Calibri" panose="020F0502020204030204" pitchFamily="34" charset="0"/>
              </a:rPr>
              <a:t> brings together multiple agencies in a simple joined up, virtual way for people with complex needs living within our community. </a:t>
            </a:r>
          </a:p>
          <a:p>
            <a:endParaRPr lang="en-GB" dirty="0">
              <a:solidFill>
                <a:srgbClr val="0070C0"/>
              </a:solidFill>
              <a:latin typeface="Calibri" panose="020F0502020204030204" pitchFamily="34" charset="0"/>
              <a:cs typeface="Calibri" panose="020F0502020204030204" pitchFamily="34" charset="0"/>
            </a:endParaRPr>
          </a:p>
          <a:p>
            <a:r>
              <a:rPr lang="en-GB" dirty="0">
                <a:solidFill>
                  <a:srgbClr val="0070C0"/>
                </a:solidFill>
                <a:latin typeface="Calibri" panose="020F0502020204030204" pitchFamily="34" charset="0"/>
                <a:cs typeface="Calibri" panose="020F0502020204030204" pitchFamily="34" charset="0"/>
              </a:rPr>
              <a:t>Collaborators</a:t>
            </a:r>
          </a:p>
          <a:p>
            <a:pPr marL="285750" indent="-285750">
              <a:buFont typeface="Wingdings" panose="05000000000000000000" pitchFamily="2" charset="2"/>
              <a:buChar char="ü"/>
            </a:pPr>
            <a:r>
              <a:rPr lang="en-GB" dirty="0">
                <a:solidFill>
                  <a:srgbClr val="0070C0"/>
                </a:solidFill>
                <a:latin typeface="Calibri" panose="020F0502020204030204" pitchFamily="34" charset="0"/>
                <a:cs typeface="Calibri" panose="020F0502020204030204" pitchFamily="34" charset="0"/>
              </a:rPr>
              <a:t>Patient</a:t>
            </a:r>
          </a:p>
          <a:p>
            <a:pPr marL="285750" indent="-285750">
              <a:buFont typeface="Wingdings" panose="05000000000000000000" pitchFamily="2" charset="2"/>
              <a:buChar char="ü"/>
            </a:pPr>
            <a:r>
              <a:rPr lang="en-GB" dirty="0">
                <a:solidFill>
                  <a:srgbClr val="0070C0"/>
                </a:solidFill>
                <a:latin typeface="Calibri" panose="020F0502020204030204" pitchFamily="34" charset="0"/>
                <a:cs typeface="Calibri" panose="020F0502020204030204" pitchFamily="34" charset="0"/>
              </a:rPr>
              <a:t>Health</a:t>
            </a:r>
          </a:p>
          <a:p>
            <a:pPr marL="285750" indent="-285750">
              <a:buFont typeface="Wingdings" panose="05000000000000000000" pitchFamily="2" charset="2"/>
              <a:buChar char="ü"/>
            </a:pPr>
            <a:r>
              <a:rPr lang="en-GB" dirty="0">
                <a:solidFill>
                  <a:srgbClr val="0070C0"/>
                </a:solidFill>
                <a:latin typeface="Calibri" panose="020F0502020204030204" pitchFamily="34" charset="0"/>
                <a:cs typeface="Calibri" panose="020F0502020204030204" pitchFamily="34" charset="0"/>
              </a:rPr>
              <a:t>Social Care</a:t>
            </a:r>
          </a:p>
          <a:p>
            <a:pPr marL="285750" indent="-285750">
              <a:buFont typeface="Wingdings" panose="05000000000000000000" pitchFamily="2" charset="2"/>
              <a:buChar char="ü"/>
            </a:pPr>
            <a:r>
              <a:rPr lang="en-GB" dirty="0">
                <a:solidFill>
                  <a:srgbClr val="0070C0"/>
                </a:solidFill>
                <a:latin typeface="Calibri" panose="020F0502020204030204" pitchFamily="34" charset="0"/>
                <a:cs typeface="Calibri" panose="020F0502020204030204" pitchFamily="34" charset="0"/>
              </a:rPr>
              <a:t>Housing</a:t>
            </a:r>
          </a:p>
          <a:p>
            <a:pPr marL="285750" indent="-285750">
              <a:buFont typeface="Wingdings" panose="05000000000000000000" pitchFamily="2" charset="2"/>
              <a:buChar char="ü"/>
            </a:pPr>
            <a:r>
              <a:rPr lang="en-GB" dirty="0">
                <a:solidFill>
                  <a:srgbClr val="0070C0"/>
                </a:solidFill>
                <a:latin typeface="Calibri" panose="020F0502020204030204" pitchFamily="34" charset="0"/>
                <a:cs typeface="Calibri" panose="020F0502020204030204" pitchFamily="34" charset="0"/>
              </a:rPr>
              <a:t>Safeguarding</a:t>
            </a:r>
          </a:p>
          <a:p>
            <a:pPr marL="285750" indent="-285750">
              <a:buFont typeface="Wingdings" panose="05000000000000000000" pitchFamily="2" charset="2"/>
              <a:buChar char="ü"/>
            </a:pPr>
            <a:r>
              <a:rPr lang="en-GB" dirty="0">
                <a:solidFill>
                  <a:srgbClr val="0070C0"/>
                </a:solidFill>
                <a:latin typeface="Calibri" panose="020F0502020204030204" pitchFamily="34" charset="0"/>
                <a:cs typeface="Calibri" panose="020F0502020204030204" pitchFamily="34" charset="0"/>
              </a:rPr>
              <a:t>Primary Care</a:t>
            </a:r>
          </a:p>
          <a:p>
            <a:pPr marL="285750" indent="-285750">
              <a:buFont typeface="Wingdings" panose="05000000000000000000" pitchFamily="2" charset="2"/>
              <a:buChar char="ü"/>
            </a:pPr>
            <a:r>
              <a:rPr lang="en-GB" dirty="0">
                <a:solidFill>
                  <a:srgbClr val="0070C0"/>
                </a:solidFill>
                <a:latin typeface="Calibri" panose="020F0502020204030204" pitchFamily="34" charset="0"/>
                <a:cs typeface="Calibri" panose="020F0502020204030204" pitchFamily="34" charset="0"/>
              </a:rPr>
              <a:t>Hospice</a:t>
            </a:r>
          </a:p>
          <a:p>
            <a:pPr marL="285750" indent="-285750">
              <a:buFont typeface="Wingdings" panose="05000000000000000000" pitchFamily="2" charset="2"/>
              <a:buChar char="ü"/>
            </a:pPr>
            <a:r>
              <a:rPr lang="en-GB" dirty="0">
                <a:solidFill>
                  <a:srgbClr val="0070C0"/>
                </a:solidFill>
                <a:latin typeface="Calibri" panose="020F0502020204030204" pitchFamily="34" charset="0"/>
                <a:cs typeface="Calibri" panose="020F0502020204030204" pitchFamily="34" charset="0"/>
              </a:rPr>
              <a:t>Equipment services</a:t>
            </a:r>
          </a:p>
          <a:p>
            <a:pPr marL="285750" indent="-285750">
              <a:buFont typeface="Wingdings" panose="05000000000000000000" pitchFamily="2" charset="2"/>
              <a:buChar char="ü"/>
            </a:pPr>
            <a:r>
              <a:rPr lang="en-GB" dirty="0">
                <a:solidFill>
                  <a:srgbClr val="0070C0"/>
                </a:solidFill>
                <a:latin typeface="Calibri" panose="020F0502020204030204" pitchFamily="34" charset="0"/>
                <a:cs typeface="Calibri" panose="020F0502020204030204" pitchFamily="34" charset="0"/>
              </a:rPr>
              <a:t>Community support partners………. </a:t>
            </a:r>
          </a:p>
        </p:txBody>
      </p:sp>
      <p:sp>
        <p:nvSpPr>
          <p:cNvPr id="24" name="TextBox 23">
            <a:extLst>
              <a:ext uri="{FF2B5EF4-FFF2-40B4-BE49-F238E27FC236}">
                <a16:creationId xmlns:a16="http://schemas.microsoft.com/office/drawing/2014/main" id="{87DBEF78-4E46-45B1-B3DB-8D6F9DCC4EA8}"/>
              </a:ext>
            </a:extLst>
          </p:cNvPr>
          <p:cNvSpPr txBox="1"/>
          <p:nvPr/>
        </p:nvSpPr>
        <p:spPr>
          <a:xfrm rot="18897068">
            <a:off x="3904708" y="1814083"/>
            <a:ext cx="1611036" cy="369332"/>
          </a:xfrm>
          <a:prstGeom prst="rect">
            <a:avLst/>
          </a:prstGeom>
          <a:noFill/>
        </p:spPr>
        <p:txBody>
          <a:bodyPr wrap="square" rtlCol="0">
            <a:spAutoFit/>
          </a:bodyPr>
          <a:lstStyle/>
          <a:p>
            <a:r>
              <a:rPr lang="en-GB" b="1" dirty="0">
                <a:solidFill>
                  <a:schemeClr val="bg1"/>
                </a:solidFill>
              </a:rPr>
              <a:t>Cross System</a:t>
            </a:r>
          </a:p>
        </p:txBody>
      </p:sp>
      <p:sp>
        <p:nvSpPr>
          <p:cNvPr id="25" name="TextBox 24">
            <a:extLst>
              <a:ext uri="{FF2B5EF4-FFF2-40B4-BE49-F238E27FC236}">
                <a16:creationId xmlns:a16="http://schemas.microsoft.com/office/drawing/2014/main" id="{B5473637-E6A5-42BC-8AB3-9E4B6BDFFDE5}"/>
              </a:ext>
            </a:extLst>
          </p:cNvPr>
          <p:cNvSpPr txBox="1"/>
          <p:nvPr/>
        </p:nvSpPr>
        <p:spPr>
          <a:xfrm rot="2594797">
            <a:off x="6710001" y="2087006"/>
            <a:ext cx="1670304" cy="369332"/>
          </a:xfrm>
          <a:prstGeom prst="rect">
            <a:avLst/>
          </a:prstGeom>
          <a:noFill/>
        </p:spPr>
        <p:txBody>
          <a:bodyPr wrap="square" rtlCol="0">
            <a:spAutoFit/>
          </a:bodyPr>
          <a:lstStyle/>
          <a:p>
            <a:r>
              <a:rPr lang="en-GB" b="1" dirty="0">
                <a:solidFill>
                  <a:schemeClr val="bg1"/>
                </a:solidFill>
              </a:rPr>
              <a:t>Multi-agency</a:t>
            </a:r>
          </a:p>
        </p:txBody>
      </p:sp>
      <p:sp>
        <p:nvSpPr>
          <p:cNvPr id="26" name="TextBox 25">
            <a:extLst>
              <a:ext uri="{FF2B5EF4-FFF2-40B4-BE49-F238E27FC236}">
                <a16:creationId xmlns:a16="http://schemas.microsoft.com/office/drawing/2014/main" id="{F5FF10FF-D1DD-45C3-8FC8-6F4BFBEE0890}"/>
              </a:ext>
            </a:extLst>
          </p:cNvPr>
          <p:cNvSpPr txBox="1"/>
          <p:nvPr/>
        </p:nvSpPr>
        <p:spPr>
          <a:xfrm rot="2485890">
            <a:off x="3452227" y="4465168"/>
            <a:ext cx="1662607" cy="646331"/>
          </a:xfrm>
          <a:prstGeom prst="rect">
            <a:avLst/>
          </a:prstGeom>
          <a:noFill/>
        </p:spPr>
        <p:txBody>
          <a:bodyPr wrap="square" rtlCol="0">
            <a:spAutoFit/>
          </a:bodyPr>
          <a:lstStyle/>
          <a:p>
            <a:pPr algn="ctr"/>
            <a:r>
              <a:rPr lang="en-GB" b="1" dirty="0">
                <a:solidFill>
                  <a:schemeClr val="bg1"/>
                </a:solidFill>
              </a:rPr>
              <a:t>Governance &amp; Accountability</a:t>
            </a:r>
          </a:p>
        </p:txBody>
      </p:sp>
      <p:sp>
        <p:nvSpPr>
          <p:cNvPr id="27" name="TextBox 26">
            <a:extLst>
              <a:ext uri="{FF2B5EF4-FFF2-40B4-BE49-F238E27FC236}">
                <a16:creationId xmlns:a16="http://schemas.microsoft.com/office/drawing/2014/main" id="{64FF3356-8F24-4075-8A4B-EB731140CBCA}"/>
              </a:ext>
            </a:extLst>
          </p:cNvPr>
          <p:cNvSpPr txBox="1"/>
          <p:nvPr/>
        </p:nvSpPr>
        <p:spPr>
          <a:xfrm rot="18903180">
            <a:off x="6388138" y="4832616"/>
            <a:ext cx="2109216" cy="646331"/>
          </a:xfrm>
          <a:prstGeom prst="rect">
            <a:avLst/>
          </a:prstGeom>
          <a:noFill/>
        </p:spPr>
        <p:txBody>
          <a:bodyPr wrap="square" rtlCol="0">
            <a:spAutoFit/>
          </a:bodyPr>
          <a:lstStyle/>
          <a:p>
            <a:pPr algn="ctr"/>
            <a:r>
              <a:rPr lang="en-GB" b="1" dirty="0">
                <a:solidFill>
                  <a:schemeClr val="bg1"/>
                </a:solidFill>
              </a:rPr>
              <a:t>Population data &amp; Evidence Gathering </a:t>
            </a:r>
          </a:p>
        </p:txBody>
      </p:sp>
      <p:sp>
        <p:nvSpPr>
          <p:cNvPr id="28" name="TextBox 27">
            <a:extLst>
              <a:ext uri="{FF2B5EF4-FFF2-40B4-BE49-F238E27FC236}">
                <a16:creationId xmlns:a16="http://schemas.microsoft.com/office/drawing/2014/main" id="{53DFC88E-1D32-43FF-BDA1-5A5B5E36DC1F}"/>
              </a:ext>
            </a:extLst>
          </p:cNvPr>
          <p:cNvSpPr txBox="1"/>
          <p:nvPr/>
        </p:nvSpPr>
        <p:spPr>
          <a:xfrm>
            <a:off x="9038265" y="1596933"/>
            <a:ext cx="2738214" cy="4247317"/>
          </a:xfrm>
          <a:prstGeom prst="rect">
            <a:avLst/>
          </a:prstGeom>
          <a:noFill/>
        </p:spPr>
        <p:txBody>
          <a:bodyPr wrap="square" rtlCol="0">
            <a:spAutoFit/>
          </a:bodyPr>
          <a:lstStyle/>
          <a:p>
            <a:r>
              <a:rPr lang="en-GB" dirty="0">
                <a:solidFill>
                  <a:schemeClr val="accent1"/>
                </a:solidFill>
              </a:rPr>
              <a:t>Benefits</a:t>
            </a:r>
          </a:p>
          <a:p>
            <a:pPr marL="285750" indent="-285750">
              <a:buFont typeface="Wingdings" panose="05000000000000000000" pitchFamily="2" charset="2"/>
              <a:buChar char="ü"/>
            </a:pPr>
            <a:r>
              <a:rPr lang="en-GB" dirty="0">
                <a:solidFill>
                  <a:schemeClr val="accent1"/>
                </a:solidFill>
              </a:rPr>
              <a:t>Patient centred care</a:t>
            </a:r>
          </a:p>
          <a:p>
            <a:pPr marL="285750" indent="-285750">
              <a:buFont typeface="Wingdings" panose="05000000000000000000" pitchFamily="2" charset="2"/>
              <a:buChar char="ü"/>
            </a:pPr>
            <a:r>
              <a:rPr lang="en-GB" dirty="0">
                <a:solidFill>
                  <a:schemeClr val="accent1"/>
                </a:solidFill>
              </a:rPr>
              <a:t>Plan for those with no plan</a:t>
            </a:r>
          </a:p>
          <a:p>
            <a:pPr marL="285750" indent="-285750">
              <a:buFont typeface="Wingdings" panose="05000000000000000000" pitchFamily="2" charset="2"/>
              <a:buChar char="ü"/>
            </a:pPr>
            <a:r>
              <a:rPr lang="en-GB" dirty="0">
                <a:solidFill>
                  <a:schemeClr val="accent1"/>
                </a:solidFill>
              </a:rPr>
              <a:t>Reduced handoffs</a:t>
            </a:r>
          </a:p>
          <a:p>
            <a:pPr marL="285750" indent="-285750">
              <a:buFont typeface="Wingdings" panose="05000000000000000000" pitchFamily="2" charset="2"/>
              <a:buChar char="ü"/>
            </a:pPr>
            <a:r>
              <a:rPr lang="en-GB" dirty="0">
                <a:solidFill>
                  <a:schemeClr val="accent1"/>
                </a:solidFill>
              </a:rPr>
              <a:t>Responsive engagement</a:t>
            </a:r>
          </a:p>
          <a:p>
            <a:pPr marL="285750" indent="-285750">
              <a:buFont typeface="Wingdings" panose="05000000000000000000" pitchFamily="2" charset="2"/>
              <a:buChar char="ü"/>
            </a:pPr>
            <a:r>
              <a:rPr lang="en-GB" dirty="0">
                <a:solidFill>
                  <a:schemeClr val="accent1"/>
                </a:solidFill>
              </a:rPr>
              <a:t>System accountability</a:t>
            </a:r>
          </a:p>
          <a:p>
            <a:pPr marL="285750" indent="-285750">
              <a:buFont typeface="Wingdings" panose="05000000000000000000" pitchFamily="2" charset="2"/>
              <a:buChar char="ü"/>
            </a:pPr>
            <a:r>
              <a:rPr lang="en-GB" dirty="0">
                <a:solidFill>
                  <a:schemeClr val="accent1"/>
                </a:solidFill>
              </a:rPr>
              <a:t>Working together</a:t>
            </a:r>
          </a:p>
          <a:p>
            <a:pPr marL="285750" indent="-285750">
              <a:buFont typeface="Wingdings" panose="05000000000000000000" pitchFamily="2" charset="2"/>
              <a:buChar char="ü"/>
            </a:pPr>
            <a:r>
              <a:rPr lang="en-GB" dirty="0">
                <a:solidFill>
                  <a:schemeClr val="accent1"/>
                </a:solidFill>
              </a:rPr>
              <a:t>Boundary blurring</a:t>
            </a:r>
          </a:p>
          <a:p>
            <a:pPr marL="285750" indent="-285750">
              <a:buFont typeface="Wingdings" panose="05000000000000000000" pitchFamily="2" charset="2"/>
              <a:buChar char="ü"/>
            </a:pPr>
            <a:r>
              <a:rPr lang="en-GB" dirty="0">
                <a:solidFill>
                  <a:schemeClr val="accent1"/>
                </a:solidFill>
              </a:rPr>
              <a:t>Collective risk sharing</a:t>
            </a:r>
          </a:p>
          <a:p>
            <a:pPr marL="285750" indent="-285750">
              <a:buFont typeface="Wingdings" panose="05000000000000000000" pitchFamily="2" charset="2"/>
              <a:buChar char="ü"/>
            </a:pPr>
            <a:r>
              <a:rPr lang="en-GB" dirty="0">
                <a:solidFill>
                  <a:schemeClr val="accent1"/>
                </a:solidFill>
              </a:rPr>
              <a:t>Evidence of rehab and support gaps</a:t>
            </a:r>
          </a:p>
          <a:p>
            <a:pPr marL="285750" indent="-285750">
              <a:buFont typeface="Wingdings" panose="05000000000000000000" pitchFamily="2" charset="2"/>
              <a:buChar char="ü"/>
            </a:pPr>
            <a:r>
              <a:rPr lang="en-GB" dirty="0">
                <a:solidFill>
                  <a:schemeClr val="accent1"/>
                </a:solidFill>
              </a:rPr>
              <a:t>Driving change in practice</a:t>
            </a:r>
          </a:p>
          <a:p>
            <a:endParaRPr lang="en-GB" dirty="0"/>
          </a:p>
        </p:txBody>
      </p:sp>
      <p:sp>
        <p:nvSpPr>
          <p:cNvPr id="29" name="Title 1">
            <a:extLst>
              <a:ext uri="{FF2B5EF4-FFF2-40B4-BE49-F238E27FC236}">
                <a16:creationId xmlns:a16="http://schemas.microsoft.com/office/drawing/2014/main" id="{A957DB17-A144-4EA1-98D8-77364DA7E9A5}"/>
              </a:ext>
            </a:extLst>
          </p:cNvPr>
          <p:cNvSpPr txBox="1">
            <a:spLocks/>
          </p:cNvSpPr>
          <p:nvPr/>
        </p:nvSpPr>
        <p:spPr>
          <a:xfrm>
            <a:off x="199355" y="194961"/>
            <a:ext cx="10515600" cy="6560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accent1"/>
                </a:solidFill>
                <a:latin typeface="+mn-lt"/>
              </a:rPr>
              <a:t>Multiagency </a:t>
            </a:r>
            <a:r>
              <a:rPr lang="en-GB" dirty="0" err="1">
                <a:solidFill>
                  <a:schemeClr val="accent1"/>
                </a:solidFill>
                <a:latin typeface="+mn-lt"/>
              </a:rPr>
              <a:t>vCommunityMDT</a:t>
            </a:r>
            <a:endParaRPr lang="en-GB" dirty="0">
              <a:solidFill>
                <a:schemeClr val="accent1"/>
              </a:solidFill>
              <a:latin typeface="+mn-lt"/>
            </a:endParaRPr>
          </a:p>
        </p:txBody>
      </p:sp>
      <p:pic>
        <p:nvPicPr>
          <p:cNvPr id="30" name="Picture 29">
            <a:extLst>
              <a:ext uri="{FF2B5EF4-FFF2-40B4-BE49-F238E27FC236}">
                <a16:creationId xmlns:a16="http://schemas.microsoft.com/office/drawing/2014/main" id="{8C6008A5-910F-422E-9763-9374E00A7E36}"/>
              </a:ext>
            </a:extLst>
          </p:cNvPr>
          <p:cNvPicPr>
            <a:picLocks noChangeAspect="1"/>
          </p:cNvPicPr>
          <p:nvPr/>
        </p:nvPicPr>
        <p:blipFill>
          <a:blip r:embed="rId4"/>
          <a:stretch>
            <a:fillRect/>
          </a:stretch>
        </p:blipFill>
        <p:spPr>
          <a:xfrm>
            <a:off x="10569334" y="5301873"/>
            <a:ext cx="1593917" cy="1491384"/>
          </a:xfrm>
          <a:prstGeom prst="rect">
            <a:avLst/>
          </a:prstGeom>
        </p:spPr>
      </p:pic>
      <p:pic>
        <p:nvPicPr>
          <p:cNvPr id="31" name="Picture 30">
            <a:extLst>
              <a:ext uri="{FF2B5EF4-FFF2-40B4-BE49-F238E27FC236}">
                <a16:creationId xmlns:a16="http://schemas.microsoft.com/office/drawing/2014/main" id="{26D9F7BF-04A0-4727-B47F-F8E071D14C05}"/>
              </a:ext>
            </a:extLst>
          </p:cNvPr>
          <p:cNvPicPr>
            <a:picLocks noChangeAspect="1"/>
          </p:cNvPicPr>
          <p:nvPr/>
        </p:nvPicPr>
        <p:blipFill>
          <a:blip r:embed="rId5"/>
          <a:stretch>
            <a:fillRect/>
          </a:stretch>
        </p:blipFill>
        <p:spPr>
          <a:xfrm>
            <a:off x="11111502" y="194961"/>
            <a:ext cx="914479" cy="914479"/>
          </a:xfrm>
          <a:prstGeom prst="rect">
            <a:avLst/>
          </a:prstGeom>
        </p:spPr>
      </p:pic>
      <p:pic>
        <p:nvPicPr>
          <p:cNvPr id="32" name="Picture 31">
            <a:extLst>
              <a:ext uri="{FF2B5EF4-FFF2-40B4-BE49-F238E27FC236}">
                <a16:creationId xmlns:a16="http://schemas.microsoft.com/office/drawing/2014/main" id="{65CC6EFA-7646-4E1B-A997-EB66FABDEA21}"/>
              </a:ext>
            </a:extLst>
          </p:cNvPr>
          <p:cNvPicPr>
            <a:picLocks noChangeAspect="1"/>
          </p:cNvPicPr>
          <p:nvPr/>
        </p:nvPicPr>
        <p:blipFill>
          <a:blip r:embed="rId6"/>
          <a:stretch>
            <a:fillRect/>
          </a:stretch>
        </p:blipFill>
        <p:spPr>
          <a:xfrm>
            <a:off x="10356945" y="5335466"/>
            <a:ext cx="1835055" cy="634039"/>
          </a:xfrm>
          <a:prstGeom prst="rect">
            <a:avLst/>
          </a:prstGeom>
        </p:spPr>
      </p:pic>
    </p:spTree>
    <p:extLst>
      <p:ext uri="{BB962C8B-B14F-4D97-AF65-F5344CB8AC3E}">
        <p14:creationId xmlns:p14="http://schemas.microsoft.com/office/powerpoint/2010/main" val="34122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415C901-039D-4058-80C7-5ABA400CDB06}"/>
              </a:ext>
            </a:extLst>
          </p:cNvPr>
          <p:cNvSpPr/>
          <p:nvPr/>
        </p:nvSpPr>
        <p:spPr>
          <a:xfrm>
            <a:off x="4279505" y="2661651"/>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solidFill>
            </a:endParaRPr>
          </a:p>
        </p:txBody>
      </p:sp>
      <p:sp>
        <p:nvSpPr>
          <p:cNvPr id="5" name="Oval 4">
            <a:extLst>
              <a:ext uri="{FF2B5EF4-FFF2-40B4-BE49-F238E27FC236}">
                <a16:creationId xmlns:a16="http://schemas.microsoft.com/office/drawing/2014/main" id="{966DA334-7569-42CB-95CD-419F4AC26092}"/>
              </a:ext>
            </a:extLst>
          </p:cNvPr>
          <p:cNvSpPr/>
          <p:nvPr/>
        </p:nvSpPr>
        <p:spPr>
          <a:xfrm>
            <a:off x="6578655" y="2661651"/>
            <a:ext cx="1160580" cy="1160580"/>
          </a:xfrm>
          <a:prstGeom prst="ellipse">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B0F0"/>
              </a:solidFill>
            </a:endParaRPr>
          </a:p>
        </p:txBody>
      </p:sp>
      <p:sp>
        <p:nvSpPr>
          <p:cNvPr id="6" name="Oval 5">
            <a:extLst>
              <a:ext uri="{FF2B5EF4-FFF2-40B4-BE49-F238E27FC236}">
                <a16:creationId xmlns:a16="http://schemas.microsoft.com/office/drawing/2014/main" id="{6D8E2964-D9A5-4A16-8604-F04921C189EB}"/>
              </a:ext>
            </a:extLst>
          </p:cNvPr>
          <p:cNvSpPr/>
          <p:nvPr/>
        </p:nvSpPr>
        <p:spPr>
          <a:xfrm>
            <a:off x="8877806" y="2661651"/>
            <a:ext cx="1160580" cy="116058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endParaRPr>
          </a:p>
        </p:txBody>
      </p:sp>
      <p:sp>
        <p:nvSpPr>
          <p:cNvPr id="19" name="Oval 18">
            <a:extLst>
              <a:ext uri="{FF2B5EF4-FFF2-40B4-BE49-F238E27FC236}">
                <a16:creationId xmlns:a16="http://schemas.microsoft.com/office/drawing/2014/main" id="{FC17936A-EE2B-4C30-A31C-496282D48B87}"/>
              </a:ext>
            </a:extLst>
          </p:cNvPr>
          <p:cNvSpPr/>
          <p:nvPr/>
        </p:nvSpPr>
        <p:spPr>
          <a:xfrm>
            <a:off x="1980355" y="2661651"/>
            <a:ext cx="1160580" cy="116058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solidFill>
            </a:endParaRPr>
          </a:p>
        </p:txBody>
      </p:sp>
      <p:sp>
        <p:nvSpPr>
          <p:cNvPr id="23" name="Freeform: Shape 22" descr="timeline ">
            <a:extLst>
              <a:ext uri="{FF2B5EF4-FFF2-40B4-BE49-F238E27FC236}">
                <a16:creationId xmlns:a16="http://schemas.microsoft.com/office/drawing/2014/main" id="{7889103E-B405-4427-BC20-A3CA893D099A}"/>
              </a:ext>
            </a:extLst>
          </p:cNvPr>
          <p:cNvSpPr/>
          <p:nvPr/>
        </p:nvSpPr>
        <p:spPr>
          <a:xfrm flipH="1" flipV="1">
            <a:off x="1410015" y="2040283"/>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rgbClr val="00B0F0"/>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accent2"/>
              </a:solidFill>
            </a:endParaRPr>
          </a:p>
        </p:txBody>
      </p:sp>
      <p:sp>
        <p:nvSpPr>
          <p:cNvPr id="2" name="Oval 1" descr="timeline endpoints">
            <a:extLst>
              <a:ext uri="{FF2B5EF4-FFF2-40B4-BE49-F238E27FC236}">
                <a16:creationId xmlns:a16="http://schemas.microsoft.com/office/drawing/2014/main" id="{81AA7F01-98B3-49CE-A287-1B558536C306}"/>
              </a:ext>
            </a:extLst>
          </p:cNvPr>
          <p:cNvSpPr/>
          <p:nvPr/>
        </p:nvSpPr>
        <p:spPr>
          <a:xfrm>
            <a:off x="1320120" y="3149771"/>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descr="timeline endpoints">
            <a:extLst>
              <a:ext uri="{FF2B5EF4-FFF2-40B4-BE49-F238E27FC236}">
                <a16:creationId xmlns:a16="http://schemas.microsoft.com/office/drawing/2014/main" id="{491CCD59-030F-4F79-9A33-EBC86A2EC9FE}"/>
              </a:ext>
            </a:extLst>
          </p:cNvPr>
          <p:cNvSpPr/>
          <p:nvPr/>
        </p:nvSpPr>
        <p:spPr>
          <a:xfrm>
            <a:off x="10480529" y="3149771"/>
            <a:ext cx="218092" cy="218092"/>
          </a:xfrm>
          <a:prstGeom prst="ellipse">
            <a:avLst/>
          </a:prstGeom>
          <a:solidFill>
            <a:srgbClr val="20A472"/>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1429166" y="4828615"/>
            <a:ext cx="1796396" cy="302186"/>
          </a:xfrm>
        </p:spPr>
        <p:txBody>
          <a:bodyPr/>
          <a:lstStyle/>
          <a:p>
            <a:r>
              <a:rPr lang="en-US" dirty="0"/>
              <a:t>The Big Picture </a:t>
            </a:r>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3777755" y="4833770"/>
            <a:ext cx="2164080" cy="302186"/>
          </a:xfrm>
        </p:spPr>
        <p:txBody>
          <a:bodyPr/>
          <a:lstStyle/>
          <a:p>
            <a:r>
              <a:rPr lang="en-US" dirty="0"/>
              <a:t>Collective Learning </a:t>
            </a:r>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6263385" y="4862957"/>
            <a:ext cx="2346150" cy="302186"/>
          </a:xfrm>
        </p:spPr>
        <p:txBody>
          <a:bodyPr/>
          <a:lstStyle/>
          <a:p>
            <a:r>
              <a:rPr lang="en-US" dirty="0"/>
              <a:t>Developing networks</a:t>
            </a:r>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8737858" y="4857802"/>
            <a:ext cx="2459148" cy="302186"/>
          </a:xfrm>
        </p:spPr>
        <p:txBody>
          <a:bodyPr/>
          <a:lstStyle/>
          <a:p>
            <a:r>
              <a:rPr lang="en-US" dirty="0"/>
              <a:t>Putting it into Practice</a:t>
            </a:r>
          </a:p>
        </p:txBody>
      </p:sp>
      <p:sp>
        <p:nvSpPr>
          <p:cNvPr id="34" name="Title 33">
            <a:extLst>
              <a:ext uri="{FF2B5EF4-FFF2-40B4-BE49-F238E27FC236}">
                <a16:creationId xmlns:a16="http://schemas.microsoft.com/office/drawing/2014/main" id="{F28D01B5-A5BC-45A3-8718-13BDC694F21C}"/>
              </a:ext>
            </a:extLst>
          </p:cNvPr>
          <p:cNvSpPr>
            <a:spLocks noGrp="1"/>
          </p:cNvSpPr>
          <p:nvPr>
            <p:ph type="title"/>
          </p:nvPr>
        </p:nvSpPr>
        <p:spPr/>
        <p:txBody>
          <a:bodyPr/>
          <a:lstStyle/>
          <a:p>
            <a:r>
              <a:rPr lang="en-US" dirty="0">
                <a:solidFill>
                  <a:schemeClr val="accent1"/>
                </a:solidFill>
                <a:latin typeface="+mn-lt"/>
              </a:rPr>
              <a:t>Reflections &amp; Thoughts</a:t>
            </a:r>
          </a:p>
        </p:txBody>
      </p:sp>
      <p:pic>
        <p:nvPicPr>
          <p:cNvPr id="8" name="Graphic 7" descr="Images">
            <a:extLst>
              <a:ext uri="{FF2B5EF4-FFF2-40B4-BE49-F238E27FC236}">
                <a16:creationId xmlns:a16="http://schemas.microsoft.com/office/drawing/2014/main" id="{B3CB6AFF-ED0C-47DA-B806-1DBB33E056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1198" y="2764752"/>
            <a:ext cx="914400" cy="914400"/>
          </a:xfrm>
          <a:prstGeom prst="rect">
            <a:avLst/>
          </a:prstGeom>
        </p:spPr>
      </p:pic>
      <p:pic>
        <p:nvPicPr>
          <p:cNvPr id="10" name="Graphic 9" descr="Classroom">
            <a:extLst>
              <a:ext uri="{FF2B5EF4-FFF2-40B4-BE49-F238E27FC236}">
                <a16:creationId xmlns:a16="http://schemas.microsoft.com/office/drawing/2014/main" id="{B4BDD459-E0B3-4A58-9ADE-31B8A93D26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0447" y="2801617"/>
            <a:ext cx="914400" cy="914400"/>
          </a:xfrm>
          <a:prstGeom prst="rect">
            <a:avLst/>
          </a:prstGeom>
        </p:spPr>
      </p:pic>
      <p:pic>
        <p:nvPicPr>
          <p:cNvPr id="12" name="Graphic 11" descr="Connections">
            <a:extLst>
              <a:ext uri="{FF2B5EF4-FFF2-40B4-BE49-F238E27FC236}">
                <a16:creationId xmlns:a16="http://schemas.microsoft.com/office/drawing/2014/main" id="{420B2DFC-F5B4-4E27-BBCF-4A241B602A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79597" y="2817045"/>
            <a:ext cx="914400" cy="914400"/>
          </a:xfrm>
          <a:prstGeom prst="rect">
            <a:avLst/>
          </a:prstGeom>
        </p:spPr>
      </p:pic>
      <p:pic>
        <p:nvPicPr>
          <p:cNvPr id="14" name="Graphic 13" descr="Handshake">
            <a:extLst>
              <a:ext uri="{FF2B5EF4-FFF2-40B4-BE49-F238E27FC236}">
                <a16:creationId xmlns:a16="http://schemas.microsoft.com/office/drawing/2014/main" id="{16D0C871-6BAA-4DD9-8D9F-4E0F6D394C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78748" y="2813281"/>
            <a:ext cx="914400" cy="914400"/>
          </a:xfrm>
          <a:prstGeom prst="rect">
            <a:avLst/>
          </a:prstGeom>
        </p:spPr>
      </p:pic>
    </p:spTree>
    <p:extLst>
      <p:ext uri="{BB962C8B-B14F-4D97-AF65-F5344CB8AC3E}">
        <p14:creationId xmlns:p14="http://schemas.microsoft.com/office/powerpoint/2010/main" val="253734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415C901-039D-4058-80C7-5ABA400CDB06}"/>
              </a:ext>
            </a:extLst>
          </p:cNvPr>
          <p:cNvSpPr/>
          <p:nvPr/>
        </p:nvSpPr>
        <p:spPr>
          <a:xfrm>
            <a:off x="4279505" y="2661651"/>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solidFill>
            </a:endParaRPr>
          </a:p>
        </p:txBody>
      </p:sp>
      <p:sp>
        <p:nvSpPr>
          <p:cNvPr id="5" name="Oval 4">
            <a:extLst>
              <a:ext uri="{FF2B5EF4-FFF2-40B4-BE49-F238E27FC236}">
                <a16:creationId xmlns:a16="http://schemas.microsoft.com/office/drawing/2014/main" id="{966DA334-7569-42CB-95CD-419F4AC26092}"/>
              </a:ext>
            </a:extLst>
          </p:cNvPr>
          <p:cNvSpPr/>
          <p:nvPr/>
        </p:nvSpPr>
        <p:spPr>
          <a:xfrm>
            <a:off x="6578655" y="2661651"/>
            <a:ext cx="1160580" cy="1160580"/>
          </a:xfrm>
          <a:prstGeom prst="ellipse">
            <a:avLst/>
          </a:prstGeom>
          <a:solidFill>
            <a:schemeClr val="bg1"/>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B0F0"/>
              </a:solidFill>
            </a:endParaRPr>
          </a:p>
        </p:txBody>
      </p:sp>
      <p:sp>
        <p:nvSpPr>
          <p:cNvPr id="6" name="Oval 5">
            <a:extLst>
              <a:ext uri="{FF2B5EF4-FFF2-40B4-BE49-F238E27FC236}">
                <a16:creationId xmlns:a16="http://schemas.microsoft.com/office/drawing/2014/main" id="{6D8E2964-D9A5-4A16-8604-F04921C189EB}"/>
              </a:ext>
            </a:extLst>
          </p:cNvPr>
          <p:cNvSpPr/>
          <p:nvPr/>
        </p:nvSpPr>
        <p:spPr>
          <a:xfrm>
            <a:off x="8877806" y="2661651"/>
            <a:ext cx="1160580" cy="116058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endParaRPr>
          </a:p>
        </p:txBody>
      </p:sp>
      <p:sp>
        <p:nvSpPr>
          <p:cNvPr id="19" name="Oval 18">
            <a:extLst>
              <a:ext uri="{FF2B5EF4-FFF2-40B4-BE49-F238E27FC236}">
                <a16:creationId xmlns:a16="http://schemas.microsoft.com/office/drawing/2014/main" id="{FC17936A-EE2B-4C30-A31C-496282D48B87}"/>
              </a:ext>
            </a:extLst>
          </p:cNvPr>
          <p:cNvSpPr/>
          <p:nvPr/>
        </p:nvSpPr>
        <p:spPr>
          <a:xfrm>
            <a:off x="1980355" y="2661651"/>
            <a:ext cx="1160580" cy="116058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solidFill>
            </a:endParaRPr>
          </a:p>
        </p:txBody>
      </p:sp>
      <p:sp>
        <p:nvSpPr>
          <p:cNvPr id="23" name="Freeform: Shape 22" descr="timeline ">
            <a:extLst>
              <a:ext uri="{FF2B5EF4-FFF2-40B4-BE49-F238E27FC236}">
                <a16:creationId xmlns:a16="http://schemas.microsoft.com/office/drawing/2014/main" id="{7889103E-B405-4427-BC20-A3CA893D099A}"/>
              </a:ext>
            </a:extLst>
          </p:cNvPr>
          <p:cNvSpPr/>
          <p:nvPr/>
        </p:nvSpPr>
        <p:spPr>
          <a:xfrm flipH="1" flipV="1">
            <a:off x="1410015" y="2040283"/>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rgbClr val="00B0F0"/>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00" dirty="0">
              <a:solidFill>
                <a:schemeClr val="accent2"/>
              </a:solidFill>
            </a:endParaRPr>
          </a:p>
        </p:txBody>
      </p:sp>
      <p:sp>
        <p:nvSpPr>
          <p:cNvPr id="2" name="Oval 1" descr="timeline endpoints">
            <a:extLst>
              <a:ext uri="{FF2B5EF4-FFF2-40B4-BE49-F238E27FC236}">
                <a16:creationId xmlns:a16="http://schemas.microsoft.com/office/drawing/2014/main" id="{81AA7F01-98B3-49CE-A287-1B558536C306}"/>
              </a:ext>
            </a:extLst>
          </p:cNvPr>
          <p:cNvSpPr/>
          <p:nvPr/>
        </p:nvSpPr>
        <p:spPr>
          <a:xfrm>
            <a:off x="1320120" y="3149771"/>
            <a:ext cx="218092" cy="218092"/>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descr="timeline endpoints">
            <a:extLst>
              <a:ext uri="{FF2B5EF4-FFF2-40B4-BE49-F238E27FC236}">
                <a16:creationId xmlns:a16="http://schemas.microsoft.com/office/drawing/2014/main" id="{491CCD59-030F-4F79-9A33-EBC86A2EC9FE}"/>
              </a:ext>
            </a:extLst>
          </p:cNvPr>
          <p:cNvSpPr/>
          <p:nvPr/>
        </p:nvSpPr>
        <p:spPr>
          <a:xfrm>
            <a:off x="10480529" y="3149771"/>
            <a:ext cx="218092" cy="218092"/>
          </a:xfrm>
          <a:prstGeom prst="ellipse">
            <a:avLst/>
          </a:prstGeom>
          <a:solidFill>
            <a:srgbClr val="20A472"/>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1429166" y="4828615"/>
            <a:ext cx="1796396" cy="302186"/>
          </a:xfrm>
        </p:spPr>
        <p:txBody>
          <a:bodyPr/>
          <a:lstStyle/>
          <a:p>
            <a:r>
              <a:rPr lang="en-US" dirty="0"/>
              <a:t>The Big Picture </a:t>
            </a:r>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3777755" y="4833770"/>
            <a:ext cx="2164080" cy="302186"/>
          </a:xfrm>
        </p:spPr>
        <p:txBody>
          <a:bodyPr/>
          <a:lstStyle/>
          <a:p>
            <a:r>
              <a:rPr lang="en-US" dirty="0"/>
              <a:t>Collective Learning </a:t>
            </a:r>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6263385" y="4862957"/>
            <a:ext cx="2346150" cy="302186"/>
          </a:xfrm>
        </p:spPr>
        <p:txBody>
          <a:bodyPr/>
          <a:lstStyle/>
          <a:p>
            <a:r>
              <a:rPr lang="en-US" dirty="0"/>
              <a:t>Developing networks</a:t>
            </a:r>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8737858" y="4857802"/>
            <a:ext cx="2459148" cy="302186"/>
          </a:xfrm>
        </p:spPr>
        <p:txBody>
          <a:bodyPr/>
          <a:lstStyle/>
          <a:p>
            <a:r>
              <a:rPr lang="en-US" dirty="0"/>
              <a:t>Putting it into Practice</a:t>
            </a:r>
          </a:p>
        </p:txBody>
      </p:sp>
      <p:sp>
        <p:nvSpPr>
          <p:cNvPr id="34" name="Title 33">
            <a:extLst>
              <a:ext uri="{FF2B5EF4-FFF2-40B4-BE49-F238E27FC236}">
                <a16:creationId xmlns:a16="http://schemas.microsoft.com/office/drawing/2014/main" id="{F28D01B5-A5BC-45A3-8718-13BDC694F21C}"/>
              </a:ext>
            </a:extLst>
          </p:cNvPr>
          <p:cNvSpPr>
            <a:spLocks noGrp="1"/>
          </p:cNvSpPr>
          <p:nvPr>
            <p:ph type="title"/>
          </p:nvPr>
        </p:nvSpPr>
        <p:spPr/>
        <p:txBody>
          <a:bodyPr/>
          <a:lstStyle/>
          <a:p>
            <a:r>
              <a:rPr lang="en-US" dirty="0">
                <a:solidFill>
                  <a:schemeClr val="accent1"/>
                </a:solidFill>
                <a:latin typeface="Calibri" panose="020F0502020204030204" pitchFamily="34" charset="0"/>
                <a:cs typeface="Calibri" panose="020F0502020204030204" pitchFamily="34" charset="0"/>
              </a:rPr>
              <a:t>Our time together today</a:t>
            </a:r>
          </a:p>
        </p:txBody>
      </p:sp>
      <p:pic>
        <p:nvPicPr>
          <p:cNvPr id="8" name="Graphic 7" descr="Images">
            <a:extLst>
              <a:ext uri="{FF2B5EF4-FFF2-40B4-BE49-F238E27FC236}">
                <a16:creationId xmlns:a16="http://schemas.microsoft.com/office/drawing/2014/main" id="{B3CB6AFF-ED0C-47DA-B806-1DBB33E056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1198" y="2764752"/>
            <a:ext cx="914400" cy="914400"/>
          </a:xfrm>
          <a:prstGeom prst="rect">
            <a:avLst/>
          </a:prstGeom>
        </p:spPr>
      </p:pic>
      <p:pic>
        <p:nvPicPr>
          <p:cNvPr id="10" name="Graphic 9" descr="Classroom">
            <a:extLst>
              <a:ext uri="{FF2B5EF4-FFF2-40B4-BE49-F238E27FC236}">
                <a16:creationId xmlns:a16="http://schemas.microsoft.com/office/drawing/2014/main" id="{B4BDD459-E0B3-4A58-9ADE-31B8A93D26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0447" y="2801617"/>
            <a:ext cx="914400" cy="914400"/>
          </a:xfrm>
          <a:prstGeom prst="rect">
            <a:avLst/>
          </a:prstGeom>
        </p:spPr>
      </p:pic>
      <p:pic>
        <p:nvPicPr>
          <p:cNvPr id="12" name="Graphic 11" descr="Connections">
            <a:extLst>
              <a:ext uri="{FF2B5EF4-FFF2-40B4-BE49-F238E27FC236}">
                <a16:creationId xmlns:a16="http://schemas.microsoft.com/office/drawing/2014/main" id="{420B2DFC-F5B4-4E27-BBCF-4A241B602A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79597" y="2817045"/>
            <a:ext cx="914400" cy="914400"/>
          </a:xfrm>
          <a:prstGeom prst="rect">
            <a:avLst/>
          </a:prstGeom>
        </p:spPr>
      </p:pic>
      <p:pic>
        <p:nvPicPr>
          <p:cNvPr id="14" name="Graphic 13" descr="Handshake">
            <a:extLst>
              <a:ext uri="{FF2B5EF4-FFF2-40B4-BE49-F238E27FC236}">
                <a16:creationId xmlns:a16="http://schemas.microsoft.com/office/drawing/2014/main" id="{16D0C871-6BAA-4DD9-8D9F-4E0F6D394C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78748" y="2813281"/>
            <a:ext cx="914400" cy="914400"/>
          </a:xfrm>
          <a:prstGeom prst="rect">
            <a:avLst/>
          </a:prstGeom>
        </p:spPr>
      </p:pic>
    </p:spTree>
    <p:extLst>
      <p:ext uri="{BB962C8B-B14F-4D97-AF65-F5344CB8AC3E}">
        <p14:creationId xmlns:p14="http://schemas.microsoft.com/office/powerpoint/2010/main" val="423062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5D0D6-60B9-4B53-99B2-F0165CD9C064}"/>
              </a:ext>
            </a:extLst>
          </p:cNvPr>
          <p:cNvSpPr>
            <a:spLocks noGrp="1"/>
          </p:cNvSpPr>
          <p:nvPr>
            <p:ph type="title"/>
          </p:nvPr>
        </p:nvSpPr>
        <p:spPr>
          <a:xfrm>
            <a:off x="1001058" y="547143"/>
            <a:ext cx="10515600" cy="1133693"/>
          </a:xfrm>
        </p:spPr>
        <p:txBody>
          <a:bodyPr>
            <a:normAutofit/>
          </a:bodyPr>
          <a:lstStyle/>
          <a:p>
            <a:r>
              <a:rPr lang="en-GB" dirty="0">
                <a:solidFill>
                  <a:schemeClr val="accent1"/>
                </a:solidFill>
                <a:latin typeface="+mn-lt"/>
              </a:rPr>
              <a:t>The big picture-  delivering population health</a:t>
            </a:r>
          </a:p>
        </p:txBody>
      </p:sp>
      <p:graphicFrame>
        <p:nvGraphicFramePr>
          <p:cNvPr id="5" name="Content Placeholder 2">
            <a:extLst>
              <a:ext uri="{FF2B5EF4-FFF2-40B4-BE49-F238E27FC236}">
                <a16:creationId xmlns:a16="http://schemas.microsoft.com/office/drawing/2014/main" id="{EC01E4AD-2CC4-1DCC-A41A-F11756C47056}"/>
              </a:ext>
            </a:extLst>
          </p:cNvPr>
          <p:cNvGraphicFramePr>
            <a:graphicFrameLocks noGrp="1"/>
          </p:cNvGraphicFramePr>
          <p:nvPr>
            <p:ph idx="1"/>
            <p:extLst>
              <p:ext uri="{D42A27DB-BD31-4B8C-83A1-F6EECF244321}">
                <p14:modId xmlns:p14="http://schemas.microsoft.com/office/powerpoint/2010/main" val="21120844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Images">
            <a:extLst>
              <a:ext uri="{FF2B5EF4-FFF2-40B4-BE49-F238E27FC236}">
                <a16:creationId xmlns:a16="http://schemas.microsoft.com/office/drawing/2014/main" id="{CAE18B11-2063-4A82-8F7F-E21AE02126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59458" y="99795"/>
            <a:ext cx="914400" cy="914400"/>
          </a:xfrm>
          <a:prstGeom prst="rect">
            <a:avLst/>
          </a:prstGeom>
        </p:spPr>
      </p:pic>
    </p:spTree>
    <p:extLst>
      <p:ext uri="{BB962C8B-B14F-4D97-AF65-F5344CB8AC3E}">
        <p14:creationId xmlns:p14="http://schemas.microsoft.com/office/powerpoint/2010/main" val="74044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3C16-0392-4FFA-8981-9396E97C9098}"/>
              </a:ext>
            </a:extLst>
          </p:cNvPr>
          <p:cNvSpPr>
            <a:spLocks noGrp="1"/>
          </p:cNvSpPr>
          <p:nvPr>
            <p:ph type="title"/>
          </p:nvPr>
        </p:nvSpPr>
        <p:spPr/>
        <p:txBody>
          <a:bodyPr/>
          <a:lstStyle/>
          <a:p>
            <a:r>
              <a:rPr lang="en-GB" dirty="0">
                <a:solidFill>
                  <a:schemeClr val="accent1"/>
                </a:solidFill>
              </a:rPr>
              <a:t>CSP Community rehabilitation Standards</a:t>
            </a:r>
          </a:p>
        </p:txBody>
      </p:sp>
      <p:graphicFrame>
        <p:nvGraphicFramePr>
          <p:cNvPr id="7" name="Content Placeholder 2">
            <a:extLst>
              <a:ext uri="{FF2B5EF4-FFF2-40B4-BE49-F238E27FC236}">
                <a16:creationId xmlns:a16="http://schemas.microsoft.com/office/drawing/2014/main" id="{40520779-56AE-ED7F-A91A-7C4F72F23644}"/>
              </a:ext>
            </a:extLst>
          </p:cNvPr>
          <p:cNvGraphicFramePr>
            <a:graphicFrameLocks noGrp="1"/>
          </p:cNvGraphicFramePr>
          <p:nvPr>
            <p:ph sz="half" idx="1"/>
            <p:extLst>
              <p:ext uri="{D42A27DB-BD31-4B8C-83A1-F6EECF244321}">
                <p14:modId xmlns:p14="http://schemas.microsoft.com/office/powerpoint/2010/main" val="4012335830"/>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4AC54FE7-AABF-401C-ABC1-C6ADF22380E1}"/>
              </a:ext>
            </a:extLst>
          </p:cNvPr>
          <p:cNvSpPr>
            <a:spLocks noGrp="1"/>
          </p:cNvSpPr>
          <p:nvPr>
            <p:ph sz="half" idx="2"/>
          </p:nvPr>
        </p:nvSpPr>
        <p:spPr>
          <a:xfrm>
            <a:off x="7400544" y="1825625"/>
            <a:ext cx="4498848" cy="4351338"/>
          </a:xfrm>
        </p:spPr>
        <p:txBody>
          <a:bodyPr>
            <a:normAutofit/>
          </a:bodyPr>
          <a:lstStyle/>
          <a:p>
            <a:pPr marL="0" indent="0">
              <a:buNone/>
            </a:pPr>
            <a:r>
              <a:rPr lang="en-GB" dirty="0">
                <a:solidFill>
                  <a:schemeClr val="accent1"/>
                </a:solidFill>
              </a:rPr>
              <a:t>Call to Action</a:t>
            </a:r>
          </a:p>
          <a:p>
            <a:pPr>
              <a:buFont typeface="Wingdings" panose="05000000000000000000" pitchFamily="2" charset="2"/>
              <a:buChar char="ü"/>
            </a:pPr>
            <a:r>
              <a:rPr lang="en-GB" dirty="0">
                <a:solidFill>
                  <a:schemeClr val="accent1"/>
                </a:solidFill>
              </a:rPr>
              <a:t>Mapping &amp; benchmarking</a:t>
            </a:r>
          </a:p>
          <a:p>
            <a:pPr>
              <a:buFont typeface="Wingdings" panose="05000000000000000000" pitchFamily="2" charset="2"/>
              <a:buChar char="ü"/>
            </a:pPr>
            <a:r>
              <a:rPr lang="en-GB" dirty="0">
                <a:solidFill>
                  <a:schemeClr val="accent1"/>
                </a:solidFill>
              </a:rPr>
              <a:t>System rehabilitation programmes</a:t>
            </a:r>
          </a:p>
          <a:p>
            <a:pPr>
              <a:buFont typeface="Wingdings" panose="05000000000000000000" pitchFamily="2" charset="2"/>
              <a:buChar char="ü"/>
            </a:pPr>
            <a:r>
              <a:rPr lang="en-GB" dirty="0">
                <a:solidFill>
                  <a:schemeClr val="accent1"/>
                </a:solidFill>
              </a:rPr>
              <a:t>Needs based care</a:t>
            </a:r>
          </a:p>
          <a:p>
            <a:pPr>
              <a:buFont typeface="Wingdings" panose="05000000000000000000" pitchFamily="2" charset="2"/>
              <a:buChar char="ü"/>
            </a:pPr>
            <a:r>
              <a:rPr lang="en-GB" dirty="0">
                <a:solidFill>
                  <a:schemeClr val="accent1"/>
                </a:solidFill>
              </a:rPr>
              <a:t>Proportionate delivery models</a:t>
            </a:r>
          </a:p>
          <a:p>
            <a:pPr>
              <a:buFont typeface="Wingdings" panose="05000000000000000000" pitchFamily="2" charset="2"/>
              <a:buChar char="ü"/>
            </a:pPr>
            <a:r>
              <a:rPr lang="en-GB" dirty="0">
                <a:solidFill>
                  <a:schemeClr val="accent1"/>
                </a:solidFill>
              </a:rPr>
              <a:t>Single community umbrella</a:t>
            </a:r>
          </a:p>
          <a:p>
            <a:pPr>
              <a:buFont typeface="Wingdings" panose="05000000000000000000" pitchFamily="2" charset="2"/>
              <a:buChar char="ü"/>
            </a:pPr>
            <a:r>
              <a:rPr lang="en-GB" dirty="0">
                <a:solidFill>
                  <a:schemeClr val="accent1"/>
                </a:solidFill>
              </a:rPr>
              <a:t>Regional data suite</a:t>
            </a:r>
          </a:p>
          <a:p>
            <a:pPr>
              <a:buFont typeface="Wingdings" panose="05000000000000000000" pitchFamily="2" charset="2"/>
              <a:buChar char="ü"/>
            </a:pPr>
            <a:endParaRPr lang="en-GB" dirty="0"/>
          </a:p>
          <a:p>
            <a:pPr>
              <a:buFont typeface="Wingdings" panose="05000000000000000000" pitchFamily="2" charset="2"/>
              <a:buChar char="ü"/>
            </a:pPr>
            <a:endParaRPr lang="en-GB" dirty="0"/>
          </a:p>
        </p:txBody>
      </p:sp>
      <p:pic>
        <p:nvPicPr>
          <p:cNvPr id="5" name="Picture 4">
            <a:extLst>
              <a:ext uri="{FF2B5EF4-FFF2-40B4-BE49-F238E27FC236}">
                <a16:creationId xmlns:a16="http://schemas.microsoft.com/office/drawing/2014/main" id="{3E480E8B-D7FB-406A-A12C-3C4CE7D27669}"/>
              </a:ext>
            </a:extLst>
          </p:cNvPr>
          <p:cNvPicPr>
            <a:picLocks noChangeAspect="1"/>
          </p:cNvPicPr>
          <p:nvPr/>
        </p:nvPicPr>
        <p:blipFill>
          <a:blip r:embed="rId8"/>
          <a:stretch>
            <a:fillRect/>
          </a:stretch>
        </p:blipFill>
        <p:spPr>
          <a:xfrm>
            <a:off x="4999130" y="2531241"/>
            <a:ext cx="2206341" cy="1723767"/>
          </a:xfrm>
          <a:prstGeom prst="rect">
            <a:avLst/>
          </a:prstGeom>
        </p:spPr>
      </p:pic>
      <p:pic>
        <p:nvPicPr>
          <p:cNvPr id="6" name="Picture 5">
            <a:extLst>
              <a:ext uri="{FF2B5EF4-FFF2-40B4-BE49-F238E27FC236}">
                <a16:creationId xmlns:a16="http://schemas.microsoft.com/office/drawing/2014/main" id="{028BF5D6-35F4-4C7E-8CE1-6C29B200C104}"/>
              </a:ext>
            </a:extLst>
          </p:cNvPr>
          <p:cNvPicPr>
            <a:picLocks noChangeAspect="1"/>
          </p:cNvPicPr>
          <p:nvPr/>
        </p:nvPicPr>
        <p:blipFill>
          <a:blip r:embed="rId9"/>
          <a:stretch>
            <a:fillRect/>
          </a:stretch>
        </p:blipFill>
        <p:spPr>
          <a:xfrm>
            <a:off x="11076392" y="113427"/>
            <a:ext cx="914479" cy="914479"/>
          </a:xfrm>
          <a:prstGeom prst="rect">
            <a:avLst/>
          </a:prstGeom>
        </p:spPr>
      </p:pic>
    </p:spTree>
    <p:extLst>
      <p:ext uri="{BB962C8B-B14F-4D97-AF65-F5344CB8AC3E}">
        <p14:creationId xmlns:p14="http://schemas.microsoft.com/office/powerpoint/2010/main" val="325434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8D1738-CCCF-4095-A038-C6F0A3C5BC7D}"/>
              </a:ext>
            </a:extLst>
          </p:cNvPr>
          <p:cNvSpPr>
            <a:spLocks noGrp="1"/>
          </p:cNvSpPr>
          <p:nvPr>
            <p:ph type="title"/>
          </p:nvPr>
        </p:nvSpPr>
        <p:spPr>
          <a:xfrm>
            <a:off x="445008" y="2295307"/>
            <a:ext cx="4322064" cy="1133693"/>
          </a:xfrm>
        </p:spPr>
        <p:txBody>
          <a:bodyPr vert="horz" lIns="91440" tIns="45720" rIns="91440" bIns="45720" rtlCol="0">
            <a:normAutofit fontScale="90000"/>
          </a:bodyPr>
          <a:lstStyle/>
          <a:p>
            <a:r>
              <a:rPr lang="en-US" sz="5200" kern="1200" dirty="0">
                <a:solidFill>
                  <a:schemeClr val="accent1"/>
                </a:solidFill>
                <a:latin typeface="+mn-lt"/>
                <a:ea typeface="+mj-ea"/>
                <a:cs typeface="+mj-cs"/>
              </a:rPr>
              <a:t>What are our guiding principles to enable people to live well?</a:t>
            </a:r>
          </a:p>
        </p:txBody>
      </p:sp>
      <p:graphicFrame>
        <p:nvGraphicFramePr>
          <p:cNvPr id="5" name="Content Placeholder 2">
            <a:extLst>
              <a:ext uri="{FF2B5EF4-FFF2-40B4-BE49-F238E27FC236}">
                <a16:creationId xmlns:a16="http://schemas.microsoft.com/office/drawing/2014/main" id="{D842F2E4-4F4D-1AD8-52E9-8583521D0BF7}"/>
              </a:ext>
            </a:extLst>
          </p:cNvPr>
          <p:cNvGraphicFramePr>
            <a:graphicFrameLocks noGrp="1"/>
          </p:cNvGraphicFramePr>
          <p:nvPr>
            <p:ph idx="1"/>
            <p:extLst>
              <p:ext uri="{D42A27DB-BD31-4B8C-83A1-F6EECF244321}">
                <p14:modId xmlns:p14="http://schemas.microsoft.com/office/powerpoint/2010/main" val="2008210613"/>
              </p:ext>
            </p:extLst>
          </p:nvPr>
        </p:nvGraphicFramePr>
        <p:xfrm>
          <a:off x="3377184" y="816864"/>
          <a:ext cx="8720328" cy="5669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Graphic 13" descr="Images">
            <a:extLst>
              <a:ext uri="{FF2B5EF4-FFF2-40B4-BE49-F238E27FC236}">
                <a16:creationId xmlns:a16="http://schemas.microsoft.com/office/drawing/2014/main" id="{09DB0A64-913D-4FAA-B824-F86E661707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96600" y="211012"/>
            <a:ext cx="914400" cy="914400"/>
          </a:xfrm>
          <a:prstGeom prst="rect">
            <a:avLst/>
          </a:prstGeom>
        </p:spPr>
      </p:pic>
    </p:spTree>
    <p:extLst>
      <p:ext uri="{BB962C8B-B14F-4D97-AF65-F5344CB8AC3E}">
        <p14:creationId xmlns:p14="http://schemas.microsoft.com/office/powerpoint/2010/main" val="694779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97D5-5016-46CB-A903-6016E71A623A}"/>
              </a:ext>
            </a:extLst>
          </p:cNvPr>
          <p:cNvSpPr>
            <a:spLocks noGrp="1"/>
          </p:cNvSpPr>
          <p:nvPr>
            <p:ph type="title"/>
          </p:nvPr>
        </p:nvSpPr>
        <p:spPr/>
        <p:txBody>
          <a:bodyPr>
            <a:normAutofit/>
          </a:bodyPr>
          <a:lstStyle/>
          <a:p>
            <a:r>
              <a:rPr lang="en-GB" sz="4000" dirty="0">
                <a:solidFill>
                  <a:schemeClr val="accent1"/>
                </a:solidFill>
                <a:latin typeface="+mn-lt"/>
              </a:rPr>
              <a:t>Making this reality- what does this mean for us?</a:t>
            </a:r>
          </a:p>
        </p:txBody>
      </p:sp>
      <p:graphicFrame>
        <p:nvGraphicFramePr>
          <p:cNvPr id="10" name="Content Placeholder 2">
            <a:extLst>
              <a:ext uri="{FF2B5EF4-FFF2-40B4-BE49-F238E27FC236}">
                <a16:creationId xmlns:a16="http://schemas.microsoft.com/office/drawing/2014/main" id="{E31DFAFF-9E27-5DA2-9DB1-7740B7987E12}"/>
              </a:ext>
            </a:extLst>
          </p:cNvPr>
          <p:cNvGraphicFramePr>
            <a:graphicFrameLocks noGrp="1"/>
          </p:cNvGraphicFramePr>
          <p:nvPr>
            <p:ph sz="half" idx="1"/>
            <p:extLst>
              <p:ext uri="{D42A27DB-BD31-4B8C-83A1-F6EECF244321}">
                <p14:modId xmlns:p14="http://schemas.microsoft.com/office/powerpoint/2010/main" val="2456451940"/>
              </p:ext>
            </p:extLst>
          </p:nvPr>
        </p:nvGraphicFramePr>
        <p:xfrm>
          <a:off x="838200" y="1536192"/>
          <a:ext cx="6111240" cy="464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85B4C5F8-C4CC-4D0B-824E-78811A4A8BE6}"/>
              </a:ext>
            </a:extLst>
          </p:cNvPr>
          <p:cNvSpPr/>
          <p:nvPr/>
        </p:nvSpPr>
        <p:spPr>
          <a:xfrm>
            <a:off x="7110874" y="2154821"/>
            <a:ext cx="4585935" cy="480131"/>
          </a:xfrm>
          <a:prstGeom prst="rect">
            <a:avLst/>
          </a:prstGeom>
        </p:spPr>
        <p:txBody>
          <a:bodyPr wrap="none">
            <a:spAutoFit/>
          </a:bodyPr>
          <a:lstStyle/>
          <a:p>
            <a:pPr lvl="0">
              <a:lnSpc>
                <a:spcPct val="90000"/>
              </a:lnSpc>
              <a:spcBef>
                <a:spcPts val="1000"/>
              </a:spcBef>
            </a:pPr>
            <a:r>
              <a:rPr lang="en-GB" sz="2800" dirty="0">
                <a:solidFill>
                  <a:schemeClr val="accent1"/>
                </a:solidFill>
              </a:rPr>
              <a:t>How does that make you feel?</a:t>
            </a:r>
          </a:p>
        </p:txBody>
      </p:sp>
      <p:pic>
        <p:nvPicPr>
          <p:cNvPr id="4" name="Graphic 3" descr="Confused person">
            <a:extLst>
              <a:ext uri="{FF2B5EF4-FFF2-40B4-BE49-F238E27FC236}">
                <a16:creationId xmlns:a16="http://schemas.microsoft.com/office/drawing/2014/main" id="{E1DA21D0-6AE2-473F-ACEB-7DEEB9A3C8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83336" y="3102544"/>
            <a:ext cx="2241010" cy="2241010"/>
          </a:xfrm>
          <a:prstGeom prst="rect">
            <a:avLst/>
          </a:prstGeom>
        </p:spPr>
      </p:pic>
      <p:pic>
        <p:nvPicPr>
          <p:cNvPr id="5" name="Picture 4">
            <a:extLst>
              <a:ext uri="{FF2B5EF4-FFF2-40B4-BE49-F238E27FC236}">
                <a16:creationId xmlns:a16="http://schemas.microsoft.com/office/drawing/2014/main" id="{726D30E5-69B0-45E2-B0CC-208CBF76F3EE}"/>
              </a:ext>
            </a:extLst>
          </p:cNvPr>
          <p:cNvPicPr>
            <a:picLocks noChangeAspect="1"/>
          </p:cNvPicPr>
          <p:nvPr/>
        </p:nvPicPr>
        <p:blipFill>
          <a:blip r:embed="rId10"/>
          <a:stretch>
            <a:fillRect/>
          </a:stretch>
        </p:blipFill>
        <p:spPr>
          <a:xfrm>
            <a:off x="11003240" y="307213"/>
            <a:ext cx="914479" cy="914479"/>
          </a:xfrm>
          <a:prstGeom prst="rect">
            <a:avLst/>
          </a:prstGeom>
        </p:spPr>
      </p:pic>
    </p:spTree>
    <p:extLst>
      <p:ext uri="{BB962C8B-B14F-4D97-AF65-F5344CB8AC3E}">
        <p14:creationId xmlns:p14="http://schemas.microsoft.com/office/powerpoint/2010/main" val="385040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38F42-5563-40EA-858A-39F16FAAFD70}"/>
              </a:ext>
            </a:extLst>
          </p:cNvPr>
          <p:cNvSpPr>
            <a:spLocks noGrp="1"/>
          </p:cNvSpPr>
          <p:nvPr>
            <p:ph type="title"/>
          </p:nvPr>
        </p:nvSpPr>
        <p:spPr>
          <a:xfrm>
            <a:off x="838200" y="556995"/>
            <a:ext cx="10515600" cy="1133693"/>
          </a:xfrm>
        </p:spPr>
        <p:txBody>
          <a:bodyPr>
            <a:normAutofit/>
          </a:bodyPr>
          <a:lstStyle/>
          <a:p>
            <a:r>
              <a:rPr lang="en-GB" dirty="0">
                <a:solidFill>
                  <a:schemeClr val="accent1"/>
                </a:solidFill>
                <a:latin typeface="+mn-lt"/>
              </a:rPr>
              <a:t>So what might our be our challenges? </a:t>
            </a:r>
          </a:p>
        </p:txBody>
      </p:sp>
      <p:graphicFrame>
        <p:nvGraphicFramePr>
          <p:cNvPr id="5" name="Content Placeholder 2">
            <a:extLst>
              <a:ext uri="{FF2B5EF4-FFF2-40B4-BE49-F238E27FC236}">
                <a16:creationId xmlns:a16="http://schemas.microsoft.com/office/drawing/2014/main" id="{33812782-6980-E276-787B-7AF1726A09E6}"/>
              </a:ext>
            </a:extLst>
          </p:cNvPr>
          <p:cNvGraphicFramePr>
            <a:graphicFrameLocks noGrp="1"/>
          </p:cNvGraphicFramePr>
          <p:nvPr>
            <p:ph idx="1"/>
            <p:extLst>
              <p:ext uri="{D42A27DB-BD31-4B8C-83A1-F6EECF244321}">
                <p14:modId xmlns:p14="http://schemas.microsoft.com/office/powerpoint/2010/main" val="37659535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320C5AD2-9DA5-4907-8D7C-9E3674E54D0E}"/>
              </a:ext>
            </a:extLst>
          </p:cNvPr>
          <p:cNvPicPr>
            <a:picLocks noChangeAspect="1"/>
          </p:cNvPicPr>
          <p:nvPr/>
        </p:nvPicPr>
        <p:blipFill>
          <a:blip r:embed="rId8"/>
          <a:stretch>
            <a:fillRect/>
          </a:stretch>
        </p:blipFill>
        <p:spPr>
          <a:xfrm>
            <a:off x="10896560" y="209362"/>
            <a:ext cx="914479" cy="914479"/>
          </a:xfrm>
          <a:prstGeom prst="rect">
            <a:avLst/>
          </a:prstGeom>
        </p:spPr>
      </p:pic>
    </p:spTree>
    <p:extLst>
      <p:ext uri="{BB962C8B-B14F-4D97-AF65-F5344CB8AC3E}">
        <p14:creationId xmlns:p14="http://schemas.microsoft.com/office/powerpoint/2010/main" val="111263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4013"/>
          <a:stretch/>
        </p:blipFill>
        <p:spPr>
          <a:xfrm flipV="1">
            <a:off x="1829526" y="1052742"/>
            <a:ext cx="8640960" cy="57605"/>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1609"/>
          <a:stretch/>
        </p:blipFill>
        <p:spPr>
          <a:xfrm>
            <a:off x="1524000" y="6299495"/>
            <a:ext cx="9144000" cy="502837"/>
          </a:xfrm>
          <a:prstGeom prst="rect">
            <a:avLst/>
          </a:prstGeom>
        </p:spPr>
      </p:pic>
      <p:sp>
        <p:nvSpPr>
          <p:cNvPr id="9" name="Rounded Rectangle 8"/>
          <p:cNvSpPr/>
          <p:nvPr/>
        </p:nvSpPr>
        <p:spPr>
          <a:xfrm>
            <a:off x="2369587" y="1316022"/>
            <a:ext cx="1791530" cy="1158188"/>
          </a:xfrm>
          <a:prstGeom prst="roundRect">
            <a:avLst/>
          </a:prstGeom>
          <a:solidFill>
            <a:srgbClr val="5B9BD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Understanding our rehabilitation population</a:t>
            </a:r>
          </a:p>
        </p:txBody>
      </p:sp>
      <p:sp>
        <p:nvSpPr>
          <p:cNvPr id="24" name="Rounded Rectangle 23"/>
          <p:cNvSpPr/>
          <p:nvPr/>
        </p:nvSpPr>
        <p:spPr>
          <a:xfrm>
            <a:off x="8256241" y="4753163"/>
            <a:ext cx="1791530" cy="1158188"/>
          </a:xfrm>
          <a:prstGeom prst="roundRect">
            <a:avLst/>
          </a:prstGeom>
          <a:solidFill>
            <a:srgbClr val="5B9BD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Access to life long reablement</a:t>
            </a:r>
          </a:p>
        </p:txBody>
      </p:sp>
      <p:sp>
        <p:nvSpPr>
          <p:cNvPr id="25" name="Rounded Rectangle 24"/>
          <p:cNvSpPr/>
          <p:nvPr/>
        </p:nvSpPr>
        <p:spPr>
          <a:xfrm>
            <a:off x="2401477" y="3079083"/>
            <a:ext cx="1791530" cy="1158188"/>
          </a:xfrm>
          <a:prstGeom prst="roundRect">
            <a:avLst/>
          </a:prstGeom>
          <a:solidFill>
            <a:srgbClr val="5B9BD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Needs based rehabilitation</a:t>
            </a:r>
          </a:p>
        </p:txBody>
      </p:sp>
      <p:sp>
        <p:nvSpPr>
          <p:cNvPr id="26" name="Rounded Rectangle 25"/>
          <p:cNvSpPr/>
          <p:nvPr/>
        </p:nvSpPr>
        <p:spPr>
          <a:xfrm>
            <a:off x="2430412" y="4753163"/>
            <a:ext cx="1791530" cy="1158188"/>
          </a:xfrm>
          <a:prstGeom prst="roundRect">
            <a:avLst/>
          </a:prstGeom>
          <a:solidFill>
            <a:srgbClr val="5B9BD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Delivering responsive rehabilitation pathways</a:t>
            </a:r>
          </a:p>
        </p:txBody>
      </p:sp>
      <p:sp>
        <p:nvSpPr>
          <p:cNvPr id="27" name="Rounded Rectangle 26"/>
          <p:cNvSpPr/>
          <p:nvPr/>
        </p:nvSpPr>
        <p:spPr>
          <a:xfrm>
            <a:off x="8182099" y="1384713"/>
            <a:ext cx="1791530" cy="1158188"/>
          </a:xfrm>
          <a:prstGeom prst="roundRect">
            <a:avLst/>
          </a:prstGeom>
          <a:solidFill>
            <a:srgbClr val="5B9BD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Measuring our performance</a:t>
            </a:r>
          </a:p>
        </p:txBody>
      </p:sp>
      <p:sp>
        <p:nvSpPr>
          <p:cNvPr id="28" name="Rounded Rectangle 27"/>
          <p:cNvSpPr/>
          <p:nvPr/>
        </p:nvSpPr>
        <p:spPr>
          <a:xfrm>
            <a:off x="8256241" y="3084545"/>
            <a:ext cx="1791530" cy="1158188"/>
          </a:xfrm>
          <a:prstGeom prst="roundRect">
            <a:avLst/>
          </a:prstGeom>
          <a:solidFill>
            <a:srgbClr val="5B9BD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Transforming our workforce</a:t>
            </a:r>
          </a:p>
        </p:txBody>
      </p:sp>
      <p:sp>
        <p:nvSpPr>
          <p:cNvPr id="5" name="Rectangle 4"/>
          <p:cNvSpPr/>
          <p:nvPr/>
        </p:nvSpPr>
        <p:spPr>
          <a:xfrm>
            <a:off x="4669508" y="1790695"/>
            <a:ext cx="3078342" cy="718986"/>
          </a:xfrm>
          <a:prstGeom prst="rect">
            <a:avLst/>
          </a:prstGeom>
          <a:solidFill>
            <a:srgbClr val="07A6CE"/>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Prevention</a:t>
            </a:r>
          </a:p>
        </p:txBody>
      </p:sp>
      <p:sp>
        <p:nvSpPr>
          <p:cNvPr id="32" name="Rectangle 31"/>
          <p:cNvSpPr/>
          <p:nvPr/>
        </p:nvSpPr>
        <p:spPr>
          <a:xfrm>
            <a:off x="4669508" y="3877274"/>
            <a:ext cx="3078342" cy="718986"/>
          </a:xfrm>
          <a:prstGeom prst="rect">
            <a:avLst/>
          </a:prstGeom>
          <a:solidFill>
            <a:srgbClr val="07A6CE"/>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Harnessing innovation and digital technology</a:t>
            </a:r>
          </a:p>
        </p:txBody>
      </p:sp>
      <p:sp>
        <p:nvSpPr>
          <p:cNvPr id="33" name="Rectangle 32"/>
          <p:cNvSpPr/>
          <p:nvPr/>
        </p:nvSpPr>
        <p:spPr>
          <a:xfrm>
            <a:off x="4669508" y="2820872"/>
            <a:ext cx="3078342" cy="718986"/>
          </a:xfrm>
          <a:prstGeom prst="rect">
            <a:avLst/>
          </a:prstGeom>
          <a:solidFill>
            <a:srgbClr val="07A6CE"/>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Service users central to the whole process</a:t>
            </a:r>
          </a:p>
        </p:txBody>
      </p:sp>
      <p:sp>
        <p:nvSpPr>
          <p:cNvPr id="35" name="Rectangle 34"/>
          <p:cNvSpPr/>
          <p:nvPr/>
        </p:nvSpPr>
        <p:spPr>
          <a:xfrm>
            <a:off x="4662848" y="4866823"/>
            <a:ext cx="3078342" cy="718986"/>
          </a:xfrm>
          <a:prstGeom prst="rect">
            <a:avLst/>
          </a:prstGeom>
          <a:solidFill>
            <a:srgbClr val="07A6CE"/>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Reducing health inequalities</a:t>
            </a:r>
          </a:p>
        </p:txBody>
      </p:sp>
      <p:sp>
        <p:nvSpPr>
          <p:cNvPr id="4" name="Rounded Rectangle 3"/>
          <p:cNvSpPr/>
          <p:nvPr/>
        </p:nvSpPr>
        <p:spPr>
          <a:xfrm>
            <a:off x="2022866" y="1206244"/>
            <a:ext cx="8506338" cy="4997354"/>
          </a:xfrm>
          <a:prstGeom prst="round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itle 1">
            <a:extLst>
              <a:ext uri="{FF2B5EF4-FFF2-40B4-BE49-F238E27FC236}">
                <a16:creationId xmlns:a16="http://schemas.microsoft.com/office/drawing/2014/main" id="{621679D4-E48D-C34B-A36E-E8056C8A7FCB}"/>
              </a:ext>
            </a:extLst>
          </p:cNvPr>
          <p:cNvSpPr>
            <a:spLocks noGrp="1"/>
          </p:cNvSpPr>
          <p:nvPr>
            <p:ph type="title"/>
          </p:nvPr>
        </p:nvSpPr>
        <p:spPr>
          <a:xfrm>
            <a:off x="2369587" y="284784"/>
            <a:ext cx="8159617" cy="571800"/>
          </a:xfrm>
        </p:spPr>
        <p:txBody>
          <a:bodyPr>
            <a:normAutofit/>
          </a:bodyPr>
          <a:lstStyle/>
          <a:p>
            <a:r>
              <a:rPr lang="en-US" sz="3200" b="1" dirty="0">
                <a:solidFill>
                  <a:schemeClr val="accent1">
                    <a:lumMod val="75000"/>
                  </a:schemeClr>
                </a:solidFill>
                <a:latin typeface="+mn-lt"/>
              </a:rPr>
              <a:t>A Shared Rehabilitation Vision for Sussex</a:t>
            </a:r>
          </a:p>
        </p:txBody>
      </p:sp>
      <p:sp>
        <p:nvSpPr>
          <p:cNvPr id="7" name="Rectangle 6">
            <a:extLst>
              <a:ext uri="{FF2B5EF4-FFF2-40B4-BE49-F238E27FC236}">
                <a16:creationId xmlns:a16="http://schemas.microsoft.com/office/drawing/2014/main" id="{769F9DCA-0F34-4B95-9543-C893409DB840}"/>
              </a:ext>
            </a:extLst>
          </p:cNvPr>
          <p:cNvSpPr/>
          <p:nvPr/>
        </p:nvSpPr>
        <p:spPr>
          <a:xfrm rot="16200000">
            <a:off x="-1086821" y="3219456"/>
            <a:ext cx="4857420" cy="830997"/>
          </a:xfrm>
          <a:prstGeom prst="rect">
            <a:avLst/>
          </a:prstGeom>
          <a:ln w="28575">
            <a:solidFill>
              <a:schemeClr val="accent1">
                <a:lumMod val="50000"/>
              </a:schemeClr>
            </a:solidFill>
          </a:ln>
        </p:spPr>
        <p:txBody>
          <a:bodyPr wrap="none">
            <a:spAutoFit/>
          </a:bodyPr>
          <a:lstStyle/>
          <a:p>
            <a:r>
              <a:rPr lang="en-US" sz="4800" dirty="0">
                <a:solidFill>
                  <a:schemeClr val="accent1">
                    <a:lumMod val="75000"/>
                  </a:schemeClr>
                </a:solidFill>
              </a:rPr>
              <a:t>The 6 Pillar Model </a:t>
            </a:r>
            <a:endParaRPr lang="en-GB" sz="4800" dirty="0"/>
          </a:p>
        </p:txBody>
      </p:sp>
      <p:pic>
        <p:nvPicPr>
          <p:cNvPr id="3" name="Picture 2">
            <a:extLst>
              <a:ext uri="{FF2B5EF4-FFF2-40B4-BE49-F238E27FC236}">
                <a16:creationId xmlns:a16="http://schemas.microsoft.com/office/drawing/2014/main" id="{C8F29D6C-8BB0-4FCF-B49A-6034259DC2E9}"/>
              </a:ext>
            </a:extLst>
          </p:cNvPr>
          <p:cNvPicPr>
            <a:picLocks noChangeAspect="1"/>
          </p:cNvPicPr>
          <p:nvPr/>
        </p:nvPicPr>
        <p:blipFill>
          <a:blip r:embed="rId5"/>
          <a:stretch>
            <a:fillRect/>
          </a:stretch>
        </p:blipFill>
        <p:spPr>
          <a:xfrm>
            <a:off x="11003240" y="167065"/>
            <a:ext cx="914479" cy="914479"/>
          </a:xfrm>
          <a:prstGeom prst="rect">
            <a:avLst/>
          </a:prstGeom>
        </p:spPr>
      </p:pic>
    </p:spTree>
    <p:extLst>
      <p:ext uri="{BB962C8B-B14F-4D97-AF65-F5344CB8AC3E}">
        <p14:creationId xmlns:p14="http://schemas.microsoft.com/office/powerpoint/2010/main" val="350379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2326</TotalTime>
  <Words>6037</Words>
  <Application>Microsoft Office PowerPoint</Application>
  <PresentationFormat>Widescreen</PresentationFormat>
  <Paragraphs>430</Paragraphs>
  <Slides>21</Slides>
  <Notes>21</Notes>
  <HiddenSlides>0</HiddenSlides>
  <MMClips>1</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Arial</vt:lpstr>
      <vt:lpstr>Calibri</vt:lpstr>
      <vt:lpstr>Calibri Light</vt:lpstr>
      <vt:lpstr>Times New Roman</vt:lpstr>
      <vt:lpstr>Wingdings</vt:lpstr>
      <vt:lpstr>Office Theme</vt:lpstr>
      <vt:lpstr>Default Design</vt:lpstr>
      <vt:lpstr>Text 1</vt:lpstr>
      <vt:lpstr>Text</vt:lpstr>
      <vt:lpstr>1_Office Theme</vt:lpstr>
      <vt:lpstr>Tales from the Sussex system  Moving from patient to person </vt:lpstr>
      <vt:lpstr>Are we nearly there yet?   Recap from last time</vt:lpstr>
      <vt:lpstr>Our time together today</vt:lpstr>
      <vt:lpstr>The big picture-  delivering population health</vt:lpstr>
      <vt:lpstr>CSP Community rehabilitation Standards</vt:lpstr>
      <vt:lpstr>What are our guiding principles to enable people to live well?</vt:lpstr>
      <vt:lpstr>Making this reality- what does this mean for us?</vt:lpstr>
      <vt:lpstr>So what might our be our challenges? </vt:lpstr>
      <vt:lpstr>A Shared Rehabilitation Vision for Sussex</vt:lpstr>
      <vt:lpstr>PowerPoint Presentation</vt:lpstr>
      <vt:lpstr>What have we learnt so far? </vt:lpstr>
      <vt:lpstr>Collective ambitions of a Sussex Rehabilitation network  </vt:lpstr>
      <vt:lpstr>Governance Framework</vt:lpstr>
      <vt:lpstr>PowerPoint Presentation</vt:lpstr>
      <vt:lpstr>Healthcare Student Leadership Placements – 4 cohorts</vt:lpstr>
      <vt:lpstr>PowerPoint Presentation</vt:lpstr>
      <vt:lpstr>Embedding Living Well in Sussex </vt:lpstr>
      <vt:lpstr>Evolving group offers- supporting rehab intensity </vt:lpstr>
      <vt:lpstr>Pan Sussex Responsive Rehab Pilot 12month project Commencing January 2023  Collaborators ESHT UHSxE UHSxW </vt:lpstr>
      <vt:lpstr>PowerPoint Presentation</vt:lpstr>
      <vt:lpstr>Reflections &amp;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from the sussex system</dc:title>
  <dc:creator>POOLE, Karen (EAST SUSSEX HEALTHCARE NHS TRUST)</dc:creator>
  <cp:lastModifiedBy>POOLE, Karen (EAST SUSSEX HEALTHCARE NHS TRUST)</cp:lastModifiedBy>
  <cp:revision>136</cp:revision>
  <dcterms:created xsi:type="dcterms:W3CDTF">2022-11-02T19:01:46Z</dcterms:created>
  <dcterms:modified xsi:type="dcterms:W3CDTF">2022-11-08T20:39:16Z</dcterms:modified>
</cp:coreProperties>
</file>