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25"/>
  </p:notesMasterIdLst>
  <p:sldIdLst>
    <p:sldId id="261" r:id="rId7"/>
    <p:sldId id="265" r:id="rId8"/>
    <p:sldId id="288" r:id="rId9"/>
    <p:sldId id="287" r:id="rId10"/>
    <p:sldId id="262" r:id="rId11"/>
    <p:sldId id="266" r:id="rId12"/>
    <p:sldId id="276" r:id="rId13"/>
    <p:sldId id="277" r:id="rId14"/>
    <p:sldId id="278" r:id="rId15"/>
    <p:sldId id="279" r:id="rId16"/>
    <p:sldId id="280" r:id="rId17"/>
    <p:sldId id="281" r:id="rId18"/>
    <p:sldId id="282" r:id="rId19"/>
    <p:sldId id="283" r:id="rId20"/>
    <p:sldId id="284" r:id="rId21"/>
    <p:sldId id="285" r:id="rId22"/>
    <p:sldId id="286" r:id="rId23"/>
    <p:sldId id="263" r:id="rId24"/>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470687-835D-4C0B-844A-CB65EEAAF2E4}" v="1" dt="2022-10-11T11:24:38.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4995" autoAdjust="0"/>
    <p:restoredTop sz="47907" autoAdjust="0"/>
  </p:normalViewPr>
  <p:slideViewPr>
    <p:cSldViewPr snapToGrid="0">
      <p:cViewPr varScale="1">
        <p:scale>
          <a:sx n="54" d="100"/>
          <a:sy n="54" d="100"/>
        </p:scale>
        <p:origin x="2790" y="78"/>
      </p:cViewPr>
      <p:guideLst/>
    </p:cSldViewPr>
  </p:slideViewPr>
  <p:notesTextViewPr>
    <p:cViewPr>
      <p:scale>
        <a:sx n="1" d="1"/>
        <a:sy n="1" d="1"/>
      </p:scale>
      <p:origin x="0" y="0"/>
    </p:cViewPr>
  </p:notesTextViewPr>
  <p:notesViewPr>
    <p:cSldViewPr snapToGrid="0">
      <p:cViewPr varScale="1">
        <p:scale>
          <a:sx n="80" d="100"/>
          <a:sy n="80" d="100"/>
        </p:scale>
        <p:origin x="40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https://cspoffice365.sharepoint.com/sites/AnnualQualityReviewTeam/Shared%20Documents/AQR%20Composite/AQR%20composite/2021/AQR%20Composite%2020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spoffice365.sharepoint.com/sites/AnnualQualityReviewTeam/Shared%20Documents/AQR%20Composite/AQR%20composite/2021/AQR%20Composite%20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cspoffice365.sharepoint.com/sites/AnnualQualityReviewTeam/Shared%20Documents/AQR%20Composite/AQR%20composite/2021/AQR%20Composite%2020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cspoffice365.sharepoint.com/sites/AnnualQualityReviewTeam/Shared%20Documents/AQR%20Composite/AQR%20composite/2021/AQR%20Composite%20202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cspoffice365.sharepoint.com/sites/AnnualQualityReviewTeam/Shared%20Documents/AQR%20Composite/AQR%20composite/2021/AQR%20Composite%202021.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Gender:</a:t>
            </a:r>
            <a:r>
              <a:rPr lang="en-GB" baseline="0"/>
              <a:t> Applicants vs 1st Year Intake</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'[AQR Composite 2021.xlsx]Gender'!$B$1</c:f>
              <c:strCache>
                <c:ptCount val="1"/>
                <c:pt idx="0">
                  <c:v>Applicants</c:v>
                </c:pt>
              </c:strCache>
            </c:strRef>
          </c:tx>
          <c:spPr>
            <a:solidFill>
              <a:schemeClr val="accent1"/>
            </a:solidFill>
            <a:ln>
              <a:noFill/>
            </a:ln>
            <a:effectLst/>
          </c:spPr>
          <c:invertIfNegative val="0"/>
          <c:cat>
            <c:strRef>
              <c:f>'[AQR Composite 2021.xlsx]Gender'!$A$2:$A$9</c:f>
              <c:strCache>
                <c:ptCount val="8"/>
                <c:pt idx="0">
                  <c:v>Cis Male</c:v>
                </c:pt>
                <c:pt idx="1">
                  <c:v>Cis female</c:v>
                </c:pt>
                <c:pt idx="2">
                  <c:v>Transgender Male</c:v>
                </c:pt>
                <c:pt idx="3">
                  <c:v>Transgender Female</c:v>
                </c:pt>
                <c:pt idx="4">
                  <c:v>Non-binary</c:v>
                </c:pt>
                <c:pt idx="5">
                  <c:v>Other</c:v>
                </c:pt>
                <c:pt idx="6">
                  <c:v>Not known</c:v>
                </c:pt>
                <c:pt idx="7">
                  <c:v>Preferred not to say</c:v>
                </c:pt>
              </c:strCache>
            </c:strRef>
          </c:cat>
          <c:val>
            <c:numRef>
              <c:f>'[AQR Composite 2021.xlsx]Gender'!$B$2:$B$9</c:f>
              <c:numCache>
                <c:formatCode>0.0%</c:formatCode>
                <c:ptCount val="8"/>
                <c:pt idx="0">
                  <c:v>0.44265630780614135</c:v>
                </c:pt>
                <c:pt idx="1">
                  <c:v>0.48256566777654458</c:v>
                </c:pt>
                <c:pt idx="2">
                  <c:v>0</c:v>
                </c:pt>
                <c:pt idx="3">
                  <c:v>0</c:v>
                </c:pt>
                <c:pt idx="4">
                  <c:v>0</c:v>
                </c:pt>
                <c:pt idx="5">
                  <c:v>1.849796522382538E-4</c:v>
                </c:pt>
                <c:pt idx="6">
                  <c:v>7.1910839807621169E-2</c:v>
                </c:pt>
                <c:pt idx="7">
                  <c:v>2.6822049574546799E-3</c:v>
                </c:pt>
              </c:numCache>
            </c:numRef>
          </c:val>
          <c:extLst>
            <c:ext xmlns:c16="http://schemas.microsoft.com/office/drawing/2014/chart" uri="{C3380CC4-5D6E-409C-BE32-E72D297353CC}">
              <c16:uniqueId val="{00000000-30FA-4632-AAF6-32A45C3F5DBB}"/>
            </c:ext>
          </c:extLst>
        </c:ser>
        <c:ser>
          <c:idx val="1"/>
          <c:order val="1"/>
          <c:tx>
            <c:strRef>
              <c:f>'[AQR Composite 2021.xlsx]Gender'!$C$1</c:f>
              <c:strCache>
                <c:ptCount val="1"/>
                <c:pt idx="0">
                  <c:v>Year 1 intake</c:v>
                </c:pt>
              </c:strCache>
            </c:strRef>
          </c:tx>
          <c:spPr>
            <a:solidFill>
              <a:srgbClr val="FFC000"/>
            </a:solidFill>
            <a:ln>
              <a:solidFill>
                <a:srgbClr val="FFC000"/>
              </a:solidFill>
            </a:ln>
            <a:effectLst/>
          </c:spPr>
          <c:invertIfNegative val="0"/>
          <c:cat>
            <c:strRef>
              <c:f>'[AQR Composite 2021.xlsx]Gender'!$A$2:$A$9</c:f>
              <c:strCache>
                <c:ptCount val="8"/>
                <c:pt idx="0">
                  <c:v>Cis Male</c:v>
                </c:pt>
                <c:pt idx="1">
                  <c:v>Cis female</c:v>
                </c:pt>
                <c:pt idx="2">
                  <c:v>Transgender Male</c:v>
                </c:pt>
                <c:pt idx="3">
                  <c:v>Transgender Female</c:v>
                </c:pt>
                <c:pt idx="4">
                  <c:v>Non-binary</c:v>
                </c:pt>
                <c:pt idx="5">
                  <c:v>Other</c:v>
                </c:pt>
                <c:pt idx="6">
                  <c:v>Not known</c:v>
                </c:pt>
                <c:pt idx="7">
                  <c:v>Preferred not to say</c:v>
                </c:pt>
              </c:strCache>
            </c:strRef>
          </c:cat>
          <c:val>
            <c:numRef>
              <c:f>'[AQR Composite 2021.xlsx]Gender'!$C$2:$C$9</c:f>
              <c:numCache>
                <c:formatCode>0.0%</c:formatCode>
                <c:ptCount val="8"/>
                <c:pt idx="0">
                  <c:v>0.41256668642560756</c:v>
                </c:pt>
                <c:pt idx="1">
                  <c:v>0.56253704801422644</c:v>
                </c:pt>
                <c:pt idx="2">
                  <c:v>0</c:v>
                </c:pt>
                <c:pt idx="3">
                  <c:v>2.9638411381149968E-4</c:v>
                </c:pt>
                <c:pt idx="4">
                  <c:v>0</c:v>
                </c:pt>
                <c:pt idx="5">
                  <c:v>5.9276822762299936E-4</c:v>
                </c:pt>
                <c:pt idx="6">
                  <c:v>2.3117960877296978E-2</c:v>
                </c:pt>
                <c:pt idx="7">
                  <c:v>8.891523414344991E-4</c:v>
                </c:pt>
              </c:numCache>
            </c:numRef>
          </c:val>
          <c:extLst>
            <c:ext xmlns:c16="http://schemas.microsoft.com/office/drawing/2014/chart" uri="{C3380CC4-5D6E-409C-BE32-E72D297353CC}">
              <c16:uniqueId val="{00000001-30FA-4632-AAF6-32A45C3F5DBB}"/>
            </c:ext>
          </c:extLst>
        </c:ser>
        <c:dLbls>
          <c:showLegendKey val="0"/>
          <c:showVal val="0"/>
          <c:showCatName val="0"/>
          <c:showSerName val="0"/>
          <c:showPercent val="0"/>
          <c:showBubbleSize val="0"/>
        </c:dLbls>
        <c:gapWidth val="219"/>
        <c:overlap val="-27"/>
        <c:axId val="239052991"/>
        <c:axId val="239062143"/>
      </c:barChart>
      <c:catAx>
        <c:axId val="239052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9062143"/>
        <c:crosses val="autoZero"/>
        <c:auto val="1"/>
        <c:lblAlgn val="ctr"/>
        <c:lblOffset val="100"/>
        <c:noMultiLvlLbl val="0"/>
      </c:catAx>
      <c:valAx>
        <c:axId val="239062143"/>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90529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GB"/>
              <a:t>Age: Applicants </a:t>
            </a:r>
            <a:r>
              <a:rPr lang="en-GB" sz="1400" b="0" i="0" u="none" strike="noStrike" kern="1200" spc="0" baseline="0">
                <a:solidFill>
                  <a:sysClr val="windowText" lastClr="000000">
                    <a:lumMod val="65000"/>
                    <a:lumOff val="35000"/>
                  </a:sysClr>
                </a:solidFill>
                <a:latin typeface="+mn-lt"/>
                <a:ea typeface="+mn-ea"/>
                <a:cs typeface="+mn-cs"/>
              </a:rPr>
              <a:t>vs Year 1 intake for 2020/21</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v>Applicants</c:v>
          </c:tx>
          <c:spPr>
            <a:solidFill>
              <a:schemeClr val="accent1"/>
            </a:solidFill>
            <a:ln>
              <a:noFill/>
            </a:ln>
            <a:effectLst/>
          </c:spPr>
          <c:invertIfNegative val="0"/>
          <c:cat>
            <c:strRef>
              <c:f>'[AQR Composite 2021.xlsx]Age'!$A$3:$A$12</c:f>
              <c:strCache>
                <c:ptCount val="10"/>
                <c:pt idx="0">
                  <c:v>Under 17</c:v>
                </c:pt>
                <c:pt idx="1">
                  <c:v>17-20</c:v>
                </c:pt>
                <c:pt idx="2">
                  <c:v>21-24</c:v>
                </c:pt>
                <c:pt idx="3">
                  <c:v>25-29</c:v>
                </c:pt>
                <c:pt idx="4">
                  <c:v>30-34</c:v>
                </c:pt>
                <c:pt idx="5">
                  <c:v>35-39</c:v>
                </c:pt>
                <c:pt idx="6">
                  <c:v>40-44</c:v>
                </c:pt>
                <c:pt idx="7">
                  <c:v>45-49</c:v>
                </c:pt>
                <c:pt idx="8">
                  <c:v>50+</c:v>
                </c:pt>
                <c:pt idx="9">
                  <c:v>Unknown</c:v>
                </c:pt>
              </c:strCache>
            </c:strRef>
          </c:cat>
          <c:val>
            <c:numRef>
              <c:f>'[AQR Composite 2021.xlsx]Age'!$B$3:$B$12</c:f>
              <c:numCache>
                <c:formatCode>0.00%</c:formatCode>
                <c:ptCount val="10"/>
                <c:pt idx="0">
                  <c:v>7.0953634700343616E-3</c:v>
                </c:pt>
                <c:pt idx="1">
                  <c:v>0.54402249096345223</c:v>
                </c:pt>
                <c:pt idx="2">
                  <c:v>0.23749386407247089</c:v>
                </c:pt>
                <c:pt idx="3">
                  <c:v>0.12843054130037038</c:v>
                </c:pt>
                <c:pt idx="4">
                  <c:v>4.1099558213217903E-2</c:v>
                </c:pt>
                <c:pt idx="5">
                  <c:v>2.0795216207773661E-2</c:v>
                </c:pt>
                <c:pt idx="6">
                  <c:v>1.1245481726092195E-2</c:v>
                </c:pt>
                <c:pt idx="7">
                  <c:v>4.1054933285733413E-3</c:v>
                </c:pt>
                <c:pt idx="8">
                  <c:v>2.9452452139765274E-3</c:v>
                </c:pt>
                <c:pt idx="9">
                  <c:v>2.7667455040385558E-3</c:v>
                </c:pt>
              </c:numCache>
            </c:numRef>
          </c:val>
          <c:extLst>
            <c:ext xmlns:c16="http://schemas.microsoft.com/office/drawing/2014/chart" uri="{C3380CC4-5D6E-409C-BE32-E72D297353CC}">
              <c16:uniqueId val="{00000000-8FBD-4A0E-A2C3-136DD5619EC8}"/>
            </c:ext>
          </c:extLst>
        </c:ser>
        <c:ser>
          <c:idx val="1"/>
          <c:order val="1"/>
          <c:tx>
            <c:v>Year 1 intake</c:v>
          </c:tx>
          <c:spPr>
            <a:solidFill>
              <a:srgbClr val="FFC000"/>
            </a:solidFill>
            <a:ln>
              <a:solidFill>
                <a:srgbClr val="FFC000"/>
              </a:solidFill>
            </a:ln>
            <a:effectLst/>
          </c:spPr>
          <c:invertIfNegative val="0"/>
          <c:cat>
            <c:strRef>
              <c:f>'[AQR Composite 2021.xlsx]Age'!$A$3:$A$12</c:f>
              <c:strCache>
                <c:ptCount val="10"/>
                <c:pt idx="0">
                  <c:v>Under 17</c:v>
                </c:pt>
                <c:pt idx="1">
                  <c:v>17-20</c:v>
                </c:pt>
                <c:pt idx="2">
                  <c:v>21-24</c:v>
                </c:pt>
                <c:pt idx="3">
                  <c:v>25-29</c:v>
                </c:pt>
                <c:pt idx="4">
                  <c:v>30-34</c:v>
                </c:pt>
                <c:pt idx="5">
                  <c:v>35-39</c:v>
                </c:pt>
                <c:pt idx="6">
                  <c:v>40-44</c:v>
                </c:pt>
                <c:pt idx="7">
                  <c:v>45-49</c:v>
                </c:pt>
                <c:pt idx="8">
                  <c:v>50+</c:v>
                </c:pt>
                <c:pt idx="9">
                  <c:v>Unknown</c:v>
                </c:pt>
              </c:strCache>
            </c:strRef>
          </c:cat>
          <c:val>
            <c:numRef>
              <c:f>'[AQR Composite 2021.xlsx]Age'!$C$3:$C$12</c:f>
              <c:numCache>
                <c:formatCode>0.00%</c:formatCode>
                <c:ptCount val="10"/>
                <c:pt idx="1">
                  <c:v>0.47586615339058336</c:v>
                </c:pt>
                <c:pt idx="2">
                  <c:v>0.27065442700621856</c:v>
                </c:pt>
                <c:pt idx="3">
                  <c:v>0.14243411311815221</c:v>
                </c:pt>
                <c:pt idx="4">
                  <c:v>5.3301747112822033E-2</c:v>
                </c:pt>
                <c:pt idx="5">
                  <c:v>2.5170269469943739E-2</c:v>
                </c:pt>
                <c:pt idx="6">
                  <c:v>1.4806040864672786E-2</c:v>
                </c:pt>
                <c:pt idx="7">
                  <c:v>4.4418122594018358E-3</c:v>
                </c:pt>
                <c:pt idx="8">
                  <c:v>4.7379330766952913E-3</c:v>
                </c:pt>
                <c:pt idx="9">
                  <c:v>8.587503701510216E-3</c:v>
                </c:pt>
              </c:numCache>
            </c:numRef>
          </c:val>
          <c:extLst>
            <c:ext xmlns:c16="http://schemas.microsoft.com/office/drawing/2014/chart" uri="{C3380CC4-5D6E-409C-BE32-E72D297353CC}">
              <c16:uniqueId val="{00000001-8FBD-4A0E-A2C3-136DD5619EC8}"/>
            </c:ext>
          </c:extLst>
        </c:ser>
        <c:dLbls>
          <c:showLegendKey val="0"/>
          <c:showVal val="0"/>
          <c:showCatName val="0"/>
          <c:showSerName val="0"/>
          <c:showPercent val="0"/>
          <c:showBubbleSize val="0"/>
        </c:dLbls>
        <c:gapWidth val="219"/>
        <c:overlap val="-27"/>
        <c:axId val="1491219247"/>
        <c:axId val="1491240879"/>
      </c:barChart>
      <c:catAx>
        <c:axId val="1491219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1240879"/>
        <c:crosses val="autoZero"/>
        <c:auto val="1"/>
        <c:lblAlgn val="ctr"/>
        <c:lblOffset val="100"/>
        <c:noMultiLvlLbl val="0"/>
      </c:catAx>
      <c:valAx>
        <c:axId val="1491240879"/>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12192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GB" sz="1600" b="0" i="0" baseline="0">
                <a:solidFill>
                  <a:schemeClr val="tx1">
                    <a:lumMod val="65000"/>
                    <a:lumOff val="35000"/>
                  </a:schemeClr>
                </a:solidFill>
                <a:effectLst/>
              </a:rPr>
              <a:t>Ethnicity breakdown for Year 1 UK domicile students - 2020/21</a:t>
            </a:r>
            <a:endParaRPr lang="en-GB" sz="1600" b="0">
              <a:solidFill>
                <a:schemeClr val="tx1">
                  <a:lumMod val="65000"/>
                  <a:lumOff val="35000"/>
                </a:schemeClr>
              </a:solidFill>
              <a:effectLst/>
            </a:endParaRP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5.9785869874770053E-2"/>
          <c:y val="0.17144978306283143"/>
          <c:w val="0.57502820945035826"/>
          <c:h val="0.7413862552895174"/>
        </c:manualLayout>
      </c:layout>
      <c:ofPieChart>
        <c:ofPieType val="pie"/>
        <c:varyColors val="1"/>
        <c:ser>
          <c:idx val="0"/>
          <c:order val="0"/>
          <c:explosion val="4"/>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c:ext xmlns:c16="http://schemas.microsoft.com/office/drawing/2014/chart" uri="{C3380CC4-5D6E-409C-BE32-E72D297353CC}">
                <c16:uniqueId val="{00000001-234E-4B59-9B37-694C9134C931}"/>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c:ext xmlns:c16="http://schemas.microsoft.com/office/drawing/2014/chart" uri="{C3380CC4-5D6E-409C-BE32-E72D297353CC}">
                <c16:uniqueId val="{00000003-234E-4B59-9B37-694C9134C931}"/>
              </c:ext>
            </c:extLst>
          </c:dPt>
          <c:dPt>
            <c:idx val="2"/>
            <c:bubble3D val="0"/>
            <c:explosion val="11"/>
            <c:spPr>
              <a:solidFill>
                <a:srgbClr val="7030A0"/>
              </a:solidFill>
              <a:ln>
                <a:noFill/>
              </a:ln>
              <a:effectLst/>
            </c:spPr>
            <c:extLst>
              <c:ext xmlns:c16="http://schemas.microsoft.com/office/drawing/2014/chart" uri="{C3380CC4-5D6E-409C-BE32-E72D297353CC}">
                <c16:uniqueId val="{00000005-234E-4B59-9B37-694C9134C931}"/>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extLst>
              <c:ext xmlns:c16="http://schemas.microsoft.com/office/drawing/2014/chart" uri="{C3380CC4-5D6E-409C-BE32-E72D297353CC}">
                <c16:uniqueId val="{00000007-234E-4B59-9B37-694C9134C931}"/>
              </c:ext>
            </c:extLst>
          </c:dPt>
          <c:dPt>
            <c:idx val="4"/>
            <c:bubble3D val="0"/>
            <c:explosion val="12"/>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extLst>
              <c:ext xmlns:c16="http://schemas.microsoft.com/office/drawing/2014/chart" uri="{C3380CC4-5D6E-409C-BE32-E72D297353CC}">
                <c16:uniqueId val="{00000009-234E-4B59-9B37-694C9134C931}"/>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extLst>
              <c:ext xmlns:c16="http://schemas.microsoft.com/office/drawing/2014/chart" uri="{C3380CC4-5D6E-409C-BE32-E72D297353CC}">
                <c16:uniqueId val="{0000000B-234E-4B59-9B37-694C9134C931}"/>
              </c:ext>
            </c:extLst>
          </c:dPt>
          <c:dPt>
            <c:idx val="6"/>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0D-234E-4B59-9B37-694C9134C931}"/>
              </c:ext>
            </c:extLst>
          </c:dPt>
          <c:dPt>
            <c:idx val="7"/>
            <c:bubble3D val="0"/>
            <c:explosion val="11"/>
            <c:spPr>
              <a:solidFill>
                <a:schemeClr val="accent4">
                  <a:lumMod val="20000"/>
                  <a:lumOff val="80000"/>
                </a:schemeClr>
              </a:solidFill>
              <a:ln>
                <a:noFill/>
              </a:ln>
              <a:effectLst/>
            </c:spPr>
            <c:extLst>
              <c:ext xmlns:c16="http://schemas.microsoft.com/office/drawing/2014/chart" uri="{C3380CC4-5D6E-409C-BE32-E72D297353CC}">
                <c16:uniqueId val="{0000000F-234E-4B59-9B37-694C9134C931}"/>
              </c:ext>
            </c:extLst>
          </c:dPt>
          <c:dPt>
            <c:idx val="8"/>
            <c:bubble3D val="0"/>
            <c:explosion val="13"/>
            <c:spPr>
              <a:gradFill rotWithShape="1">
                <a:gsLst>
                  <a:gs pos="0">
                    <a:schemeClr val="accent3">
                      <a:lumMod val="60000"/>
                      <a:satMod val="103000"/>
                      <a:lumMod val="102000"/>
                      <a:tint val="94000"/>
                    </a:schemeClr>
                  </a:gs>
                  <a:gs pos="50000">
                    <a:schemeClr val="accent3">
                      <a:lumMod val="60000"/>
                      <a:satMod val="110000"/>
                      <a:lumMod val="100000"/>
                      <a:shade val="100000"/>
                    </a:schemeClr>
                  </a:gs>
                  <a:gs pos="100000">
                    <a:schemeClr val="accent3">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11-234E-4B59-9B37-694C9134C931}"/>
              </c:ext>
            </c:extLst>
          </c:dPt>
          <c:dPt>
            <c:idx val="9"/>
            <c:bubble3D val="0"/>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13-234E-4B59-9B37-694C9134C931}"/>
              </c:ext>
            </c:extLst>
          </c:dPt>
          <c:dPt>
            <c:idx val="10"/>
            <c:bubble3D val="0"/>
            <c:spPr>
              <a:gradFill rotWithShape="1">
                <a:gsLst>
                  <a:gs pos="0">
                    <a:schemeClr val="accent5">
                      <a:lumMod val="60000"/>
                      <a:satMod val="103000"/>
                      <a:lumMod val="102000"/>
                      <a:tint val="94000"/>
                    </a:schemeClr>
                  </a:gs>
                  <a:gs pos="50000">
                    <a:schemeClr val="accent5">
                      <a:lumMod val="60000"/>
                      <a:satMod val="110000"/>
                      <a:lumMod val="100000"/>
                      <a:shade val="100000"/>
                    </a:schemeClr>
                  </a:gs>
                  <a:gs pos="100000">
                    <a:schemeClr val="accent5">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15-234E-4B59-9B37-694C9134C931}"/>
              </c:ext>
            </c:extLst>
          </c:dPt>
          <c:dPt>
            <c:idx val="11"/>
            <c:bubble3D val="0"/>
            <c:explosion val="18"/>
            <c:spPr>
              <a:solidFill>
                <a:schemeClr val="accent2">
                  <a:lumMod val="40000"/>
                  <a:lumOff val="60000"/>
                </a:schemeClr>
              </a:solidFill>
              <a:ln>
                <a:noFill/>
              </a:ln>
              <a:effectLst/>
            </c:spPr>
            <c:extLst>
              <c:ext xmlns:c16="http://schemas.microsoft.com/office/drawing/2014/chart" uri="{C3380CC4-5D6E-409C-BE32-E72D297353CC}">
                <c16:uniqueId val="{00000017-234E-4B59-9B37-694C9134C931}"/>
              </c:ext>
            </c:extLst>
          </c:dPt>
          <c:dPt>
            <c:idx val="12"/>
            <c:bubble3D val="0"/>
            <c:spPr>
              <a:gradFill rotWithShape="1">
                <a:gsLst>
                  <a:gs pos="0">
                    <a:schemeClr val="accent1">
                      <a:lumMod val="80000"/>
                      <a:lumOff val="20000"/>
                      <a:satMod val="103000"/>
                      <a:lumMod val="102000"/>
                      <a:tint val="94000"/>
                    </a:schemeClr>
                  </a:gs>
                  <a:gs pos="50000">
                    <a:schemeClr val="accent1">
                      <a:lumMod val="80000"/>
                      <a:lumOff val="20000"/>
                      <a:satMod val="110000"/>
                      <a:lumMod val="100000"/>
                      <a:shade val="100000"/>
                    </a:schemeClr>
                  </a:gs>
                  <a:gs pos="100000">
                    <a:schemeClr val="accent1">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19-234E-4B59-9B37-694C9134C931}"/>
              </c:ext>
            </c:extLst>
          </c:dPt>
          <c:dPt>
            <c:idx val="13"/>
            <c:bubble3D val="0"/>
            <c:spPr>
              <a:gradFill rotWithShape="1">
                <a:gsLst>
                  <a:gs pos="0">
                    <a:schemeClr val="accent2">
                      <a:lumMod val="80000"/>
                      <a:lumOff val="20000"/>
                      <a:satMod val="103000"/>
                      <a:lumMod val="102000"/>
                      <a:tint val="94000"/>
                    </a:schemeClr>
                  </a:gs>
                  <a:gs pos="50000">
                    <a:schemeClr val="accent2">
                      <a:lumMod val="80000"/>
                      <a:lumOff val="20000"/>
                      <a:satMod val="110000"/>
                      <a:lumMod val="100000"/>
                      <a:shade val="100000"/>
                    </a:schemeClr>
                  </a:gs>
                  <a:gs pos="100000">
                    <a:schemeClr val="accent2">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1B-234E-4B59-9B37-694C9134C931}"/>
              </c:ext>
            </c:extLst>
          </c:dPt>
          <c:dPt>
            <c:idx val="14"/>
            <c:bubble3D val="0"/>
            <c:spPr>
              <a:gradFill rotWithShape="1">
                <a:gsLst>
                  <a:gs pos="0">
                    <a:schemeClr val="accent3">
                      <a:lumMod val="80000"/>
                      <a:lumOff val="20000"/>
                      <a:satMod val="103000"/>
                      <a:lumMod val="102000"/>
                      <a:tint val="94000"/>
                    </a:schemeClr>
                  </a:gs>
                  <a:gs pos="50000">
                    <a:schemeClr val="accent3">
                      <a:lumMod val="80000"/>
                      <a:lumOff val="20000"/>
                      <a:satMod val="110000"/>
                      <a:lumMod val="100000"/>
                      <a:shade val="100000"/>
                    </a:schemeClr>
                  </a:gs>
                  <a:gs pos="100000">
                    <a:schemeClr val="accent3">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1D-234E-4B59-9B37-694C9134C931}"/>
              </c:ext>
            </c:extLst>
          </c:dPt>
          <c:dPt>
            <c:idx val="15"/>
            <c:bubble3D val="0"/>
            <c:spPr>
              <a:gradFill rotWithShape="1">
                <a:gsLst>
                  <a:gs pos="0">
                    <a:schemeClr val="accent4">
                      <a:lumMod val="80000"/>
                      <a:lumOff val="20000"/>
                      <a:satMod val="103000"/>
                      <a:lumMod val="102000"/>
                      <a:tint val="94000"/>
                    </a:schemeClr>
                  </a:gs>
                  <a:gs pos="50000">
                    <a:schemeClr val="accent4">
                      <a:lumMod val="80000"/>
                      <a:lumOff val="20000"/>
                      <a:satMod val="110000"/>
                      <a:lumMod val="100000"/>
                      <a:shade val="100000"/>
                    </a:schemeClr>
                  </a:gs>
                  <a:gs pos="100000">
                    <a:schemeClr val="accent4">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1F-234E-4B59-9B37-694C9134C931}"/>
              </c:ext>
            </c:extLst>
          </c:dPt>
          <c:dPt>
            <c:idx val="16"/>
            <c:bubble3D val="0"/>
            <c:spPr>
              <a:solidFill>
                <a:schemeClr val="accent6">
                  <a:lumMod val="20000"/>
                  <a:lumOff val="80000"/>
                </a:schemeClr>
              </a:solidFill>
              <a:ln>
                <a:noFill/>
              </a:ln>
              <a:effectLst/>
            </c:spPr>
            <c:extLst>
              <c:ext xmlns:c16="http://schemas.microsoft.com/office/drawing/2014/chart" uri="{C3380CC4-5D6E-409C-BE32-E72D297353CC}">
                <c16:uniqueId val="{00000021-234E-4B59-9B37-694C9134C931}"/>
              </c:ext>
            </c:extLst>
          </c:dPt>
          <c:dPt>
            <c:idx val="17"/>
            <c:bubble3D val="0"/>
            <c:spPr>
              <a:gradFill rotWithShape="1">
                <a:gsLst>
                  <a:gs pos="0">
                    <a:schemeClr val="accent6">
                      <a:lumMod val="80000"/>
                      <a:lumOff val="20000"/>
                      <a:satMod val="103000"/>
                      <a:lumMod val="102000"/>
                      <a:tint val="94000"/>
                    </a:schemeClr>
                  </a:gs>
                  <a:gs pos="50000">
                    <a:schemeClr val="accent6">
                      <a:lumMod val="80000"/>
                      <a:lumOff val="20000"/>
                      <a:satMod val="110000"/>
                      <a:lumMod val="100000"/>
                      <a:shade val="100000"/>
                    </a:schemeClr>
                  </a:gs>
                  <a:gs pos="100000">
                    <a:schemeClr val="accent6">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23-234E-4B59-9B37-694C9134C931}"/>
              </c:ext>
            </c:extLst>
          </c:dPt>
          <c:dLbls>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lumMod val="85000"/>
                        </a:schemeClr>
                      </a:solidFill>
                      <a:latin typeface="+mn-lt"/>
                      <a:ea typeface="+mn-ea"/>
                      <a:cs typeface="+mn-cs"/>
                    </a:defRPr>
                  </a:pPr>
                  <a:endParaRPr lang="en-US"/>
                </a:p>
              </c:txPr>
              <c:dLblPos val="bestFit"/>
              <c:showLegendKey val="0"/>
              <c:showVal val="0"/>
              <c:showCatName val="0"/>
              <c:showSerName val="0"/>
              <c:showPercent val="1"/>
              <c:showBubbleSize val="0"/>
              <c:extLst>
                <c:ext xmlns:c16="http://schemas.microsoft.com/office/drawing/2014/chart" uri="{C3380CC4-5D6E-409C-BE32-E72D297353CC}">
                  <c16:uniqueId val="{00000001-234E-4B59-9B37-694C9134C931}"/>
                </c:ext>
              </c:extLst>
            </c:dLbl>
            <c:dLbl>
              <c:idx val="6"/>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lumMod val="95000"/>
                        </a:schemeClr>
                      </a:solidFill>
                      <a:latin typeface="+mn-lt"/>
                      <a:ea typeface="+mn-ea"/>
                      <a:cs typeface="+mn-cs"/>
                    </a:defRPr>
                  </a:pPr>
                  <a:endParaRPr lang="en-US"/>
                </a:p>
              </c:txPr>
              <c:dLblPos val="bestFit"/>
              <c:showLegendKey val="0"/>
              <c:showVal val="0"/>
              <c:showCatName val="0"/>
              <c:showSerName val="0"/>
              <c:showPercent val="1"/>
              <c:showBubbleSize val="0"/>
              <c:extLst>
                <c:ext xmlns:c16="http://schemas.microsoft.com/office/drawing/2014/chart" uri="{C3380CC4-5D6E-409C-BE32-E72D297353CC}">
                  <c16:uniqueId val="{0000000D-234E-4B59-9B37-694C9134C931}"/>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'[AQR Composite 2021.xlsx]Ethnicity (2)'!$U$3:$U$19</c:f>
              <c:strCache>
                <c:ptCount val="17"/>
                <c:pt idx="0">
                  <c:v> White</c:v>
                </c:pt>
                <c:pt idx="1">
                  <c:v> Not known/Information refused</c:v>
                </c:pt>
                <c:pt idx="2">
                  <c:v> Irish Traveller</c:v>
                </c:pt>
                <c:pt idx="3">
                  <c:v> Black or Black British - Caribbean</c:v>
                </c:pt>
                <c:pt idx="4">
                  <c:v> Black or Black British - African</c:v>
                </c:pt>
                <c:pt idx="5">
                  <c:v> Other Black background</c:v>
                </c:pt>
                <c:pt idx="6">
                  <c:v> Asian or Asian British - Indian</c:v>
                </c:pt>
                <c:pt idx="7">
                  <c:v> Asian or Asian British - Pakistani</c:v>
                </c:pt>
                <c:pt idx="8">
                  <c:v> Asian or Asian British - Bangladeshi</c:v>
                </c:pt>
                <c:pt idx="9">
                  <c:v> Chinese</c:v>
                </c:pt>
                <c:pt idx="10">
                  <c:v> Other Asian background</c:v>
                </c:pt>
                <c:pt idx="11">
                  <c:v> Mixed - White and Black Caribbean</c:v>
                </c:pt>
                <c:pt idx="12">
                  <c:v> Mixed - White and Black African</c:v>
                </c:pt>
                <c:pt idx="13">
                  <c:v> Mixed - White and Asian</c:v>
                </c:pt>
                <c:pt idx="14">
                  <c:v> Other Mixed background</c:v>
                </c:pt>
                <c:pt idx="15">
                  <c:v> Arab</c:v>
                </c:pt>
                <c:pt idx="16">
                  <c:v> Other Ethnic background</c:v>
                </c:pt>
              </c:strCache>
            </c:strRef>
          </c:cat>
          <c:val>
            <c:numRef>
              <c:f>'[AQR Composite 2021.xlsx]Ethnicity (2)'!$V$3:$V$19</c:f>
              <c:numCache>
                <c:formatCode>General</c:formatCode>
                <c:ptCount val="17"/>
                <c:pt idx="0">
                  <c:v>2543</c:v>
                </c:pt>
                <c:pt idx="1">
                  <c:v>56</c:v>
                </c:pt>
                <c:pt idx="2">
                  <c:v>2</c:v>
                </c:pt>
                <c:pt idx="3">
                  <c:v>47</c:v>
                </c:pt>
                <c:pt idx="4">
                  <c:v>119</c:v>
                </c:pt>
                <c:pt idx="5">
                  <c:v>12</c:v>
                </c:pt>
                <c:pt idx="6">
                  <c:v>87</c:v>
                </c:pt>
                <c:pt idx="7">
                  <c:v>69</c:v>
                </c:pt>
                <c:pt idx="8">
                  <c:v>14</c:v>
                </c:pt>
                <c:pt idx="9">
                  <c:v>19</c:v>
                </c:pt>
                <c:pt idx="10">
                  <c:v>54</c:v>
                </c:pt>
                <c:pt idx="11">
                  <c:v>28</c:v>
                </c:pt>
                <c:pt idx="12">
                  <c:v>14</c:v>
                </c:pt>
                <c:pt idx="13">
                  <c:v>29</c:v>
                </c:pt>
                <c:pt idx="14">
                  <c:v>33</c:v>
                </c:pt>
                <c:pt idx="15">
                  <c:v>14</c:v>
                </c:pt>
                <c:pt idx="16">
                  <c:v>15</c:v>
                </c:pt>
              </c:numCache>
            </c:numRef>
          </c:val>
          <c:extLst>
            <c:ext xmlns:c16="http://schemas.microsoft.com/office/drawing/2014/chart" uri="{C3380CC4-5D6E-409C-BE32-E72D297353CC}">
              <c16:uniqueId val="{00000024-234E-4B59-9B37-694C9134C931}"/>
            </c:ext>
          </c:extLst>
        </c:ser>
        <c:ser>
          <c:idx val="1"/>
          <c:order val="1"/>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c:ext xmlns:c16="http://schemas.microsoft.com/office/drawing/2014/chart" uri="{C3380CC4-5D6E-409C-BE32-E72D297353CC}">
                <c16:uniqueId val="{00000026-234E-4B59-9B37-694C9134C931}"/>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c:ext xmlns:c16="http://schemas.microsoft.com/office/drawing/2014/chart" uri="{C3380CC4-5D6E-409C-BE32-E72D297353CC}">
                <c16:uniqueId val="{00000028-234E-4B59-9B37-694C9134C931}"/>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extLst>
              <c:ext xmlns:c16="http://schemas.microsoft.com/office/drawing/2014/chart" uri="{C3380CC4-5D6E-409C-BE32-E72D297353CC}">
                <c16:uniqueId val="{0000002A-234E-4B59-9B37-694C9134C931}"/>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extLst>
              <c:ext xmlns:c16="http://schemas.microsoft.com/office/drawing/2014/chart" uri="{C3380CC4-5D6E-409C-BE32-E72D297353CC}">
                <c16:uniqueId val="{0000002C-234E-4B59-9B37-694C9134C931}"/>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extLst>
              <c:ext xmlns:c16="http://schemas.microsoft.com/office/drawing/2014/chart" uri="{C3380CC4-5D6E-409C-BE32-E72D297353CC}">
                <c16:uniqueId val="{0000002E-234E-4B59-9B37-694C9134C931}"/>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extLst>
              <c:ext xmlns:c16="http://schemas.microsoft.com/office/drawing/2014/chart" uri="{C3380CC4-5D6E-409C-BE32-E72D297353CC}">
                <c16:uniqueId val="{00000030-234E-4B59-9B37-694C9134C931}"/>
              </c:ext>
            </c:extLst>
          </c:dPt>
          <c:dPt>
            <c:idx val="6"/>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32-234E-4B59-9B37-694C9134C931}"/>
              </c:ext>
            </c:extLst>
          </c:dPt>
          <c:dPt>
            <c:idx val="7"/>
            <c:bubble3D val="0"/>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34-234E-4B59-9B37-694C9134C931}"/>
              </c:ext>
            </c:extLst>
          </c:dPt>
          <c:dPt>
            <c:idx val="8"/>
            <c:bubble3D val="0"/>
            <c:spPr>
              <a:gradFill rotWithShape="1">
                <a:gsLst>
                  <a:gs pos="0">
                    <a:schemeClr val="accent3">
                      <a:lumMod val="60000"/>
                      <a:satMod val="103000"/>
                      <a:lumMod val="102000"/>
                      <a:tint val="94000"/>
                    </a:schemeClr>
                  </a:gs>
                  <a:gs pos="50000">
                    <a:schemeClr val="accent3">
                      <a:lumMod val="60000"/>
                      <a:satMod val="110000"/>
                      <a:lumMod val="100000"/>
                      <a:shade val="100000"/>
                    </a:schemeClr>
                  </a:gs>
                  <a:gs pos="100000">
                    <a:schemeClr val="accent3">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36-234E-4B59-9B37-694C9134C931}"/>
              </c:ext>
            </c:extLst>
          </c:dPt>
          <c:dPt>
            <c:idx val="9"/>
            <c:bubble3D val="0"/>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38-234E-4B59-9B37-694C9134C931}"/>
              </c:ext>
            </c:extLst>
          </c:dPt>
          <c:dPt>
            <c:idx val="10"/>
            <c:bubble3D val="0"/>
            <c:spPr>
              <a:gradFill rotWithShape="1">
                <a:gsLst>
                  <a:gs pos="0">
                    <a:schemeClr val="accent5">
                      <a:lumMod val="60000"/>
                      <a:satMod val="103000"/>
                      <a:lumMod val="102000"/>
                      <a:tint val="94000"/>
                    </a:schemeClr>
                  </a:gs>
                  <a:gs pos="50000">
                    <a:schemeClr val="accent5">
                      <a:lumMod val="60000"/>
                      <a:satMod val="110000"/>
                      <a:lumMod val="100000"/>
                      <a:shade val="100000"/>
                    </a:schemeClr>
                  </a:gs>
                  <a:gs pos="100000">
                    <a:schemeClr val="accent5">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3A-234E-4B59-9B37-694C9134C931}"/>
              </c:ext>
            </c:extLst>
          </c:dPt>
          <c:dPt>
            <c:idx val="11"/>
            <c:bubble3D val="0"/>
            <c:spPr>
              <a:gradFill rotWithShape="1">
                <a:gsLst>
                  <a:gs pos="0">
                    <a:schemeClr val="accent6">
                      <a:lumMod val="60000"/>
                      <a:satMod val="103000"/>
                      <a:lumMod val="102000"/>
                      <a:tint val="94000"/>
                    </a:schemeClr>
                  </a:gs>
                  <a:gs pos="50000">
                    <a:schemeClr val="accent6">
                      <a:lumMod val="60000"/>
                      <a:satMod val="110000"/>
                      <a:lumMod val="100000"/>
                      <a:shade val="100000"/>
                    </a:schemeClr>
                  </a:gs>
                  <a:gs pos="100000">
                    <a:schemeClr val="accent6">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3C-234E-4B59-9B37-694C9134C931}"/>
              </c:ext>
            </c:extLst>
          </c:dPt>
          <c:dPt>
            <c:idx val="12"/>
            <c:bubble3D val="0"/>
            <c:spPr>
              <a:gradFill rotWithShape="1">
                <a:gsLst>
                  <a:gs pos="0">
                    <a:schemeClr val="accent1">
                      <a:lumMod val="80000"/>
                      <a:lumOff val="20000"/>
                      <a:satMod val="103000"/>
                      <a:lumMod val="102000"/>
                      <a:tint val="94000"/>
                    </a:schemeClr>
                  </a:gs>
                  <a:gs pos="50000">
                    <a:schemeClr val="accent1">
                      <a:lumMod val="80000"/>
                      <a:lumOff val="20000"/>
                      <a:satMod val="110000"/>
                      <a:lumMod val="100000"/>
                      <a:shade val="100000"/>
                    </a:schemeClr>
                  </a:gs>
                  <a:gs pos="100000">
                    <a:schemeClr val="accent1">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3E-234E-4B59-9B37-694C9134C931}"/>
              </c:ext>
            </c:extLst>
          </c:dPt>
          <c:dPt>
            <c:idx val="13"/>
            <c:bubble3D val="0"/>
            <c:spPr>
              <a:gradFill rotWithShape="1">
                <a:gsLst>
                  <a:gs pos="0">
                    <a:schemeClr val="accent2">
                      <a:lumMod val="80000"/>
                      <a:lumOff val="20000"/>
                      <a:satMod val="103000"/>
                      <a:lumMod val="102000"/>
                      <a:tint val="94000"/>
                    </a:schemeClr>
                  </a:gs>
                  <a:gs pos="50000">
                    <a:schemeClr val="accent2">
                      <a:lumMod val="80000"/>
                      <a:lumOff val="20000"/>
                      <a:satMod val="110000"/>
                      <a:lumMod val="100000"/>
                      <a:shade val="100000"/>
                    </a:schemeClr>
                  </a:gs>
                  <a:gs pos="100000">
                    <a:schemeClr val="accent2">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40-234E-4B59-9B37-694C9134C931}"/>
              </c:ext>
            </c:extLst>
          </c:dPt>
          <c:dPt>
            <c:idx val="14"/>
            <c:bubble3D val="0"/>
            <c:spPr>
              <a:gradFill rotWithShape="1">
                <a:gsLst>
                  <a:gs pos="0">
                    <a:schemeClr val="accent3">
                      <a:lumMod val="80000"/>
                      <a:lumOff val="20000"/>
                      <a:satMod val="103000"/>
                      <a:lumMod val="102000"/>
                      <a:tint val="94000"/>
                    </a:schemeClr>
                  </a:gs>
                  <a:gs pos="50000">
                    <a:schemeClr val="accent3">
                      <a:lumMod val="80000"/>
                      <a:lumOff val="20000"/>
                      <a:satMod val="110000"/>
                      <a:lumMod val="100000"/>
                      <a:shade val="100000"/>
                    </a:schemeClr>
                  </a:gs>
                  <a:gs pos="100000">
                    <a:schemeClr val="accent3">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42-234E-4B59-9B37-694C9134C931}"/>
              </c:ext>
            </c:extLst>
          </c:dPt>
          <c:dPt>
            <c:idx val="15"/>
            <c:bubble3D val="0"/>
            <c:spPr>
              <a:gradFill rotWithShape="1">
                <a:gsLst>
                  <a:gs pos="0">
                    <a:schemeClr val="accent4">
                      <a:lumMod val="80000"/>
                      <a:lumOff val="20000"/>
                      <a:satMod val="103000"/>
                      <a:lumMod val="102000"/>
                      <a:tint val="94000"/>
                    </a:schemeClr>
                  </a:gs>
                  <a:gs pos="50000">
                    <a:schemeClr val="accent4">
                      <a:lumMod val="80000"/>
                      <a:lumOff val="20000"/>
                      <a:satMod val="110000"/>
                      <a:lumMod val="100000"/>
                      <a:shade val="100000"/>
                    </a:schemeClr>
                  </a:gs>
                  <a:gs pos="100000">
                    <a:schemeClr val="accent4">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44-234E-4B59-9B37-694C9134C931}"/>
              </c:ext>
            </c:extLst>
          </c:dPt>
          <c:dPt>
            <c:idx val="16"/>
            <c:bubble3D val="0"/>
            <c:spPr>
              <a:gradFill rotWithShape="1">
                <a:gsLst>
                  <a:gs pos="0">
                    <a:schemeClr val="accent5">
                      <a:lumMod val="80000"/>
                      <a:lumOff val="20000"/>
                      <a:satMod val="103000"/>
                      <a:lumMod val="102000"/>
                      <a:tint val="94000"/>
                    </a:schemeClr>
                  </a:gs>
                  <a:gs pos="50000">
                    <a:schemeClr val="accent5">
                      <a:lumMod val="80000"/>
                      <a:lumOff val="20000"/>
                      <a:satMod val="110000"/>
                      <a:lumMod val="100000"/>
                      <a:shade val="100000"/>
                    </a:schemeClr>
                  </a:gs>
                  <a:gs pos="100000">
                    <a:schemeClr val="accent5">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46-234E-4B59-9B37-694C9134C931}"/>
              </c:ext>
            </c:extLst>
          </c:dPt>
          <c:dPt>
            <c:idx val="17"/>
            <c:bubble3D val="0"/>
            <c:spPr>
              <a:gradFill rotWithShape="1">
                <a:gsLst>
                  <a:gs pos="0">
                    <a:schemeClr val="accent6">
                      <a:lumMod val="80000"/>
                      <a:lumOff val="20000"/>
                      <a:satMod val="103000"/>
                      <a:lumMod val="102000"/>
                      <a:tint val="94000"/>
                    </a:schemeClr>
                  </a:gs>
                  <a:gs pos="50000">
                    <a:schemeClr val="accent6">
                      <a:lumMod val="80000"/>
                      <a:lumOff val="20000"/>
                      <a:satMod val="110000"/>
                      <a:lumMod val="100000"/>
                      <a:shade val="100000"/>
                    </a:schemeClr>
                  </a:gs>
                  <a:gs pos="100000">
                    <a:schemeClr val="accent6">
                      <a:lumMod val="80000"/>
                      <a:lumOff val="20000"/>
                      <a:lumMod val="99000"/>
                      <a:satMod val="120000"/>
                      <a:shade val="78000"/>
                    </a:schemeClr>
                  </a:gs>
                </a:gsLst>
                <a:lin ang="5400000" scaled="0"/>
              </a:gradFill>
              <a:ln>
                <a:noFill/>
              </a:ln>
              <a:effectLst/>
            </c:spPr>
            <c:extLst>
              <c:ext xmlns:c16="http://schemas.microsoft.com/office/drawing/2014/chart" uri="{C3380CC4-5D6E-409C-BE32-E72D297353CC}">
                <c16:uniqueId val="{00000048-234E-4B59-9B37-694C9134C93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'[AQR Composite 2021.xlsx]Ethnicity (2)'!$U$3:$U$19</c:f>
              <c:strCache>
                <c:ptCount val="17"/>
                <c:pt idx="0">
                  <c:v> White</c:v>
                </c:pt>
                <c:pt idx="1">
                  <c:v> Not known/Information refused</c:v>
                </c:pt>
                <c:pt idx="2">
                  <c:v> Irish Traveller</c:v>
                </c:pt>
                <c:pt idx="3">
                  <c:v> Black or Black British - Caribbean</c:v>
                </c:pt>
                <c:pt idx="4">
                  <c:v> Black or Black British - African</c:v>
                </c:pt>
                <c:pt idx="5">
                  <c:v> Other Black background</c:v>
                </c:pt>
                <c:pt idx="6">
                  <c:v> Asian or Asian British - Indian</c:v>
                </c:pt>
                <c:pt idx="7">
                  <c:v> Asian or Asian British - Pakistani</c:v>
                </c:pt>
                <c:pt idx="8">
                  <c:v> Asian or Asian British - Bangladeshi</c:v>
                </c:pt>
                <c:pt idx="9">
                  <c:v> Chinese</c:v>
                </c:pt>
                <c:pt idx="10">
                  <c:v> Other Asian background</c:v>
                </c:pt>
                <c:pt idx="11">
                  <c:v> Mixed - White and Black Caribbean</c:v>
                </c:pt>
                <c:pt idx="12">
                  <c:v> Mixed - White and Black African</c:v>
                </c:pt>
                <c:pt idx="13">
                  <c:v> Mixed - White and Asian</c:v>
                </c:pt>
                <c:pt idx="14">
                  <c:v> Other Mixed background</c:v>
                </c:pt>
                <c:pt idx="15">
                  <c:v> Arab</c:v>
                </c:pt>
                <c:pt idx="16">
                  <c:v> Other Ethnic background</c:v>
                </c:pt>
              </c:strCache>
            </c:strRef>
          </c:cat>
          <c:val>
            <c:numRef>
              <c:f>'[AQR Composite 2021.xlsx]Ethnicity (2)'!$W$3:$W$19</c:f>
              <c:numCache>
                <c:formatCode>0%</c:formatCode>
                <c:ptCount val="17"/>
                <c:pt idx="0">
                  <c:v>0.80602218700475436</c:v>
                </c:pt>
                <c:pt idx="1">
                  <c:v>1.774960380348653E-2</c:v>
                </c:pt>
                <c:pt idx="2">
                  <c:v>6.3391442155309036E-4</c:v>
                </c:pt>
                <c:pt idx="3">
                  <c:v>1.4896988906497623E-2</c:v>
                </c:pt>
                <c:pt idx="4">
                  <c:v>3.7717908082408873E-2</c:v>
                </c:pt>
                <c:pt idx="5">
                  <c:v>3.8034865293185421E-3</c:v>
                </c:pt>
                <c:pt idx="6">
                  <c:v>2.7575277337559431E-2</c:v>
                </c:pt>
                <c:pt idx="7">
                  <c:v>2.1870047543581617E-2</c:v>
                </c:pt>
                <c:pt idx="8">
                  <c:v>4.4374009508716325E-3</c:v>
                </c:pt>
                <c:pt idx="9">
                  <c:v>6.0221870047543584E-3</c:v>
                </c:pt>
                <c:pt idx="10">
                  <c:v>1.711568938193344E-2</c:v>
                </c:pt>
                <c:pt idx="11">
                  <c:v>8.874801901743265E-3</c:v>
                </c:pt>
                <c:pt idx="12">
                  <c:v>4.4374009508716325E-3</c:v>
                </c:pt>
                <c:pt idx="13">
                  <c:v>9.1917591125198102E-3</c:v>
                </c:pt>
                <c:pt idx="14">
                  <c:v>1.0459587955625991E-2</c:v>
                </c:pt>
                <c:pt idx="15">
                  <c:v>4.4374009508716325E-3</c:v>
                </c:pt>
                <c:pt idx="16">
                  <c:v>4.7543581616481777E-3</c:v>
                </c:pt>
              </c:numCache>
            </c:numRef>
          </c:val>
          <c:extLst>
            <c:ext xmlns:c16="http://schemas.microsoft.com/office/drawing/2014/chart" uri="{C3380CC4-5D6E-409C-BE32-E72D297353CC}">
              <c16:uniqueId val="{00000049-234E-4B59-9B37-694C9134C931}"/>
            </c:ext>
          </c:extLst>
        </c:ser>
        <c:dLbls>
          <c:dLblPos val="bestFit"/>
          <c:showLegendKey val="0"/>
          <c:showVal val="0"/>
          <c:showCatName val="0"/>
          <c:showSerName val="0"/>
          <c:showPercent val="1"/>
          <c:showBubbleSize val="0"/>
          <c:showLeaderLines val="1"/>
        </c:dLbls>
        <c:gapWidth val="41"/>
        <c:splitType val="pos"/>
        <c:splitPos val="15"/>
        <c:secondPieSize val="75"/>
        <c:serLines>
          <c:spPr>
            <a:ln w="9525">
              <a:solidFill>
                <a:schemeClr val="tx2">
                  <a:lumMod val="60000"/>
                  <a:lumOff val="40000"/>
                </a:schemeClr>
              </a:solidFill>
              <a:prstDash val="dash"/>
            </a:ln>
            <a:effectLst/>
          </c:spPr>
        </c:serLines>
      </c:ofPieChart>
      <c:spPr>
        <a:noFill/>
        <a:ln>
          <a:noFill/>
        </a:ln>
        <a:effectLst>
          <a:outerShdw blurRad="50800" dist="50800" dir="5400000" sx="1000" sy="1000" algn="ctr" rotWithShape="0">
            <a:srgbClr val="000000">
              <a:alpha val="43137"/>
            </a:srgbClr>
          </a:outerShdw>
        </a:effectLst>
      </c:spPr>
    </c:plotArea>
    <c:legend>
      <c:legendPos val="r"/>
      <c:layout>
        <c:manualLayout>
          <c:xMode val="edge"/>
          <c:yMode val="edge"/>
          <c:x val="0.76618508954862274"/>
          <c:y val="0.11446433359133831"/>
          <c:w val="0.16660287518250538"/>
          <c:h val="0.78903133785903223"/>
        </c:manualLayout>
      </c:layout>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Percentage breakdown of first year students with a disability </a:t>
            </a:r>
            <a:r>
              <a:rPr lang="en-US" b="0"/>
              <a:t>for 2020/21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890399842081021"/>
          <c:y val="0.20989144677526"/>
          <c:w val="0.55033009453205539"/>
          <c:h val="0.60326260744124538"/>
        </c:manualLayout>
      </c:layout>
      <c:pieChart>
        <c:varyColors val="1"/>
        <c:ser>
          <c:idx val="0"/>
          <c:order val="0"/>
          <c:tx>
            <c:strRef>
              <c:f>'[AQR Composite 2021.xlsx]Disability'!$C$1</c:f>
              <c:strCache>
                <c:ptCount val="1"/>
                <c:pt idx="0">
                  <c:v>Year 1 Intake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77C-473B-AC75-8C555D6C54C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77C-473B-AC75-8C555D6C54C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77C-473B-AC75-8C555D6C54C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77C-473B-AC75-8C555D6C54C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77C-473B-AC75-8C555D6C54C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77C-473B-AC75-8C555D6C54C2}"/>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277C-473B-AC75-8C555D6C54C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277C-473B-AC75-8C555D6C54C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277C-473B-AC75-8C555D6C54C2}"/>
              </c:ext>
            </c:extLst>
          </c:dPt>
          <c:dLbls>
            <c:dLbl>
              <c:idx val="7"/>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F-277C-473B-AC75-8C555D6C54C2}"/>
                </c:ext>
              </c:extLst>
            </c:dLbl>
            <c:dLbl>
              <c:idx val="8"/>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1-277C-473B-AC75-8C555D6C54C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'[AQR Composite 2021.xlsx]Disability'!$A$2:$A$10</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2021.xlsx]Disability'!$C$2:$C$10</c:f>
              <c:numCache>
                <c:formatCode>0.00%</c:formatCode>
                <c:ptCount val="9"/>
                <c:pt idx="0">
                  <c:v>1.4141414141414142E-2</c:v>
                </c:pt>
                <c:pt idx="1">
                  <c:v>6.0606060606060606E-3</c:v>
                </c:pt>
                <c:pt idx="2">
                  <c:v>2.0202020202020204E-2</c:v>
                </c:pt>
                <c:pt idx="3">
                  <c:v>9.696969696969697E-2</c:v>
                </c:pt>
                <c:pt idx="4">
                  <c:v>0.17171717171717171</c:v>
                </c:pt>
                <c:pt idx="5">
                  <c:v>0.55555555555555558</c:v>
                </c:pt>
                <c:pt idx="6">
                  <c:v>2.8282828282828285E-2</c:v>
                </c:pt>
                <c:pt idx="7">
                  <c:v>5.2525252525252523E-2</c:v>
                </c:pt>
                <c:pt idx="8">
                  <c:v>5.4545454545454543E-2</c:v>
                </c:pt>
              </c:numCache>
            </c:numRef>
          </c:val>
          <c:extLst>
            <c:ext xmlns:c16="http://schemas.microsoft.com/office/drawing/2014/chart" uri="{C3380CC4-5D6E-409C-BE32-E72D297353CC}">
              <c16:uniqueId val="{00000012-277C-473B-AC75-8C555D6C54C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0597920733445923"/>
          <c:y val="0.82619558814690164"/>
          <c:w val="0.83717354479626205"/>
          <c:h val="0.1563877809903660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baseline="0">
                <a:effectLst/>
              </a:rPr>
              <a:t>Breakdown of first year learners disclosing a disability 2013/14 - 2020/21</a:t>
            </a:r>
            <a:endParaRPr lang="en-GB" sz="1100" b="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'[AQR Composite 2021.xlsx]Disability'!$C$34</c:f>
              <c:strCache>
                <c:ptCount val="1"/>
                <c:pt idx="0">
                  <c:v>2013/14</c:v>
                </c:pt>
              </c:strCache>
            </c:strRef>
          </c:tx>
          <c:spPr>
            <a:solidFill>
              <a:schemeClr val="accent1"/>
            </a:solidFill>
            <a:ln>
              <a:noFill/>
            </a:ln>
            <a:effectLst/>
          </c:spPr>
          <c:invertIfNegative val="0"/>
          <c:cat>
            <c:strRef>
              <c:f>'[AQR Composite 2021.xlsx]Disability'!$B$35:$B$43</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2021.xlsx]Disability'!$C$35:$C$43</c:f>
              <c:numCache>
                <c:formatCode>0.00%</c:formatCode>
                <c:ptCount val="9"/>
                <c:pt idx="0">
                  <c:v>3.8999999999999998E-3</c:v>
                </c:pt>
                <c:pt idx="1">
                  <c:v>2.3199999999999998E-2</c:v>
                </c:pt>
                <c:pt idx="2">
                  <c:v>3.09E-2</c:v>
                </c:pt>
                <c:pt idx="3">
                  <c:v>7.3400000000000007E-2</c:v>
                </c:pt>
                <c:pt idx="4">
                  <c:v>3.8600000000000002E-2</c:v>
                </c:pt>
                <c:pt idx="5">
                  <c:v>0.66020000000000001</c:v>
                </c:pt>
                <c:pt idx="6">
                  <c:v>6.9500000000000006E-2</c:v>
                </c:pt>
                <c:pt idx="7">
                  <c:v>6.1800000000000001E-2</c:v>
                </c:pt>
                <c:pt idx="8">
                  <c:v>3.8600000000000002E-2</c:v>
                </c:pt>
              </c:numCache>
            </c:numRef>
          </c:val>
          <c:extLst>
            <c:ext xmlns:c16="http://schemas.microsoft.com/office/drawing/2014/chart" uri="{C3380CC4-5D6E-409C-BE32-E72D297353CC}">
              <c16:uniqueId val="{00000000-5662-4BBA-9561-A5AEF495562F}"/>
            </c:ext>
          </c:extLst>
        </c:ser>
        <c:ser>
          <c:idx val="1"/>
          <c:order val="1"/>
          <c:tx>
            <c:strRef>
              <c:f>'[AQR Composite 2021.xlsx]Disability'!$D$34</c:f>
              <c:strCache>
                <c:ptCount val="1"/>
                <c:pt idx="0">
                  <c:v>2014/15</c:v>
                </c:pt>
              </c:strCache>
            </c:strRef>
          </c:tx>
          <c:spPr>
            <a:solidFill>
              <a:schemeClr val="accent2"/>
            </a:solidFill>
            <a:ln>
              <a:noFill/>
            </a:ln>
            <a:effectLst/>
          </c:spPr>
          <c:invertIfNegative val="0"/>
          <c:cat>
            <c:strRef>
              <c:f>'[AQR Composite 2021.xlsx]Disability'!$B$35:$B$43</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2021.xlsx]Disability'!$D$35:$D$43</c:f>
              <c:numCache>
                <c:formatCode>0.00%</c:formatCode>
                <c:ptCount val="9"/>
                <c:pt idx="0">
                  <c:v>7.9000000000000008E-3</c:v>
                </c:pt>
                <c:pt idx="1">
                  <c:v>7.9000000000000008E-3</c:v>
                </c:pt>
                <c:pt idx="2">
                  <c:v>1.1900000000000001E-2</c:v>
                </c:pt>
                <c:pt idx="3">
                  <c:v>9.5200000000000007E-2</c:v>
                </c:pt>
                <c:pt idx="4">
                  <c:v>7.5200000000000003E-2</c:v>
                </c:pt>
                <c:pt idx="5">
                  <c:v>0.59130000000000005</c:v>
                </c:pt>
                <c:pt idx="6">
                  <c:v>7.1400000000000005E-2</c:v>
                </c:pt>
                <c:pt idx="7">
                  <c:v>0.1071</c:v>
                </c:pt>
                <c:pt idx="8">
                  <c:v>3.1699999999999999E-2</c:v>
                </c:pt>
              </c:numCache>
            </c:numRef>
          </c:val>
          <c:extLst>
            <c:ext xmlns:c16="http://schemas.microsoft.com/office/drawing/2014/chart" uri="{C3380CC4-5D6E-409C-BE32-E72D297353CC}">
              <c16:uniqueId val="{00000001-5662-4BBA-9561-A5AEF495562F}"/>
            </c:ext>
          </c:extLst>
        </c:ser>
        <c:ser>
          <c:idx val="2"/>
          <c:order val="2"/>
          <c:tx>
            <c:strRef>
              <c:f>'[AQR Composite 2021.xlsx]Disability'!$E$34</c:f>
              <c:strCache>
                <c:ptCount val="1"/>
                <c:pt idx="0">
                  <c:v>2015/16</c:v>
                </c:pt>
              </c:strCache>
            </c:strRef>
          </c:tx>
          <c:spPr>
            <a:solidFill>
              <a:schemeClr val="accent3"/>
            </a:solidFill>
            <a:ln>
              <a:noFill/>
            </a:ln>
            <a:effectLst/>
          </c:spPr>
          <c:invertIfNegative val="0"/>
          <c:cat>
            <c:strRef>
              <c:f>'[AQR Composite 2021.xlsx]Disability'!$B$35:$B$43</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2021.xlsx]Disability'!$E$35:$E$43</c:f>
              <c:numCache>
                <c:formatCode>0.00%</c:formatCode>
                <c:ptCount val="9"/>
                <c:pt idx="0">
                  <c:v>0.01</c:v>
                </c:pt>
                <c:pt idx="1">
                  <c:v>1.9900000000000001E-2</c:v>
                </c:pt>
                <c:pt idx="2">
                  <c:v>2.9899999999999999E-2</c:v>
                </c:pt>
                <c:pt idx="3">
                  <c:v>7.9600000000000004E-2</c:v>
                </c:pt>
                <c:pt idx="4">
                  <c:v>6.9699999999999998E-2</c:v>
                </c:pt>
                <c:pt idx="5">
                  <c:v>0.63180000000000003</c:v>
                </c:pt>
                <c:pt idx="6">
                  <c:v>4.48E-2</c:v>
                </c:pt>
                <c:pt idx="7">
                  <c:v>8.4599999999999995E-2</c:v>
                </c:pt>
                <c:pt idx="8">
                  <c:v>2.9899999999999999E-2</c:v>
                </c:pt>
              </c:numCache>
            </c:numRef>
          </c:val>
          <c:extLst>
            <c:ext xmlns:c16="http://schemas.microsoft.com/office/drawing/2014/chart" uri="{C3380CC4-5D6E-409C-BE32-E72D297353CC}">
              <c16:uniqueId val="{00000002-5662-4BBA-9561-A5AEF495562F}"/>
            </c:ext>
          </c:extLst>
        </c:ser>
        <c:ser>
          <c:idx val="3"/>
          <c:order val="3"/>
          <c:tx>
            <c:strRef>
              <c:f>'[AQR Composite 2021.xlsx]Disability'!$F$34</c:f>
              <c:strCache>
                <c:ptCount val="1"/>
                <c:pt idx="0">
                  <c:v>2016/17</c:v>
                </c:pt>
              </c:strCache>
            </c:strRef>
          </c:tx>
          <c:spPr>
            <a:solidFill>
              <a:schemeClr val="accent4"/>
            </a:solidFill>
            <a:ln>
              <a:noFill/>
            </a:ln>
            <a:effectLst/>
          </c:spPr>
          <c:invertIfNegative val="0"/>
          <c:cat>
            <c:strRef>
              <c:f>'[AQR Composite 2021.xlsx]Disability'!$B$35:$B$43</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2021.xlsx]Disability'!$F$35:$F$43</c:f>
              <c:numCache>
                <c:formatCode>0.00%</c:formatCode>
                <c:ptCount val="9"/>
                <c:pt idx="0">
                  <c:v>1.4134275618374558E-2</c:v>
                </c:pt>
                <c:pt idx="1">
                  <c:v>1.7667844522968199E-2</c:v>
                </c:pt>
                <c:pt idx="2">
                  <c:v>2.1201413427561839E-2</c:v>
                </c:pt>
                <c:pt idx="3">
                  <c:v>8.4805653710247356E-2</c:v>
                </c:pt>
                <c:pt idx="4">
                  <c:v>0.10247349823321555</c:v>
                </c:pt>
                <c:pt idx="5">
                  <c:v>0.62897526501766787</c:v>
                </c:pt>
                <c:pt idx="6">
                  <c:v>1.4134275618374558E-2</c:v>
                </c:pt>
                <c:pt idx="7">
                  <c:v>7.4204946996466431E-2</c:v>
                </c:pt>
                <c:pt idx="8">
                  <c:v>4.2402826855123678E-2</c:v>
                </c:pt>
              </c:numCache>
            </c:numRef>
          </c:val>
          <c:extLst>
            <c:ext xmlns:c16="http://schemas.microsoft.com/office/drawing/2014/chart" uri="{C3380CC4-5D6E-409C-BE32-E72D297353CC}">
              <c16:uniqueId val="{00000003-5662-4BBA-9561-A5AEF495562F}"/>
            </c:ext>
          </c:extLst>
        </c:ser>
        <c:ser>
          <c:idx val="4"/>
          <c:order val="4"/>
          <c:tx>
            <c:strRef>
              <c:f>'[AQR Composite 2021.xlsx]Disability'!$G$34</c:f>
              <c:strCache>
                <c:ptCount val="1"/>
                <c:pt idx="0">
                  <c:v>2017/18</c:v>
                </c:pt>
              </c:strCache>
            </c:strRef>
          </c:tx>
          <c:spPr>
            <a:solidFill>
              <a:schemeClr val="accent5"/>
            </a:solidFill>
            <a:ln>
              <a:noFill/>
            </a:ln>
            <a:effectLst/>
          </c:spPr>
          <c:invertIfNegative val="0"/>
          <c:cat>
            <c:strRef>
              <c:f>'[AQR Composite 2021.xlsx]Disability'!$B$35:$B$43</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2021.xlsx]Disability'!$G$35:$G$43</c:f>
              <c:numCache>
                <c:formatCode>0.00%</c:formatCode>
                <c:ptCount val="9"/>
                <c:pt idx="0">
                  <c:v>3.7000000000000002E-3</c:v>
                </c:pt>
                <c:pt idx="1">
                  <c:v>2.5700000000000001E-2</c:v>
                </c:pt>
                <c:pt idx="2">
                  <c:v>3.6799999999999999E-2</c:v>
                </c:pt>
                <c:pt idx="3">
                  <c:v>6.25E-2</c:v>
                </c:pt>
                <c:pt idx="4">
                  <c:v>0.1176</c:v>
                </c:pt>
                <c:pt idx="5">
                  <c:v>0.62129999999999996</c:v>
                </c:pt>
                <c:pt idx="6">
                  <c:v>1.47E-2</c:v>
                </c:pt>
                <c:pt idx="7">
                  <c:v>7.3499999999999996E-2</c:v>
                </c:pt>
                <c:pt idx="8">
                  <c:v>4.41E-2</c:v>
                </c:pt>
              </c:numCache>
            </c:numRef>
          </c:val>
          <c:extLst>
            <c:ext xmlns:c16="http://schemas.microsoft.com/office/drawing/2014/chart" uri="{C3380CC4-5D6E-409C-BE32-E72D297353CC}">
              <c16:uniqueId val="{00000004-5662-4BBA-9561-A5AEF495562F}"/>
            </c:ext>
          </c:extLst>
        </c:ser>
        <c:ser>
          <c:idx val="5"/>
          <c:order val="5"/>
          <c:tx>
            <c:strRef>
              <c:f>'[AQR Composite 2021.xlsx]Disability'!$H$34</c:f>
              <c:strCache>
                <c:ptCount val="1"/>
                <c:pt idx="0">
                  <c:v>2018/19</c:v>
                </c:pt>
              </c:strCache>
            </c:strRef>
          </c:tx>
          <c:spPr>
            <a:solidFill>
              <a:schemeClr val="accent6"/>
            </a:solidFill>
            <a:ln>
              <a:noFill/>
            </a:ln>
            <a:effectLst/>
          </c:spPr>
          <c:invertIfNegative val="0"/>
          <c:cat>
            <c:strRef>
              <c:f>'[AQR Composite 2021.xlsx]Disability'!$B$35:$B$43</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2021.xlsx]Disability'!$H$35:$H$43</c:f>
              <c:numCache>
                <c:formatCode>0.00%</c:formatCode>
                <c:ptCount val="9"/>
                <c:pt idx="0">
                  <c:v>9.0909090909090905E-3</c:v>
                </c:pt>
                <c:pt idx="1">
                  <c:v>1.5151515151515152E-2</c:v>
                </c:pt>
                <c:pt idx="2">
                  <c:v>2.4242424242424242E-2</c:v>
                </c:pt>
                <c:pt idx="3">
                  <c:v>8.4848484848484854E-2</c:v>
                </c:pt>
                <c:pt idx="4">
                  <c:v>0.17272727272727273</c:v>
                </c:pt>
                <c:pt idx="5">
                  <c:v>0.53939393939393943</c:v>
                </c:pt>
                <c:pt idx="6">
                  <c:v>2.7272727272727271E-2</c:v>
                </c:pt>
                <c:pt idx="7">
                  <c:v>5.7575757575757579E-2</c:v>
                </c:pt>
                <c:pt idx="8">
                  <c:v>6.9696969696969702E-2</c:v>
                </c:pt>
              </c:numCache>
            </c:numRef>
          </c:val>
          <c:extLst>
            <c:ext xmlns:c16="http://schemas.microsoft.com/office/drawing/2014/chart" uri="{C3380CC4-5D6E-409C-BE32-E72D297353CC}">
              <c16:uniqueId val="{00000005-5662-4BBA-9561-A5AEF495562F}"/>
            </c:ext>
          </c:extLst>
        </c:ser>
        <c:ser>
          <c:idx val="6"/>
          <c:order val="6"/>
          <c:tx>
            <c:strRef>
              <c:f>'[AQR Composite 2021.xlsx]Disability'!$I$34</c:f>
              <c:strCache>
                <c:ptCount val="1"/>
                <c:pt idx="0">
                  <c:v>2019/20</c:v>
                </c:pt>
              </c:strCache>
            </c:strRef>
          </c:tx>
          <c:spPr>
            <a:solidFill>
              <a:schemeClr val="accent1">
                <a:lumMod val="60000"/>
              </a:schemeClr>
            </a:solidFill>
            <a:ln>
              <a:noFill/>
            </a:ln>
            <a:effectLst/>
          </c:spPr>
          <c:invertIfNegative val="0"/>
          <c:cat>
            <c:strRef>
              <c:f>'[AQR Composite 2021.xlsx]Disability'!$B$35:$B$43</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2021.xlsx]Disability'!$I$35:$I$43</c:f>
              <c:numCache>
                <c:formatCode>0%</c:formatCode>
                <c:ptCount val="9"/>
                <c:pt idx="0">
                  <c:v>1.366742596810934E-2</c:v>
                </c:pt>
                <c:pt idx="1">
                  <c:v>1.366742596810934E-2</c:v>
                </c:pt>
                <c:pt idx="2">
                  <c:v>2.0501138952164009E-2</c:v>
                </c:pt>
                <c:pt idx="3">
                  <c:v>9.5671981776765377E-2</c:v>
                </c:pt>
                <c:pt idx="4">
                  <c:v>0.17084282460136674</c:v>
                </c:pt>
                <c:pt idx="5">
                  <c:v>0.56719817767653757</c:v>
                </c:pt>
                <c:pt idx="6">
                  <c:v>0.03</c:v>
                </c:pt>
                <c:pt idx="7">
                  <c:v>0.05</c:v>
                </c:pt>
                <c:pt idx="8">
                  <c:v>0.04</c:v>
                </c:pt>
              </c:numCache>
            </c:numRef>
          </c:val>
          <c:extLst>
            <c:ext xmlns:c16="http://schemas.microsoft.com/office/drawing/2014/chart" uri="{C3380CC4-5D6E-409C-BE32-E72D297353CC}">
              <c16:uniqueId val="{00000006-5662-4BBA-9561-A5AEF495562F}"/>
            </c:ext>
          </c:extLst>
        </c:ser>
        <c:ser>
          <c:idx val="7"/>
          <c:order val="7"/>
          <c:tx>
            <c:strRef>
              <c:f>'[AQR Composite 2021.xlsx]Disability'!$J$34</c:f>
              <c:strCache>
                <c:ptCount val="1"/>
                <c:pt idx="0">
                  <c:v>2020/21</c:v>
                </c:pt>
              </c:strCache>
            </c:strRef>
          </c:tx>
          <c:spPr>
            <a:solidFill>
              <a:schemeClr val="accent2">
                <a:lumMod val="60000"/>
              </a:schemeClr>
            </a:solidFill>
            <a:ln>
              <a:noFill/>
            </a:ln>
            <a:effectLst/>
          </c:spPr>
          <c:invertIfNegative val="0"/>
          <c:cat>
            <c:strRef>
              <c:f>'[AQR Composite 2021.xlsx]Disability'!$B$35:$B$43</c:f>
              <c:strCache>
                <c:ptCount val="9"/>
                <c:pt idx="0">
                  <c:v>Social/communication impairment</c:v>
                </c:pt>
                <c:pt idx="1">
                  <c:v>Visual impairment</c:v>
                </c:pt>
                <c:pt idx="2">
                  <c:v>Hearing impairment</c:v>
                </c:pt>
                <c:pt idx="3">
                  <c:v>Long standing condition</c:v>
                </c:pt>
                <c:pt idx="4">
                  <c:v>Mental health condition</c:v>
                </c:pt>
                <c:pt idx="5">
                  <c:v>Learning difficulty</c:v>
                </c:pt>
                <c:pt idx="6">
                  <c:v>Physical impairment</c:v>
                </c:pt>
                <c:pt idx="7">
                  <c:v>Other</c:v>
                </c:pt>
                <c:pt idx="8">
                  <c:v>Two or more impairments</c:v>
                </c:pt>
              </c:strCache>
            </c:strRef>
          </c:cat>
          <c:val>
            <c:numRef>
              <c:f>'[AQR Composite 2021.xlsx]Disability'!$J$35:$J$43</c:f>
              <c:numCache>
                <c:formatCode>0.00%</c:formatCode>
                <c:ptCount val="9"/>
                <c:pt idx="0">
                  <c:v>1.4141414141414142E-2</c:v>
                </c:pt>
                <c:pt idx="1">
                  <c:v>6.0606060606060606E-3</c:v>
                </c:pt>
                <c:pt idx="2">
                  <c:v>2.0202020202020204E-2</c:v>
                </c:pt>
                <c:pt idx="3">
                  <c:v>9.696969696969697E-2</c:v>
                </c:pt>
                <c:pt idx="4">
                  <c:v>0.17171717171717171</c:v>
                </c:pt>
                <c:pt idx="5">
                  <c:v>0.55555555555555558</c:v>
                </c:pt>
                <c:pt idx="6">
                  <c:v>2.8282828282828285E-2</c:v>
                </c:pt>
                <c:pt idx="7">
                  <c:v>5.2525252525252523E-2</c:v>
                </c:pt>
                <c:pt idx="8">
                  <c:v>5.4545454545454543E-2</c:v>
                </c:pt>
              </c:numCache>
            </c:numRef>
          </c:val>
          <c:extLst>
            <c:ext xmlns:c16="http://schemas.microsoft.com/office/drawing/2014/chart" uri="{C3380CC4-5D6E-409C-BE32-E72D297353CC}">
              <c16:uniqueId val="{00000007-5662-4BBA-9561-A5AEF495562F}"/>
            </c:ext>
          </c:extLst>
        </c:ser>
        <c:dLbls>
          <c:showLegendKey val="0"/>
          <c:showVal val="0"/>
          <c:showCatName val="0"/>
          <c:showSerName val="0"/>
          <c:showPercent val="0"/>
          <c:showBubbleSize val="0"/>
        </c:dLbls>
        <c:gapWidth val="219"/>
        <c:overlap val="-27"/>
        <c:axId val="335891087"/>
        <c:axId val="335891503"/>
      </c:barChart>
      <c:catAx>
        <c:axId val="3358910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5891503"/>
        <c:crosses val="autoZero"/>
        <c:auto val="1"/>
        <c:lblAlgn val="ctr"/>
        <c:lblOffset val="100"/>
        <c:noMultiLvlLbl val="0"/>
      </c:catAx>
      <c:valAx>
        <c:axId val="335891503"/>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58910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99DCA4C0-EB82-4A3F-BFA7-2BC51A216237}" type="datetimeFigureOut">
              <a:rPr lang="en-GB" smtClean="0"/>
              <a:t>11/10/2022</a:t>
            </a:fld>
            <a:endParaRPr lang="en-GB"/>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1A831B80-DE0B-4C84-A8F9-F77FD08748FA}" type="slidenum">
              <a:rPr lang="en-GB" smtClean="0"/>
              <a:t>‹#›</a:t>
            </a:fld>
            <a:endParaRPr lang="en-GB"/>
          </a:p>
        </p:txBody>
      </p:sp>
    </p:spTree>
    <p:extLst>
      <p:ext uri="{BB962C8B-B14F-4D97-AF65-F5344CB8AC3E}">
        <p14:creationId xmlns:p14="http://schemas.microsoft.com/office/powerpoint/2010/main" val="3971804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A831B80-DE0B-4C84-A8F9-F77FD08748FA}" type="slidenum">
              <a:rPr lang="en-GB" smtClean="0"/>
              <a:t>1</a:t>
            </a:fld>
            <a:endParaRPr lang="en-GB"/>
          </a:p>
        </p:txBody>
      </p:sp>
    </p:spTree>
    <p:extLst>
      <p:ext uri="{BB962C8B-B14F-4D97-AF65-F5344CB8AC3E}">
        <p14:creationId xmlns:p14="http://schemas.microsoft.com/office/powerpoint/2010/main" val="3136417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cs typeface="Calibri"/>
              </a:rPr>
              <a:t>HCPC data set</a:t>
            </a:r>
          </a:p>
          <a:p>
            <a:endParaRPr lang="en-US" sz="2400" dirty="0">
              <a:cs typeface="Calibri"/>
            </a:endParaRPr>
          </a:p>
          <a:p>
            <a:r>
              <a:rPr lang="en-US" sz="2400" dirty="0">
                <a:cs typeface="Calibri"/>
              </a:rPr>
              <a:t>3% of registered physios identify as Lesbian, gay or Queer which is lower compared to the proportion of LGQ within other AHP professions, 2% of the respondents 'prefer not to say'</a:t>
            </a:r>
          </a:p>
        </p:txBody>
      </p:sp>
      <p:sp>
        <p:nvSpPr>
          <p:cNvPr id="4" name="Slide Number Placeholder 3"/>
          <p:cNvSpPr>
            <a:spLocks noGrp="1"/>
          </p:cNvSpPr>
          <p:nvPr>
            <p:ph type="sldNum" sz="quarter" idx="5"/>
          </p:nvPr>
        </p:nvSpPr>
        <p:spPr/>
        <p:txBody>
          <a:bodyPr/>
          <a:lstStyle/>
          <a:p>
            <a:fld id="{1A831B80-DE0B-4C84-A8F9-F77FD08748FA}" type="slidenum">
              <a:rPr lang="en-GB" smtClean="0"/>
              <a:t>10</a:t>
            </a:fld>
            <a:endParaRPr lang="en-GB"/>
          </a:p>
        </p:txBody>
      </p:sp>
    </p:spTree>
    <p:extLst>
      <p:ext uri="{BB962C8B-B14F-4D97-AF65-F5344CB8AC3E}">
        <p14:creationId xmlns:p14="http://schemas.microsoft.com/office/powerpoint/2010/main" val="1648756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78722"/>
            <a:ext cx="5438140" cy="4652876"/>
          </a:xfrm>
        </p:spPr>
        <p:txBody>
          <a:bodyPr/>
          <a:lstStyle/>
          <a:p>
            <a:r>
              <a:rPr lang="en-GB" sz="2400" dirty="0">
                <a:cs typeface="Calibri"/>
              </a:rPr>
              <a:t>Following data slides are taken from CSP Annual Quality Monitoring of UK physiotherapy pre-reg programmes 2020-2021</a:t>
            </a:r>
          </a:p>
          <a:p>
            <a:endParaRPr lang="en-GB" sz="2400" dirty="0">
              <a:cs typeface="Calibri"/>
            </a:endParaRPr>
          </a:p>
          <a:p>
            <a:r>
              <a:rPr lang="en-GB" sz="2400" dirty="0">
                <a:cs typeface="Calibri"/>
              </a:rPr>
              <a:t>This graph illustrates gender profile amongst applicants and 1st year intake</a:t>
            </a:r>
            <a:endParaRPr lang="en-GB" sz="2400" dirty="0"/>
          </a:p>
          <a:p>
            <a:r>
              <a:rPr lang="en-GB" sz="2400" dirty="0">
                <a:cs typeface="Calibri"/>
              </a:rPr>
              <a:t>Higher proportion of cis female applicants successful at the recruitment process compared with cis male </a:t>
            </a:r>
          </a:p>
        </p:txBody>
      </p:sp>
      <p:sp>
        <p:nvSpPr>
          <p:cNvPr id="4" name="Slide Number Placeholder 3"/>
          <p:cNvSpPr>
            <a:spLocks noGrp="1"/>
          </p:cNvSpPr>
          <p:nvPr>
            <p:ph type="sldNum" sz="quarter" idx="10"/>
          </p:nvPr>
        </p:nvSpPr>
        <p:spPr/>
        <p:txBody>
          <a:bodyPr/>
          <a:lstStyle/>
          <a:p>
            <a:fld id="{1A831B80-DE0B-4C84-A8F9-F77FD08748FA}" type="slidenum">
              <a:rPr lang="en-GB" smtClean="0"/>
              <a:t>11</a:t>
            </a:fld>
            <a:endParaRPr lang="en-GB"/>
          </a:p>
        </p:txBody>
      </p:sp>
    </p:spTree>
    <p:extLst>
      <p:ext uri="{BB962C8B-B14F-4D97-AF65-F5344CB8AC3E}">
        <p14:creationId xmlns:p14="http://schemas.microsoft.com/office/powerpoint/2010/main" val="3374259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dirty="0">
                <a:cs typeface="Calibri"/>
              </a:rPr>
              <a:t>Highest number of applications within 17-20 year olds, from aged 21 years onwards higher proportion of mature applicants were successful with the recruitment process compared with 17-20 year olds.  </a:t>
            </a:r>
          </a:p>
        </p:txBody>
      </p:sp>
      <p:sp>
        <p:nvSpPr>
          <p:cNvPr id="4" name="Slide Number Placeholder 3"/>
          <p:cNvSpPr>
            <a:spLocks noGrp="1"/>
          </p:cNvSpPr>
          <p:nvPr>
            <p:ph type="sldNum" sz="quarter" idx="10"/>
          </p:nvPr>
        </p:nvSpPr>
        <p:spPr/>
        <p:txBody>
          <a:bodyPr/>
          <a:lstStyle/>
          <a:p>
            <a:fld id="{1A831B80-DE0B-4C84-A8F9-F77FD08748FA}" type="slidenum">
              <a:rPr lang="en-GB" smtClean="0"/>
              <a:t>12</a:t>
            </a:fld>
            <a:endParaRPr lang="en-GB"/>
          </a:p>
        </p:txBody>
      </p:sp>
    </p:spTree>
    <p:extLst>
      <p:ext uri="{BB962C8B-B14F-4D97-AF65-F5344CB8AC3E}">
        <p14:creationId xmlns:p14="http://schemas.microsoft.com/office/powerpoint/2010/main" val="790391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sz="2400" dirty="0">
                <a:cs typeface="Calibri"/>
              </a:rPr>
              <a:t>2020/21 </a:t>
            </a:r>
          </a:p>
          <a:p>
            <a:pPr>
              <a:defRPr/>
            </a:pPr>
            <a:endParaRPr lang="en-GB" sz="2400" dirty="0">
              <a:cs typeface="Calibri"/>
            </a:endParaRPr>
          </a:p>
          <a:p>
            <a:pPr>
              <a:defRPr/>
            </a:pPr>
            <a:r>
              <a:rPr lang="en-GB" sz="2400" dirty="0">
                <a:cs typeface="Calibri"/>
              </a:rPr>
              <a:t>80.6% of Year 1 UK domicile students identified as white</a:t>
            </a:r>
          </a:p>
          <a:p>
            <a:pPr>
              <a:defRPr/>
            </a:pPr>
            <a:endParaRPr lang="en-GB" sz="2400" dirty="0">
              <a:cs typeface="Calibri"/>
            </a:endParaRPr>
          </a:p>
          <a:p>
            <a:pPr>
              <a:defRPr/>
            </a:pPr>
            <a:r>
              <a:rPr lang="en-GB" sz="2400" dirty="0">
                <a:cs typeface="Calibri"/>
              </a:rPr>
              <a:t>17.62 were from an ethnic minority background and 1.77% preferred not to say </a:t>
            </a:r>
          </a:p>
        </p:txBody>
      </p:sp>
      <p:sp>
        <p:nvSpPr>
          <p:cNvPr id="4" name="Slide Number Placeholder 3"/>
          <p:cNvSpPr>
            <a:spLocks noGrp="1"/>
          </p:cNvSpPr>
          <p:nvPr>
            <p:ph type="sldNum" sz="quarter" idx="10"/>
          </p:nvPr>
        </p:nvSpPr>
        <p:spPr/>
        <p:txBody>
          <a:bodyPr/>
          <a:lstStyle/>
          <a:p>
            <a:fld id="{1A831B80-DE0B-4C84-A8F9-F77FD08748FA}" type="slidenum">
              <a:rPr lang="en-GB" smtClean="0"/>
              <a:t>13</a:t>
            </a:fld>
            <a:endParaRPr lang="en-GB"/>
          </a:p>
        </p:txBody>
      </p:sp>
    </p:spTree>
    <p:extLst>
      <p:ext uri="{BB962C8B-B14F-4D97-AF65-F5344CB8AC3E}">
        <p14:creationId xmlns:p14="http://schemas.microsoft.com/office/powerpoint/2010/main" val="3829279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78722"/>
            <a:ext cx="5438140" cy="4652876"/>
          </a:xfrm>
        </p:spPr>
        <p:txBody>
          <a:bodyPr/>
          <a:lstStyle/>
          <a:p>
            <a:r>
              <a:rPr lang="en-GB" sz="2400" dirty="0"/>
              <a:t>With the growth in pre-reg provision we are starting to see a</a:t>
            </a:r>
            <a:r>
              <a:rPr lang="en-GB" sz="2400" baseline="0" dirty="0"/>
              <a:t> positive trend in widening access</a:t>
            </a:r>
            <a:r>
              <a:rPr lang="en-GB" sz="2400" dirty="0"/>
              <a:t> amongst 2020/2021 graduates. </a:t>
            </a:r>
          </a:p>
          <a:p>
            <a:r>
              <a:rPr lang="en-GB" sz="2400" dirty="0"/>
              <a:t>How</a:t>
            </a:r>
            <a:r>
              <a:rPr lang="en-GB" sz="2400" baseline="0" dirty="0"/>
              <a:t> welcome will these graduates be made to feel when they start their first roles? – link to belonging</a:t>
            </a:r>
            <a:r>
              <a:rPr lang="en-GB" sz="2400" dirty="0"/>
              <a:t>. How might these statistics change within the first 5 years of graduating when we have the highest level of attrition from NHS employment/the profession. </a:t>
            </a:r>
            <a:endParaRPr lang="en-GB" sz="2400" dirty="0">
              <a:cs typeface="Calibri"/>
            </a:endParaRPr>
          </a:p>
        </p:txBody>
      </p:sp>
      <p:sp>
        <p:nvSpPr>
          <p:cNvPr id="4" name="Slide Number Placeholder 3"/>
          <p:cNvSpPr>
            <a:spLocks noGrp="1"/>
          </p:cNvSpPr>
          <p:nvPr>
            <p:ph type="sldNum" sz="quarter" idx="10"/>
          </p:nvPr>
        </p:nvSpPr>
        <p:spPr/>
        <p:txBody>
          <a:bodyPr/>
          <a:lstStyle/>
          <a:p>
            <a:fld id="{1A831B80-DE0B-4C84-A8F9-F77FD08748FA}" type="slidenum">
              <a:rPr lang="en-GB" smtClean="0"/>
              <a:t>14</a:t>
            </a:fld>
            <a:endParaRPr lang="en-GB"/>
          </a:p>
        </p:txBody>
      </p:sp>
    </p:spTree>
    <p:extLst>
      <p:ext uri="{BB962C8B-B14F-4D97-AF65-F5344CB8AC3E}">
        <p14:creationId xmlns:p14="http://schemas.microsoft.com/office/powerpoint/2010/main" val="2576791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dirty="0"/>
              <a:t>Highest proportion with a learning</a:t>
            </a:r>
            <a:r>
              <a:rPr lang="en-GB" sz="2400" baseline="0" dirty="0"/>
              <a:t> difficulty - dyslexia</a:t>
            </a:r>
            <a:endParaRPr lang="en-GB" sz="2400" dirty="0"/>
          </a:p>
        </p:txBody>
      </p:sp>
      <p:sp>
        <p:nvSpPr>
          <p:cNvPr id="4" name="Slide Number Placeholder 3"/>
          <p:cNvSpPr>
            <a:spLocks noGrp="1"/>
          </p:cNvSpPr>
          <p:nvPr>
            <p:ph type="sldNum" sz="quarter" idx="10"/>
          </p:nvPr>
        </p:nvSpPr>
        <p:spPr/>
        <p:txBody>
          <a:bodyPr/>
          <a:lstStyle/>
          <a:p>
            <a:fld id="{1A831B80-DE0B-4C84-A8F9-F77FD08748FA}" type="slidenum">
              <a:rPr lang="en-GB" smtClean="0"/>
              <a:t>15</a:t>
            </a:fld>
            <a:endParaRPr lang="en-GB"/>
          </a:p>
        </p:txBody>
      </p:sp>
    </p:spTree>
    <p:extLst>
      <p:ext uri="{BB962C8B-B14F-4D97-AF65-F5344CB8AC3E}">
        <p14:creationId xmlns:p14="http://schemas.microsoft.com/office/powerpoint/2010/main" val="2705619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sz="2400" dirty="0"/>
              <a:t>Again shows highest proportion of first year learners disclosing a learning</a:t>
            </a:r>
            <a:r>
              <a:rPr lang="en-GB" sz="2400" baseline="0" dirty="0"/>
              <a:t> difficulty</a:t>
            </a:r>
          </a:p>
          <a:p>
            <a:pPr>
              <a:defRPr/>
            </a:pPr>
            <a:endParaRPr lang="en-US" sz="2400" dirty="0"/>
          </a:p>
          <a:p>
            <a:pPr>
              <a:defRPr/>
            </a:pPr>
            <a:r>
              <a:rPr lang="en-GB" sz="2400" dirty="0"/>
              <a:t>Note upward trend of</a:t>
            </a:r>
            <a:r>
              <a:rPr lang="en-GB" sz="2400" baseline="0" dirty="0"/>
              <a:t> mental health</a:t>
            </a:r>
            <a:r>
              <a:rPr lang="en-GB" sz="2400" dirty="0"/>
              <a:t> condition </a:t>
            </a:r>
            <a:endParaRPr lang="en-GB" sz="2400" dirty="0">
              <a:cs typeface="Calibri"/>
            </a:endParaRPr>
          </a:p>
        </p:txBody>
      </p:sp>
      <p:sp>
        <p:nvSpPr>
          <p:cNvPr id="4" name="Slide Number Placeholder 3"/>
          <p:cNvSpPr>
            <a:spLocks noGrp="1"/>
          </p:cNvSpPr>
          <p:nvPr>
            <p:ph type="sldNum" sz="quarter" idx="10"/>
          </p:nvPr>
        </p:nvSpPr>
        <p:spPr/>
        <p:txBody>
          <a:bodyPr/>
          <a:lstStyle/>
          <a:p>
            <a:fld id="{1A831B80-DE0B-4C84-A8F9-F77FD08748FA}" type="slidenum">
              <a:rPr lang="en-GB" smtClean="0"/>
              <a:t>16</a:t>
            </a:fld>
            <a:endParaRPr lang="en-GB"/>
          </a:p>
        </p:txBody>
      </p:sp>
    </p:spTree>
    <p:extLst>
      <p:ext uri="{BB962C8B-B14F-4D97-AF65-F5344CB8AC3E}">
        <p14:creationId xmlns:p14="http://schemas.microsoft.com/office/powerpoint/2010/main" val="3049303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214313"/>
            <a:ext cx="5956300" cy="3351212"/>
          </a:xfrm>
        </p:spPr>
      </p:sp>
      <p:sp>
        <p:nvSpPr>
          <p:cNvPr id="3" name="Notes Placeholder 2"/>
          <p:cNvSpPr>
            <a:spLocks noGrp="1"/>
          </p:cNvSpPr>
          <p:nvPr>
            <p:ph type="body" idx="1"/>
          </p:nvPr>
        </p:nvSpPr>
        <p:spPr>
          <a:xfrm>
            <a:off x="679768" y="3565079"/>
            <a:ext cx="5438140" cy="5937201"/>
          </a:xfrm>
        </p:spPr>
        <p:txBody>
          <a:bodyPr/>
          <a:lstStyle/>
          <a:p>
            <a:r>
              <a:rPr lang="en-GB" sz="1600" baseline="0" dirty="0"/>
              <a:t>Refine data, analyse trends necessary when considering intersectionality </a:t>
            </a:r>
          </a:p>
          <a:p>
            <a:r>
              <a:rPr lang="en-GB" sz="1600" baseline="0" dirty="0"/>
              <a:t>Looks great – dig deeper regional country's sector and speciality </a:t>
            </a:r>
            <a:r>
              <a:rPr lang="en-GB" sz="1600" dirty="0"/>
              <a:t>variation</a:t>
            </a:r>
            <a:endParaRPr lang="en-GB" sz="1600" baseline="0" dirty="0"/>
          </a:p>
          <a:p>
            <a:r>
              <a:rPr lang="en-GB" sz="1600" baseline="0" dirty="0"/>
              <a:t>Much more complex</a:t>
            </a:r>
          </a:p>
          <a:p>
            <a:r>
              <a:rPr lang="en-GB" sz="1600" baseline="0" dirty="0"/>
              <a:t>Impact of intersectional ethnicity/disability/social class</a:t>
            </a:r>
          </a:p>
          <a:p>
            <a:r>
              <a:rPr lang="en-GB" sz="1600" baseline="0" dirty="0"/>
              <a:t>Disability guidance is a priority area driven by data and lived experiences, compounded by ethnicity and sexuality</a:t>
            </a:r>
          </a:p>
          <a:p>
            <a:r>
              <a:rPr lang="en-GB" sz="1600" baseline="0" dirty="0"/>
              <a:t>Activities just a snap shot</a:t>
            </a:r>
          </a:p>
          <a:p>
            <a:r>
              <a:rPr lang="en-GB" sz="1600" baseline="0" dirty="0"/>
              <a:t>Web resources – inclusive stories background, protected characteristics/socio economic background can’t be ignored with a degree entry profession </a:t>
            </a:r>
          </a:p>
          <a:p>
            <a:r>
              <a:rPr lang="en-GB" sz="1600" baseline="0" dirty="0"/>
              <a:t>Feed into career framework – interactive tools that illustrate they belong </a:t>
            </a:r>
          </a:p>
          <a:p>
            <a:r>
              <a:rPr lang="en-GB" sz="1600" baseline="0" dirty="0"/>
              <a:t>Preceptorship early career attrition</a:t>
            </a:r>
          </a:p>
          <a:p>
            <a:r>
              <a:rPr lang="en-GB" sz="1600" baseline="0" dirty="0"/>
              <a:t>Challenge HEIS re. recruitment, bias  </a:t>
            </a:r>
          </a:p>
          <a:p>
            <a:r>
              <a:rPr lang="en-GB" sz="1600" baseline="0" dirty="0"/>
              <a:t>Allies in education – community of practice, what they teach, how they teach</a:t>
            </a:r>
          </a:p>
          <a:p>
            <a:r>
              <a:rPr lang="en-GB" sz="1600" baseline="0" dirty="0"/>
              <a:t>Embedding anti-discriminatory marking criteria in CPAF</a:t>
            </a:r>
          </a:p>
          <a:p>
            <a:r>
              <a:rPr lang="en-GB" sz="1600" baseline="0" dirty="0"/>
              <a:t>Ensure pre-reg curriculum includes health inequities, cultural competence</a:t>
            </a:r>
            <a:r>
              <a:rPr lang="en-GB" sz="1600" dirty="0"/>
              <a:t> </a:t>
            </a:r>
            <a:endParaRPr lang="en-GB" sz="1600" baseline="0" dirty="0"/>
          </a:p>
          <a:p>
            <a:r>
              <a:rPr lang="en-GB" sz="1600" baseline="0" dirty="0"/>
              <a:t>LDP embedded in both modules </a:t>
            </a:r>
          </a:p>
          <a:p>
            <a:endParaRPr lang="en-GB" dirty="0"/>
          </a:p>
        </p:txBody>
      </p:sp>
      <p:sp>
        <p:nvSpPr>
          <p:cNvPr id="4" name="Slide Number Placeholder 3"/>
          <p:cNvSpPr>
            <a:spLocks noGrp="1"/>
          </p:cNvSpPr>
          <p:nvPr>
            <p:ph type="sldNum" sz="quarter" idx="10"/>
          </p:nvPr>
        </p:nvSpPr>
        <p:spPr/>
        <p:txBody>
          <a:bodyPr/>
          <a:lstStyle/>
          <a:p>
            <a:fld id="{1A831B80-DE0B-4C84-A8F9-F77FD08748FA}" type="slidenum">
              <a:rPr lang="en-GB" smtClean="0"/>
              <a:t>17</a:t>
            </a:fld>
            <a:endParaRPr lang="en-GB"/>
          </a:p>
        </p:txBody>
      </p:sp>
    </p:spTree>
    <p:extLst>
      <p:ext uri="{BB962C8B-B14F-4D97-AF65-F5344CB8AC3E}">
        <p14:creationId xmlns:p14="http://schemas.microsoft.com/office/powerpoint/2010/main" val="3868871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4488" y="152400"/>
            <a:ext cx="5954712" cy="3351213"/>
          </a:xfrm>
        </p:spPr>
      </p:sp>
      <p:sp>
        <p:nvSpPr>
          <p:cNvPr id="3" name="Notes Placeholder 2"/>
          <p:cNvSpPr>
            <a:spLocks noGrp="1"/>
          </p:cNvSpPr>
          <p:nvPr>
            <p:ph type="body" idx="1"/>
          </p:nvPr>
        </p:nvSpPr>
        <p:spPr>
          <a:xfrm>
            <a:off x="602665" y="3532811"/>
            <a:ext cx="5438140" cy="6147894"/>
          </a:xfrm>
        </p:spPr>
        <p:txBody>
          <a:bodyPr/>
          <a:lstStyle/>
          <a:p>
            <a:r>
              <a:rPr lang="en-US" sz="1800" dirty="0"/>
              <a:t>Health equality and health equity are not the same thing</a:t>
            </a:r>
            <a:endParaRPr lang="en-US" sz="1800" dirty="0">
              <a:cs typeface="Calibri" panose="020F0502020204030204"/>
            </a:endParaRPr>
          </a:p>
          <a:p>
            <a:r>
              <a:rPr lang="en-US" sz="1800" dirty="0"/>
              <a:t>Equality is giving people the same opportunities without making adjustments to meet individuals needs. </a:t>
            </a:r>
            <a:endParaRPr lang="en-US" sz="1800" dirty="0">
              <a:cs typeface="Calibri"/>
            </a:endParaRPr>
          </a:p>
          <a:p>
            <a:r>
              <a:rPr lang="en-US" sz="1800" dirty="0"/>
              <a:t>Equity is taking steps to enable people, by providing what they need, to reach their best health outcome over and above equality of access</a:t>
            </a:r>
            <a:endParaRPr lang="en-US" sz="1800" dirty="0">
              <a:cs typeface="Calibri"/>
            </a:endParaRPr>
          </a:p>
          <a:p>
            <a:endParaRPr lang="en-US" sz="1800" dirty="0">
              <a:cs typeface="Calibri"/>
            </a:endParaRPr>
          </a:p>
          <a:p>
            <a:r>
              <a:rPr lang="en-US" sz="1800" dirty="0">
                <a:cs typeface="Calibri"/>
              </a:rPr>
              <a:t>The 'U' - what is on 'your/our' gift </a:t>
            </a:r>
            <a:endParaRPr lang="en-US" sz="1800" dirty="0"/>
          </a:p>
          <a:p>
            <a:r>
              <a:rPr lang="en-US" sz="1800" dirty="0"/>
              <a:t>We </a:t>
            </a:r>
            <a:r>
              <a:rPr lang="en-US" sz="1800" dirty="0" err="1"/>
              <a:t>recognise</a:t>
            </a:r>
            <a:r>
              <a:rPr lang="en-US" sz="1800" dirty="0"/>
              <a:t> we are not all experts and we should engage in self-directed learning. </a:t>
            </a:r>
          </a:p>
          <a:p>
            <a:endParaRPr lang="en-US" sz="1800" dirty="0"/>
          </a:p>
          <a:p>
            <a:r>
              <a:rPr lang="en-US" sz="1800" dirty="0"/>
              <a:t>Be accountable and take ownership to educate ourselves and seek knowledge to deepen and strengthen our understanding of ways to promote inclusion as part of the teams and systems we work in.</a:t>
            </a:r>
            <a:endParaRPr lang="en-US" sz="1800" dirty="0">
              <a:cs typeface="Calibri"/>
            </a:endParaRPr>
          </a:p>
          <a:p>
            <a:r>
              <a:rPr lang="en-US" sz="1800" dirty="0"/>
              <a:t>Ask questions, listen with empathy and compassion to, and learn from those with lived experiences they are the experts!</a:t>
            </a:r>
            <a:endParaRPr lang="en-US" sz="1800" dirty="0">
              <a:cs typeface="Calibri"/>
            </a:endParaRPr>
          </a:p>
          <a:p>
            <a:r>
              <a:rPr lang="en-US" sz="1800" dirty="0"/>
              <a:t>Visibly and actively empower people from </a:t>
            </a:r>
            <a:r>
              <a:rPr lang="en-US" sz="1800" dirty="0" err="1"/>
              <a:t>minoritised</a:t>
            </a:r>
            <a:r>
              <a:rPr lang="en-US" sz="1800" dirty="0"/>
              <a:t> groups, give opportunities, support and offer platforms.</a:t>
            </a:r>
            <a:endParaRPr lang="en-US" sz="1800" dirty="0">
              <a:cs typeface="Calibri"/>
            </a:endParaRPr>
          </a:p>
        </p:txBody>
      </p:sp>
      <p:sp>
        <p:nvSpPr>
          <p:cNvPr id="4" name="Slide Number Placeholder 3"/>
          <p:cNvSpPr>
            <a:spLocks noGrp="1"/>
          </p:cNvSpPr>
          <p:nvPr>
            <p:ph type="sldNum" sz="quarter" idx="5"/>
          </p:nvPr>
        </p:nvSpPr>
        <p:spPr/>
        <p:txBody>
          <a:bodyPr/>
          <a:lstStyle/>
          <a:p>
            <a:fld id="{1A831B80-DE0B-4C84-A8F9-F77FD08748FA}" type="slidenum">
              <a:rPr lang="en-GB" smtClean="0"/>
              <a:t>18</a:t>
            </a:fld>
            <a:endParaRPr lang="en-GB"/>
          </a:p>
        </p:txBody>
      </p:sp>
    </p:spTree>
    <p:extLst>
      <p:ext uri="{BB962C8B-B14F-4D97-AF65-F5344CB8AC3E}">
        <p14:creationId xmlns:p14="http://schemas.microsoft.com/office/powerpoint/2010/main" val="209037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A831B80-DE0B-4C84-A8F9-F77FD08748FA}" type="slidenum">
              <a:rPr lang="en-GB" smtClean="0"/>
              <a:t>2</a:t>
            </a:fld>
            <a:endParaRPr lang="en-GB"/>
          </a:p>
        </p:txBody>
      </p:sp>
    </p:spTree>
    <p:extLst>
      <p:ext uri="{BB962C8B-B14F-4D97-AF65-F5344CB8AC3E}">
        <p14:creationId xmlns:p14="http://schemas.microsoft.com/office/powerpoint/2010/main" val="2503149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A831B80-DE0B-4C84-A8F9-F77FD08748FA}" type="slidenum">
              <a:rPr lang="en-GB" smtClean="0"/>
              <a:t>3</a:t>
            </a:fld>
            <a:endParaRPr lang="en-GB"/>
          </a:p>
        </p:txBody>
      </p:sp>
    </p:spTree>
    <p:extLst>
      <p:ext uri="{BB962C8B-B14F-4D97-AF65-F5344CB8AC3E}">
        <p14:creationId xmlns:p14="http://schemas.microsoft.com/office/powerpoint/2010/main" val="4128449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7:notes"/>
          <p:cNvSpPr>
            <a:spLocks noGrp="1" noRot="1" noChangeAspect="1"/>
          </p:cNvSpPr>
          <p:nvPr>
            <p:ph type="sldImg" idx="2"/>
          </p:nvPr>
        </p:nvSpPr>
        <p:spPr>
          <a:xfrm>
            <a:off x="420688"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7:notes"/>
          <p:cNvSpPr txBox="1">
            <a:spLocks noGrp="1"/>
          </p:cNvSpPr>
          <p:nvPr>
            <p:ph type="body" idx="1"/>
          </p:nvPr>
        </p:nvSpPr>
        <p:spPr>
          <a:xfrm>
            <a:off x="679768" y="4778722"/>
            <a:ext cx="5438140" cy="390986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sz="3200" dirty="0"/>
          </a:p>
        </p:txBody>
      </p:sp>
      <p:sp>
        <p:nvSpPr>
          <p:cNvPr id="165" name="Google Shape;165;p7:notes"/>
          <p:cNvSpPr txBox="1">
            <a:spLocks noGrp="1"/>
          </p:cNvSpPr>
          <p:nvPr>
            <p:ph type="sldNum" idx="12"/>
          </p:nvPr>
        </p:nvSpPr>
        <p:spPr>
          <a:xfrm>
            <a:off x="3850443" y="9431600"/>
            <a:ext cx="2945659" cy="498214"/>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4</a:t>
            </a:fld>
            <a:endParaRPr/>
          </a:p>
        </p:txBody>
      </p:sp>
    </p:spTree>
    <p:extLst>
      <p:ext uri="{BB962C8B-B14F-4D97-AF65-F5344CB8AC3E}">
        <p14:creationId xmlns:p14="http://schemas.microsoft.com/office/powerpoint/2010/main" val="1716067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550">
              <a:lnSpc>
                <a:spcPct val="107000"/>
              </a:lnSpc>
              <a:spcBef>
                <a:spcPts val="750"/>
              </a:spcBef>
              <a:spcAft>
                <a:spcPts val="1500"/>
              </a:spcAft>
            </a:pPr>
            <a:r>
              <a:rPr lang="en-GB" sz="2400" dirty="0"/>
              <a:t>Council have prioritised some workstreams</a:t>
            </a:r>
          </a:p>
          <a:p>
            <a:pPr defTabSz="924550">
              <a:lnSpc>
                <a:spcPct val="107000"/>
              </a:lnSpc>
              <a:spcBef>
                <a:spcPts val="750"/>
              </a:spcBef>
              <a:spcAft>
                <a:spcPts val="1500"/>
              </a:spcAft>
            </a:pPr>
            <a:r>
              <a:rPr lang="en-GB" sz="2400" dirty="0"/>
              <a:t>Council have included more of a steer on how to deliver workstreams</a:t>
            </a:r>
          </a:p>
          <a:p>
            <a:pPr defTabSz="924550">
              <a:lnSpc>
                <a:spcPct val="107000"/>
              </a:lnSpc>
              <a:spcBef>
                <a:spcPts val="750"/>
              </a:spcBef>
              <a:spcAft>
                <a:spcPts val="1500"/>
              </a:spcAft>
            </a:pPr>
            <a:r>
              <a:rPr lang="en-GB" sz="2400" dirty="0"/>
              <a:t>Strategy does not reflect everything in detail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D65D68C-EE3A-3248-AF17-0A8430663C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7783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A831B80-DE0B-4C84-A8F9-F77FD08748FA}" type="slidenum">
              <a:rPr lang="en-GB" smtClean="0"/>
              <a:t>6</a:t>
            </a:fld>
            <a:endParaRPr lang="en-GB"/>
          </a:p>
        </p:txBody>
      </p:sp>
    </p:spTree>
    <p:extLst>
      <p:ext uri="{BB962C8B-B14F-4D97-AF65-F5344CB8AC3E}">
        <p14:creationId xmlns:p14="http://schemas.microsoft.com/office/powerpoint/2010/main" val="2888999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831B80-DE0B-4C84-A8F9-F77FD08748FA}" type="slidenum">
              <a:rPr lang="en-GB" smtClean="0"/>
              <a:t>7</a:t>
            </a:fld>
            <a:endParaRPr lang="en-GB"/>
          </a:p>
        </p:txBody>
      </p:sp>
    </p:spTree>
    <p:extLst>
      <p:ext uri="{BB962C8B-B14F-4D97-AF65-F5344CB8AC3E}">
        <p14:creationId xmlns:p14="http://schemas.microsoft.com/office/powerpoint/2010/main" val="3783350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78722"/>
            <a:ext cx="5438140" cy="4923783"/>
          </a:xfrm>
        </p:spPr>
        <p:txBody>
          <a:bodyPr/>
          <a:lstStyle/>
          <a:p>
            <a:r>
              <a:rPr lang="en-GB" sz="2400" dirty="0"/>
              <a:t>This is HCPC data</a:t>
            </a:r>
          </a:p>
          <a:p>
            <a:r>
              <a:rPr lang="en-GB" sz="2400" dirty="0"/>
              <a:t>6% of registered physiotherapists identify as disabled</a:t>
            </a:r>
            <a:r>
              <a:rPr lang="en-GB" sz="2400" baseline="0" dirty="0"/>
              <a:t> </a:t>
            </a:r>
            <a:r>
              <a:rPr lang="en-GB" sz="2400" dirty="0"/>
              <a:t>within this data set which is lower</a:t>
            </a:r>
            <a:r>
              <a:rPr lang="en-GB" sz="2400" baseline="0" dirty="0"/>
              <a:t> </a:t>
            </a:r>
            <a:r>
              <a:rPr lang="en-GB" sz="2400" dirty="0"/>
              <a:t>as a proportion than</a:t>
            </a:r>
            <a:r>
              <a:rPr lang="en-GB" sz="2400" baseline="0" dirty="0"/>
              <a:t> all </a:t>
            </a:r>
            <a:r>
              <a:rPr lang="en-GB" sz="2400" dirty="0"/>
              <a:t>the other </a:t>
            </a:r>
            <a:r>
              <a:rPr lang="en-GB" sz="2400" baseline="0" dirty="0"/>
              <a:t>HCPC professions which is at 8% and </a:t>
            </a:r>
            <a:r>
              <a:rPr lang="en-GB" sz="2400" dirty="0"/>
              <a:t>considerably less than the total</a:t>
            </a:r>
            <a:r>
              <a:rPr lang="en-GB" sz="2400" baseline="0" dirty="0"/>
              <a:t> UK population which is 18</a:t>
            </a:r>
            <a:r>
              <a:rPr lang="en-GB" sz="2400" dirty="0"/>
              <a:t>%. </a:t>
            </a:r>
            <a:br>
              <a:rPr lang="en-GB" sz="2400" dirty="0"/>
            </a:br>
            <a:endParaRPr lang="en-GB" sz="2400" dirty="0">
              <a:cs typeface="Calibri"/>
            </a:endParaRPr>
          </a:p>
          <a:p>
            <a:r>
              <a:rPr lang="en-GB" sz="2400" dirty="0">
                <a:cs typeface="Calibri"/>
              </a:rPr>
              <a:t>There are regional variations, link between poverty and disabled – </a:t>
            </a:r>
            <a:r>
              <a:rPr lang="en-GB" sz="2400" dirty="0" err="1">
                <a:cs typeface="Calibri" panose="020F0502020204030204"/>
              </a:rPr>
              <a:t>wales</a:t>
            </a:r>
            <a:r>
              <a:rPr lang="en-GB" sz="2400" dirty="0">
                <a:cs typeface="Calibri" panose="020F0502020204030204"/>
              </a:rPr>
              <a:t> 22.7% similar NE AND NW</a:t>
            </a:r>
          </a:p>
          <a:p>
            <a:endParaRPr lang="en-GB" dirty="0">
              <a:cs typeface="Calibri" panose="020F0502020204030204"/>
            </a:endParaRPr>
          </a:p>
        </p:txBody>
      </p:sp>
      <p:sp>
        <p:nvSpPr>
          <p:cNvPr id="4" name="Slide Number Placeholder 3"/>
          <p:cNvSpPr>
            <a:spLocks noGrp="1"/>
          </p:cNvSpPr>
          <p:nvPr>
            <p:ph type="sldNum" sz="quarter" idx="10"/>
          </p:nvPr>
        </p:nvSpPr>
        <p:spPr/>
        <p:txBody>
          <a:bodyPr/>
          <a:lstStyle/>
          <a:p>
            <a:fld id="{1A831B80-DE0B-4C84-A8F9-F77FD08748FA}" type="slidenum">
              <a:rPr lang="en-GB" smtClean="0"/>
              <a:t>8</a:t>
            </a:fld>
            <a:endParaRPr lang="en-GB"/>
          </a:p>
        </p:txBody>
      </p:sp>
    </p:spTree>
    <p:extLst>
      <p:ext uri="{BB962C8B-B14F-4D97-AF65-F5344CB8AC3E}">
        <p14:creationId xmlns:p14="http://schemas.microsoft.com/office/powerpoint/2010/main" val="1570505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312738"/>
            <a:ext cx="5956300" cy="3351212"/>
          </a:xfrm>
        </p:spPr>
      </p:sp>
      <p:sp>
        <p:nvSpPr>
          <p:cNvPr id="3" name="Notes Placeholder 2"/>
          <p:cNvSpPr>
            <a:spLocks noGrp="1"/>
          </p:cNvSpPr>
          <p:nvPr>
            <p:ph type="body" idx="1"/>
          </p:nvPr>
        </p:nvSpPr>
        <p:spPr>
          <a:xfrm>
            <a:off x="679768" y="3663343"/>
            <a:ext cx="5438140" cy="6039162"/>
          </a:xfrm>
        </p:spPr>
        <p:txBody>
          <a:bodyPr/>
          <a:lstStyle/>
          <a:p>
            <a:r>
              <a:rPr lang="en-GB" sz="1800" dirty="0"/>
              <a:t>Population data taken from the UK Census (2011)  </a:t>
            </a:r>
          </a:p>
          <a:p>
            <a:r>
              <a:rPr lang="en-GB" sz="1800" dirty="0">
                <a:cs typeface="Calibri"/>
              </a:rPr>
              <a:t>Physiotherapy data from HCPC</a:t>
            </a:r>
            <a:endParaRPr lang="en-GB" sz="1800" dirty="0"/>
          </a:p>
          <a:p>
            <a:r>
              <a:rPr lang="en-GB" sz="1800" dirty="0"/>
              <a:t>9% of UK physiotherapists are from Asian backgrounds which is higher than</a:t>
            </a:r>
            <a:r>
              <a:rPr lang="en-GB" sz="1800" baseline="0" dirty="0"/>
              <a:t> </a:t>
            </a:r>
            <a:r>
              <a:rPr lang="en-GB" sz="1800" dirty="0"/>
              <a:t>the UK</a:t>
            </a:r>
            <a:r>
              <a:rPr lang="en-GB" sz="1800" baseline="0" dirty="0"/>
              <a:t> </a:t>
            </a:r>
            <a:r>
              <a:rPr lang="en-GB" sz="1800" dirty="0"/>
              <a:t>Asian population</a:t>
            </a:r>
            <a:r>
              <a:rPr lang="en-GB" sz="1800" baseline="0" dirty="0"/>
              <a:t> </a:t>
            </a:r>
            <a:r>
              <a:rPr lang="en-GB" sz="1800" dirty="0"/>
              <a:t>which is</a:t>
            </a:r>
            <a:r>
              <a:rPr lang="en-GB" sz="1800" baseline="0" dirty="0"/>
              <a:t> 7.5%</a:t>
            </a:r>
          </a:p>
          <a:p>
            <a:endParaRPr lang="en-GB" sz="1800" baseline="0" dirty="0">
              <a:cs typeface="Calibri"/>
            </a:endParaRPr>
          </a:p>
          <a:p>
            <a:r>
              <a:rPr lang="en-GB" sz="1800" baseline="0" dirty="0"/>
              <a:t>3</a:t>
            </a:r>
            <a:r>
              <a:rPr lang="en-GB" sz="1800" dirty="0"/>
              <a:t>% of UK physiotherapists are from a black background,</a:t>
            </a:r>
            <a:r>
              <a:rPr lang="en-GB" sz="1800" baseline="0" dirty="0"/>
              <a:t> lower than other </a:t>
            </a:r>
            <a:r>
              <a:rPr lang="en-GB" sz="1800" dirty="0"/>
              <a:t>HCPC registered professions</a:t>
            </a:r>
            <a:r>
              <a:rPr lang="en-GB" sz="1800" baseline="0" dirty="0"/>
              <a:t> and </a:t>
            </a:r>
            <a:r>
              <a:rPr lang="en-GB" sz="1800" dirty="0"/>
              <a:t>the UK</a:t>
            </a:r>
            <a:r>
              <a:rPr lang="en-GB" sz="1800" baseline="0" dirty="0"/>
              <a:t> </a:t>
            </a:r>
            <a:r>
              <a:rPr lang="en-GB" sz="1800" dirty="0"/>
              <a:t>Black population</a:t>
            </a:r>
            <a:r>
              <a:rPr lang="en-GB" sz="1800" baseline="0" dirty="0"/>
              <a:t> </a:t>
            </a:r>
            <a:r>
              <a:rPr lang="en-GB" sz="1800" dirty="0"/>
              <a:t>which is 3.3</a:t>
            </a:r>
            <a:r>
              <a:rPr lang="en-GB" sz="1800" baseline="0" dirty="0"/>
              <a:t>%</a:t>
            </a:r>
          </a:p>
          <a:p>
            <a:endParaRPr lang="en-GB" sz="1800" baseline="0" dirty="0">
              <a:cs typeface="Calibri"/>
            </a:endParaRPr>
          </a:p>
          <a:p>
            <a:r>
              <a:rPr lang="en-GB" sz="1800" dirty="0"/>
              <a:t>Whilst this data may appear representative, under representation</a:t>
            </a:r>
            <a:r>
              <a:rPr lang="en-GB" sz="1800" baseline="0" dirty="0"/>
              <a:t> is </a:t>
            </a:r>
            <a:r>
              <a:rPr lang="en-GB" sz="1800" dirty="0"/>
              <a:t>evident when</a:t>
            </a:r>
            <a:r>
              <a:rPr lang="en-GB" sz="1800" baseline="0" dirty="0"/>
              <a:t> comparing </a:t>
            </a:r>
            <a:r>
              <a:rPr lang="en-GB" sz="1800" dirty="0"/>
              <a:t>regional population data for example, </a:t>
            </a:r>
            <a:r>
              <a:rPr lang="en-GB" sz="1800" baseline="0" dirty="0"/>
              <a:t>urban </a:t>
            </a:r>
            <a:r>
              <a:rPr lang="en-GB" sz="1800" dirty="0"/>
              <a:t>population</a:t>
            </a:r>
            <a:r>
              <a:rPr lang="en-GB" sz="1800" baseline="0" dirty="0"/>
              <a:t> where more </a:t>
            </a:r>
            <a:r>
              <a:rPr lang="en-GB" sz="1800" dirty="0"/>
              <a:t>physios</a:t>
            </a:r>
            <a:r>
              <a:rPr lang="en-GB" sz="1800" baseline="0" dirty="0"/>
              <a:t> work</a:t>
            </a:r>
            <a:r>
              <a:rPr lang="en-GB" sz="1800" dirty="0"/>
              <a:t> </a:t>
            </a:r>
          </a:p>
          <a:p>
            <a:r>
              <a:rPr lang="en-GB" sz="1800" dirty="0"/>
              <a:t>In London </a:t>
            </a:r>
            <a:r>
              <a:rPr lang="en-GB" sz="1800" baseline="0" dirty="0"/>
              <a:t>11.2</a:t>
            </a:r>
            <a:r>
              <a:rPr lang="en-GB" sz="1800" dirty="0"/>
              <a:t>%</a:t>
            </a:r>
            <a:r>
              <a:rPr lang="en-GB" sz="1800" baseline="0" dirty="0"/>
              <a:t> </a:t>
            </a:r>
            <a:r>
              <a:rPr lang="en-GB" sz="1800" dirty="0"/>
              <a:t>of the </a:t>
            </a:r>
            <a:r>
              <a:rPr lang="en-GB" sz="1800" baseline="0" dirty="0"/>
              <a:t>overall population</a:t>
            </a:r>
            <a:r>
              <a:rPr lang="en-GB" sz="1800" dirty="0"/>
              <a:t> are Black and in the West Midlands</a:t>
            </a:r>
            <a:r>
              <a:rPr lang="en-GB" sz="1800" baseline="0" dirty="0"/>
              <a:t> 10.8</a:t>
            </a:r>
            <a:r>
              <a:rPr lang="en-GB" sz="1800" dirty="0"/>
              <a:t>%</a:t>
            </a:r>
            <a:r>
              <a:rPr lang="en-GB" sz="1800" baseline="0" dirty="0"/>
              <a:t> </a:t>
            </a:r>
            <a:r>
              <a:rPr lang="en-GB" sz="1800" dirty="0"/>
              <a:t>of the population are from an Asian</a:t>
            </a:r>
            <a:r>
              <a:rPr lang="en-GB" sz="1800" baseline="0" dirty="0"/>
              <a:t> </a:t>
            </a:r>
            <a:r>
              <a:rPr lang="en-GB" sz="1800" dirty="0"/>
              <a:t>background, do your services reflect these trends and if so is it proportionate at every career level?  </a:t>
            </a:r>
            <a:endParaRPr lang="en-GB" sz="1800" baseline="0" dirty="0">
              <a:cs typeface="Calibri" panose="020F0502020204030204"/>
            </a:endParaRPr>
          </a:p>
          <a:p>
            <a:endParaRPr lang="en-GB" baseline="0" dirty="0"/>
          </a:p>
          <a:p>
            <a:endParaRPr lang="en-GB" dirty="0"/>
          </a:p>
        </p:txBody>
      </p:sp>
      <p:sp>
        <p:nvSpPr>
          <p:cNvPr id="4" name="Slide Number Placeholder 3"/>
          <p:cNvSpPr>
            <a:spLocks noGrp="1"/>
          </p:cNvSpPr>
          <p:nvPr>
            <p:ph type="sldNum" sz="quarter" idx="10"/>
          </p:nvPr>
        </p:nvSpPr>
        <p:spPr/>
        <p:txBody>
          <a:bodyPr/>
          <a:lstStyle/>
          <a:p>
            <a:fld id="{1A831B80-DE0B-4C84-A8F9-F77FD08748FA}" type="slidenum">
              <a:rPr lang="en-GB" smtClean="0"/>
              <a:t>9</a:t>
            </a:fld>
            <a:endParaRPr lang="en-GB"/>
          </a:p>
        </p:txBody>
      </p:sp>
    </p:spTree>
    <p:extLst>
      <p:ext uri="{BB962C8B-B14F-4D97-AF65-F5344CB8AC3E}">
        <p14:creationId xmlns:p14="http://schemas.microsoft.com/office/powerpoint/2010/main" val="1333485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8F555CB-3090-438A-A94E-C0EB818BD4A3}" type="datetimeFigureOut">
              <a:rPr lang="en-GB" smtClean="0"/>
              <a:t>11/10/2022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903929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F555CB-3090-438A-A94E-C0EB818BD4A3}" type="datetimeFigureOut">
              <a:rPr lang="en-GB" smtClean="0"/>
              <a:t>11/10/2022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2200130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F555CB-3090-438A-A94E-C0EB818BD4A3}" type="datetimeFigureOut">
              <a:rPr lang="en-GB" smtClean="0"/>
              <a:t>11/10/2022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3332516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4EDC35-26DE-B548-B8CC-E0D86AE01EE0}" type="datetimeFigureOut">
              <a:rPr lang="en-US" smtClean="0"/>
              <a:t>10/11/2022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603532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4EDC35-26DE-B548-B8CC-E0D86AE01EE0}" type="datetimeFigureOut">
              <a:rPr lang="en-US" smtClean="0"/>
              <a:t>10/11/2022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1415018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4EDC35-26DE-B548-B8CC-E0D86AE01EE0}" type="datetimeFigureOut">
              <a:rPr lang="en-US" smtClean="0"/>
              <a:t>10/11/2022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3828521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4EDC35-26DE-B548-B8CC-E0D86AE01EE0}" type="datetimeFigureOut">
              <a:rPr lang="en-US" smtClean="0"/>
              <a:t>10/11/2022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3109573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4EDC35-26DE-B548-B8CC-E0D86AE01EE0}" type="datetimeFigureOut">
              <a:rPr lang="en-US" smtClean="0"/>
              <a:t>10/11/2022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2468148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4EDC35-26DE-B548-B8CC-E0D86AE01EE0}" type="datetimeFigureOut">
              <a:rPr lang="en-US" smtClean="0"/>
              <a:t>10/11/2022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3382789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EDC35-26DE-B548-B8CC-E0D86AE01EE0}" type="datetimeFigureOut">
              <a:rPr lang="en-US" smtClean="0"/>
              <a:t>10/11/2022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2845067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4EDC35-26DE-B548-B8CC-E0D86AE01EE0}" type="datetimeFigureOut">
              <a:rPr lang="en-US" smtClean="0"/>
              <a:t>10/11/2022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172113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F555CB-3090-438A-A94E-C0EB818BD4A3}" type="datetimeFigureOut">
              <a:rPr lang="en-GB" smtClean="0"/>
              <a:t>11/10/2022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21624826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4EDC35-26DE-B548-B8CC-E0D86AE01EE0}" type="datetimeFigureOut">
              <a:rPr lang="en-US" smtClean="0"/>
              <a:t>10/11/2022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39194573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4EDC35-26DE-B548-B8CC-E0D86AE01EE0}" type="datetimeFigureOut">
              <a:rPr lang="en-US" smtClean="0"/>
              <a:t>10/11/2022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23228996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6"/>
            <a:ext cx="2628900" cy="581183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6"/>
            <a:ext cx="7734300"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4EDC35-26DE-B548-B8CC-E0D86AE01EE0}" type="datetimeFigureOut">
              <a:rPr lang="en-US" smtClean="0"/>
              <a:t>10/11/2022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A6EC0-EC5F-284B-8116-AC0B7EF7A212}" type="slidenum">
              <a:rPr lang="en-US" smtClean="0"/>
              <a:t>‹#›</a:t>
            </a:fld>
            <a:endParaRPr lang="en-US"/>
          </a:p>
        </p:txBody>
      </p:sp>
    </p:spTree>
    <p:extLst>
      <p:ext uri="{BB962C8B-B14F-4D97-AF65-F5344CB8AC3E}">
        <p14:creationId xmlns:p14="http://schemas.microsoft.com/office/powerpoint/2010/main" val="12317534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81DCA5D1-54EC-4052-9F64-27F2AE5205A8}" type="datetime1">
              <a:rPr lang="en-US" smtClean="0"/>
              <a:t>10/11/2022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13250137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5CA858-268D-4F6F-BC9C-7BC5AAF095AE}" type="datetime1">
              <a:rPr lang="en-US" smtClean="0"/>
              <a:t>10/11/2022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14113427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E8E1F2-8E21-4FA4-8FD6-7D10930B7E37}" type="datetime1">
              <a:rPr lang="en-US" smtClean="0"/>
              <a:t>10/11/2022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29677175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9FCB5E-7674-4449-B4BA-443EF86D895B}" type="datetime1">
              <a:rPr lang="en-US" smtClean="0"/>
              <a:t>10/11/2022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27460874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94D09B-65D9-47C9-B474-F71B80B6CC07}" type="datetime1">
              <a:rPr lang="en-US" smtClean="0"/>
              <a:t>10/11/2022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38323558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8679DE1-AFE9-4063-9CF6-84A12B45E6BD}" type="datetime1">
              <a:rPr lang="en-US" smtClean="0"/>
              <a:t>10/11/2022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31920246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B39CF6-01F1-4FB6-82E2-8349A78BF663}" type="datetime1">
              <a:rPr lang="en-US" smtClean="0"/>
              <a:t>10/11/2022</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247641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F555CB-3090-438A-A94E-C0EB818BD4A3}" type="datetimeFigureOut">
              <a:rPr lang="en-GB" smtClean="0"/>
              <a:t>11/10/2022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20428100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F17A14D-DD47-49B6-973B-541449AD9ACF}" type="datetime1">
              <a:rPr lang="en-US" smtClean="0"/>
              <a:t>10/11/2022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27551368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6D1A0A-906E-47BC-B743-8EA88E5AECEA}" type="datetime1">
              <a:rPr lang="en-US" smtClean="0"/>
              <a:t>10/11/2022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2481154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0F8569-9F14-4C70-A09D-F8B6C66501E5}" type="datetime1">
              <a:rPr lang="en-US" smtClean="0"/>
              <a:t>10/11/2022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1459021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EF5671-0E6D-4F13-8DB0-4B40FEA993DA}" type="datetime1">
              <a:rPr lang="en-US" smtClean="0"/>
              <a:t>10/11/2022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C5C453F-66CE-9649-8778-FA1C7507999F}" type="slidenum">
              <a:rPr lang="en-US" smtClean="0"/>
              <a:t>‹#›</a:t>
            </a:fld>
            <a:endParaRPr lang="en-US"/>
          </a:p>
        </p:txBody>
      </p:sp>
    </p:spTree>
    <p:extLst>
      <p:ext uri="{BB962C8B-B14F-4D97-AF65-F5344CB8AC3E}">
        <p14:creationId xmlns:p14="http://schemas.microsoft.com/office/powerpoint/2010/main" val="57883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8F555CB-3090-438A-A94E-C0EB818BD4A3}" type="datetimeFigureOut">
              <a:rPr lang="en-GB" smtClean="0"/>
              <a:t>11/10/2022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3055245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8F555CB-3090-438A-A94E-C0EB818BD4A3}" type="datetimeFigureOut">
              <a:rPr lang="en-GB" smtClean="0"/>
              <a:t>11/10/2022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1812472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8F555CB-3090-438A-A94E-C0EB818BD4A3}" type="datetimeFigureOut">
              <a:rPr lang="en-GB" smtClean="0"/>
              <a:t>11/10/2022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2579732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F555CB-3090-438A-A94E-C0EB818BD4A3}" type="datetimeFigureOut">
              <a:rPr lang="en-GB" smtClean="0"/>
              <a:t>11/10/2022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158978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8F555CB-3090-438A-A94E-C0EB818BD4A3}" type="datetimeFigureOut">
              <a:rPr lang="en-GB" smtClean="0"/>
              <a:t>11/10/2022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139499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8F555CB-3090-438A-A94E-C0EB818BD4A3}" type="datetimeFigureOut">
              <a:rPr lang="en-GB" smtClean="0"/>
              <a:t>11/10/2022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836E18-C41D-4A84-8274-98EC67007CF3}" type="slidenum">
              <a:rPr lang="en-GB" smtClean="0"/>
              <a:t>‹#›</a:t>
            </a:fld>
            <a:endParaRPr lang="en-GB"/>
          </a:p>
        </p:txBody>
      </p:sp>
    </p:spTree>
    <p:extLst>
      <p:ext uri="{BB962C8B-B14F-4D97-AF65-F5344CB8AC3E}">
        <p14:creationId xmlns:p14="http://schemas.microsoft.com/office/powerpoint/2010/main" val="167658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555CB-3090-438A-A94E-C0EB818BD4A3}" type="datetimeFigureOut">
              <a:rPr lang="en-GB" smtClean="0"/>
              <a:t>11/10/2022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836E18-C41D-4A84-8274-98EC67007CF3}" type="slidenum">
              <a:rPr lang="en-GB" smtClean="0"/>
              <a:t>‹#›</a:t>
            </a:fld>
            <a:endParaRPr lang="en-GB"/>
          </a:p>
        </p:txBody>
      </p:sp>
    </p:spTree>
    <p:extLst>
      <p:ext uri="{BB962C8B-B14F-4D97-AF65-F5344CB8AC3E}">
        <p14:creationId xmlns:p14="http://schemas.microsoft.com/office/powerpoint/2010/main" val="3436491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4EDC35-26DE-B548-B8CC-E0D86AE01EE0}" type="datetimeFigureOut">
              <a:rPr lang="en-US" smtClean="0"/>
              <a:t>10/11/2022</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CA6EC0-EC5F-284B-8116-AC0B7EF7A212}" type="slidenum">
              <a:rPr lang="en-US" smtClean="0"/>
              <a:t>‹#›</a:t>
            </a:fld>
            <a:endParaRPr lang="en-US"/>
          </a:p>
        </p:txBody>
      </p:sp>
    </p:spTree>
    <p:extLst>
      <p:ext uri="{BB962C8B-B14F-4D97-AF65-F5344CB8AC3E}">
        <p14:creationId xmlns:p14="http://schemas.microsoft.com/office/powerpoint/2010/main" val="1042049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DCA5D1-54EC-4052-9F64-27F2AE5205A8}" type="datetime1">
              <a:rPr lang="en-US" smtClean="0"/>
              <a:t>10/11/2022</a:t>
            </a:fld>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C453F-66CE-9649-8778-FA1C7507999F}" type="slidenum">
              <a:rPr lang="en-US" smtClean="0"/>
              <a:t>‹#›</a:t>
            </a:fld>
            <a:endParaRPr lang="en-US"/>
          </a:p>
        </p:txBody>
      </p:sp>
    </p:spTree>
    <p:extLst>
      <p:ext uri="{BB962C8B-B14F-4D97-AF65-F5344CB8AC3E}">
        <p14:creationId xmlns:p14="http://schemas.microsoft.com/office/powerpoint/2010/main" val="30842968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8.xml"/><Relationship Id="rId5" Type="http://schemas.openxmlformats.org/officeDocument/2006/relationships/image" Target="../media/image3.tmp"/><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282367D-5CFC-AD4A-AE15-1397251A1126}"/>
              </a:ext>
            </a:extLst>
          </p:cNvPr>
          <p:cNvPicPr>
            <a:picLocks noChangeAspect="1"/>
          </p:cNvPicPr>
          <p:nvPr/>
        </p:nvPicPr>
        <p:blipFill>
          <a:blip r:embed="rId4"/>
          <a:stretch>
            <a:fillRect/>
          </a:stretch>
        </p:blipFill>
        <p:spPr>
          <a:xfrm>
            <a:off x="195077" y="125584"/>
            <a:ext cx="2477475" cy="662653"/>
          </a:xfrm>
          <a:prstGeom prst="rect">
            <a:avLst/>
          </a:prstGeom>
          <a:ln>
            <a:noFill/>
          </a:ln>
          <a:effectLst/>
        </p:spPr>
      </p:pic>
      <p:sp>
        <p:nvSpPr>
          <p:cNvPr id="5" name="Subtitle 2">
            <a:extLst>
              <a:ext uri="{FF2B5EF4-FFF2-40B4-BE49-F238E27FC236}">
                <a16:creationId xmlns:a16="http://schemas.microsoft.com/office/drawing/2014/main" id="{47813E53-0A61-B04F-8F49-ACDEB2CB2F4A}"/>
              </a:ext>
            </a:extLst>
          </p:cNvPr>
          <p:cNvSpPr txBox="1">
            <a:spLocks/>
          </p:cNvSpPr>
          <p:nvPr/>
        </p:nvSpPr>
        <p:spPr>
          <a:xfrm>
            <a:off x="-11249" y="2716597"/>
            <a:ext cx="12192000" cy="22076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defTabSz="914377">
              <a:spcBef>
                <a:spcPts val="533"/>
              </a:spcBef>
              <a:buNone/>
            </a:pPr>
            <a:r>
              <a:rPr lang="en-GB" sz="4800" b="1" dirty="0">
                <a:solidFill>
                  <a:srgbClr val="002060"/>
                </a:solidFill>
                <a:latin typeface="Arial" panose="020B0604020202020204" pitchFamily="34" charset="0"/>
                <a:cs typeface="Arial" panose="020B0604020202020204" pitchFamily="34" charset="0"/>
              </a:rPr>
              <a:t>Karen Middleton</a:t>
            </a:r>
            <a:endParaRPr lang="en-GB" sz="4800" dirty="0">
              <a:solidFill>
                <a:srgbClr val="002060"/>
              </a:solidFill>
              <a:latin typeface="Arial" panose="020B0604020202020204" pitchFamily="34" charset="0"/>
              <a:cs typeface="Arial" panose="020B0604020202020204" pitchFamily="34" charset="0"/>
            </a:endParaRPr>
          </a:p>
          <a:p>
            <a:pPr marL="0" indent="0" algn="ctr" defTabSz="914377">
              <a:lnSpc>
                <a:spcPts val="3147"/>
              </a:lnSpc>
              <a:spcBef>
                <a:spcPts val="533"/>
              </a:spcBef>
              <a:buNone/>
            </a:pPr>
            <a:r>
              <a:rPr lang="en-GB" sz="3200" i="1" spc="-67" dirty="0">
                <a:solidFill>
                  <a:srgbClr val="002060"/>
                </a:solidFill>
                <a:latin typeface="Calibri Light" panose="020F0302020204030204"/>
                <a:cs typeface="Arial" panose="020B0604020202020204" pitchFamily="34" charset="0"/>
              </a:rPr>
              <a:t>CEO, The Chartered Society of Physiotherapy</a:t>
            </a:r>
          </a:p>
        </p:txBody>
      </p:sp>
    </p:spTree>
    <p:extLst>
      <p:ext uri="{BB962C8B-B14F-4D97-AF65-F5344CB8AC3E}">
        <p14:creationId xmlns:p14="http://schemas.microsoft.com/office/powerpoint/2010/main" val="1390560575"/>
      </p:ext>
    </p:extLst>
  </p:cSld>
  <p:clrMapOvr>
    <a:masterClrMapping/>
  </p:clrMapOvr>
  <mc:AlternateContent xmlns:mc="http://schemas.openxmlformats.org/markup-compatibility/2006" xmlns:p14="http://schemas.microsoft.com/office/powerpoint/2010/main">
    <mc:Choice Requires="p14">
      <p:transition spd="slow" p14:dur="2250">
        <p:fad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121093"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are we now?</a:t>
            </a:r>
            <a:endParaRPr lang="en-GB"/>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1420" y="1988435"/>
            <a:ext cx="10936226" cy="4372585"/>
          </a:xfrm>
          <a:prstGeom prst="rect">
            <a:avLst/>
          </a:prstGeom>
        </p:spPr>
      </p:pic>
    </p:spTree>
    <p:extLst>
      <p:ext uri="{BB962C8B-B14F-4D97-AF65-F5344CB8AC3E}">
        <p14:creationId xmlns:p14="http://schemas.microsoft.com/office/powerpoint/2010/main" val="391227819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813591"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might we be going?</a:t>
            </a:r>
            <a:endParaRPr lang="en-GB"/>
          </a:p>
        </p:txBody>
      </p:sp>
      <p:graphicFrame>
        <p:nvGraphicFramePr>
          <p:cNvPr id="8" name="Chart 7">
            <a:extLst>
              <a:ext uri="{FF2B5EF4-FFF2-40B4-BE49-F238E27FC236}">
                <a16:creationId xmlns:a16="http://schemas.microsoft.com/office/drawing/2014/main" id="{00000000-0008-0000-0C00-000003000000}"/>
              </a:ext>
            </a:extLst>
          </p:cNvPr>
          <p:cNvGraphicFramePr/>
          <p:nvPr>
            <p:extLst>
              <p:ext uri="{D42A27DB-BD31-4B8C-83A1-F6EECF244321}">
                <p14:modId xmlns:p14="http://schemas.microsoft.com/office/powerpoint/2010/main" val="2045279164"/>
              </p:ext>
            </p:extLst>
          </p:nvPr>
        </p:nvGraphicFramePr>
        <p:xfrm>
          <a:off x="1818506" y="1850810"/>
          <a:ext cx="9504813" cy="487003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4325148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813591"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might we be going?</a:t>
            </a:r>
            <a:endParaRPr lang="en-GB"/>
          </a:p>
        </p:txBody>
      </p:sp>
      <p:graphicFrame>
        <p:nvGraphicFramePr>
          <p:cNvPr id="9" name="Chart 8">
            <a:extLst>
              <a:ext uri="{FF2B5EF4-FFF2-40B4-BE49-F238E27FC236}">
                <a16:creationId xmlns:a16="http://schemas.microsoft.com/office/drawing/2014/main" id="{00000000-0008-0000-0D00-000002000000}"/>
              </a:ext>
            </a:extLst>
          </p:cNvPr>
          <p:cNvGraphicFramePr/>
          <p:nvPr>
            <p:extLst>
              <p:ext uri="{D42A27DB-BD31-4B8C-83A1-F6EECF244321}">
                <p14:modId xmlns:p14="http://schemas.microsoft.com/office/powerpoint/2010/main" val="2558351246"/>
              </p:ext>
            </p:extLst>
          </p:nvPr>
        </p:nvGraphicFramePr>
        <p:xfrm>
          <a:off x="1182734" y="1896994"/>
          <a:ext cx="10033906" cy="474764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8725030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813591"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might we be going?</a:t>
            </a:r>
            <a:endParaRPr lang="en-GB"/>
          </a:p>
        </p:txBody>
      </p:sp>
      <p:graphicFrame>
        <p:nvGraphicFramePr>
          <p:cNvPr id="8" name="Chart 7">
            <a:extLst>
              <a:ext uri="{FF2B5EF4-FFF2-40B4-BE49-F238E27FC236}">
                <a16:creationId xmlns:a16="http://schemas.microsoft.com/office/drawing/2014/main" id="{00000000-0008-0000-0A00-000004000000}"/>
              </a:ext>
            </a:extLst>
          </p:cNvPr>
          <p:cNvGraphicFramePr/>
          <p:nvPr>
            <p:extLst>
              <p:ext uri="{D42A27DB-BD31-4B8C-83A1-F6EECF244321}">
                <p14:modId xmlns:p14="http://schemas.microsoft.com/office/powerpoint/2010/main" val="3484430282"/>
              </p:ext>
            </p:extLst>
          </p:nvPr>
        </p:nvGraphicFramePr>
        <p:xfrm>
          <a:off x="429345" y="1850810"/>
          <a:ext cx="11762655" cy="48852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1398507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813591"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might we be going?</a:t>
            </a: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1156094291"/>
              </p:ext>
            </p:extLst>
          </p:nvPr>
        </p:nvGraphicFramePr>
        <p:xfrm>
          <a:off x="475760" y="1850810"/>
          <a:ext cx="11191632" cy="4685259"/>
        </p:xfrm>
        <a:graphic>
          <a:graphicData uri="http://schemas.openxmlformats.org/drawingml/2006/table">
            <a:tbl>
              <a:tblPr firstRow="1" bandRow="1">
                <a:tableStyleId>{5C22544A-7EE6-4342-B048-85BDC9FD1C3A}</a:tableStyleId>
              </a:tblPr>
              <a:tblGrid>
                <a:gridCol w="3730544">
                  <a:extLst>
                    <a:ext uri="{9D8B030D-6E8A-4147-A177-3AD203B41FA5}">
                      <a16:colId xmlns:a16="http://schemas.microsoft.com/office/drawing/2014/main" val="2093424994"/>
                    </a:ext>
                  </a:extLst>
                </a:gridCol>
                <a:gridCol w="3730544">
                  <a:extLst>
                    <a:ext uri="{9D8B030D-6E8A-4147-A177-3AD203B41FA5}">
                      <a16:colId xmlns:a16="http://schemas.microsoft.com/office/drawing/2014/main" val="180962502"/>
                    </a:ext>
                  </a:extLst>
                </a:gridCol>
                <a:gridCol w="3730544">
                  <a:extLst>
                    <a:ext uri="{9D8B030D-6E8A-4147-A177-3AD203B41FA5}">
                      <a16:colId xmlns:a16="http://schemas.microsoft.com/office/drawing/2014/main" val="968638655"/>
                    </a:ext>
                  </a:extLst>
                </a:gridCol>
              </a:tblGrid>
              <a:tr h="442691">
                <a:tc>
                  <a:txBody>
                    <a:bodyPr/>
                    <a:lstStyle/>
                    <a:p>
                      <a:endParaRPr lang="en-GB"/>
                    </a:p>
                  </a:txBody>
                  <a:tcPr/>
                </a:tc>
                <a:tc>
                  <a:txBody>
                    <a:bodyPr/>
                    <a:lstStyle/>
                    <a:p>
                      <a:pPr algn="ctr" rtl="0" fontAlgn="base"/>
                      <a:r>
                        <a:rPr lang="en-GB" sz="2000" b="1" i="0" dirty="0">
                          <a:solidFill>
                            <a:schemeClr val="bg1"/>
                          </a:solidFill>
                          <a:effectLst/>
                          <a:latin typeface="Arial"/>
                        </a:rPr>
                        <a:t>2011 census</a:t>
                      </a:r>
                      <a:r>
                        <a:rPr lang="en-GB" sz="2000" b="0" i="0" dirty="0">
                          <a:solidFill>
                            <a:schemeClr val="bg1"/>
                          </a:solidFill>
                          <a:effectLst/>
                          <a:latin typeface="Arial"/>
                        </a:rPr>
                        <a:t> </a:t>
                      </a:r>
                    </a:p>
                  </a:txBody>
                  <a:tcPr anchor="b"/>
                </a:tc>
                <a:tc>
                  <a:txBody>
                    <a:bodyPr/>
                    <a:lstStyle/>
                    <a:p>
                      <a:pPr algn="ctr" rtl="0" fontAlgn="base"/>
                      <a:r>
                        <a:rPr lang="en-GB" sz="2000" b="1" i="0" dirty="0">
                          <a:solidFill>
                            <a:schemeClr val="bg1"/>
                          </a:solidFill>
                          <a:effectLst/>
                          <a:latin typeface="Arial"/>
                        </a:rPr>
                        <a:t>UK physio graduates 2020/2021</a:t>
                      </a:r>
                      <a:endParaRPr lang="en-GB" sz="2000" b="1" i="0" dirty="0">
                        <a:solidFill>
                          <a:schemeClr val="bg1"/>
                        </a:solidFill>
                        <a:effectLst/>
                      </a:endParaRPr>
                    </a:p>
                  </a:txBody>
                  <a:tcPr anchor="b"/>
                </a:tc>
                <a:extLst>
                  <a:ext uri="{0D108BD9-81ED-4DB2-BD59-A6C34878D82A}">
                    <a16:rowId xmlns:a16="http://schemas.microsoft.com/office/drawing/2014/main" val="1851791074"/>
                  </a:ext>
                </a:extLst>
              </a:tr>
              <a:tr h="442691">
                <a:tc>
                  <a:txBody>
                    <a:bodyPr/>
                    <a:lstStyle/>
                    <a:p>
                      <a:pPr algn="l" rtl="0" fontAlgn="base"/>
                      <a:r>
                        <a:rPr lang="en-GB" sz="1600" b="1" i="0" dirty="0">
                          <a:solidFill>
                            <a:srgbClr val="000000"/>
                          </a:solidFill>
                          <a:effectLst/>
                          <a:latin typeface="Arial"/>
                        </a:rPr>
                        <a:t>White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86%   </a:t>
                      </a:r>
                      <a:endParaRPr lang="en-GB" sz="1600" b="0" i="0" dirty="0">
                        <a:effectLst/>
                        <a:latin typeface="Arial"/>
                      </a:endParaRPr>
                    </a:p>
                  </a:txBody>
                  <a:tcPr anchor="b"/>
                </a:tc>
                <a:tc>
                  <a:txBody>
                    <a:bodyPr/>
                    <a:lstStyle/>
                    <a:p>
                      <a:pPr algn="ctr" rtl="0" fontAlgn="base"/>
                      <a:r>
                        <a:rPr lang="en-GB" sz="1600" b="0" i="0" dirty="0">
                          <a:solidFill>
                            <a:srgbClr val="000000"/>
                          </a:solidFill>
                          <a:effectLst/>
                          <a:latin typeface="Arial"/>
                        </a:rPr>
                        <a:t>84.02%  </a:t>
                      </a:r>
                      <a:endParaRPr lang="en-GB" sz="1600" b="0" i="0" dirty="0">
                        <a:effectLst/>
                        <a:latin typeface="Arial"/>
                      </a:endParaRPr>
                    </a:p>
                  </a:txBody>
                  <a:tcPr anchor="b"/>
                </a:tc>
                <a:extLst>
                  <a:ext uri="{0D108BD9-81ED-4DB2-BD59-A6C34878D82A}">
                    <a16:rowId xmlns:a16="http://schemas.microsoft.com/office/drawing/2014/main" val="4187343541"/>
                  </a:ext>
                </a:extLst>
              </a:tr>
              <a:tr h="442691">
                <a:tc>
                  <a:txBody>
                    <a:bodyPr/>
                    <a:lstStyle/>
                    <a:p>
                      <a:pPr algn="l" rtl="0" fontAlgn="base"/>
                      <a:r>
                        <a:rPr lang="en-GB" sz="1600" b="1" i="0" dirty="0">
                          <a:solidFill>
                            <a:srgbClr val="000000"/>
                          </a:solidFill>
                          <a:effectLst/>
                          <a:latin typeface="Arial"/>
                        </a:rPr>
                        <a:t>Black, Asian, Minority Ethnic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14%   </a:t>
                      </a:r>
                      <a:endParaRPr lang="en-GB" sz="1600" b="0" i="0" dirty="0">
                        <a:effectLst/>
                        <a:latin typeface="Arial"/>
                      </a:endParaRPr>
                    </a:p>
                  </a:txBody>
                  <a:tcPr anchor="b"/>
                </a:tc>
                <a:tc>
                  <a:txBody>
                    <a:bodyPr/>
                    <a:lstStyle/>
                    <a:p>
                      <a:pPr algn="ctr" rtl="0" fontAlgn="base"/>
                      <a:r>
                        <a:rPr lang="en-GB" sz="1600" b="0" i="0" dirty="0">
                          <a:solidFill>
                            <a:srgbClr val="000000"/>
                          </a:solidFill>
                          <a:effectLst/>
                          <a:latin typeface="Arial"/>
                        </a:rPr>
                        <a:t>13.99%  </a:t>
                      </a:r>
                      <a:endParaRPr lang="en-GB" sz="1600" b="0" i="0" dirty="0">
                        <a:effectLst/>
                        <a:latin typeface="Arial"/>
                      </a:endParaRPr>
                    </a:p>
                  </a:txBody>
                  <a:tcPr anchor="b"/>
                </a:tc>
                <a:extLst>
                  <a:ext uri="{0D108BD9-81ED-4DB2-BD59-A6C34878D82A}">
                    <a16:rowId xmlns:a16="http://schemas.microsoft.com/office/drawing/2014/main" val="2957165227"/>
                  </a:ext>
                </a:extLst>
              </a:tr>
              <a:tr h="442691">
                <a:tc>
                  <a:txBody>
                    <a:bodyPr/>
                    <a:lstStyle/>
                    <a:p>
                      <a:pPr algn="l" rtl="0" fontAlgn="base"/>
                      <a:r>
                        <a:rPr lang="en-GB" sz="1600" b="1" i="0" dirty="0">
                          <a:solidFill>
                            <a:srgbClr val="000000"/>
                          </a:solidFill>
                          <a:effectLst/>
                          <a:latin typeface="Arial"/>
                        </a:rPr>
                        <a:t>Asian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8%   </a:t>
                      </a:r>
                      <a:endParaRPr lang="en-GB" sz="1600" b="0" i="0" dirty="0">
                        <a:effectLst/>
                        <a:latin typeface="Arial"/>
                      </a:endParaRPr>
                    </a:p>
                  </a:txBody>
                  <a:tcPr anchor="b"/>
                </a:tc>
                <a:tc>
                  <a:txBody>
                    <a:bodyPr/>
                    <a:lstStyle/>
                    <a:p>
                      <a:pPr algn="ctr" rtl="0" fontAlgn="base"/>
                      <a:r>
                        <a:rPr lang="en-GB" sz="1600" b="0" i="0" dirty="0">
                          <a:solidFill>
                            <a:srgbClr val="000000"/>
                          </a:solidFill>
                          <a:effectLst/>
                          <a:latin typeface="Arial"/>
                        </a:rPr>
                        <a:t>5.18%  </a:t>
                      </a:r>
                      <a:endParaRPr lang="en-GB" sz="1600" b="0" i="0" dirty="0">
                        <a:effectLst/>
                        <a:latin typeface="Arial"/>
                      </a:endParaRPr>
                    </a:p>
                  </a:txBody>
                  <a:tcPr anchor="b"/>
                </a:tc>
                <a:extLst>
                  <a:ext uri="{0D108BD9-81ED-4DB2-BD59-A6C34878D82A}">
                    <a16:rowId xmlns:a16="http://schemas.microsoft.com/office/drawing/2014/main" val="1390741051"/>
                  </a:ext>
                </a:extLst>
              </a:tr>
              <a:tr h="442691">
                <a:tc>
                  <a:txBody>
                    <a:bodyPr/>
                    <a:lstStyle/>
                    <a:p>
                      <a:pPr algn="l" rtl="0" fontAlgn="base"/>
                      <a:r>
                        <a:rPr lang="en-GB" sz="1600" b="1" i="0" dirty="0">
                          <a:solidFill>
                            <a:srgbClr val="000000"/>
                          </a:solidFill>
                          <a:effectLst/>
                          <a:latin typeface="Arial"/>
                        </a:rPr>
                        <a:t>Black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3%   </a:t>
                      </a:r>
                      <a:endParaRPr lang="en-GB" sz="1600" b="0" i="0" dirty="0">
                        <a:effectLst/>
                        <a:latin typeface="Arial"/>
                      </a:endParaRPr>
                    </a:p>
                  </a:txBody>
                  <a:tcPr anchor="b"/>
                </a:tc>
                <a:tc>
                  <a:txBody>
                    <a:bodyPr/>
                    <a:lstStyle/>
                    <a:p>
                      <a:pPr algn="ctr" rtl="0" fontAlgn="base"/>
                      <a:r>
                        <a:rPr lang="en-GB" sz="1600" b="0" i="0" dirty="0">
                          <a:solidFill>
                            <a:srgbClr val="000000"/>
                          </a:solidFill>
                          <a:effectLst/>
                          <a:latin typeface="Arial"/>
                        </a:rPr>
                        <a:t>3.75%  </a:t>
                      </a:r>
                      <a:endParaRPr lang="en-GB" sz="1600" b="0" i="0" dirty="0">
                        <a:effectLst/>
                        <a:latin typeface="Arial"/>
                      </a:endParaRPr>
                    </a:p>
                  </a:txBody>
                  <a:tcPr anchor="b"/>
                </a:tc>
                <a:extLst>
                  <a:ext uri="{0D108BD9-81ED-4DB2-BD59-A6C34878D82A}">
                    <a16:rowId xmlns:a16="http://schemas.microsoft.com/office/drawing/2014/main" val="841817876"/>
                  </a:ext>
                </a:extLst>
              </a:tr>
              <a:tr h="442691">
                <a:tc>
                  <a:txBody>
                    <a:bodyPr/>
                    <a:lstStyle/>
                    <a:p>
                      <a:pPr algn="l" rtl="0" fontAlgn="base"/>
                      <a:r>
                        <a:rPr lang="en-GB" sz="1600" b="1" i="0" dirty="0">
                          <a:solidFill>
                            <a:srgbClr val="000000"/>
                          </a:solidFill>
                          <a:effectLst/>
                          <a:latin typeface="Arial"/>
                        </a:rPr>
                        <a:t>Chinese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inc. in Asian   above  </a:t>
                      </a:r>
                      <a:endParaRPr lang="en-GB" sz="1600" b="0" i="0" dirty="0">
                        <a:effectLst/>
                        <a:latin typeface="Arial"/>
                      </a:endParaRPr>
                    </a:p>
                  </a:txBody>
                  <a:tcPr anchor="b"/>
                </a:tc>
                <a:tc>
                  <a:txBody>
                    <a:bodyPr/>
                    <a:lstStyle/>
                    <a:p>
                      <a:pPr algn="ctr" rtl="0" fontAlgn="base"/>
                      <a:r>
                        <a:rPr lang="en-GB" sz="1600" b="0" i="0" dirty="0">
                          <a:solidFill>
                            <a:srgbClr val="000000"/>
                          </a:solidFill>
                          <a:effectLst/>
                          <a:latin typeface="Arial"/>
                        </a:rPr>
                        <a:t>1.19%  </a:t>
                      </a:r>
                      <a:endParaRPr lang="en-GB" sz="1600" b="0" i="0" dirty="0">
                        <a:effectLst/>
                        <a:latin typeface="Arial"/>
                      </a:endParaRPr>
                    </a:p>
                  </a:txBody>
                  <a:tcPr anchor="b"/>
                </a:tc>
                <a:extLst>
                  <a:ext uri="{0D108BD9-81ED-4DB2-BD59-A6C34878D82A}">
                    <a16:rowId xmlns:a16="http://schemas.microsoft.com/office/drawing/2014/main" val="3803417781"/>
                  </a:ext>
                </a:extLst>
              </a:tr>
              <a:tr h="442691">
                <a:tc>
                  <a:txBody>
                    <a:bodyPr/>
                    <a:lstStyle/>
                    <a:p>
                      <a:pPr algn="l" rtl="0" fontAlgn="base"/>
                      <a:r>
                        <a:rPr lang="en-GB" sz="1600" b="1" i="0" dirty="0">
                          <a:solidFill>
                            <a:srgbClr val="000000"/>
                          </a:solidFill>
                          <a:effectLst/>
                          <a:latin typeface="Arial"/>
                        </a:rPr>
                        <a:t>Mixed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2%   </a:t>
                      </a:r>
                      <a:endParaRPr lang="en-GB" sz="1600" b="0" i="0" dirty="0">
                        <a:effectLst/>
                        <a:latin typeface="Arial"/>
                      </a:endParaRPr>
                    </a:p>
                  </a:txBody>
                  <a:tcPr anchor="b"/>
                </a:tc>
                <a:tc>
                  <a:txBody>
                    <a:bodyPr/>
                    <a:lstStyle/>
                    <a:p>
                      <a:pPr algn="ctr" rtl="0" fontAlgn="base"/>
                      <a:r>
                        <a:rPr lang="en-GB" sz="1600" b="0" i="0" dirty="0">
                          <a:solidFill>
                            <a:srgbClr val="000000"/>
                          </a:solidFill>
                          <a:effectLst/>
                          <a:latin typeface="Arial"/>
                        </a:rPr>
                        <a:t>3.19%  </a:t>
                      </a:r>
                      <a:endParaRPr lang="en-GB" sz="1600" b="0" i="0" dirty="0">
                        <a:effectLst/>
                        <a:latin typeface="Arial"/>
                      </a:endParaRPr>
                    </a:p>
                  </a:txBody>
                  <a:tcPr anchor="b"/>
                </a:tc>
                <a:extLst>
                  <a:ext uri="{0D108BD9-81ED-4DB2-BD59-A6C34878D82A}">
                    <a16:rowId xmlns:a16="http://schemas.microsoft.com/office/drawing/2014/main" val="3483276423"/>
                  </a:ext>
                </a:extLst>
              </a:tr>
              <a:tr h="442691">
                <a:tc>
                  <a:txBody>
                    <a:bodyPr/>
                    <a:lstStyle/>
                    <a:p>
                      <a:pPr algn="l" rtl="0" fontAlgn="base"/>
                      <a:r>
                        <a:rPr lang="en-GB" sz="1600" b="1" i="0" dirty="0">
                          <a:solidFill>
                            <a:srgbClr val="000000"/>
                          </a:solidFill>
                          <a:effectLst/>
                          <a:latin typeface="Arial"/>
                        </a:rPr>
                        <a:t>Other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1%   </a:t>
                      </a:r>
                      <a:endParaRPr lang="en-GB" sz="1600" b="0" i="0" dirty="0">
                        <a:effectLst/>
                        <a:latin typeface="Arial"/>
                      </a:endParaRPr>
                    </a:p>
                  </a:txBody>
                  <a:tcPr anchor="b"/>
                </a:tc>
                <a:tc>
                  <a:txBody>
                    <a:bodyPr/>
                    <a:lstStyle/>
                    <a:p>
                      <a:pPr algn="ctr" rtl="0" fontAlgn="base"/>
                      <a:r>
                        <a:rPr lang="en-GB" sz="1600" b="0" i="0" dirty="0">
                          <a:solidFill>
                            <a:srgbClr val="000000"/>
                          </a:solidFill>
                          <a:effectLst/>
                          <a:latin typeface="Arial"/>
                        </a:rPr>
                        <a:t>0.68%  </a:t>
                      </a:r>
                      <a:endParaRPr lang="en-GB" sz="1600" b="0" i="0" dirty="0">
                        <a:effectLst/>
                        <a:latin typeface="Arial"/>
                      </a:endParaRPr>
                    </a:p>
                  </a:txBody>
                  <a:tcPr anchor="b"/>
                </a:tc>
                <a:extLst>
                  <a:ext uri="{0D108BD9-81ED-4DB2-BD59-A6C34878D82A}">
                    <a16:rowId xmlns:a16="http://schemas.microsoft.com/office/drawing/2014/main" val="1172026638"/>
                  </a:ext>
                </a:extLst>
              </a:tr>
              <a:tr h="442691">
                <a:tc>
                  <a:txBody>
                    <a:bodyPr/>
                    <a:lstStyle/>
                    <a:p>
                      <a:pPr algn="l" rtl="0" fontAlgn="base"/>
                      <a:r>
                        <a:rPr lang="en-GB" sz="1600" b="1" i="0" dirty="0">
                          <a:solidFill>
                            <a:srgbClr val="000000"/>
                          </a:solidFill>
                          <a:effectLst/>
                          <a:latin typeface="Arial"/>
                        </a:rPr>
                        <a:t>Prefer not to say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0   </a:t>
                      </a:r>
                      <a:endParaRPr lang="en-GB" sz="1600" b="0" i="0" dirty="0">
                        <a:effectLst/>
                        <a:latin typeface="Arial"/>
                      </a:endParaRPr>
                    </a:p>
                  </a:txBody>
                  <a:tcPr anchor="b"/>
                </a:tc>
                <a:tc>
                  <a:txBody>
                    <a:bodyPr/>
                    <a:lstStyle/>
                    <a:p>
                      <a:pPr algn="ctr" rtl="0" fontAlgn="base"/>
                      <a:r>
                        <a:rPr lang="en-GB" sz="1600" b="0" i="0" dirty="0">
                          <a:effectLst/>
                          <a:latin typeface="Arial"/>
                        </a:rPr>
                        <a:t>  </a:t>
                      </a:r>
                    </a:p>
                  </a:txBody>
                  <a:tcPr anchor="b"/>
                </a:tc>
                <a:extLst>
                  <a:ext uri="{0D108BD9-81ED-4DB2-BD59-A6C34878D82A}">
                    <a16:rowId xmlns:a16="http://schemas.microsoft.com/office/drawing/2014/main" val="39256873"/>
                  </a:ext>
                </a:extLst>
              </a:tr>
              <a:tr h="442691">
                <a:tc>
                  <a:txBody>
                    <a:bodyPr/>
                    <a:lstStyle/>
                    <a:p>
                      <a:pPr algn="l" rtl="0" fontAlgn="base"/>
                      <a:r>
                        <a:rPr lang="en-GB" sz="1600" b="1" i="0" dirty="0">
                          <a:solidFill>
                            <a:srgbClr val="000000"/>
                          </a:solidFill>
                          <a:effectLst/>
                          <a:latin typeface="Arial"/>
                        </a:rPr>
                        <a:t>Unknown   </a:t>
                      </a:r>
                      <a:endParaRPr lang="en-GB" sz="4000" b="1" i="0" dirty="0">
                        <a:effectLst/>
                        <a:latin typeface="Arial"/>
                      </a:endParaRPr>
                    </a:p>
                  </a:txBody>
                  <a:tcPr anchor="b"/>
                </a:tc>
                <a:tc>
                  <a:txBody>
                    <a:bodyPr/>
                    <a:lstStyle/>
                    <a:p>
                      <a:pPr algn="ctr" rtl="0" fontAlgn="base"/>
                      <a:r>
                        <a:rPr lang="en-GB" sz="1600" b="0" i="0" dirty="0">
                          <a:solidFill>
                            <a:srgbClr val="000000"/>
                          </a:solidFill>
                          <a:effectLst/>
                          <a:latin typeface="Arial"/>
                        </a:rPr>
                        <a:t>0   </a:t>
                      </a:r>
                      <a:endParaRPr lang="en-GB" sz="1600" b="0" i="0" dirty="0">
                        <a:effectLst/>
                        <a:latin typeface="Arial"/>
                      </a:endParaRPr>
                    </a:p>
                  </a:txBody>
                  <a:tcPr anchor="b"/>
                </a:tc>
                <a:tc>
                  <a:txBody>
                    <a:bodyPr/>
                    <a:lstStyle/>
                    <a:p>
                      <a:pPr algn="ctr" rtl="0" fontAlgn="base"/>
                      <a:r>
                        <a:rPr lang="en-GB" sz="1600" b="0" i="0" dirty="0">
                          <a:solidFill>
                            <a:srgbClr val="000000"/>
                          </a:solidFill>
                          <a:effectLst/>
                          <a:latin typeface="Arial"/>
                        </a:rPr>
                        <a:t>1.99% </a:t>
                      </a:r>
                      <a:endParaRPr lang="en-GB" sz="1600" b="0" i="0" dirty="0">
                        <a:effectLst/>
                        <a:latin typeface="Arial"/>
                      </a:endParaRPr>
                    </a:p>
                  </a:txBody>
                  <a:tcPr anchor="b"/>
                </a:tc>
                <a:extLst>
                  <a:ext uri="{0D108BD9-81ED-4DB2-BD59-A6C34878D82A}">
                    <a16:rowId xmlns:a16="http://schemas.microsoft.com/office/drawing/2014/main" val="2877226608"/>
                  </a:ext>
                </a:extLst>
              </a:tr>
            </a:tbl>
          </a:graphicData>
        </a:graphic>
      </p:graphicFrame>
    </p:spTree>
    <p:extLst>
      <p:ext uri="{BB962C8B-B14F-4D97-AF65-F5344CB8AC3E}">
        <p14:creationId xmlns:p14="http://schemas.microsoft.com/office/powerpoint/2010/main" val="43988073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813591"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might we be going?</a:t>
            </a:r>
            <a:endParaRPr lang="en-GB"/>
          </a:p>
        </p:txBody>
      </p:sp>
      <p:graphicFrame>
        <p:nvGraphicFramePr>
          <p:cNvPr id="8" name="Chart 7"/>
          <p:cNvGraphicFramePr/>
          <p:nvPr>
            <p:extLst>
              <p:ext uri="{D42A27DB-BD31-4B8C-83A1-F6EECF244321}">
                <p14:modId xmlns:p14="http://schemas.microsoft.com/office/powerpoint/2010/main" val="1341044489"/>
              </p:ext>
            </p:extLst>
          </p:nvPr>
        </p:nvGraphicFramePr>
        <p:xfrm>
          <a:off x="2610630" y="1727718"/>
          <a:ext cx="7386810" cy="50083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8277891"/>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813591"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might we be going?</a:t>
            </a:r>
            <a:endParaRPr lang="en-GB"/>
          </a:p>
        </p:txBody>
      </p:sp>
      <p:graphicFrame>
        <p:nvGraphicFramePr>
          <p:cNvPr id="9" name="Chart 8"/>
          <p:cNvGraphicFramePr/>
          <p:nvPr>
            <p:extLst>
              <p:ext uri="{D42A27DB-BD31-4B8C-83A1-F6EECF244321}">
                <p14:modId xmlns:p14="http://schemas.microsoft.com/office/powerpoint/2010/main" val="2549611840"/>
              </p:ext>
            </p:extLst>
          </p:nvPr>
        </p:nvGraphicFramePr>
        <p:xfrm>
          <a:off x="411712" y="1896995"/>
          <a:ext cx="11476749" cy="47278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398460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7" name="Rectangle 6"/>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3" name="Rectangle 2"/>
          <p:cNvSpPr/>
          <p:nvPr/>
        </p:nvSpPr>
        <p:spPr>
          <a:xfrm>
            <a:off x="482050" y="1951124"/>
            <a:ext cx="4415265" cy="4524315"/>
          </a:xfrm>
          <a:prstGeom prst="rect">
            <a:avLst/>
          </a:prstGeom>
        </p:spPr>
        <p:txBody>
          <a:bodyPr wrap="square" lIns="91440" tIns="45720" rIns="91440" bIns="45720" anchor="t">
            <a:spAutoFit/>
          </a:bodyPr>
          <a:lstStyle/>
          <a:p>
            <a:r>
              <a:rPr lang="en-GB" b="1" dirty="0">
                <a:latin typeface="Arial"/>
                <a:cs typeface="Arial"/>
              </a:rPr>
              <a:t>Progress:</a:t>
            </a:r>
          </a:p>
          <a:p>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a:ea typeface="+mn-lt"/>
                <a:cs typeface="+mn-lt"/>
              </a:rPr>
              <a:t>Ensuring no gaps in datasets </a:t>
            </a:r>
            <a:endParaRPr lang="en-GB" dirty="0">
              <a:latin typeface="Arial"/>
              <a:ea typeface="Calibri"/>
              <a:cs typeface="Calibri"/>
            </a:endParaRPr>
          </a:p>
          <a:p>
            <a:pPr marL="285750" indent="-285750">
              <a:buFont typeface="Arial" panose="020B0604020202020204" pitchFamily="34" charset="0"/>
              <a:buChar char="•"/>
            </a:pPr>
            <a:r>
              <a:rPr lang="en-GB" dirty="0">
                <a:latin typeface="Arial"/>
                <a:ea typeface="Calibri"/>
                <a:cs typeface="Calibri"/>
              </a:rPr>
              <a:t>Interrogation of the data</a:t>
            </a:r>
          </a:p>
          <a:p>
            <a:pPr marL="285750" indent="-285750">
              <a:buFont typeface="Arial" panose="020B0604020202020204" pitchFamily="34" charset="0"/>
              <a:buChar char="•"/>
            </a:pPr>
            <a:r>
              <a:rPr lang="en-GB" dirty="0">
                <a:latin typeface="Arial"/>
                <a:cs typeface="Arial"/>
              </a:rPr>
              <a:t>Work with HEE on overseas qualified physios</a:t>
            </a:r>
            <a:endParaRPr lang="en-GB" dirty="0"/>
          </a:p>
          <a:p>
            <a:pPr marL="285750" indent="-285750">
              <a:buFont typeface="Arial" panose="020B0604020202020204" pitchFamily="34" charset="0"/>
              <a:buChar char="•"/>
            </a:pPr>
            <a:r>
              <a:rPr lang="en-GB" dirty="0">
                <a:latin typeface="Arial"/>
                <a:cs typeface="Arial"/>
              </a:rPr>
              <a:t>Policy and influencing</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a:cs typeface="Arial"/>
              </a:rPr>
              <a:t>Supporting members in the workforce including support worker development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a:cs typeface="Arial"/>
              </a:rPr>
              <a:t>Increase representation of members with protected characteristics amongst those leading and influencing the profession e.g. mentoring and leadership development</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b="1" dirty="0">
              <a:latin typeface="Arial" panose="020B0604020202020204" pitchFamily="34" charset="0"/>
              <a:cs typeface="Arial" panose="020B0604020202020204" pitchFamily="34" charset="0"/>
            </a:endParaRPr>
          </a:p>
        </p:txBody>
      </p:sp>
      <p:sp>
        <p:nvSpPr>
          <p:cNvPr id="8" name="Rectangle 7"/>
          <p:cNvSpPr/>
          <p:nvPr/>
        </p:nvSpPr>
        <p:spPr>
          <a:xfrm>
            <a:off x="411712" y="1348505"/>
            <a:ext cx="2133918"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What are we doing?</a:t>
            </a:r>
            <a:endParaRPr lang="en-GB"/>
          </a:p>
        </p:txBody>
      </p:sp>
      <p:sp>
        <p:nvSpPr>
          <p:cNvPr id="6" name="Rectangle 5"/>
          <p:cNvSpPr/>
          <p:nvPr/>
        </p:nvSpPr>
        <p:spPr>
          <a:xfrm>
            <a:off x="5519121" y="1955965"/>
            <a:ext cx="6096000" cy="2862322"/>
          </a:xfrm>
          <a:prstGeom prst="rect">
            <a:avLst/>
          </a:prstGeom>
        </p:spPr>
        <p:txBody>
          <a:bodyPr lIns="91440" tIns="45720" rIns="91440" bIns="45720" anchor="t">
            <a:spAutoFit/>
          </a:bodyPr>
          <a:lstStyle/>
          <a:p>
            <a:r>
              <a:rPr lang="en-GB" b="1" dirty="0">
                <a:latin typeface="Arial"/>
                <a:cs typeface="Arial"/>
              </a:rPr>
              <a:t>Future:</a:t>
            </a:r>
          </a:p>
          <a:p>
            <a:endParaRPr lang="en-GB"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Arial"/>
                <a:cs typeface="Arial"/>
              </a:rPr>
              <a:t>Web resources to encourage people to feel that physiotherapy is a career for them</a:t>
            </a:r>
          </a:p>
          <a:p>
            <a:pPr marL="285750" indent="-285750">
              <a:buFont typeface="Arial" panose="020B0604020202020204" pitchFamily="34" charset="0"/>
              <a:buChar char="•"/>
            </a:pPr>
            <a:r>
              <a:rPr lang="en-GB" dirty="0">
                <a:latin typeface="Arial"/>
                <a:cs typeface="Arial"/>
              </a:rPr>
              <a:t>Career Development Framework</a:t>
            </a:r>
          </a:p>
          <a:p>
            <a:pPr marL="285750" indent="-285750">
              <a:buFont typeface="Arial" panose="020B0604020202020204" pitchFamily="34" charset="0"/>
              <a:buChar char="•"/>
            </a:pPr>
            <a:r>
              <a:rPr lang="en-GB" dirty="0">
                <a:latin typeface="Arial"/>
                <a:cs typeface="Arial"/>
              </a:rPr>
              <a:t>Preceptorship</a:t>
            </a:r>
          </a:p>
          <a:p>
            <a:pPr marL="285750" indent="-285750">
              <a:buFont typeface="Arial" panose="020B0604020202020204" pitchFamily="34" charset="0"/>
              <a:buChar char="•"/>
            </a:pPr>
            <a:r>
              <a:rPr lang="en-GB" dirty="0">
                <a:latin typeface="Arial"/>
                <a:cs typeface="Arial"/>
              </a:rPr>
              <a:t>Influence HEIs to ensure more representative intake and outflow of students</a:t>
            </a:r>
          </a:p>
          <a:p>
            <a:pPr marL="285750" indent="-285750">
              <a:buFont typeface="Arial" panose="020B0604020202020204" pitchFamily="34" charset="0"/>
              <a:buChar char="•"/>
            </a:pPr>
            <a:r>
              <a:rPr lang="en-GB" dirty="0">
                <a:latin typeface="Arial"/>
                <a:cs typeface="Arial"/>
              </a:rPr>
              <a:t>Student Disability Guidance 2.0</a:t>
            </a:r>
          </a:p>
          <a:p>
            <a:pPr marL="285750" indent="-285750">
              <a:buFont typeface="Arial" panose="020B0604020202020204" pitchFamily="34" charset="0"/>
              <a:buChar char="•"/>
            </a:pPr>
            <a:endParaRPr lang="en-GB" dirty="0">
              <a:latin typeface="Arial"/>
              <a:cs typeface="Arial"/>
            </a:endParaRPr>
          </a:p>
        </p:txBody>
      </p:sp>
    </p:spTree>
    <p:extLst>
      <p:ext uri="{BB962C8B-B14F-4D97-AF65-F5344CB8AC3E}">
        <p14:creationId xmlns:p14="http://schemas.microsoft.com/office/powerpoint/2010/main" val="3447161769"/>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3074" name="Picture 2" descr="https://www.csp.org.uk/sites/default/files/styles/section_index_teaser/public/media-image/2022-05/equity_image_for_glossary.jpg?h=c74750f6&amp;itok=ZpbAVwn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2192000" cy="692727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282367D-5CFC-AD4A-AE15-1397251A1126}"/>
              </a:ext>
            </a:extLst>
          </p:cNvPr>
          <p:cNvPicPr>
            <a:picLocks noChangeAspect="1"/>
          </p:cNvPicPr>
          <p:nvPr/>
        </p:nvPicPr>
        <p:blipFill>
          <a:blip r:embed="rId4"/>
          <a:stretch>
            <a:fillRect/>
          </a:stretch>
        </p:blipFill>
        <p:spPr>
          <a:xfrm>
            <a:off x="195077" y="125584"/>
            <a:ext cx="2477475" cy="662653"/>
          </a:xfrm>
          <a:prstGeom prst="rect">
            <a:avLst/>
          </a:prstGeom>
          <a:ln>
            <a:noFill/>
          </a:ln>
          <a:effectLst/>
        </p:spPr>
      </p:pic>
    </p:spTree>
    <p:extLst>
      <p:ext uri="{BB962C8B-B14F-4D97-AF65-F5344CB8AC3E}">
        <p14:creationId xmlns:p14="http://schemas.microsoft.com/office/powerpoint/2010/main" val="165723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282367D-5CFC-AD4A-AE15-1397251A1126}"/>
              </a:ext>
            </a:extLst>
          </p:cNvPr>
          <p:cNvPicPr>
            <a:picLocks noChangeAspect="1"/>
          </p:cNvPicPr>
          <p:nvPr/>
        </p:nvPicPr>
        <p:blipFill>
          <a:blip r:embed="rId4"/>
          <a:stretch>
            <a:fillRect/>
          </a:stretch>
        </p:blipFill>
        <p:spPr>
          <a:xfrm>
            <a:off x="195077" y="125584"/>
            <a:ext cx="2477475" cy="662653"/>
          </a:xfrm>
          <a:prstGeom prst="rect">
            <a:avLst/>
          </a:prstGeom>
          <a:ln>
            <a:noFill/>
          </a:ln>
          <a:effectLst/>
        </p:spPr>
      </p:pic>
      <p:sp>
        <p:nvSpPr>
          <p:cNvPr id="4" name="Title 1"/>
          <p:cNvSpPr txBox="1">
            <a:spLocks/>
          </p:cNvSpPr>
          <p:nvPr/>
        </p:nvSpPr>
        <p:spPr>
          <a:xfrm>
            <a:off x="1433814" y="674540"/>
            <a:ext cx="11197771" cy="1325563"/>
          </a:xfrm>
          <a:prstGeom prst="rect">
            <a:avLst/>
          </a:prstGeom>
        </p:spPr>
        <p:txBody>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accent1">
                    <a:lumMod val="50000"/>
                  </a:schemeClr>
                </a:solidFill>
                <a:latin typeface="Arial" panose="020B0604020202020204" pitchFamily="34" charset="0"/>
                <a:cs typeface="Arial" panose="020B0604020202020204" pitchFamily="34" charset="0"/>
              </a:rPr>
              <a:t>Why is equity, diversity and belonging so important to the profession?</a:t>
            </a:r>
          </a:p>
        </p:txBody>
      </p:sp>
      <p:sp>
        <p:nvSpPr>
          <p:cNvPr id="7" name="Rectangle 6"/>
          <p:cNvSpPr/>
          <p:nvPr/>
        </p:nvSpPr>
        <p:spPr>
          <a:xfrm>
            <a:off x="441234" y="1673045"/>
            <a:ext cx="11393714" cy="4524315"/>
          </a:xfrm>
          <a:prstGeom prst="rect">
            <a:avLst/>
          </a:prstGeom>
        </p:spPr>
        <p:txBody>
          <a:bodyPr wrap="square">
            <a:spAutoFit/>
          </a:bodyPr>
          <a:lstStyle/>
          <a:p>
            <a:r>
              <a:rPr lang="en-GB" sz="2400" dirty="0">
                <a:solidFill>
                  <a:schemeClr val="accent1">
                    <a:lumMod val="50000"/>
                  </a:schemeClr>
                </a:solidFill>
                <a:latin typeface="Arial" panose="020B0604020202020204" pitchFamily="34" charset="0"/>
                <a:cs typeface="Arial" panose="020B0604020202020204" pitchFamily="34" charset="0"/>
              </a:rPr>
              <a:t>As a trade union and professional body working in healthcare, it is fundamental to our work that we: </a:t>
            </a:r>
          </a:p>
          <a:p>
            <a:endParaRPr lang="en-GB" sz="2400" dirty="0">
              <a:solidFill>
                <a:schemeClr val="accent1">
                  <a:lumMod val="50000"/>
                </a:schemeClr>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2400" dirty="0">
                <a:solidFill>
                  <a:schemeClr val="accent1">
                    <a:lumMod val="50000"/>
                  </a:schemeClr>
                </a:solidFill>
                <a:latin typeface="Arial" panose="020B0604020202020204" pitchFamily="34" charset="0"/>
                <a:cs typeface="Arial" panose="020B0604020202020204" pitchFamily="34" charset="0"/>
              </a:rPr>
              <a:t>Oppose racism, xenophobia, sexism, homophobia, biphobia, transphobia, anti-Semitism, Islamophobia, ageism, classism and hatred against people with disabilities </a:t>
            </a:r>
          </a:p>
          <a:p>
            <a:pPr marL="285750" indent="-285750">
              <a:buFont typeface="Wingdings" panose="05000000000000000000" pitchFamily="2" charset="2"/>
              <a:buChar char="Ø"/>
            </a:pPr>
            <a:r>
              <a:rPr lang="en-GB" sz="2400" dirty="0">
                <a:solidFill>
                  <a:schemeClr val="accent1">
                    <a:lumMod val="50000"/>
                  </a:schemeClr>
                </a:solidFill>
                <a:latin typeface="Arial" panose="020B0604020202020204" pitchFamily="34" charset="0"/>
                <a:cs typeface="Arial" panose="020B0604020202020204" pitchFamily="34" charset="0"/>
              </a:rPr>
              <a:t>Support members facing unfair treatment at work, in education or other aspects of their lives </a:t>
            </a:r>
          </a:p>
          <a:p>
            <a:pPr marL="285750" indent="-285750">
              <a:buFont typeface="Wingdings" panose="05000000000000000000" pitchFamily="2" charset="2"/>
              <a:buChar char="Ø"/>
            </a:pPr>
            <a:r>
              <a:rPr lang="en-GB" sz="2400" dirty="0">
                <a:solidFill>
                  <a:schemeClr val="accent1">
                    <a:lumMod val="50000"/>
                  </a:schemeClr>
                </a:solidFill>
                <a:latin typeface="Arial" panose="020B0604020202020204" pitchFamily="34" charset="0"/>
                <a:cs typeface="Arial" panose="020B0604020202020204" pitchFamily="34" charset="0"/>
              </a:rPr>
              <a:t>Seek equal access, treatment and outcomes for all patients </a:t>
            </a:r>
          </a:p>
          <a:p>
            <a:pPr marL="285750" indent="-285750">
              <a:buFont typeface="Wingdings" panose="05000000000000000000" pitchFamily="2" charset="2"/>
              <a:buChar char="Ø"/>
            </a:pPr>
            <a:r>
              <a:rPr lang="en-GB" sz="2400" dirty="0">
                <a:solidFill>
                  <a:schemeClr val="accent1">
                    <a:lumMod val="50000"/>
                  </a:schemeClr>
                </a:solidFill>
                <a:latin typeface="Arial" panose="020B0604020202020204" pitchFamily="34" charset="0"/>
                <a:cs typeface="Arial" panose="020B0604020202020204" pitchFamily="34" charset="0"/>
              </a:rPr>
              <a:t>Ensure strategic decisions are informed by the full diversity of our members </a:t>
            </a:r>
          </a:p>
          <a:p>
            <a:pPr marL="285750" indent="-285750">
              <a:buFont typeface="Wingdings" panose="05000000000000000000" pitchFamily="2" charset="2"/>
              <a:buChar char="Ø"/>
            </a:pPr>
            <a:r>
              <a:rPr lang="en-GB" sz="2400" dirty="0">
                <a:solidFill>
                  <a:schemeClr val="accent1">
                    <a:lumMod val="50000"/>
                  </a:schemeClr>
                </a:solidFill>
                <a:latin typeface="Arial" panose="020B0604020202020204" pitchFamily="34" charset="0"/>
                <a:cs typeface="Arial" panose="020B0604020202020204" pitchFamily="34" charset="0"/>
              </a:rPr>
              <a:t>Set an example of good practice in equality, diversity and inclusion as an employer</a:t>
            </a:r>
          </a:p>
        </p:txBody>
      </p:sp>
    </p:spTree>
    <p:extLst>
      <p:ext uri="{BB962C8B-B14F-4D97-AF65-F5344CB8AC3E}">
        <p14:creationId xmlns:p14="http://schemas.microsoft.com/office/powerpoint/2010/main" val="2806580722"/>
      </p:ext>
    </p:extLst>
  </p:cSld>
  <p:clrMapOvr>
    <a:masterClrMapping/>
  </p:clrMapOvr>
  <mc:AlternateContent xmlns:mc="http://schemas.openxmlformats.org/markup-compatibility/2006" xmlns:p14="http://schemas.microsoft.com/office/powerpoint/2010/main">
    <mc:Choice Requires="p14">
      <p:transition spd="slow" p14:dur="225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282367D-5CFC-AD4A-AE15-1397251A1126}"/>
              </a:ext>
            </a:extLst>
          </p:cNvPr>
          <p:cNvPicPr>
            <a:picLocks noChangeAspect="1"/>
          </p:cNvPicPr>
          <p:nvPr/>
        </p:nvPicPr>
        <p:blipFill>
          <a:blip r:embed="rId4"/>
          <a:stretch>
            <a:fillRect/>
          </a:stretch>
        </p:blipFill>
        <p:spPr>
          <a:xfrm>
            <a:off x="195077" y="125584"/>
            <a:ext cx="2477475" cy="662653"/>
          </a:xfrm>
          <a:prstGeom prst="rect">
            <a:avLst/>
          </a:prstGeom>
          <a:ln>
            <a:noFill/>
          </a:ln>
          <a:effectLst/>
        </p:spPr>
      </p:pic>
      <p:pic>
        <p:nvPicPr>
          <p:cNvPr id="3" name="Picture 2" descr="Screen Clippi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0520" y="1298420"/>
            <a:ext cx="11551920" cy="3864170"/>
          </a:xfrm>
          <a:prstGeom prst="rect">
            <a:avLst/>
          </a:prstGeom>
        </p:spPr>
      </p:pic>
    </p:spTree>
    <p:extLst>
      <p:ext uri="{BB962C8B-B14F-4D97-AF65-F5344CB8AC3E}">
        <p14:creationId xmlns:p14="http://schemas.microsoft.com/office/powerpoint/2010/main" val="2597191086"/>
      </p:ext>
    </p:extLst>
  </p:cSld>
  <p:clrMapOvr>
    <a:masterClrMapping/>
  </p:clrMapOvr>
  <mc:AlternateContent xmlns:mc="http://schemas.openxmlformats.org/markup-compatibility/2006" xmlns:p14="http://schemas.microsoft.com/office/powerpoint/2010/main">
    <mc:Choice Requires="p14">
      <p:transition spd="slow" p14:dur="225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24" name="Rounded Rectangle 23"/>
          <p:cNvSpPr/>
          <p:nvPr/>
        </p:nvSpPr>
        <p:spPr>
          <a:xfrm>
            <a:off x="125981" y="1968597"/>
            <a:ext cx="2897579" cy="253888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Font typeface="Arial" charset="0"/>
              <a:buChar char="•"/>
            </a:pPr>
            <a:r>
              <a:rPr lang="en-US" dirty="0">
                <a:solidFill>
                  <a:schemeClr val="tx1"/>
                </a:solidFill>
              </a:rPr>
              <a:t>Be prepared to excel</a:t>
            </a:r>
          </a:p>
          <a:p>
            <a:pPr marL="285750" lvl="1" indent="-285750">
              <a:buFont typeface="Arial" charset="0"/>
              <a:buChar char="•"/>
            </a:pPr>
            <a:r>
              <a:rPr lang="en-US" dirty="0">
                <a:solidFill>
                  <a:schemeClr val="tx1"/>
                </a:solidFill>
              </a:rPr>
              <a:t>Regulate </a:t>
            </a:r>
            <a:r>
              <a:rPr lang="en-US" dirty="0" err="1">
                <a:solidFill>
                  <a:schemeClr val="tx1"/>
                </a:solidFill>
              </a:rPr>
              <a:t>behaviours</a:t>
            </a:r>
            <a:endParaRPr lang="en-US" dirty="0">
              <a:solidFill>
                <a:schemeClr val="tx1"/>
              </a:solidFill>
            </a:endParaRPr>
          </a:p>
          <a:p>
            <a:pPr marL="285750" lvl="1" indent="-285750">
              <a:buFont typeface="Arial" charset="0"/>
              <a:buChar char="•"/>
            </a:pPr>
            <a:r>
              <a:rPr lang="en-US" dirty="0">
                <a:solidFill>
                  <a:schemeClr val="tx1"/>
                </a:solidFill>
              </a:rPr>
              <a:t>Avoiding conflict</a:t>
            </a:r>
          </a:p>
          <a:p>
            <a:pPr marL="285750" lvl="1" indent="-285750">
              <a:buFont typeface="Arial" charset="0"/>
              <a:buChar char="•"/>
            </a:pPr>
            <a:r>
              <a:rPr lang="en-US" dirty="0">
                <a:solidFill>
                  <a:schemeClr val="tx1"/>
                </a:solidFill>
              </a:rPr>
              <a:t>Absence of role </a:t>
            </a:r>
            <a:r>
              <a:rPr lang="en-US" sz="2000" dirty="0">
                <a:solidFill>
                  <a:schemeClr val="tx1"/>
                </a:solidFill>
              </a:rPr>
              <a:t>models</a:t>
            </a:r>
            <a:endParaRPr lang="en-US" dirty="0">
              <a:solidFill>
                <a:schemeClr val="tx1"/>
              </a:solidFill>
            </a:endParaRPr>
          </a:p>
          <a:p>
            <a:pPr marL="285750" lvl="1" indent="-285750">
              <a:buFont typeface="Arial" charset="0"/>
              <a:buChar char="•"/>
            </a:pPr>
            <a:r>
              <a:rPr lang="en-US" dirty="0">
                <a:solidFill>
                  <a:schemeClr val="tx1"/>
                </a:solidFill>
              </a:rPr>
              <a:t>Adapting reflective tools</a:t>
            </a:r>
          </a:p>
          <a:p>
            <a:pPr marL="285750" lvl="1" indent="-285750">
              <a:buFont typeface="Arial" charset="0"/>
              <a:buChar char="•"/>
            </a:pPr>
            <a:r>
              <a:rPr lang="en-US" dirty="0">
                <a:solidFill>
                  <a:schemeClr val="tx1"/>
                </a:solidFill>
              </a:rPr>
              <a:t>Emotional </a:t>
            </a:r>
            <a:r>
              <a:rPr lang="en-US" dirty="0" err="1">
                <a:solidFill>
                  <a:schemeClr val="tx1"/>
                </a:solidFill>
              </a:rPr>
              <a:t>labour</a:t>
            </a:r>
            <a:endParaRPr lang="en-US" dirty="0">
              <a:solidFill>
                <a:schemeClr val="tx1"/>
              </a:solidFill>
            </a:endParaRPr>
          </a:p>
        </p:txBody>
      </p:sp>
      <p:sp>
        <p:nvSpPr>
          <p:cNvPr id="23" name="Rounded Rectangle 22"/>
          <p:cNvSpPr/>
          <p:nvPr/>
        </p:nvSpPr>
        <p:spPr>
          <a:xfrm>
            <a:off x="9204498" y="1491250"/>
            <a:ext cx="2897579" cy="294956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285750">
              <a:buFont typeface="Arial" charset="0"/>
              <a:buChar char="•"/>
            </a:pPr>
            <a:r>
              <a:rPr lang="en-US" dirty="0">
                <a:solidFill>
                  <a:schemeClr val="tx1"/>
                </a:solidFill>
              </a:rPr>
              <a:t>Awkward use of terminology </a:t>
            </a:r>
          </a:p>
          <a:p>
            <a:pPr marL="357188" lvl="1" indent="-285750">
              <a:buFont typeface="Arial" charset="0"/>
              <a:buChar char="•"/>
            </a:pPr>
            <a:r>
              <a:rPr lang="en-US" dirty="0">
                <a:solidFill>
                  <a:schemeClr val="tx1"/>
                </a:solidFill>
              </a:rPr>
              <a:t>Dismissive of presence of racism </a:t>
            </a:r>
          </a:p>
          <a:p>
            <a:pPr marL="357188" lvl="1" indent="-285750">
              <a:buFont typeface="Arial" charset="0"/>
              <a:buChar char="•"/>
            </a:pPr>
            <a:r>
              <a:rPr lang="en-US" dirty="0">
                <a:solidFill>
                  <a:schemeClr val="tx1"/>
                </a:solidFill>
              </a:rPr>
              <a:t>Lack of appropriate acknowledgement / management of racism in practice</a:t>
            </a:r>
          </a:p>
          <a:p>
            <a:pPr marL="357188" lvl="1" indent="-285750">
              <a:buFont typeface="Arial" charset="0"/>
              <a:buChar char="•"/>
            </a:pPr>
            <a:r>
              <a:rPr lang="en-US" dirty="0">
                <a:solidFill>
                  <a:schemeClr val="tx1"/>
                </a:solidFill>
              </a:rPr>
              <a:t>Micro-aggressions </a:t>
            </a:r>
          </a:p>
        </p:txBody>
      </p:sp>
      <p:sp>
        <p:nvSpPr>
          <p:cNvPr id="3" name="Rounded Rectangle 2"/>
          <p:cNvSpPr/>
          <p:nvPr/>
        </p:nvSpPr>
        <p:spPr>
          <a:xfrm>
            <a:off x="6280011" y="0"/>
            <a:ext cx="2897579" cy="294956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Font typeface="Arial" charset="0"/>
              <a:buChar char="•"/>
            </a:pPr>
            <a:r>
              <a:rPr lang="en-US" dirty="0">
                <a:solidFill>
                  <a:schemeClr val="tx1"/>
                </a:solidFill>
              </a:rPr>
              <a:t>Consciousness of being an outsider</a:t>
            </a:r>
          </a:p>
          <a:p>
            <a:pPr marL="285750" lvl="1" indent="-285750">
              <a:buFont typeface="Arial" charset="0"/>
              <a:buChar char="•"/>
            </a:pPr>
            <a:r>
              <a:rPr lang="en-US" dirty="0">
                <a:solidFill>
                  <a:schemeClr val="tx1"/>
                </a:solidFill>
              </a:rPr>
              <a:t>Profession defined by white normative views </a:t>
            </a:r>
          </a:p>
          <a:p>
            <a:pPr marL="285750" lvl="1" indent="-285750">
              <a:buFont typeface="Arial" charset="0"/>
              <a:buChar char="•"/>
            </a:pPr>
            <a:r>
              <a:rPr lang="en-US" dirty="0">
                <a:solidFill>
                  <a:schemeClr val="tx1"/>
                </a:solidFill>
              </a:rPr>
              <a:t>General conversations also white middle class</a:t>
            </a:r>
          </a:p>
          <a:p>
            <a:pPr marL="285750" lvl="1" indent="-285750">
              <a:buFont typeface="Arial" charset="0"/>
              <a:buChar char="•"/>
            </a:pPr>
            <a:r>
              <a:rPr lang="en-US" dirty="0">
                <a:solidFill>
                  <a:schemeClr val="tx1"/>
                </a:solidFill>
              </a:rPr>
              <a:t> ‘Ideal’ character subject to cultural stereotypes </a:t>
            </a:r>
          </a:p>
        </p:txBody>
      </p:sp>
      <p:sp>
        <p:nvSpPr>
          <p:cNvPr id="168" name="Google Shape;168;p19"/>
          <p:cNvSpPr txBox="1"/>
          <p:nvPr/>
        </p:nvSpPr>
        <p:spPr>
          <a:xfrm>
            <a:off x="10004382" y="6442013"/>
            <a:ext cx="2155205"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Hammond et al 2019</a:t>
            </a:r>
            <a:endParaRPr sz="1800">
              <a:solidFill>
                <a:schemeClr val="dk1"/>
              </a:solidFill>
              <a:latin typeface="Calibri"/>
              <a:ea typeface="Calibri"/>
              <a:cs typeface="Calibri"/>
              <a:sym typeface="Calibri"/>
            </a:endParaRPr>
          </a:p>
        </p:txBody>
      </p:sp>
      <p:sp>
        <p:nvSpPr>
          <p:cNvPr id="170" name="Google Shape;170;p19"/>
          <p:cNvSpPr/>
          <p:nvPr/>
        </p:nvSpPr>
        <p:spPr>
          <a:xfrm>
            <a:off x="4508056" y="3771581"/>
            <a:ext cx="2407065" cy="1548066"/>
          </a:xfrm>
          <a:prstGeom prst="ellipse">
            <a:avLst/>
          </a:prstGeom>
          <a:solidFill>
            <a:srgbClr val="6961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b="1"/>
          </a:p>
        </p:txBody>
      </p:sp>
      <p:sp>
        <p:nvSpPr>
          <p:cNvPr id="171" name="Google Shape;171;p19"/>
          <p:cNvSpPr txBox="1"/>
          <p:nvPr/>
        </p:nvSpPr>
        <p:spPr>
          <a:xfrm>
            <a:off x="4603580" y="3875521"/>
            <a:ext cx="2164429" cy="1274654"/>
          </a:xfrm>
          <a:prstGeom prst="rect">
            <a:avLst/>
          </a:prstGeom>
          <a:noFill/>
          <a:ln>
            <a:noFill/>
          </a:ln>
        </p:spPr>
        <p:txBody>
          <a:bodyPr spcFirstLastPara="1" wrap="square" lIns="26650" tIns="26650" rIns="26650" bIns="26650" anchor="ctr" anchorCtr="0">
            <a:noAutofit/>
          </a:bodyPr>
          <a:lstStyle/>
          <a:p>
            <a:pPr marL="0" marR="0" lvl="0" indent="0" algn="ctr" rtl="0">
              <a:lnSpc>
                <a:spcPct val="90000"/>
              </a:lnSpc>
              <a:spcBef>
                <a:spcPts val="0"/>
              </a:spcBef>
              <a:spcAft>
                <a:spcPts val="0"/>
              </a:spcAft>
              <a:buNone/>
            </a:pPr>
            <a:r>
              <a:rPr lang="en-US" sz="3200" b="1" dirty="0">
                <a:solidFill>
                  <a:schemeClr val="lt1"/>
                </a:solidFill>
                <a:latin typeface="Calibri"/>
                <a:ea typeface="Calibri"/>
                <a:cs typeface="Calibri"/>
                <a:sym typeface="Calibri"/>
              </a:rPr>
              <a:t>Experience</a:t>
            </a:r>
            <a:endParaRPr sz="3200" b="1" dirty="0">
              <a:solidFill>
                <a:schemeClr val="lt1"/>
              </a:solidFill>
              <a:latin typeface="Calibri"/>
              <a:ea typeface="Calibri"/>
              <a:cs typeface="Calibri"/>
              <a:sym typeface="Calibri"/>
            </a:endParaRPr>
          </a:p>
        </p:txBody>
      </p:sp>
      <p:sp>
        <p:nvSpPr>
          <p:cNvPr id="172" name="Google Shape;172;p19"/>
          <p:cNvSpPr/>
          <p:nvPr/>
        </p:nvSpPr>
        <p:spPr>
          <a:xfrm rot="15007067">
            <a:off x="5262588" y="3086030"/>
            <a:ext cx="514817" cy="612895"/>
          </a:xfrm>
          <a:prstGeom prst="rightArrow">
            <a:avLst>
              <a:gd name="adj1" fmla="val 60000"/>
              <a:gd name="adj2" fmla="val 5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b="1"/>
          </a:p>
        </p:txBody>
      </p:sp>
      <p:sp>
        <p:nvSpPr>
          <p:cNvPr id="173" name="Google Shape;173;p19"/>
          <p:cNvSpPr txBox="1"/>
          <p:nvPr/>
        </p:nvSpPr>
        <p:spPr>
          <a:xfrm rot="4216784">
            <a:off x="5340030" y="3285832"/>
            <a:ext cx="360372" cy="367737"/>
          </a:xfrm>
          <a:prstGeom prst="rect">
            <a:avLst/>
          </a:prstGeom>
          <a:solidFill>
            <a:schemeClr val="accent4"/>
          </a:solidFill>
          <a:ln>
            <a:solidFill>
              <a:schemeClr val="accent4"/>
            </a:solid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400" b="1">
              <a:solidFill>
                <a:schemeClr val="lt1"/>
              </a:solidFill>
              <a:latin typeface="Calibri"/>
              <a:ea typeface="Calibri"/>
              <a:cs typeface="Calibri"/>
              <a:sym typeface="Calibri"/>
            </a:endParaRPr>
          </a:p>
        </p:txBody>
      </p:sp>
      <p:sp>
        <p:nvSpPr>
          <p:cNvPr id="174" name="Google Shape;174;p19"/>
          <p:cNvSpPr/>
          <p:nvPr/>
        </p:nvSpPr>
        <p:spPr>
          <a:xfrm>
            <a:off x="3805225" y="486269"/>
            <a:ext cx="2689257" cy="2538881"/>
          </a:xfrm>
          <a:prstGeom prst="ellipse">
            <a:avLst/>
          </a:prstGeom>
          <a:solidFill>
            <a:srgbClr val="6961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b="1"/>
          </a:p>
        </p:txBody>
      </p:sp>
      <p:sp>
        <p:nvSpPr>
          <p:cNvPr id="175" name="Google Shape;175;p19"/>
          <p:cNvSpPr txBox="1"/>
          <p:nvPr/>
        </p:nvSpPr>
        <p:spPr>
          <a:xfrm>
            <a:off x="4227134" y="762902"/>
            <a:ext cx="1901591" cy="1795259"/>
          </a:xfrm>
          <a:prstGeom prst="rect">
            <a:avLst/>
          </a:prstGeom>
          <a:noFill/>
          <a:ln>
            <a:noFill/>
          </a:ln>
        </p:spPr>
        <p:txBody>
          <a:bodyPr spcFirstLastPara="1" wrap="square" lIns="26650" tIns="26650" rIns="26650" bIns="26650" anchor="ctr" anchorCtr="0">
            <a:noAutofit/>
          </a:bodyPr>
          <a:lstStyle/>
          <a:p>
            <a:pPr marL="0" marR="0" lvl="0" indent="0" algn="ctr" rtl="0">
              <a:lnSpc>
                <a:spcPct val="90000"/>
              </a:lnSpc>
              <a:spcBef>
                <a:spcPts val="0"/>
              </a:spcBef>
              <a:spcAft>
                <a:spcPts val="0"/>
              </a:spcAft>
              <a:buNone/>
            </a:pPr>
            <a:r>
              <a:rPr lang="en-US" sz="3200" b="1" dirty="0">
                <a:solidFill>
                  <a:schemeClr val="lt1"/>
                </a:solidFill>
                <a:latin typeface="Calibri"/>
                <a:ea typeface="Calibri"/>
                <a:cs typeface="Calibri"/>
                <a:sym typeface="Calibri"/>
              </a:rPr>
              <a:t>Feeling ‘other’ the outsider</a:t>
            </a:r>
            <a:endParaRPr sz="3200" b="1" dirty="0">
              <a:solidFill>
                <a:schemeClr val="lt1"/>
              </a:solidFill>
              <a:latin typeface="Calibri"/>
              <a:ea typeface="Calibri"/>
              <a:cs typeface="Calibri"/>
              <a:sym typeface="Calibri"/>
            </a:endParaRPr>
          </a:p>
        </p:txBody>
      </p:sp>
      <p:sp>
        <p:nvSpPr>
          <p:cNvPr id="176" name="Google Shape;176;p19"/>
          <p:cNvSpPr/>
          <p:nvPr/>
        </p:nvSpPr>
        <p:spPr>
          <a:xfrm rot="187212">
            <a:off x="7173969" y="4441311"/>
            <a:ext cx="538550" cy="612895"/>
          </a:xfrm>
          <a:prstGeom prst="rightArrow">
            <a:avLst>
              <a:gd name="adj1" fmla="val 60000"/>
              <a:gd name="adj2" fmla="val 5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b="1"/>
          </a:p>
        </p:txBody>
      </p:sp>
      <p:sp>
        <p:nvSpPr>
          <p:cNvPr id="177" name="Google Shape;177;p19"/>
          <p:cNvSpPr txBox="1"/>
          <p:nvPr/>
        </p:nvSpPr>
        <p:spPr>
          <a:xfrm rot="187212">
            <a:off x="7174089" y="4559493"/>
            <a:ext cx="376985" cy="367737"/>
          </a:xfrm>
          <a:prstGeom prst="rect">
            <a:avLst/>
          </a:prstGeom>
          <a:solidFill>
            <a:schemeClr val="accent4"/>
          </a:solidFill>
          <a:ln>
            <a:solidFill>
              <a:schemeClr val="accent4"/>
            </a:solidFill>
          </a:ln>
        </p:spPr>
        <p:txBody>
          <a:bodyPr spcFirstLastPara="1" wrap="square" lIns="0" tIns="0" rIns="0" bIns="0" anchor="ctr" anchorCtr="0">
            <a:noAutofit/>
          </a:bodyPr>
          <a:lstStyle/>
          <a:p>
            <a:pPr marL="0" marR="0" lvl="0" indent="0" algn="ctr" rtl="0">
              <a:lnSpc>
                <a:spcPct val="90000"/>
              </a:lnSpc>
              <a:spcBef>
                <a:spcPts val="0"/>
              </a:spcBef>
              <a:spcAft>
                <a:spcPts val="0"/>
              </a:spcAft>
              <a:buNone/>
            </a:pPr>
            <a:endParaRPr sz="2400" b="1">
              <a:solidFill>
                <a:schemeClr val="lt1"/>
              </a:solidFill>
              <a:latin typeface="Calibri"/>
              <a:ea typeface="Calibri"/>
              <a:cs typeface="Calibri"/>
              <a:sym typeface="Calibri"/>
            </a:endParaRPr>
          </a:p>
        </p:txBody>
      </p:sp>
      <p:sp>
        <p:nvSpPr>
          <p:cNvPr id="178" name="Google Shape;178;p19"/>
          <p:cNvSpPr/>
          <p:nvPr/>
        </p:nvSpPr>
        <p:spPr>
          <a:xfrm>
            <a:off x="7682239" y="3983470"/>
            <a:ext cx="2667147" cy="2669067"/>
          </a:xfrm>
          <a:prstGeom prst="ellipse">
            <a:avLst/>
          </a:prstGeom>
          <a:solidFill>
            <a:srgbClr val="6961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b="1"/>
          </a:p>
        </p:txBody>
      </p:sp>
      <p:sp>
        <p:nvSpPr>
          <p:cNvPr id="179" name="Google Shape;179;p19"/>
          <p:cNvSpPr txBox="1"/>
          <p:nvPr/>
        </p:nvSpPr>
        <p:spPr>
          <a:xfrm>
            <a:off x="7984619" y="4248268"/>
            <a:ext cx="2046368" cy="2060351"/>
          </a:xfrm>
          <a:prstGeom prst="rect">
            <a:avLst/>
          </a:prstGeom>
          <a:noFill/>
          <a:ln>
            <a:noFill/>
          </a:ln>
        </p:spPr>
        <p:txBody>
          <a:bodyPr spcFirstLastPara="1" wrap="square" lIns="26650" tIns="26650" rIns="26650" bIns="26650" anchor="ctr" anchorCtr="0">
            <a:noAutofit/>
          </a:bodyPr>
          <a:lstStyle/>
          <a:p>
            <a:pPr marL="0" marR="0" lvl="0" indent="0" algn="ctr" rtl="0">
              <a:lnSpc>
                <a:spcPct val="90000"/>
              </a:lnSpc>
              <a:spcBef>
                <a:spcPts val="0"/>
              </a:spcBef>
              <a:spcAft>
                <a:spcPts val="0"/>
              </a:spcAft>
              <a:buNone/>
            </a:pPr>
            <a:r>
              <a:rPr lang="en-US" sz="3200" b="1" dirty="0">
                <a:solidFill>
                  <a:schemeClr val="lt1"/>
                </a:solidFill>
                <a:latin typeface="Calibri"/>
                <a:ea typeface="Calibri"/>
                <a:cs typeface="Calibri"/>
                <a:sym typeface="Calibri"/>
              </a:rPr>
              <a:t>People’s responses amplifying difference</a:t>
            </a:r>
            <a:endParaRPr sz="3200" b="1" dirty="0">
              <a:solidFill>
                <a:schemeClr val="lt1"/>
              </a:solidFill>
              <a:latin typeface="Calibri"/>
              <a:ea typeface="Calibri"/>
              <a:cs typeface="Calibri"/>
              <a:sym typeface="Calibri"/>
            </a:endParaRPr>
          </a:p>
        </p:txBody>
      </p:sp>
      <p:sp>
        <p:nvSpPr>
          <p:cNvPr id="180" name="Google Shape;180;p19"/>
          <p:cNvSpPr/>
          <p:nvPr/>
        </p:nvSpPr>
        <p:spPr>
          <a:xfrm rot="9919026">
            <a:off x="4110358" y="4922440"/>
            <a:ext cx="467940" cy="612895"/>
          </a:xfrm>
          <a:prstGeom prst="rightArrow">
            <a:avLst>
              <a:gd name="adj1" fmla="val 60000"/>
              <a:gd name="adj2" fmla="val 50000"/>
            </a:avLst>
          </a:prstGeom>
          <a:solidFill>
            <a:schemeClr val="accent4"/>
          </a:solidFill>
          <a:ln>
            <a:solidFill>
              <a:schemeClr val="accent4"/>
            </a:solidFill>
          </a:ln>
        </p:spPr>
        <p:txBody>
          <a:bodyPr spcFirstLastPara="1" wrap="square" lIns="91425" tIns="91425" rIns="91425" bIns="91425" anchor="ctr" anchorCtr="0">
            <a:noAutofit/>
          </a:bodyPr>
          <a:lstStyle/>
          <a:p>
            <a:pPr marL="0" lvl="0" indent="0" algn="l" rtl="0">
              <a:spcBef>
                <a:spcPts val="0"/>
              </a:spcBef>
              <a:spcAft>
                <a:spcPts val="0"/>
              </a:spcAft>
              <a:buNone/>
            </a:pPr>
            <a:endParaRPr sz="2800" b="1"/>
          </a:p>
        </p:txBody>
      </p:sp>
      <p:sp>
        <p:nvSpPr>
          <p:cNvPr id="182" name="Google Shape;182;p19"/>
          <p:cNvSpPr/>
          <p:nvPr/>
        </p:nvSpPr>
        <p:spPr>
          <a:xfrm>
            <a:off x="1509624" y="4276168"/>
            <a:ext cx="2639942" cy="2535177"/>
          </a:xfrm>
          <a:prstGeom prst="ellipse">
            <a:avLst/>
          </a:prstGeom>
          <a:solidFill>
            <a:srgbClr val="6961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b="1"/>
          </a:p>
        </p:txBody>
      </p:sp>
      <p:sp>
        <p:nvSpPr>
          <p:cNvPr id="183" name="Google Shape;183;p19"/>
          <p:cNvSpPr txBox="1"/>
          <p:nvPr/>
        </p:nvSpPr>
        <p:spPr>
          <a:xfrm>
            <a:off x="1798546" y="4504476"/>
            <a:ext cx="2021230" cy="1887315"/>
          </a:xfrm>
          <a:prstGeom prst="rect">
            <a:avLst/>
          </a:prstGeom>
          <a:noFill/>
          <a:ln>
            <a:noFill/>
          </a:ln>
        </p:spPr>
        <p:txBody>
          <a:bodyPr spcFirstLastPara="1" wrap="square" lIns="26650" tIns="26650" rIns="26650" bIns="26650" anchor="ctr" anchorCtr="0">
            <a:noAutofit/>
          </a:bodyPr>
          <a:lstStyle/>
          <a:p>
            <a:pPr marL="0" marR="0" lvl="0" indent="0" algn="ctr" rtl="0">
              <a:lnSpc>
                <a:spcPct val="90000"/>
              </a:lnSpc>
              <a:spcBef>
                <a:spcPts val="0"/>
              </a:spcBef>
              <a:spcAft>
                <a:spcPts val="0"/>
              </a:spcAft>
              <a:buNone/>
            </a:pPr>
            <a:r>
              <a:rPr lang="en-US" sz="3200" b="1" dirty="0">
                <a:solidFill>
                  <a:schemeClr val="lt1"/>
                </a:solidFill>
                <a:latin typeface="Calibri"/>
                <a:ea typeface="Calibri"/>
                <a:cs typeface="Calibri"/>
                <a:sym typeface="Calibri"/>
              </a:rPr>
              <a:t>Personal strategies and burden</a:t>
            </a:r>
            <a:endParaRPr sz="3200" b="1" dirty="0">
              <a:solidFill>
                <a:schemeClr val="lt1"/>
              </a:solidFill>
              <a:latin typeface="Calibri"/>
              <a:ea typeface="Calibri"/>
              <a:cs typeface="Calibri"/>
              <a:sym typeface="Calibri"/>
            </a:endParaRPr>
          </a:p>
        </p:txBody>
      </p:sp>
      <p:pic>
        <p:nvPicPr>
          <p:cNvPr id="22" name="Picture 21"/>
          <p:cNvPicPr>
            <a:picLocks noChangeAspect="1"/>
          </p:cNvPicPr>
          <p:nvPr/>
        </p:nvPicPr>
        <p:blipFill>
          <a:blip r:embed="rId3"/>
          <a:stretch>
            <a:fillRect/>
          </a:stretch>
        </p:blipFill>
        <p:spPr>
          <a:xfrm>
            <a:off x="100487" y="100219"/>
            <a:ext cx="2039977" cy="545635"/>
          </a:xfrm>
          <a:prstGeom prst="rect">
            <a:avLst/>
          </a:prstGeom>
        </p:spPr>
      </p:pic>
    </p:spTree>
    <p:extLst>
      <p:ext uri="{BB962C8B-B14F-4D97-AF65-F5344CB8AC3E}">
        <p14:creationId xmlns:p14="http://schemas.microsoft.com/office/powerpoint/2010/main" val="3375280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noChangeAspect="1"/>
          </p:cNvSpPr>
          <p:nvPr>
            <p:ph type="sldNum" sz="quarter" idx="12"/>
          </p:nvPr>
        </p:nvSpPr>
        <p:spPr>
          <a:xfrm>
            <a:off x="9327169" y="6356351"/>
            <a:ext cx="1371600" cy="18256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5C453F-66CE-9649-8778-FA1C7507999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9" name="AutoShape 14" descr="data:image/jpg;base64,%20/9j/4AAQSkZJRgABAQEAYABgAAD/2wBDAAUDBAQEAwUEBAQFBQUGBwwIBwcHBw8LCwkMEQ8SEhEPERETFhwXExQaFRERGCEYGh0dHx8fExciJCIeJBweHx7/2wBDAQUFBQcGBw4ICA4eFBEUHh4eHh4eHh4eHh4eHh4eHh4eHh4eHh4eHh4eHh4eHh4eHh4eHh4eHh4eHh4eHh4eHh7/wAARCADPAM8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5/ooor6I8kKKKKACiiigAooooAKKKKACiiigAooooAKKKKACiiigAooooAKKKKACiiigAqpcTbvlXp6+tFxNu+Vfu/wA6gpgaVFFFIAooooAKKKKACiiigAooooAKKKKACiiigAooooAKKKKACiiigAooooAKqXE275V+7/Oi4m3Hav3f51BTAKKKKANKiiikAUUUUAFFFFABRRRQAUUUUAFFFFABRRRQAUUUUAFFFFABRRRQAVUuJt3yr9319aLibd8q9PX1qCmAUUUUAFFFFAGlRRRSAKKKKAAcnA5NetfD79n34geLbaO+ktItFsZBlJb8lWYeoQDd+eK9Y/ZP+DdnDplt488UWaz3U/7zTLaVcrCnaUg9WPbPQc96+ma8+vjOV8sDqpYe6vI+VI/2R7jyMyeNoxNj7q2JK5+u7P6VxPjj9mvx/wCH7aS7037Lr1ugyRaEiUD/AHG6/hX3DRXPHGVU9WavDwZ+W88M1vO8FxFJDNGxV45FKspHYg8g0yv0K+Kfwh8G/EGB5NSsvsmp7cR6hagLKp7buzj2P4Yr5D+LHwT8Y+AHkupLc6rpAPy31qhIUf7a9UP5j3rvo4qFTTZnNUoyh6HmNFFFdJiFFFFABRRRQAU+CGWeVYYY2kkY4CqMk10Hh/wjqGpbZrgG0tjzuYfMw9h/jXoGjaPp+kxbLOABsfNI3LN9TXpYXLKtb3paI+czPiTDYO8Kfvz7LZerOG07wPqlwge5litQf4W+ZvyFWrr4eTPHiLVUz6NEQD+Rrv6K9mOVYZKzV/mfIVOKMxlK6kl5JL9bnjGu+E9Y0hDLNAJoB1li+YD6jqKwa+hSAQVIBB6g15l8R/DEdj/xNtPj227NiaMdEY9x7GvNxuWeyi6lPY+iyXiX61UVDEK0ns1s/L1OHooorxz7AKKKKANKiiikAVv/AA60QeJPHmh6C2dl9fRQufRSw3H8s1gV6H+zd/yXDwt/1+H/ANAaom7RbHFXkkfoJbQxW1tFb28axwxIEjRRwqgYAH4Vi/EDxXpfgrwne+I9XZvs1qmQifekc8Ki+5Nb1eE/tusw+EFuoYgHVYcj14evEpR55qLPSnLli2eW3f7VvjRtWM1roWjRWIb5bdw7OV933Dn3Ax7V7p8Jfjn4P8erHZNMNH1kjmyunADn/pm/R/pwfavgilUlWDKSGByCDgg16k8JTkrJWOKNeaep+pVJIiyI0ciq6MMMrDII9DXxD8JP2ifFXhERadr2/X9IXCgSv/pES/7Ln730b86+tfh58QfCnjzTReeHdUjndQDLbP8ALPCfRkPP4jI9686rh5099jshVjPY83+Ln7OXhjxUZtS8NNHoGrNliqL/AKNM3+0g+6fdfyNfJnj/AMB+KfAupmx8SaXLbZP7qdfmhlHqrjg/Tr6iv0lqjrmkaXrmmy6brFhb31nKMPDOgZT+ff3rSji5w0eqIqUIy1WjPzCor6k+LP7LzDztU+Htznqx0u5f9I5D/JvzryWw+HcmkXZj8SQSLeRn5rVlKhT7+v8AKvawVN4x2pHh5njqWW0+ev12t1OI0TQ9R1eTFrCRFn5pX4Qfj3/CvQfD/hXTtLCyyL9quf8Ano44H0Hat2ONIo1jjRURRgKowBTq+owuW0qGr1Z+c5nxHicbeEfch2XX1YUHpk8CsjxB4j0vRYz9qm3zY+WFOXP+H415p4k8X6prBaJX+y2p/wCWUZ5I/wBo960xOPpYfR6vsY5bkOKx9pJcsO7/AE7nb+JPG2naYWgs8Xt0OCFPyKfc9/oK52x+I2oLdA3tpbyQE/MIwVYD25rh6K8KpmeInLmTt5H3OH4awFKlySjzPu9/l2PoCzuIru1iuoG3xSqGU+oNM1K1jvrCezlAKTRlD+Pesn4fEnwfYZ/uH/0I1vjrX0tOXtaSb6o/NcRD6tiZQi/hbt8mfPkqGOV426qxU/hTKt6x/wAha8/67v8A+hGqlfFyVm0fs9OXNBS7hRRRUlmlRRRSAK9D/Zu/5Lh4W/6+z/6A1eeV6H+zd/yXDwt/19n/ANAas6vwP0Kh8SP0Irwj9t7/AJJFbf8AYVh/9Bavd68I/be/5JFbf9hWH/0Fq8fD/wAWJ6FX4GfFdFFFe4eaFW9H1TUdH1GLUdJvrixvITmOaByjKfqP5VUopAfUPwk/agkQw6X8QrfevCrqdsnP1kQfzX8q+n9I1Kw1awiv9Nu4rq2lUMkkbZBH9D7Gvzt+HWipeXLalcpuigbEakcM/r+FeveFvE2teGb37VpF68OT88Z5jkHoy9D/ADreHD7xNL2sHZ9F0f8AkeFjOLaeBxSw8o8yW7W6/wA/M+v6xfFfhbRPE9p9n1aySUgfJKvEkf0b+nSuM8D/ABf0PVkS31xo9Ju+hd2/cOfZj938fzr0yN1kRZI2V0YZVlOQR6ivCq0cRgatpJxkv60Z9Hh8ThM0oNwanB7r/NHzN8Ufhrf+DrK41mCVr7R4QXlkVD5kK+rKOo9x+NfOvibx9c3Be30dTbxdDM332+npX6RSxpLG0ciK6OCrKwyCD1BFfAn7VPw0h+H3j0T6VD5eiasGntUA4hcH54x7DII9jXtUM8xFaPspvXv1Z4f+quAoVnXjG67PVL+vO55DI7ySNJI7O7HLMxySfrTaKKk9VKwUUUUDPZvh7/yJ9h/ut/6Ea6Ada5/4e/8AIn2H+63/AKEa6Ada+0wv8GHovyPxnMv98q/4pfmeCax/yF7z/ru//oRqpVvWP+Qvef8AXd//AEI1Ur42fxM/YaP8OPogoooqTU0qKKKQBXof7N3/ACXDwt/19n/0Bq88r0P9m7/kuHhb/r7P/oDVnV+B+hUPiR+hFeEftvf8kitv+wrD/wCgtXu9eEftvf8AJIrb/sKw/wDoLV4+H/ixPQq/Az4rooor3DzQooooA9a8EwLb+GLMAcupdvck/wD6q2axPA9wtx4YtMHJjBjb6g/4Yrbr7XC29jC3ZH4zmXN9cq82/M/zPJvFOu3Wq3sqmVltFYiOIHAwO59TXqf7LHxa17RvHuleD76+mvNC1KUWscMrbjbyt9xkJ6DOAR05zXlnjXw3qGnXUs9vA8ti7FldBkrnsRXsv7K3wT8RXHi7TPG/iSwk03SrBxc2kcw2y3Eg+4QvUKDzk9cDFfF5ipJy9vv/AFsfreUSoSow+qW5fL9fPufZleC/tyaXDefB+HUSo86w1GJkb0VwysPx+X8q96rwD9ujWIbL4UWmk7wJ9R1FNq+qRglv1K14WHv7WNj3avwM+IaKKK9080KKKKAPZvh7/wAifYf7rf8AoRroB1rn/h7/AMifYf7rf+hGugHWvtML/Bh6L8j8ZzL/AHyr/il+Z4JrH/IXvP8Aru//AKEaqVb1j/kL3n/Xd/8A0I1Ur42fxM/YaP8ADj6IKKKKk1NKiiikAV6H+zd/yXDwt/19n/0Bq88r0P8AZu/5Lh4W/wCvs/8AoDVnV+B+hUPiR+hFeEftvf8AJIrb/sKw/wDoLV7vXhH7b3/JIrb/ALCsP/oLV4+H/ixPQq/Az4rooor3DzQoorY8JeGNf8Waqml+HdLuNQum6rEvyoPVm6KPcmk2lqwSuaHgHXE028azun221wRhj0RvX6GvSwcjI5FelfCf9mHSdM8nU/Hc6ardjDCwiJFuh9GPV/0FekeOfhNoWuJ5+lLHpN4qhV8pAImAGACg6fUV35fntKj+5qfD37Hy2f8AC1XFyeJw/wAXVd/NeZ83A4ORwa9J8CfFzWtE8u01jdqliMAFm/fIPZu/0Ncl4t8J674XuvJ1ayZEJwk6fNE/0b+h5rCr6OrRw+Ope8lKL/rRnwtDE4zKq75G4SW6/wA11PrnQ/GXhvWNGl1a11SBbaCMyXHmsEaBQMkuD0+vSvhL9pT4lf8ACyPHz3NizDRdPU29gDxvGfmkI/2j09gK7KaNJreW3mUPDKuyRD0dfQ1wHiT4fj5rjRJMdzbyH/0E/wCNfO1OH3h5OpSfMu3Vf5n3eA4xpYlKnilyS79H/l/Wp53RU13bXFnO1vdQvDKvVXGDUNcTTTsz6aMlJXT0CiiikUezfD3/AJE+w/3W/wDQjXQDrXP/AA9/5E+w/wB1v/QjXQDrX2mF/gw9F+R+M5l/vlX/ABS/M8E1j/kL3n/Xd/8A0I1Uq3rH/IXvP+u7/wDoRqpXxs/iZ+w0f4cfRBRRRUmppUUUUgCvQv2byF+N/hYk4/0zH/jjV57Wz4H1pvDnjHR9eQZNheRXBHqFYEj8s1E1eLQ4uzTP0yrwv9tuKR/g/C6IWWPVIS5HYYbmvbNNvLbUdPt7+zlWW2uYllicdGVhkH8jVPxZ4f0vxT4evNB1q38+xu4yki5wR6EHsQcEGvEpy5JpvoenNc0Wj8yKls7a4vLqO1s7eW4uJWCxxRIWdz6ADk19O3n7JMx1g/Y/GKLppbP721JmVfTg7Sffj6V7h8L/AIVeD/h7aj+xdPEt+VxLf3GHnf6H+Eey4/GvSnjKaXu6nFHDyb1Pnj4Sfsyavq3lan46mfSrM4YWMRBuHH+0eifqa+qPCPhfQPCWkppfh7S7ewtV6rGvzOfVm6sfc1sVBqF5aafZy3l9cw2ttEu6SWVwqqPUk159StOq9TrhTjDYnrD8aeLvDvg7SW1TxJqtvp9uM7fMb5pD6KvVj9K8D+MH7Uul6Z52lfD+3TU7sZVtRmUi3jP+wvVz+Q+tfKXi3xNr3izV5NW8Rapc6jdv/HM2Qo9FHRR7AAVvRwcp6y0RnUxCjpHU9x+NX7TOpeJre50PwfYrp+lSZV7q5jV55R7Kcqn6n6V5v4a+IDLtt9bj3DoLiMc/8CH+FefUV7WEqywn8J2PEzHL6GYxtXjd9H1Xoe/2d1b3lutxazJNE3RkORU1eE6Pq2oaTcedY3DRH+Jeqt9R3r0bw146sL/bBqIFncHjcT+7Y/Xt+NfSYXNKdX3Z6P8AA/Psz4ZxOEvOl78fxXqv8jodZ0fT9Xt/JvrdZP7rjhl+hrzjxL4G1DT90+n5vbYc4A/eKPcd/wAK9WUhlDKQQRkEHg0V0YnBUsQveWvc4MuznFZe7Qd49nt/wD57IIJBBBHUGkr2bxH4U0vWg0jp9nuT/wAtoxyfqO9c9YfDdVug17qIkgB+5GhBYehJ6V4VTKa8ZWjqu59xh+KsDUpc1RuL7Wv91v8AgHR+AFZfCGn7hjKE/wDjxreHWo4Io4IUhiQJGihVUdABVfWL2PTtLub6QgLFGWHuew/Ovo4JUqSTey/I/Oq03isTKUVrJuy9WeIawc6tdkdPPf8A9CNVKdIxd2durEk02vipO7bP2enHlio9gooopFmlRRRSAKKKKAPpb9lb412mjWsPgfxdd+TZhsabeyH5Ysn/AFTnsM9D07HtX1nG6SRrJG6ujDKspyCPUGvy2ru/AXxd8feCoVttH1yRrJelrdASxKPQBvu/hXDXwnO+aJ00sRyq0j9EKDXxZ/w1v46WLyxoHh53Ax5hSUZ98b64Tx18ePiV4ut5LO71w2FnICGt7BPJDD0LD5iPxrnjgajepq8TDofVnxf/AGg/BvgXztPsZBr2tpkfZbaQeXE3/TSTkD6DJ9q+PPih8VPGXxEvC+vaky2YbMVhb5SCP/gP8R9zk1w9FehRw0KW25zVK0phRRRW5kFFFFABRRRQBveHPFWqaKyxxyefbZ5hkOR+B7V6X4d8UaXrShIZfJuccwSHDfh614tSqzKwZWKsDkEHBBrvwuYVaGm67Hg5nw/hcdeVuWfdfquv5n0JRXj2meNtesUEZuFuUHQTLuP59a0JPiNrDJhLSyQ/3grH+Zr2I5vh2tbo+QqcJ4+MrRs13uenzSRwxNLK6xxqMszHAAryr4geKF1eUWNix+xRtkt081vX6CsTWde1XVzi+vHdO0Y+VB+ArMrzsbmbrR5IKyPosm4ajgpqtXfNNbW2X+bCiiivJPqwooooA0qKKKQBRRRQAVUuJt3yr93+dFxNu+Vfu/zqCgAooopgFFFFABRRRQAUUUUAFFFFABRRRQAUUUUAFFFFABRRRQAUUUUAaVFFFIAqpcTbvlX7vf3ouJt3yr93+dQUwCiiigAooooAKKKKACiiigAooooAKKKKACiiigAooooAKKKKACiiigAooooA0qqXE275V+7/ADouJtx2r07+9QUgCiiimAUUUUAFFFFABRRRQAUUUUAFFFFABRRRQAUUUUAFFFFABRRRQAUUUUAFFFFAH//Z"/>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TextBox 1">
            <a:extLst>
              <a:ext uri="{FF2B5EF4-FFF2-40B4-BE49-F238E27FC236}">
                <a16:creationId xmlns:a16="http://schemas.microsoft.com/office/drawing/2014/main" id="{121363E1-9EC5-EB0D-4D6E-1897A6C5BC97}"/>
              </a:ext>
            </a:extLst>
          </p:cNvPr>
          <p:cNvSpPr txBox="1"/>
          <p:nvPr/>
        </p:nvSpPr>
        <p:spPr>
          <a:xfrm>
            <a:off x="744878" y="1733810"/>
            <a:ext cx="10808493" cy="470898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2060"/>
                </a:solidFill>
                <a:effectLst/>
                <a:uLnTx/>
                <a:uFillTx/>
                <a:latin typeface="Arial"/>
                <a:ea typeface="+mn-ea"/>
                <a:cs typeface="Arial"/>
              </a:rPr>
              <a:t>A.  Improve the health of communities through high quality physiotherapy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2060"/>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2060"/>
                </a:solidFill>
                <a:effectLst/>
                <a:uLnTx/>
                <a:uFillTx/>
                <a:latin typeface="Arial"/>
                <a:ea typeface="+mn-ea"/>
                <a:cs typeface="Arial"/>
              </a:rPr>
              <a:t>B.  Enable members to achieve their full potential at work or when learning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2060"/>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2060"/>
                </a:solidFill>
                <a:effectLst/>
                <a:uLnTx/>
                <a:uFillTx/>
                <a:latin typeface="Arial"/>
                <a:ea typeface="+mn-ea"/>
                <a:cs typeface="Arial"/>
              </a:rPr>
              <a:t>C.  Establish a confident and influential physiotherapy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2060"/>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2060"/>
                </a:solidFill>
                <a:effectLst/>
                <a:uLnTx/>
                <a:uFillTx/>
                <a:latin typeface="Arial"/>
                <a:ea typeface="+mn-ea"/>
                <a:cs typeface="Arial"/>
              </a:rPr>
              <a:t>D.  Create an agile and sustainable </a:t>
            </a:r>
            <a:r>
              <a:rPr kumimoji="0" lang="en-US" sz="2800" b="0" i="0" u="none" strike="noStrike" kern="1200" cap="none" spc="0" normalizeH="0" baseline="0" noProof="0" dirty="0" err="1">
                <a:ln>
                  <a:noFill/>
                </a:ln>
                <a:solidFill>
                  <a:srgbClr val="002060"/>
                </a:solidFill>
                <a:effectLst/>
                <a:uLnTx/>
                <a:uFillTx/>
                <a:latin typeface="Arial"/>
                <a:ea typeface="+mn-ea"/>
                <a:cs typeface="Arial"/>
              </a:rPr>
              <a:t>organisation</a:t>
            </a:r>
            <a:r>
              <a:rPr kumimoji="0" lang="en-US" sz="2800" b="0" i="0" u="none" strike="noStrike" kern="1200" cap="none" spc="0" normalizeH="0" baseline="0" noProof="0" dirty="0">
                <a:ln>
                  <a:noFill/>
                </a:ln>
                <a:solidFill>
                  <a:srgbClr val="002060"/>
                </a:solidFill>
                <a:effectLst/>
                <a:uLnTx/>
                <a:uFillTx/>
                <a:latin typeface="Arial"/>
                <a:ea typeface="+mn-ea"/>
                <a:cs typeface="Arial"/>
              </a:rPr>
              <a:t>, able to pre-empt changing member needs</a:t>
            </a:r>
          </a:p>
          <a:p>
            <a:pPr marL="457200" marR="0" lvl="0" indent="-457200" algn="l" defTabSz="914400" rtl="0" eaLnBrk="1" fontAlgn="auto" latinLnBrk="0" hangingPunct="1">
              <a:lnSpc>
                <a:spcPct val="100000"/>
              </a:lnSpc>
              <a:spcBef>
                <a:spcPts val="0"/>
              </a:spcBef>
              <a:spcAft>
                <a:spcPts val="0"/>
              </a:spcAft>
              <a:buClrTx/>
              <a:buSzTx/>
              <a:buFontTx/>
              <a:buAutoNum type="alphaUcPeriod"/>
              <a:tabLst/>
              <a:defRPr/>
            </a:pPr>
            <a:endParaRPr kumimoji="0" lang="en-US" sz="2000" b="0" i="0" u="none" strike="noStrike" kern="1200" cap="none" spc="0" normalizeH="0" baseline="0" noProof="0" dirty="0">
              <a:ln>
                <a:noFill/>
              </a:ln>
              <a:solidFill>
                <a:srgbClr val="002060"/>
              </a:solidFill>
              <a:effectLst/>
              <a:uLnTx/>
              <a:uFillTx/>
              <a:latin typeface="Arial"/>
              <a:ea typeface="+mn-ea"/>
              <a:cs typeface="Arial"/>
            </a:endParaRPr>
          </a:p>
        </p:txBody>
      </p:sp>
      <p:sp>
        <p:nvSpPr>
          <p:cNvPr id="4" name="Rectangle 3">
            <a:extLst>
              <a:ext uri="{FF2B5EF4-FFF2-40B4-BE49-F238E27FC236}">
                <a16:creationId xmlns:a16="http://schemas.microsoft.com/office/drawing/2014/main" id="{B97CAC74-29E9-A282-7A86-F4D614FB5C88}"/>
              </a:ext>
            </a:extLst>
          </p:cNvPr>
          <p:cNvSpPr/>
          <p:nvPr/>
        </p:nvSpPr>
        <p:spPr>
          <a:xfrm>
            <a:off x="2843630" y="869765"/>
            <a:ext cx="9220323" cy="707886"/>
          </a:xfrm>
          <a:prstGeom prst="rect">
            <a:avLst/>
          </a:prstGeom>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000" cap="none" spc="-100" normalizeH="0" baseline="0" noProof="0" dirty="0">
                <a:ln>
                  <a:noFill/>
                </a:ln>
                <a:solidFill>
                  <a:srgbClr val="002060"/>
                </a:solidFill>
                <a:effectLst/>
                <a:uLnTx/>
                <a:uFillTx/>
                <a:latin typeface="Arial"/>
                <a:ea typeface="Arial" charset="0"/>
                <a:cs typeface="Arial"/>
              </a:rPr>
              <a:t>Strategic Aims 2023-2027</a:t>
            </a:r>
            <a:endParaRPr kumimoji="0" lang="en-US" sz="4000" b="1" i="0" u="none" strike="noStrike" kern="1000" cap="none" spc="-100" normalizeH="0" baseline="0" noProof="0" dirty="0">
              <a:ln>
                <a:noFill/>
              </a:ln>
              <a:solidFill>
                <a:srgbClr val="002060"/>
              </a:solidFill>
              <a:effectLst/>
              <a:uLnTx/>
              <a:uFillTx/>
              <a:latin typeface="Arial" charset="0"/>
              <a:ea typeface="Arial" charset="0"/>
              <a:cs typeface="Arial" charset="0"/>
            </a:endParaRPr>
          </a:p>
        </p:txBody>
      </p:sp>
      <p:pic>
        <p:nvPicPr>
          <p:cNvPr id="6" name="Picture 5">
            <a:extLst>
              <a:ext uri="{FF2B5EF4-FFF2-40B4-BE49-F238E27FC236}">
                <a16:creationId xmlns:a16="http://schemas.microsoft.com/office/drawing/2014/main" id="{01A52EF3-D85C-AA6F-5DE2-81C0F22A2865}"/>
              </a:ext>
            </a:extLst>
          </p:cNvPr>
          <p:cNvPicPr>
            <a:picLocks noChangeAspect="1"/>
          </p:cNvPicPr>
          <p:nvPr/>
        </p:nvPicPr>
        <p:blipFill>
          <a:blip r:embed="rId4"/>
          <a:stretch>
            <a:fillRect/>
          </a:stretch>
        </p:blipFill>
        <p:spPr>
          <a:xfrm>
            <a:off x="216882" y="160339"/>
            <a:ext cx="2488753" cy="651776"/>
          </a:xfrm>
          <a:prstGeom prst="rect">
            <a:avLst/>
          </a:prstGeom>
        </p:spPr>
      </p:pic>
    </p:spTree>
    <p:extLst>
      <p:ext uri="{BB962C8B-B14F-4D97-AF65-F5344CB8AC3E}">
        <p14:creationId xmlns:p14="http://schemas.microsoft.com/office/powerpoint/2010/main" val="2634313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282367D-5CFC-AD4A-AE15-1397251A1126}"/>
              </a:ext>
            </a:extLst>
          </p:cNvPr>
          <p:cNvPicPr>
            <a:picLocks noChangeAspect="1"/>
          </p:cNvPicPr>
          <p:nvPr/>
        </p:nvPicPr>
        <p:blipFill>
          <a:blip r:embed="rId4"/>
          <a:stretch>
            <a:fillRect/>
          </a:stretch>
        </p:blipFill>
        <p:spPr>
          <a:xfrm>
            <a:off x="195077" y="125584"/>
            <a:ext cx="2477475" cy="662653"/>
          </a:xfrm>
          <a:prstGeom prst="rect">
            <a:avLst/>
          </a:prstGeom>
          <a:ln>
            <a:noFill/>
          </a:ln>
          <a:effectLst/>
        </p:spPr>
      </p:pic>
      <p:sp>
        <p:nvSpPr>
          <p:cNvPr id="4" name="Rectangle 3">
            <a:extLst>
              <a:ext uri="{FF2B5EF4-FFF2-40B4-BE49-F238E27FC236}">
                <a16:creationId xmlns:a16="http://schemas.microsoft.com/office/drawing/2014/main" id="{6E1113A0-6A32-E532-42F6-E688635D6F15}"/>
              </a:ext>
            </a:extLst>
          </p:cNvPr>
          <p:cNvSpPr>
            <a:spLocks noChangeArrowheads="1"/>
          </p:cNvSpPr>
          <p:nvPr/>
        </p:nvSpPr>
        <p:spPr bwMode="auto">
          <a:xfrm>
            <a:off x="558800" y="932289"/>
            <a:ext cx="5304971" cy="2800767"/>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r>
              <a:rPr lang="en-GB" altLang="en-US" sz="1600" b="1" dirty="0">
                <a:solidFill>
                  <a:schemeClr val="accent1">
                    <a:lumMod val="50000"/>
                  </a:schemeClr>
                </a:solidFill>
                <a:latin typeface="Arial"/>
                <a:ea typeface="Calibri" panose="020F0502020204030204" pitchFamily="34" charset="0"/>
                <a:cs typeface="Arial"/>
              </a:rPr>
              <a:t>A: Improve </a:t>
            </a:r>
            <a:r>
              <a:rPr kumimoji="0" lang="en-GB" altLang="en-US" sz="1600" b="1" i="0" u="none" strike="noStrike" cap="none" normalizeH="0" baseline="0" dirty="0">
                <a:ln>
                  <a:noFill/>
                </a:ln>
                <a:solidFill>
                  <a:schemeClr val="accent1">
                    <a:lumMod val="50000"/>
                  </a:schemeClr>
                </a:solidFill>
                <a:effectLst/>
                <a:latin typeface="Arial"/>
                <a:ea typeface="Calibri" panose="020F0502020204030204" pitchFamily="34" charset="0"/>
                <a:cs typeface="Arial"/>
              </a:rPr>
              <a:t>the health of communities through high quality physiotherapy</a:t>
            </a:r>
            <a:r>
              <a:rPr lang="en-GB" altLang="en-US" sz="1600" b="1" dirty="0">
                <a:solidFill>
                  <a:schemeClr val="accent1">
                    <a:lumMod val="50000"/>
                  </a:schemeClr>
                </a:solidFill>
                <a:latin typeface="Arial"/>
                <a:ea typeface="Calibri" panose="020F0502020204030204" pitchFamily="34" charset="0"/>
                <a:cs typeface="Arial"/>
              </a:rPr>
              <a:t> </a:t>
            </a:r>
            <a:endParaRPr kumimoji="0" lang="en-GB" altLang="en-US" sz="1600" b="1" i="0" u="none" strike="noStrike" cap="none" normalizeH="0" baseline="0" dirty="0">
              <a:ln>
                <a:noFill/>
              </a:ln>
              <a:solidFill>
                <a:schemeClr val="accent1">
                  <a:lumMod val="50000"/>
                </a:schemeClr>
              </a:solidFill>
              <a:effectLst/>
              <a:latin typeface="Arial" panose="020B0604020202020204" pitchFamily="34" charset="0"/>
              <a:cs typeface="Arial" panose="020B0604020202020204" pitchFamily="34" charset="0"/>
            </a:endParaRPr>
          </a:p>
          <a:p>
            <a:pPr eaLnBrk="0" fontAlgn="base" hangingPunct="0">
              <a:spcBef>
                <a:spcPct val="0"/>
              </a:spcBef>
              <a:spcAft>
                <a:spcPct val="0"/>
              </a:spcAft>
            </a:pPr>
            <a:r>
              <a:rPr lang="en-GB" altLang="en-US" sz="1600" dirty="0">
                <a:solidFill>
                  <a:schemeClr val="accent1">
                    <a:lumMod val="50000"/>
                  </a:schemeClr>
                </a:solidFill>
                <a:latin typeface="Arial"/>
                <a:cs typeface="Arial"/>
              </a:rPr>
              <a:t>A1: </a:t>
            </a:r>
            <a:r>
              <a:rPr kumimoji="0" lang="en-GB" altLang="en-US" sz="1600" b="0" i="0" u="none" strike="noStrike" cap="none" normalizeH="0" baseline="0" dirty="0">
                <a:ln>
                  <a:noFill/>
                </a:ln>
                <a:solidFill>
                  <a:schemeClr val="accent1">
                    <a:lumMod val="50000"/>
                  </a:schemeClr>
                </a:solidFill>
                <a:effectLst/>
                <a:latin typeface="Arial"/>
                <a:cs typeface="Arial"/>
              </a:rPr>
              <a:t>Lead the transformation of physiotherapy by harnessing evidence based best practice to address health</a:t>
            </a:r>
            <a:r>
              <a:rPr kumimoji="0" lang="en-GB" altLang="en-US" sz="1600" b="0" i="0" u="none" strike="noStrike" cap="none" normalizeH="0" dirty="0">
                <a:ln>
                  <a:noFill/>
                </a:ln>
                <a:solidFill>
                  <a:schemeClr val="accent1">
                    <a:lumMod val="50000"/>
                  </a:schemeClr>
                </a:solidFill>
                <a:effectLst/>
                <a:latin typeface="Arial"/>
                <a:cs typeface="Arial"/>
              </a:rPr>
              <a:t> inequities and </a:t>
            </a:r>
            <a:r>
              <a:rPr lang="en-GB" altLang="en-US" sz="1600" dirty="0">
                <a:solidFill>
                  <a:schemeClr val="accent1">
                    <a:lumMod val="50000"/>
                  </a:schemeClr>
                </a:solidFill>
                <a:latin typeface="Arial"/>
                <a:cs typeface="Arial"/>
              </a:rPr>
              <a:t>meet </a:t>
            </a:r>
            <a:r>
              <a:rPr kumimoji="0" lang="en-GB" altLang="en-US" sz="1600" b="0" i="0" u="none" strike="noStrike" cap="none" normalizeH="0" baseline="0" dirty="0">
                <a:ln>
                  <a:noFill/>
                </a:ln>
                <a:solidFill>
                  <a:schemeClr val="accent1">
                    <a:lumMod val="50000"/>
                  </a:schemeClr>
                </a:solidFill>
                <a:effectLst/>
                <a:latin typeface="Arial"/>
                <a:cs typeface="Arial"/>
              </a:rPr>
              <a:t>population health needs (EDB) </a:t>
            </a:r>
          </a:p>
          <a:p>
            <a:pPr eaLnBrk="0" fontAlgn="base" hangingPunct="0">
              <a:spcBef>
                <a:spcPct val="0"/>
              </a:spcBef>
              <a:spcAft>
                <a:spcPct val="0"/>
              </a:spcAft>
            </a:pPr>
            <a:r>
              <a:rPr kumimoji="0" lang="en-GB" altLang="en-US" sz="1600" b="1" i="0" u="none" strike="noStrike" cap="none" normalizeH="0" baseline="0" dirty="0">
                <a:ln>
                  <a:noFill/>
                </a:ln>
                <a:solidFill>
                  <a:schemeClr val="accent1">
                    <a:lumMod val="50000"/>
                  </a:schemeClr>
                </a:solidFill>
                <a:effectLst/>
                <a:latin typeface="Arial"/>
                <a:cs typeface="Arial"/>
              </a:rPr>
              <a:t>A2: Promote physiotherapy staffing levels that meet service needs and reflect society across all sectors (EDB) </a:t>
            </a: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a:cs typeface="Arial"/>
              </a:rPr>
              <a:t>A3: Promote equity for patients (EDB) </a:t>
            </a:r>
            <a:endParaRPr lang="en-GB" altLang="en-US" sz="1600" dirty="0">
              <a:solidFill>
                <a:schemeClr val="accent1">
                  <a:lumMod val="50000"/>
                </a:schemeClr>
              </a:solidFill>
              <a:latin typeface="Arial"/>
              <a:cs typeface="Arial"/>
            </a:endParaRP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a:cs typeface="Arial"/>
              </a:rPr>
              <a:t>A4:</a:t>
            </a:r>
            <a:r>
              <a:rPr kumimoji="0" lang="en-GB" altLang="en-US" sz="1600" b="0" i="0" u="none" strike="noStrike" cap="none" normalizeH="0" dirty="0">
                <a:ln>
                  <a:noFill/>
                </a:ln>
                <a:solidFill>
                  <a:schemeClr val="accent1">
                    <a:lumMod val="50000"/>
                  </a:schemeClr>
                </a:solidFill>
                <a:effectLst/>
                <a:latin typeface="Arial"/>
                <a:cs typeface="Arial"/>
              </a:rPr>
              <a:t> </a:t>
            </a:r>
            <a:r>
              <a:rPr kumimoji="0" lang="en-GB" altLang="en-US" sz="1600" b="0" i="0" u="none" strike="noStrike" cap="none" normalizeH="0" baseline="0" dirty="0">
                <a:ln>
                  <a:noFill/>
                </a:ln>
                <a:solidFill>
                  <a:schemeClr val="accent1">
                    <a:lumMod val="50000"/>
                  </a:schemeClr>
                </a:solidFill>
                <a:effectLst/>
                <a:latin typeface="Arial"/>
                <a:cs typeface="Arial"/>
              </a:rPr>
              <a:t>Integrate access to physiotherapy into primary care</a:t>
            </a:r>
            <a:endParaRPr kumimoji="0" lang="en-GB" altLang="en-US" sz="1200" b="0" i="0" u="none" strike="noStrike" cap="none" normalizeH="0" baseline="0" dirty="0">
              <a:ln>
                <a:noFill/>
              </a:ln>
              <a:solidFill>
                <a:schemeClr val="accent1">
                  <a:lumMod val="50000"/>
                </a:schemeClr>
              </a:solidFill>
              <a:effectLst/>
              <a:latin typeface="Arial" panose="020B0604020202020204" pitchFamily="34" charset="0"/>
            </a:endParaRPr>
          </a:p>
        </p:txBody>
      </p:sp>
      <p:sp>
        <p:nvSpPr>
          <p:cNvPr id="6" name="Rectangle 5">
            <a:extLst>
              <a:ext uri="{FF2B5EF4-FFF2-40B4-BE49-F238E27FC236}">
                <a16:creationId xmlns:a16="http://schemas.microsoft.com/office/drawing/2014/main" id="{7D4AABDD-F144-4890-71DE-59FB6447EC33}"/>
              </a:ext>
            </a:extLst>
          </p:cNvPr>
          <p:cNvSpPr>
            <a:spLocks noChangeArrowheads="1"/>
          </p:cNvSpPr>
          <p:nvPr/>
        </p:nvSpPr>
        <p:spPr bwMode="auto">
          <a:xfrm>
            <a:off x="6073582" y="1187693"/>
            <a:ext cx="5380675" cy="2062103"/>
          </a:xfrm>
          <a:prstGeom prst="rect">
            <a:avLst/>
          </a:prstGeom>
          <a:solidFill>
            <a:srgbClr val="A8D08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r>
              <a:rPr lang="en-GB" altLang="en-US" sz="16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B: Enabling</a:t>
            </a:r>
            <a:r>
              <a:rPr kumimoji="0" lang="en-GB" altLang="en-US" sz="1600" b="1" i="0" u="none" strike="noStrike" cap="none" normalizeH="0" baseline="0" dirty="0">
                <a:ln>
                  <a:noFill/>
                </a:ln>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members to achieve their full potential</a:t>
            </a:r>
          </a:p>
          <a:p>
            <a:pPr eaLnBrk="0" fontAlgn="base" hangingPunct="0">
              <a:spcBef>
                <a:spcPct val="0"/>
              </a:spcBef>
              <a:spcAft>
                <a:spcPct val="0"/>
              </a:spcAft>
            </a:pPr>
            <a:endParaRPr kumimoji="0" lang="en-GB" altLang="en-US" sz="1600" b="1" i="0" u="none" strike="noStrike" cap="none" normalizeH="0" baseline="0" dirty="0">
              <a:ln>
                <a:noFill/>
              </a:ln>
              <a:solidFill>
                <a:schemeClr val="accent1">
                  <a:lumMod val="50000"/>
                </a:schemeClr>
              </a:solidFill>
              <a:effectLst/>
              <a:latin typeface="Arial" panose="020B0604020202020204" pitchFamily="34" charset="0"/>
              <a:cs typeface="Arial" panose="020B0604020202020204" pitchFamily="34" charset="0"/>
            </a:endParaRP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panose="020B0604020202020204" pitchFamily="34" charset="0"/>
                <a:cs typeface="Arial" panose="020B0604020202020204" pitchFamily="34" charset="0"/>
              </a:rPr>
              <a:t>B1: Improve</a:t>
            </a:r>
            <a:r>
              <a:rPr lang="en-GB" altLang="en-US" sz="1600" dirty="0">
                <a:solidFill>
                  <a:schemeClr val="accent1">
                    <a:lumMod val="50000"/>
                  </a:schemeClr>
                </a:solidFill>
                <a:latin typeface="Arial" panose="020B0604020202020204" pitchFamily="34" charset="0"/>
                <a:cs typeface="Arial" panose="020B0604020202020204" pitchFamily="34" charset="0"/>
              </a:rPr>
              <a:t> </a:t>
            </a:r>
            <a:r>
              <a:rPr kumimoji="0" lang="en-GB" altLang="en-US" sz="1600" b="0" i="0" u="none" strike="noStrike" cap="none" normalizeH="0" baseline="0" dirty="0">
                <a:ln>
                  <a:noFill/>
                </a:ln>
                <a:solidFill>
                  <a:schemeClr val="accent1">
                    <a:lumMod val="50000"/>
                  </a:schemeClr>
                </a:solidFill>
                <a:effectLst/>
                <a:latin typeface="Arial" panose="020B0604020202020204" pitchFamily="34" charset="0"/>
                <a:cs typeface="Arial" panose="020B0604020202020204" pitchFamily="34" charset="0"/>
              </a:rPr>
              <a:t> member experiences of education, seeking work and work (EDB) </a:t>
            </a: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panose="020B0604020202020204" pitchFamily="34" charset="0"/>
                <a:cs typeface="Arial" panose="020B0604020202020204" pitchFamily="34" charset="0"/>
              </a:rPr>
              <a:t>B2: Champion </a:t>
            </a:r>
            <a:r>
              <a:rPr kumimoji="0" lang="en-GB" altLang="en-US" sz="1600" b="0" i="0" u="none" strike="noStrike" cap="none" normalizeH="0" baseline="0" dirty="0">
                <a:ln>
                  <a:noFill/>
                </a:ln>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fair pay, terms and conditions </a:t>
            </a:r>
            <a:r>
              <a:rPr kumimoji="0" lang="en-GB" altLang="en-US" sz="1600" b="0" i="0" u="none" strike="noStrike" cap="none" normalizeH="0" baseline="0" dirty="0">
                <a:ln>
                  <a:noFill/>
                </a:ln>
                <a:solidFill>
                  <a:schemeClr val="accent1">
                    <a:lumMod val="50000"/>
                  </a:schemeClr>
                </a:solidFill>
                <a:effectLst/>
                <a:latin typeface="Arial" panose="020B0604020202020204" pitchFamily="34" charset="0"/>
                <a:cs typeface="Arial" panose="020B0604020202020204" pitchFamily="34" charset="0"/>
              </a:rPr>
              <a:t>for physios and physio support workers</a:t>
            </a:r>
            <a:r>
              <a:rPr kumimoji="0" lang="en-GB" altLang="en-US" sz="1600" b="0" i="0" u="none" strike="noStrike" cap="none" normalizeH="0" baseline="0" dirty="0">
                <a:ln>
                  <a:noFill/>
                </a:ln>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in all sectors and locations </a:t>
            </a:r>
          </a:p>
          <a:p>
            <a:pPr eaLnBrk="0" fontAlgn="base" hangingPunct="0">
              <a:spcBef>
                <a:spcPct val="0"/>
              </a:spcBef>
              <a:spcAft>
                <a:spcPct val="0"/>
              </a:spcAft>
            </a:pPr>
            <a:r>
              <a:rPr kumimoji="0" lang="en-GB" altLang="en-US" sz="1600" i="0" u="none" strike="noStrike" cap="none" normalizeH="0" baseline="0" dirty="0">
                <a:ln>
                  <a:noFill/>
                </a:ln>
                <a:solidFill>
                  <a:schemeClr val="accent1">
                    <a:lumMod val="50000"/>
                  </a:schemeClr>
                </a:solidFill>
                <a:effectLst/>
                <a:latin typeface="Arial" panose="020B0604020202020204" pitchFamily="34" charset="0"/>
                <a:cs typeface="Arial" panose="020B0604020202020204" pitchFamily="34" charset="0"/>
              </a:rPr>
              <a:t>B3: Support chartered and associate members to fulfil their career potential (EDB)</a:t>
            </a:r>
            <a:endParaRPr kumimoji="0" lang="en-GB" altLang="en-US" sz="1200" i="0" u="none" strike="noStrike" cap="none" normalizeH="0" baseline="0" dirty="0">
              <a:ln>
                <a:noFill/>
              </a:ln>
              <a:solidFill>
                <a:schemeClr val="accent1">
                  <a:lumMod val="50000"/>
                </a:schemeClr>
              </a:solidFill>
              <a:effectLst/>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52E0B417-6765-509E-7CC8-A34F25D0FB17}"/>
              </a:ext>
            </a:extLst>
          </p:cNvPr>
          <p:cNvSpPr>
            <a:spLocks noChangeArrowheads="1"/>
          </p:cNvSpPr>
          <p:nvPr/>
        </p:nvSpPr>
        <p:spPr bwMode="auto">
          <a:xfrm>
            <a:off x="494290" y="3877108"/>
            <a:ext cx="5433989" cy="2554545"/>
          </a:xfrm>
          <a:prstGeom prst="rect">
            <a:avLst/>
          </a:prstGeom>
          <a:solidFill>
            <a:srgbClr val="DEE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r>
              <a:rPr lang="en-GB" altLang="en-US" sz="1600" b="1" dirty="0">
                <a:solidFill>
                  <a:schemeClr val="accent1">
                    <a:lumMod val="50000"/>
                  </a:schemeClr>
                </a:solidFill>
                <a:latin typeface="Arial"/>
                <a:ea typeface="Calibri" panose="020F0502020204030204" pitchFamily="34" charset="0"/>
                <a:cs typeface="Arial"/>
              </a:rPr>
              <a:t>C: </a:t>
            </a:r>
            <a:r>
              <a:rPr kumimoji="0" lang="en-GB" altLang="en-US" sz="1600" b="1" i="0" u="none" strike="noStrike" cap="none" normalizeH="0" baseline="0" dirty="0">
                <a:ln>
                  <a:noFill/>
                </a:ln>
                <a:solidFill>
                  <a:schemeClr val="accent1">
                    <a:lumMod val="50000"/>
                  </a:schemeClr>
                </a:solidFill>
                <a:effectLst/>
                <a:latin typeface="Arial"/>
                <a:ea typeface="Calibri" panose="020F0502020204030204" pitchFamily="34" charset="0"/>
                <a:cs typeface="Arial"/>
              </a:rPr>
              <a:t>Build a confident and influential physiotherapy community</a:t>
            </a:r>
            <a:endParaRPr kumimoji="0" lang="en-GB" altLang="en-US" sz="1600" b="0" i="0" u="none" strike="noStrike" cap="none" normalizeH="0" baseline="0" dirty="0">
              <a:ln>
                <a:noFill/>
              </a:ln>
              <a:solidFill>
                <a:schemeClr val="accent1">
                  <a:lumMod val="50000"/>
                </a:schemeClr>
              </a:solidFill>
              <a:effectLst/>
            </a:endParaRP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a:cs typeface="Arial"/>
              </a:rPr>
              <a:t>C1: Through the CSP provide physios, physio students and physio support workers with a supportive community (EDB) </a:t>
            </a: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a:cs typeface="Arial"/>
              </a:rPr>
              <a:t>C2: Lead the movement for rehabilitation </a:t>
            </a: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a:cs typeface="Arial"/>
              </a:rPr>
              <a:t>C3: Create a collaborative community of rehabilitation and exercise professionals</a:t>
            </a:r>
            <a:r>
              <a:rPr lang="en-GB" altLang="en-US" sz="1600" dirty="0">
                <a:solidFill>
                  <a:schemeClr val="accent1">
                    <a:lumMod val="50000"/>
                  </a:schemeClr>
                </a:solidFill>
                <a:latin typeface="Arial"/>
                <a:cs typeface="Arial"/>
              </a:rPr>
              <a:t>.</a:t>
            </a: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a:cs typeface="Arial"/>
              </a:rPr>
              <a:t>C4: Enable members to promote physiotherapy as a sustainable healthcare intervention</a:t>
            </a:r>
            <a:endParaRPr kumimoji="0" lang="en-GB" altLang="en-US" sz="1200" b="0" i="0" u="none" strike="noStrike" cap="none" normalizeH="0" baseline="0" dirty="0">
              <a:ln>
                <a:noFill/>
              </a:ln>
              <a:solidFill>
                <a:schemeClr val="accent1">
                  <a:lumMod val="50000"/>
                </a:schemeClr>
              </a:solidFill>
              <a:effectLst/>
              <a:latin typeface="Arial" panose="020B0604020202020204" pitchFamily="34" charset="0"/>
            </a:endParaRPr>
          </a:p>
        </p:txBody>
      </p:sp>
      <p:sp>
        <p:nvSpPr>
          <p:cNvPr id="8" name="Rectangle 7">
            <a:extLst>
              <a:ext uri="{FF2B5EF4-FFF2-40B4-BE49-F238E27FC236}">
                <a16:creationId xmlns:a16="http://schemas.microsoft.com/office/drawing/2014/main" id="{21ED45E9-3CFA-6A07-DB6E-9E1E8650DB2F}"/>
              </a:ext>
            </a:extLst>
          </p:cNvPr>
          <p:cNvSpPr>
            <a:spLocks noChangeArrowheads="1"/>
          </p:cNvSpPr>
          <p:nvPr/>
        </p:nvSpPr>
        <p:spPr bwMode="auto">
          <a:xfrm>
            <a:off x="6244392" y="3630886"/>
            <a:ext cx="5209866" cy="2800767"/>
          </a:xfrm>
          <a:prstGeom prst="rect">
            <a:avLst/>
          </a:prstGeom>
          <a:solidFill>
            <a:schemeClr val="accent2">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r>
              <a:rPr lang="en-GB" sz="1600" b="1" dirty="0">
                <a:solidFill>
                  <a:schemeClr val="accent1">
                    <a:lumMod val="50000"/>
                  </a:schemeClr>
                </a:solidFill>
                <a:latin typeface="Arial"/>
                <a:cs typeface="Arial"/>
              </a:rPr>
              <a:t>D: Create an agile and sustainable organisation, </a:t>
            </a:r>
            <a:endParaRPr lang="en-GB" sz="1600" b="1" dirty="0">
              <a:solidFill>
                <a:schemeClr val="accent1">
                  <a:lumMod val="50000"/>
                </a:schemeClr>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en-GB" sz="1600" b="1" dirty="0">
                <a:solidFill>
                  <a:schemeClr val="accent1">
                    <a:lumMod val="50000"/>
                  </a:schemeClr>
                </a:solidFill>
                <a:latin typeface="Arial"/>
                <a:cs typeface="Arial"/>
              </a:rPr>
              <a:t>able to pre-empt changing member needs</a:t>
            </a:r>
            <a:endParaRPr kumimoji="0" lang="en-GB" altLang="en-US" sz="1600" b="1" i="0" u="none" strike="noStrike" cap="none" normalizeH="0" baseline="0" dirty="0">
              <a:ln>
                <a:noFill/>
              </a:ln>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en-US" sz="1600" b="0" i="0" u="none" strike="noStrike" cap="none" normalizeH="0" baseline="0" dirty="0">
                <a:ln>
                  <a:noFill/>
                </a:ln>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a:t>
            </a:r>
            <a:endParaRPr kumimoji="0" lang="en-GB" altLang="en-US" sz="1600" b="0" i="0" u="none" strike="noStrike" cap="none" normalizeH="0" baseline="0" dirty="0">
              <a:ln>
                <a:noFill/>
              </a:ln>
              <a:solidFill>
                <a:schemeClr val="accent1">
                  <a:lumMod val="50000"/>
                </a:schemeClr>
              </a:solidFill>
              <a:effectLst/>
            </a:endParaRPr>
          </a:p>
          <a:p>
            <a:pPr eaLnBrk="0" fontAlgn="base" hangingPunct="0">
              <a:spcBef>
                <a:spcPct val="0"/>
              </a:spcBef>
              <a:spcAft>
                <a:spcPct val="0"/>
              </a:spcAft>
            </a:pPr>
            <a:r>
              <a:rPr lang="en-GB" altLang="en-US" sz="1600" dirty="0">
                <a:solidFill>
                  <a:schemeClr val="accent1">
                    <a:lumMod val="50000"/>
                  </a:schemeClr>
                </a:solidFill>
                <a:latin typeface="Arial"/>
                <a:cs typeface="Arial"/>
              </a:rPr>
              <a:t>D1: Achieve long term financial sustainability</a:t>
            </a:r>
          </a:p>
          <a:p>
            <a:pPr eaLnBrk="0" fontAlgn="base" hangingPunct="0">
              <a:spcBef>
                <a:spcPct val="0"/>
              </a:spcBef>
              <a:spcAft>
                <a:spcPct val="0"/>
              </a:spcAft>
            </a:pPr>
            <a:r>
              <a:rPr kumimoji="0" lang="en-GB" altLang="en-US" sz="1600" b="0" i="0" u="none" strike="noStrike" cap="none" normalizeH="0" baseline="0" dirty="0">
                <a:ln>
                  <a:noFill/>
                </a:ln>
                <a:solidFill>
                  <a:schemeClr val="accent1">
                    <a:lumMod val="50000"/>
                  </a:schemeClr>
                </a:solidFill>
                <a:effectLst/>
                <a:latin typeface="Arial"/>
                <a:cs typeface="Arial"/>
              </a:rPr>
              <a:t>D2: Enable our Council and committees to thrive (EDB) </a:t>
            </a:r>
            <a:r>
              <a:rPr lang="en-GB" altLang="en-US" sz="1600" dirty="0">
                <a:solidFill>
                  <a:schemeClr val="accent1">
                    <a:lumMod val="50000"/>
                  </a:schemeClr>
                </a:solidFill>
                <a:latin typeface="Arial"/>
                <a:cs typeface="Arial"/>
              </a:rPr>
              <a:t>Enable our staff to thrive (EDB)</a:t>
            </a:r>
            <a:endParaRPr lang="en-GB" sz="1600" dirty="0">
              <a:solidFill>
                <a:schemeClr val="accent1">
                  <a:lumMod val="50000"/>
                </a:schemeClr>
              </a:solidFill>
              <a:latin typeface="Arial"/>
              <a:cs typeface="Arial"/>
            </a:endParaRPr>
          </a:p>
          <a:p>
            <a:pPr eaLnBrk="0" fontAlgn="base" hangingPunct="0">
              <a:spcBef>
                <a:spcPct val="0"/>
              </a:spcBef>
              <a:spcAft>
                <a:spcPct val="0"/>
              </a:spcAft>
            </a:pPr>
            <a:r>
              <a:rPr lang="en-GB" sz="1600" dirty="0">
                <a:solidFill>
                  <a:schemeClr val="accent1">
                    <a:lumMod val="50000"/>
                  </a:schemeClr>
                </a:solidFill>
                <a:latin typeface="Arial"/>
                <a:cs typeface="Arial"/>
              </a:rPr>
              <a:t>D3: Reduce the environmental impact of CSP operations</a:t>
            </a:r>
          </a:p>
          <a:p>
            <a:pPr eaLnBrk="0" fontAlgn="base" hangingPunct="0">
              <a:spcBef>
                <a:spcPct val="0"/>
              </a:spcBef>
              <a:spcAft>
                <a:spcPct val="0"/>
              </a:spcAft>
            </a:pPr>
            <a:r>
              <a:rPr lang="en-GB" sz="1600" dirty="0">
                <a:solidFill>
                  <a:schemeClr val="accent1">
                    <a:lumMod val="50000"/>
                  </a:schemeClr>
                </a:solidFill>
                <a:latin typeface="Arial"/>
                <a:cs typeface="Arial"/>
              </a:rPr>
              <a:t>D4: Enhance member benefit through developing and delivering a strategy to transform our use of data and digital systems</a:t>
            </a:r>
            <a:endParaRPr lang="en-GB" sz="1600" i="0" u="none" strike="noStrike" cap="none" normalizeH="0" baseline="0" dirty="0">
              <a:ln>
                <a:noFill/>
              </a:ln>
              <a:solidFill>
                <a:schemeClr val="accent1">
                  <a:lumMod val="50000"/>
                </a:schemeClr>
              </a:solidFill>
              <a:effectLst/>
              <a:latin typeface="Arial"/>
              <a:cs typeface="Arial"/>
            </a:endParaRPr>
          </a:p>
        </p:txBody>
      </p:sp>
      <p:sp>
        <p:nvSpPr>
          <p:cNvPr id="9" name="Right Arrow 8"/>
          <p:cNvSpPr/>
          <p:nvPr/>
        </p:nvSpPr>
        <p:spPr>
          <a:xfrm>
            <a:off x="-21046" y="2453640"/>
            <a:ext cx="579846" cy="4114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05874856"/>
      </p:ext>
    </p:extLst>
  </p:cSld>
  <p:clrMapOvr>
    <a:masterClrMapping/>
  </p:clrMapOvr>
  <mc:AlternateContent xmlns:mc="http://schemas.openxmlformats.org/markup-compatibility/2006" xmlns:p14="http://schemas.microsoft.com/office/powerpoint/2010/main">
    <mc:Choice Requires="p14">
      <p:transition spd="slow" p14:dur="2250">
        <p:fad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2110986" y="151050"/>
            <a:ext cx="8540421" cy="4247317"/>
          </a:xfrm>
          <a:prstGeom prst="rect">
            <a:avLst/>
          </a:prstGeom>
        </p:spPr>
        <p:txBody>
          <a:bodyPr wrap="square">
            <a:spAutoFit/>
          </a:bodyPr>
          <a:lstStyle/>
          <a:p>
            <a:pPr lvl="0" algn="ctr"/>
            <a:r>
              <a:rPr lang="en-US" sz="5400" b="1" kern="1000" spc="-100" dirty="0">
                <a:solidFill>
                  <a:srgbClr val="FFC000"/>
                </a:solidFill>
                <a:latin typeface="Arial" charset="0"/>
                <a:ea typeface="Arial" charset="0"/>
                <a:cs typeface="Arial" charset="0"/>
              </a:rPr>
              <a:t>Strategic</a:t>
            </a:r>
            <a:r>
              <a:rPr kumimoji="0" lang="en-US" sz="5400" b="1" i="0" u="none" strike="noStrike" kern="1000" cap="none" spc="-100" normalizeH="0" baseline="0" noProof="0" dirty="0">
                <a:ln>
                  <a:noFill/>
                </a:ln>
                <a:solidFill>
                  <a:srgbClr val="FFC000"/>
                </a:solidFill>
                <a:effectLst/>
                <a:uLnTx/>
                <a:uFillTx/>
                <a:latin typeface="Arial" charset="0"/>
                <a:ea typeface="Arial" charset="0"/>
                <a:cs typeface="Arial" charset="0"/>
              </a:rPr>
              <a:t> Aim A2</a:t>
            </a:r>
          </a:p>
          <a:p>
            <a:pPr lvl="0" algn="ctr"/>
            <a:r>
              <a:rPr kumimoji="0" lang="en-GB" sz="5400" b="1" i="0" u="none" strike="noStrike" kern="1000" cap="none" spc="-100" normalizeH="0" baseline="0" noProof="0" dirty="0">
                <a:ln>
                  <a:noFill/>
                </a:ln>
                <a:solidFill>
                  <a:srgbClr val="002060"/>
                </a:solidFill>
                <a:effectLst/>
                <a:uLnTx/>
                <a:uFillTx/>
                <a:latin typeface="Arial" charset="0"/>
                <a:ea typeface="Arial" charset="0"/>
                <a:cs typeface="Arial" charset="0"/>
              </a:rPr>
              <a:t>Promote physiotherapy staffing levels that meet service needs and reflect society </a:t>
            </a:r>
            <a:r>
              <a:rPr kumimoji="0" lang="en-GB" sz="5400" b="1" i="0" u="none" strike="noStrike" kern="1000" cap="none" spc="-100" normalizeH="0" noProof="0" dirty="0">
                <a:ln>
                  <a:noFill/>
                </a:ln>
                <a:solidFill>
                  <a:srgbClr val="002060"/>
                </a:solidFill>
                <a:effectLst/>
                <a:uLnTx/>
                <a:uFillTx/>
                <a:latin typeface="Arial" charset="0"/>
                <a:ea typeface="Arial" charset="0"/>
                <a:cs typeface="Arial" charset="0"/>
              </a:rPr>
              <a:t> </a:t>
            </a:r>
            <a:endParaRPr kumimoji="0" lang="en-US" sz="5400" b="1" i="0" u="none" strike="noStrike" kern="1000" cap="none" spc="-100" normalizeH="0" baseline="0" noProof="0" dirty="0">
              <a:ln>
                <a:noFill/>
              </a:ln>
              <a:solidFill>
                <a:srgbClr val="002060"/>
              </a:solidFill>
              <a:effectLst/>
              <a:uLnTx/>
              <a:uFillTx/>
              <a:latin typeface="Arial" charset="0"/>
              <a:ea typeface="Arial" charset="0"/>
              <a:cs typeface="Arial" charset="0"/>
            </a:endParaRPr>
          </a:p>
        </p:txBody>
      </p:sp>
      <p:sp>
        <p:nvSpPr>
          <p:cNvPr id="2" name="Rectangle 1"/>
          <p:cNvSpPr/>
          <p:nvPr/>
        </p:nvSpPr>
        <p:spPr>
          <a:xfrm>
            <a:off x="1182734" y="5656066"/>
            <a:ext cx="2121093"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are we now?</a:t>
            </a:r>
            <a:endParaRPr lang="en-GB"/>
          </a:p>
        </p:txBody>
      </p:sp>
      <p:sp>
        <p:nvSpPr>
          <p:cNvPr id="8" name="Rectangle 7"/>
          <p:cNvSpPr/>
          <p:nvPr/>
        </p:nvSpPr>
        <p:spPr>
          <a:xfrm>
            <a:off x="4798424" y="5656066"/>
            <a:ext cx="2813591"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might we be going?</a:t>
            </a:r>
            <a:endParaRPr lang="en-GB"/>
          </a:p>
        </p:txBody>
      </p:sp>
      <p:sp>
        <p:nvSpPr>
          <p:cNvPr id="9" name="Rectangle 8"/>
          <p:cNvSpPr/>
          <p:nvPr/>
        </p:nvSpPr>
        <p:spPr>
          <a:xfrm>
            <a:off x="8861005" y="5656066"/>
            <a:ext cx="2133918"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What are we doing?</a:t>
            </a:r>
            <a:endParaRPr lang="en-GB"/>
          </a:p>
        </p:txBody>
      </p:sp>
      <p:sp>
        <p:nvSpPr>
          <p:cNvPr id="7" name="Right Arrow 6"/>
          <p:cNvSpPr/>
          <p:nvPr/>
        </p:nvSpPr>
        <p:spPr>
          <a:xfrm>
            <a:off x="3425863" y="5656066"/>
            <a:ext cx="1250525" cy="369332"/>
          </a:xfrm>
          <a:prstGeom prst="rightArrow">
            <a:avLst/>
          </a:prstGeom>
          <a:solidFill>
            <a:srgbClr val="002060"/>
          </a:solidFill>
          <a:ln>
            <a:solidFill>
              <a:srgbClr val="00206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2" name="Right Arrow 11"/>
          <p:cNvSpPr/>
          <p:nvPr/>
        </p:nvSpPr>
        <p:spPr>
          <a:xfrm>
            <a:off x="7611248" y="5656066"/>
            <a:ext cx="1250525" cy="375164"/>
          </a:xfrm>
          <a:prstGeom prst="rightArrow">
            <a:avLst/>
          </a:prstGeom>
          <a:solidFill>
            <a:srgbClr val="002060"/>
          </a:solidFill>
          <a:ln>
            <a:solidFill>
              <a:srgbClr val="00206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5310624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noProof="0" dirty="0">
                <a:solidFill>
                  <a:srgbClr val="002060"/>
                </a:solidFill>
                <a:latin typeface="Arial" charset="0"/>
                <a:ea typeface="Arial" charset="0"/>
                <a:cs typeface="Arial" charset="0"/>
              </a:rPr>
              <a:t>Strategic</a:t>
            </a:r>
            <a:r>
              <a:rPr kumimoji="0" lang="en-US" sz="3200" b="1" i="0" u="none" strike="noStrike" kern="1000" cap="none" spc="-100" normalizeH="0" baseline="0" noProof="0" dirty="0">
                <a:ln>
                  <a:noFill/>
                </a:ln>
                <a:solidFill>
                  <a:srgbClr val="002060"/>
                </a:solidFill>
                <a:effectLst/>
                <a:uLnTx/>
                <a:uFillTx/>
                <a:latin typeface="Arial" charset="0"/>
                <a:ea typeface="Arial" charset="0"/>
                <a:cs typeface="Arial" charset="0"/>
              </a:rPr>
              <a:t>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121093"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are we now?</a:t>
            </a:r>
            <a:endParaRPr lang="en-GB"/>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148" y="2007585"/>
            <a:ext cx="11383964" cy="4077269"/>
          </a:xfrm>
          <a:prstGeom prst="rect">
            <a:avLst/>
          </a:prstGeom>
        </p:spPr>
      </p:pic>
    </p:spTree>
    <p:extLst>
      <p:ext uri="{BB962C8B-B14F-4D97-AF65-F5344CB8AC3E}">
        <p14:creationId xmlns:p14="http://schemas.microsoft.com/office/powerpoint/2010/main" val="422401748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62746" y="151050"/>
            <a:ext cx="2039977" cy="545635"/>
          </a:xfrm>
          <a:prstGeom prst="rect">
            <a:avLst/>
          </a:prstGeom>
        </p:spPr>
      </p:pic>
      <p:sp>
        <p:nvSpPr>
          <p:cNvPr id="6" name="Rectangle 5"/>
          <p:cNvSpPr/>
          <p:nvPr/>
        </p:nvSpPr>
        <p:spPr>
          <a:xfrm>
            <a:off x="3030071" y="158076"/>
            <a:ext cx="8547575" cy="1569660"/>
          </a:xfrm>
          <a:prstGeom prst="rect">
            <a:avLst/>
          </a:prstGeom>
        </p:spPr>
        <p:txBody>
          <a:bodyPr wrap="square">
            <a:spAutoFit/>
          </a:bodyPr>
          <a:lstStyle/>
          <a:p>
            <a:pPr lvl="0" algn="ctr"/>
            <a:r>
              <a:rPr lang="en-US" sz="3200" b="1" kern="1000" spc="-100" dirty="0">
                <a:solidFill>
                  <a:srgbClr val="002060"/>
                </a:solidFill>
                <a:latin typeface="Arial" charset="0"/>
                <a:ea typeface="Arial" charset="0"/>
                <a:cs typeface="Arial" charset="0"/>
              </a:rPr>
              <a:t>Strategic Aim A2: </a:t>
            </a:r>
            <a:r>
              <a:rPr lang="en-GB" sz="3200" b="1" kern="1000" spc="-100" dirty="0">
                <a:solidFill>
                  <a:srgbClr val="002060"/>
                </a:solidFill>
                <a:latin typeface="Arial" charset="0"/>
                <a:ea typeface="Arial" charset="0"/>
                <a:cs typeface="Arial" charset="0"/>
              </a:rPr>
              <a:t>Promote physiotherapy staffing levels that meet service needs and reflect society  </a:t>
            </a:r>
            <a:endParaRPr lang="en-US" sz="3200" b="1" kern="1000" spc="-100" dirty="0">
              <a:solidFill>
                <a:srgbClr val="002060"/>
              </a:solidFill>
              <a:latin typeface="Arial" charset="0"/>
              <a:ea typeface="Arial" charset="0"/>
              <a:cs typeface="Arial" charset="0"/>
            </a:endParaRPr>
          </a:p>
        </p:txBody>
      </p:sp>
      <p:sp>
        <p:nvSpPr>
          <p:cNvPr id="2" name="Rectangle 1"/>
          <p:cNvSpPr/>
          <p:nvPr/>
        </p:nvSpPr>
        <p:spPr>
          <a:xfrm>
            <a:off x="411712" y="1358386"/>
            <a:ext cx="2121093" cy="369332"/>
          </a:xfrm>
          <a:prstGeom prst="rect">
            <a:avLst/>
          </a:prstGeom>
        </p:spPr>
        <p:txBody>
          <a:bodyPr wrap="none">
            <a:spAutoFit/>
          </a:bodyPr>
          <a:lstStyle/>
          <a:p>
            <a:r>
              <a:rPr lang="en-GB" b="1" kern="1000" spc="-100">
                <a:solidFill>
                  <a:srgbClr val="002060"/>
                </a:solidFill>
                <a:latin typeface="Arial" charset="0"/>
                <a:ea typeface="Arial" charset="0"/>
                <a:cs typeface="Arial" charset="0"/>
              </a:rPr>
              <a:t>Where are we now?</a:t>
            </a:r>
            <a:endParaRPr lang="en-GB"/>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5949" y="2028534"/>
            <a:ext cx="11231542" cy="4172532"/>
          </a:xfrm>
          <a:prstGeom prst="rect">
            <a:avLst/>
          </a:prstGeom>
        </p:spPr>
      </p:pic>
    </p:spTree>
    <p:extLst>
      <p:ext uri="{BB962C8B-B14F-4D97-AF65-F5344CB8AC3E}">
        <p14:creationId xmlns:p14="http://schemas.microsoft.com/office/powerpoint/2010/main" val="422455463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ownload [Read-Only]" id="{AA2C2B42-5821-4C98-BD8A-F86B8E242564}" vid="{449D175A-D595-4D95-920A-01F9D500912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19325A19092D4CAB40FDBFE423BDF9" ma:contentTypeVersion="14" ma:contentTypeDescription="Create a new document." ma:contentTypeScope="" ma:versionID="fd70f196a15ec6a889e786c0186a045f">
  <xsd:schema xmlns:xsd="http://www.w3.org/2001/XMLSchema" xmlns:xs="http://www.w3.org/2001/XMLSchema" xmlns:p="http://schemas.microsoft.com/office/2006/metadata/properties" xmlns:ns3="32d7017c-7390-4b90-915f-2b0ca451b369" xmlns:ns4="1b5b1ec1-0e32-478d-8461-473e399445ba" targetNamespace="http://schemas.microsoft.com/office/2006/metadata/properties" ma:root="true" ma:fieldsID="832ff97969a5c28a0f853e93e2e99093" ns3:_="" ns4:_="">
    <xsd:import namespace="32d7017c-7390-4b90-915f-2b0ca451b369"/>
    <xsd:import namespace="1b5b1ec1-0e32-478d-8461-473e399445b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d7017c-7390-4b90-915f-2b0ca451b3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5b1ec1-0e32-478d-8461-473e399445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A1D922-AF8F-49A8-95BE-5EF6F8017F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d7017c-7390-4b90-915f-2b0ca451b369"/>
    <ds:schemaRef ds:uri="1b5b1ec1-0e32-478d-8461-473e39944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1576CE-6A67-4B32-885A-B534D192E208}">
  <ds:schemaRefs>
    <ds:schemaRef ds:uri="http://purl.org/dc/dcmitype/"/>
    <ds:schemaRef ds:uri="http://www.w3.org/XML/1998/namespace"/>
    <ds:schemaRef ds:uri="http://schemas.microsoft.com/office/2006/documentManagement/types"/>
    <ds:schemaRef ds:uri="32d7017c-7390-4b90-915f-2b0ca451b369"/>
    <ds:schemaRef ds:uri="http://purl.org/dc/terms/"/>
    <ds:schemaRef ds:uri="http://schemas.microsoft.com/office/2006/metadata/properties"/>
    <ds:schemaRef ds:uri="http://schemas.microsoft.com/office/infopath/2007/PartnerControls"/>
    <ds:schemaRef ds:uri="http://schemas.openxmlformats.org/package/2006/metadata/core-properties"/>
    <ds:schemaRef ds:uri="1b5b1ec1-0e32-478d-8461-473e399445ba"/>
    <ds:schemaRef ds:uri="http://purl.org/dc/elements/1.1/"/>
  </ds:schemaRefs>
</ds:datastoreItem>
</file>

<file path=customXml/itemProps3.xml><?xml version="1.0" encoding="utf-8"?>
<ds:datastoreItem xmlns:ds="http://schemas.openxmlformats.org/officeDocument/2006/customXml" ds:itemID="{9D506403-0F5D-4C90-B73F-219BAF9EE0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TotalTime>
  <Words>1707</Words>
  <Application>Microsoft Office PowerPoint</Application>
  <PresentationFormat>Widescreen</PresentationFormat>
  <Paragraphs>213</Paragraphs>
  <Slides>18</Slides>
  <Notes>18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18</vt:i4>
      </vt:variant>
    </vt:vector>
  </HeadingPairs>
  <TitlesOfParts>
    <vt:vector size="25" baseType="lpstr">
      <vt:lpstr>Arial</vt:lpstr>
      <vt:lpstr>Calibri</vt:lpstr>
      <vt:lpstr>Calibri Light</vt:lpstr>
      <vt:lpstr>Wingdings</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is EDB so important</dc:title>
  <dc:creator>Rebecca Stiffell</dc:creator>
  <cp:lastModifiedBy>Mindy Dalloway</cp:lastModifiedBy>
  <cp:revision>245</cp:revision>
  <cp:lastPrinted>2022-10-11T11:24:41Z</cp:lastPrinted>
  <dcterms:created xsi:type="dcterms:W3CDTF">2022-09-06T09:00:34Z</dcterms:created>
  <dcterms:modified xsi:type="dcterms:W3CDTF">2022-10-11T11:27:34Z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0x0101004619325A19092D4CAB40FDBFE423BDF9</vt:lpwstr>
  </property>
  <property fmtid="{D5CDD505-2E9C-101B-9397-08002B2CF9AE}" pid="3" name="Topic">
    <vt:lpwstr/>
  </property>
  <property fmtid="{D5CDD505-2E9C-101B-9397-08002B2CF9AE}" pid="4" name="MediaServiceImageTags">
    <vt:lpwstr/>
  </property>
  <property fmtid="{D5CDD505-2E9C-101B-9397-08002B2CF9AE}" pid="5" name="DocumentOwner">
    <vt:lpwstr>2;#CEO|a2832bb1-6839-4ebb-9fa9-b090163b38e6</vt:lpwstr>
  </property>
  <property fmtid="{D5CDD505-2E9C-101B-9397-08002B2CF9AE}" pid="6" name="DocumentType">
    <vt:lpwstr/>
  </property>
</Properties>
</file>