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77" r:id="rId2"/>
    <p:sldId id="440" r:id="rId3"/>
    <p:sldId id="441" r:id="rId4"/>
    <p:sldId id="418" r:id="rId5"/>
    <p:sldId id="288" r:id="rId6"/>
    <p:sldId id="445" r:id="rId7"/>
    <p:sldId id="446" r:id="rId8"/>
    <p:sldId id="442" r:id="rId9"/>
    <p:sldId id="443" r:id="rId10"/>
    <p:sldId id="444" r:id="rId11"/>
    <p:sldId id="447" r:id="rId12"/>
    <p:sldId id="429" r:id="rId13"/>
    <p:sldId id="423" r:id="rId14"/>
    <p:sldId id="448" r:id="rId15"/>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54C3"/>
    <a:srgbClr val="6F64C3"/>
    <a:srgbClr val="FFAF00"/>
    <a:srgbClr val="FFC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1" autoAdjust="0"/>
    <p:restoredTop sz="62353" autoAdjust="0"/>
  </p:normalViewPr>
  <p:slideViewPr>
    <p:cSldViewPr snapToGrid="0" snapToObjects="1">
      <p:cViewPr varScale="1">
        <p:scale>
          <a:sx n="71" d="100"/>
          <a:sy n="71" d="100"/>
        </p:scale>
        <p:origin x="1818" y="66"/>
      </p:cViewPr>
      <p:guideLst/>
    </p:cSldViewPr>
  </p:slideViewPr>
  <p:notesTextViewPr>
    <p:cViewPr>
      <p:scale>
        <a:sx n="1" d="1"/>
        <a:sy n="1" d="1"/>
      </p:scale>
      <p:origin x="0" y="0"/>
    </p:cViewPr>
  </p:notesTextViewPr>
  <p:sorterViewPr>
    <p:cViewPr>
      <p:scale>
        <a:sx n="123" d="100"/>
        <a:sy n="123" d="100"/>
      </p:scale>
      <p:origin x="0" y="0"/>
    </p:cViewPr>
  </p:sorterViewPr>
  <p:notesViewPr>
    <p:cSldViewPr snapToGrid="0" snapToObjects="1">
      <p:cViewPr varScale="1">
        <p:scale>
          <a:sx n="69" d="100"/>
          <a:sy n="69" d="100"/>
        </p:scale>
        <p:origin x="278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3B8E210D-7FF2-A742-B32B-47074288530F}" type="datetimeFigureOut">
              <a:rPr lang="en-US" smtClean="0"/>
              <a:t>12/5/2022</a:t>
            </a:fld>
            <a:endParaRPr lang="en-US"/>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2D65D68C-EE3A-3248-AF17-0A8430663CAF}" type="slidenum">
              <a:rPr lang="en-US" smtClean="0"/>
              <a:t>‹#›</a:t>
            </a:fld>
            <a:endParaRPr lang="en-US"/>
          </a:p>
        </p:txBody>
      </p:sp>
    </p:spTree>
    <p:extLst>
      <p:ext uri="{BB962C8B-B14F-4D97-AF65-F5344CB8AC3E}">
        <p14:creationId xmlns:p14="http://schemas.microsoft.com/office/powerpoint/2010/main" val="487029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It’s great to be here. As a Scotsman who lives in Northern Ireland I have to admit to some nerves coming to speak to a room full of folks in the southwest of England. However, to host the event in my second home of a rugby club is a very welcoming touch. So thank you!</a:t>
            </a:r>
          </a:p>
          <a:p>
            <a:endParaRPr lang="en-GB" baseline="0" dirty="0"/>
          </a:p>
          <a:p>
            <a:r>
              <a:rPr lang="en-GB" baseline="0" dirty="0"/>
              <a:t>And to be surrounded by some familiar faces and new friends from my profession is also very welcoming.</a:t>
            </a:r>
          </a:p>
          <a:p>
            <a:endParaRPr lang="en-GB" baseline="0" dirty="0"/>
          </a:p>
          <a:p>
            <a:r>
              <a:rPr lang="en-GB" baseline="0" dirty="0"/>
              <a:t>My name is Euan McComiskie and I’ve been a physiotherapist since 2007. I’m now the Health Informatics Lead for the CSP.</a:t>
            </a:r>
          </a:p>
          <a:p>
            <a:endParaRPr lang="en-GB" baseline="0" dirty="0"/>
          </a:p>
          <a:p>
            <a:r>
              <a:rPr lang="en-GB" baseline="0" dirty="0"/>
              <a:t>Let me take you back to the early 2010s when there was a rotating band 5 physio in a district general hospital somewhere in central Scotland. Outside of work, and before kids stole their time, they were a bit of a computer geek and a gamer. They loved technology and what it could do for them. But when they came in to work the devices and systems that they were using made their work more complicated, clunky and inefficient. They were frustrated at being held back when they thought there must have been ways to do it better. So this precocious and slightly pretentious young physio made their feelings known to their manager and the IT team. What followed, after the initial eyebrow raises, was the opportunity to apply the information they had (and offer to find the information they were lacking!), explore the innovative ideas and support the implementation of an electronic health record system for AHPs across the trust. That physio lucked out with those opportunities and is still counting their blessings in a very different room with a bit more information to share and hopefully ready to inspire some innovation and implementation.</a:t>
            </a:r>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1</a:t>
            </a:fld>
            <a:endParaRPr lang="en-US"/>
          </a:p>
        </p:txBody>
      </p:sp>
    </p:spTree>
    <p:extLst>
      <p:ext uri="{BB962C8B-B14F-4D97-AF65-F5344CB8AC3E}">
        <p14:creationId xmlns:p14="http://schemas.microsoft.com/office/powerpoint/2010/main" val="2881121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aseline="0" dirty="0"/>
              <a:t>But these are images more familiar to us. A little bit of telephone, may be a bit of video consultancy and possibly some use of a clunky device to access a sub optimal system or 6?! Am I right?!</a:t>
            </a:r>
          </a:p>
          <a:p>
            <a:pPr marL="0" indent="0">
              <a:buFont typeface="Arial" panose="020B0604020202020204" pitchFamily="34" charset="0"/>
              <a:buNone/>
            </a:pPr>
            <a:endParaRPr lang="en-GB"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a:t>So what are the CSP doing about it?</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We recognise that there are opportunities to use technology to support members of the profession and our patients, to harness better quality data to drive service improvements and so much more. We recognise that there are challenges in delivering this and we really want to support CSP members to overcome these so they can explore the opportunities.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5297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aseline="0" dirty="0"/>
              <a:t>In a couple of weeks we will launch the Physiotherapy Health Informatics Strategy (PHIS) which is the culmination of a significant international literature review exploring best practice and most successful implementation of informatics strategy documentation from the UK and abroad. It has driven the structure and content of the PHIS, and through engagement with groups of our members we have added resources to make sure it is a valuable resource for the whole profession.</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It will include the vision for how informatics can be imbedded within the profession. It will provide educational resources to support an upskilling in informatics knowledge of the profession. And crucially it will provide guidance to support the practical application of this knowledge, towards achieving the aspirations set out in the vision.</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You will hear much more about the PHIS in the coming few weeks, not just because the SW regional professional advisor Jackie has been so critical to the delivery of the project, but because we will saturate the CSP communication channels with information, resources and opportunities to get involved. So please do keep an eye out and, keep your minds open and see how informatics can impact your part of the physiotherapy world.</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Of course, Jackie, me and others at the CSP cannot do this by ourselves. We are reliant on the growing number of CSP members interested and/or involved in health informatics. So why not join us?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7763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1933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3385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aseline="0" dirty="0"/>
              <a:t>Thank you very much for having me. I’d be happy to answer any questions you might have for now. And I’ll be about for the rest of the day so please do catch me at any of the breaks.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5179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don’t we need</a:t>
            </a:r>
            <a:r>
              <a:rPr lang="en-GB" baseline="0" dirty="0"/>
              <a:t> it!</a:t>
            </a:r>
          </a:p>
          <a:p>
            <a:endParaRPr lang="en-GB" baseline="0" dirty="0"/>
          </a:p>
          <a:p>
            <a:r>
              <a:rPr lang="en-GB" dirty="0"/>
              <a:t>2022 so</a:t>
            </a:r>
            <a:r>
              <a:rPr lang="en-GB" baseline="0" dirty="0"/>
              <a:t> far has been the next in succession of multiple challenging years.</a:t>
            </a:r>
            <a:endParaRPr lang="en-GB" dirty="0"/>
          </a:p>
          <a:p>
            <a:endParaRPr lang="en-GB" dirty="0"/>
          </a:p>
          <a:p>
            <a:r>
              <a:rPr lang="en-GB" dirty="0"/>
              <a:t>The cost of living and NHS pay crisis</a:t>
            </a:r>
            <a:r>
              <a:rPr lang="en-GB" baseline="0" dirty="0"/>
              <a:t>, highest ever and growing pressures on services, political turmoil leading to even more uncertainty for healthcare and of course the lingering shadow of COVID amongst the things making 2022 another in a series of extremely challenging years for those working in healthcare.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5596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 physiotherapy has always been a profession of innovators. A profession from</a:t>
            </a:r>
            <a:r>
              <a:rPr lang="en-GB" baseline="0" dirty="0"/>
              <a:t> the very start that has evolved.</a:t>
            </a:r>
          </a:p>
          <a:p>
            <a:endParaRPr lang="en-GB" baseline="0" dirty="0"/>
          </a:p>
          <a:p>
            <a:r>
              <a:rPr lang="en-GB" baseline="0" dirty="0"/>
              <a:t>Those who collaborate and improves will prevail. We NEED physiotherapists to be among those who lead innovation in healthcare both in the acute response to current challenges but also to the evolution of future healthcare.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5442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here to talk to you about the role that technology may play as part of that innovation and evolution. NOT as the COMPLETE solution but</a:t>
            </a:r>
            <a:r>
              <a:rPr lang="en-GB" baseline="0" dirty="0"/>
              <a:t> as PART of the solution.</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2251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In the early stages of</a:t>
            </a:r>
            <a:r>
              <a:rPr lang="en-GB" baseline="0" dirty="0"/>
              <a:t> lockdown we saw services move to almost entirely digital offerings overnight. Some have retained that offer and some have rightly reverted back but we must explore the potential that it offers</a:t>
            </a:r>
          </a:p>
          <a:p>
            <a:pPr marL="171450" indent="-171450">
              <a:buFontTx/>
              <a:buChar char="-"/>
            </a:pPr>
            <a:r>
              <a:rPr lang="en-GB" baseline="0" dirty="0"/>
              <a:t>Supported by the cultural acceptance of digital as the only viable option both from clinicians and also public (including those populations previously thought of as hard to reach)</a:t>
            </a:r>
          </a:p>
          <a:p>
            <a:pPr marL="171450" indent="-171450">
              <a:buFontTx/>
              <a:buChar char="-"/>
            </a:pPr>
            <a:r>
              <a:rPr lang="en-GB" baseline="0" dirty="0"/>
              <a:t>What we used to perceive as unsurmountable barriers are now viewed as simply challenges that can be overcome. Often finding themselves on risk registers for implemented projects</a:t>
            </a:r>
          </a:p>
          <a:p>
            <a:pPr marL="171450" indent="-171450">
              <a:buFontTx/>
              <a:buChar char="-"/>
            </a:pPr>
            <a:r>
              <a:rPr lang="en-GB" baseline="0" dirty="0"/>
              <a:t>Lack of clinical evidence for use of platforms implemented at pace during a crisis (we’ve never experienced anything like this before so why should there be?!). We need to play our part in filling those gaps</a:t>
            </a:r>
          </a:p>
          <a:p>
            <a:pPr marL="171450" indent="-171450">
              <a:buFontTx/>
              <a:buChar char="-"/>
            </a:pPr>
            <a:endParaRPr lang="en-GB" baseline="0" dirty="0"/>
          </a:p>
          <a:p>
            <a:pPr marL="171450" indent="-171450">
              <a:buFontTx/>
              <a:buChar char="-"/>
            </a:pPr>
            <a:r>
              <a:rPr lang="en-GB" baseline="0" dirty="0"/>
              <a:t>And everybody who has ever worked in the NHS would be familiar with the last sentence. If we take one good thing out of a dreadful episode in world history then it should be the spark to ignite the revolution in health informatics that we’ve needed for years, even decades.</a:t>
            </a:r>
          </a:p>
          <a:p>
            <a:pPr marL="171450" indent="-171450">
              <a:buFontTx/>
              <a:buChar char="-"/>
            </a:pPr>
            <a:endParaRPr lang="en-GB" baseline="0" dirty="0"/>
          </a:p>
        </p:txBody>
      </p:sp>
      <p:sp>
        <p:nvSpPr>
          <p:cNvPr id="4" name="Slide Number Placeholder 3"/>
          <p:cNvSpPr>
            <a:spLocks noGrp="1"/>
          </p:cNvSpPr>
          <p:nvPr>
            <p:ph type="sldNum" sz="quarter" idx="10"/>
          </p:nvPr>
        </p:nvSpPr>
        <p:spPr/>
        <p:txBody>
          <a:bodyPr/>
          <a:lstStyle/>
          <a:p>
            <a:fld id="{2D65D68C-EE3A-3248-AF17-0A8430663CAF}" type="slidenum">
              <a:rPr lang="en-US" smtClean="0"/>
              <a:t>5</a:t>
            </a:fld>
            <a:endParaRPr lang="en-US"/>
          </a:p>
        </p:txBody>
      </p:sp>
    </p:spTree>
    <p:extLst>
      <p:ext uri="{BB962C8B-B14F-4D97-AF65-F5344CB8AC3E}">
        <p14:creationId xmlns:p14="http://schemas.microsoft.com/office/powerpoint/2010/main" val="1352699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baseline="0" dirty="0"/>
          </a:p>
        </p:txBody>
      </p:sp>
      <p:sp>
        <p:nvSpPr>
          <p:cNvPr id="4" name="Slide Number Placeholder 3"/>
          <p:cNvSpPr>
            <a:spLocks noGrp="1"/>
          </p:cNvSpPr>
          <p:nvPr>
            <p:ph type="sldNum" sz="quarter" idx="10"/>
          </p:nvPr>
        </p:nvSpPr>
        <p:spPr/>
        <p:txBody>
          <a:bodyPr/>
          <a:lstStyle/>
          <a:p>
            <a:fld id="{2D65D68C-EE3A-3248-AF17-0A8430663CAF}" type="slidenum">
              <a:rPr lang="en-US" smtClean="0"/>
              <a:t>6</a:t>
            </a:fld>
            <a:endParaRPr lang="en-US"/>
          </a:p>
        </p:txBody>
      </p:sp>
    </p:spTree>
    <p:extLst>
      <p:ext uri="{BB962C8B-B14F-4D97-AF65-F5344CB8AC3E}">
        <p14:creationId xmlns:p14="http://schemas.microsoft.com/office/powerpoint/2010/main" val="776017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baseline="0" dirty="0"/>
          </a:p>
        </p:txBody>
      </p:sp>
      <p:sp>
        <p:nvSpPr>
          <p:cNvPr id="4" name="Slide Number Placeholder 3"/>
          <p:cNvSpPr>
            <a:spLocks noGrp="1"/>
          </p:cNvSpPr>
          <p:nvPr>
            <p:ph type="sldNum" sz="quarter" idx="10"/>
          </p:nvPr>
        </p:nvSpPr>
        <p:spPr/>
        <p:txBody>
          <a:bodyPr/>
          <a:lstStyle/>
          <a:p>
            <a:fld id="{2D65D68C-EE3A-3248-AF17-0A8430663CAF}" type="slidenum">
              <a:rPr lang="en-US" smtClean="0"/>
              <a:t>7</a:t>
            </a:fld>
            <a:endParaRPr lang="en-US"/>
          </a:p>
        </p:txBody>
      </p:sp>
    </p:spTree>
    <p:extLst>
      <p:ext uri="{BB962C8B-B14F-4D97-AF65-F5344CB8AC3E}">
        <p14:creationId xmlns:p14="http://schemas.microsoft.com/office/powerpoint/2010/main" val="76044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aseline="0" dirty="0"/>
              <a:t>Well yes there are examples where tech is being used at scale in physiotherapy not just in response to COIVD</a:t>
            </a:r>
          </a:p>
          <a:p>
            <a:pPr marL="0" indent="0">
              <a:buFont typeface="Arial" panose="020B0604020202020204" pitchFamily="34" charset="0"/>
              <a:buNone/>
            </a:pPr>
            <a:endParaRPr lang="en-GB" baseline="0" dirty="0"/>
          </a:p>
          <a:p>
            <a:pPr marL="171450" indent="-171450">
              <a:buFont typeface="Arial" panose="020B0604020202020204" pitchFamily="34" charset="0"/>
              <a:buChar char="•"/>
            </a:pPr>
            <a:r>
              <a:rPr lang="en-GB" baseline="0" dirty="0"/>
              <a:t>Screen grab from the clinician view of Babylon powered by AI. The physio lead at Babylon genuinely manages AI bots! On this screen you can see facial recognition, speech recognition, notes creation, automatic coding amongst others.</a:t>
            </a:r>
          </a:p>
          <a:p>
            <a:pPr marL="171450" indent="-171450">
              <a:buFont typeface="Arial" panose="020B0604020202020204" pitchFamily="34" charset="0"/>
              <a:buChar char="•"/>
            </a:pPr>
            <a:r>
              <a:rPr lang="en-GB" baseline="0" dirty="0"/>
              <a:t>Attend Anywhere being rolled out all over Scotland and other parts of the UK catching up. Offers virtual consultations on a secure and simple platform.</a:t>
            </a:r>
          </a:p>
          <a:p>
            <a:pPr marL="171450" indent="-171450">
              <a:buFont typeface="Arial" panose="020B0604020202020204" pitchFamily="34" charset="0"/>
              <a:buChar char="•"/>
            </a:pPr>
            <a:r>
              <a:rPr lang="en-GB" baseline="0" dirty="0"/>
              <a:t>Study at Warwick </a:t>
            </a:r>
            <a:r>
              <a:rPr lang="en-GB" baseline="0" dirty="0" err="1"/>
              <a:t>Uni</a:t>
            </a:r>
            <a:r>
              <a:rPr lang="en-GB" baseline="0" dirty="0"/>
              <a:t> about use of VR in physiotherapy. Other </a:t>
            </a:r>
            <a:r>
              <a:rPr lang="en-GB" baseline="0" dirty="0" err="1"/>
              <a:t>uni</a:t>
            </a:r>
            <a:r>
              <a:rPr lang="en-GB" baseline="0" dirty="0"/>
              <a:t> are exploring similar uses of VR to offer remote and immersive physiotherapy</a:t>
            </a:r>
          </a:p>
          <a:p>
            <a:pPr marL="171450" indent="-171450">
              <a:buFont typeface="Arial" panose="020B0604020202020204" pitchFamily="34" charset="0"/>
              <a:buChar char="•"/>
            </a:pPr>
            <a:r>
              <a:rPr lang="en-GB" baseline="0" dirty="0"/>
              <a:t>VR use in immersive learning environments. </a:t>
            </a:r>
            <a:r>
              <a:rPr lang="en-GB" baseline="0" dirty="0" err="1"/>
              <a:t>Vrtuoso</a:t>
            </a:r>
            <a:r>
              <a:rPr lang="en-GB" baseline="0" dirty="0"/>
              <a:t> platform has gone past 1 million users alone</a:t>
            </a:r>
          </a:p>
          <a:p>
            <a:pPr marL="171450" indent="-171450">
              <a:buFont typeface="Arial" panose="020B0604020202020204" pitchFamily="34" charset="0"/>
              <a:buChar char="•"/>
            </a:pPr>
            <a:r>
              <a:rPr lang="en-GB" baseline="0" dirty="0"/>
              <a:t>VR for VR. Sheffield Teaching Hospitals is using VR gaming to treat visual vertigo.</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1889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aseline="0"/>
              <a:t>And more …</a:t>
            </a:r>
          </a:p>
          <a:p>
            <a:pPr marL="0" indent="0">
              <a:buFont typeface="Arial" panose="020B0604020202020204" pitchFamily="34" charset="0"/>
              <a:buNone/>
            </a:pPr>
            <a:endParaRPr lang="en-GB" baseline="0"/>
          </a:p>
          <a:p>
            <a:pPr marL="171450" indent="-171450">
              <a:buFont typeface="Arial" panose="020B0604020202020204" pitchFamily="34" charset="0"/>
              <a:buChar char="•"/>
            </a:pPr>
            <a:r>
              <a:rPr lang="en-GB" baseline="0"/>
              <a:t>CF patients in a project called Fizzyo using gamification of breathing exercises shown to improve motivation and exercise compliance</a:t>
            </a:r>
          </a:p>
          <a:p>
            <a:pPr marL="171450" indent="-171450">
              <a:buFont typeface="Arial" panose="020B0604020202020204" pitchFamily="34" charset="0"/>
              <a:buChar char="•"/>
            </a:pPr>
            <a:r>
              <a:rPr lang="en-GB" baseline="0"/>
              <a:t>Example of simple augmented reality in UL rehab from Calgary Uni in Canada</a:t>
            </a:r>
          </a:p>
          <a:p>
            <a:pPr marL="171450" indent="-171450">
              <a:buFont typeface="Arial" panose="020B0604020202020204" pitchFamily="34" charset="0"/>
              <a:buChar char="•"/>
            </a:pPr>
            <a:r>
              <a:rPr lang="en-GB" baseline="0"/>
              <a:t>Nursing student at Sheffield Hallam Uni using AR wo improve patient simulator engagement</a:t>
            </a:r>
          </a:p>
          <a:p>
            <a:pPr marL="171450" indent="-171450">
              <a:buFont typeface="Arial" panose="020B0604020202020204" pitchFamily="34" charset="0"/>
              <a:buChar char="•"/>
            </a:pPr>
            <a:r>
              <a:rPr lang="en-GB" baseline="0"/>
              <a:t>Microsoft’s HoloLens project and the possibility of augmented reality anatomy teaching</a:t>
            </a: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251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92AAC5-EC85-EB4A-8FA5-E63B38239DDE}"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1117803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92AAC5-EC85-EB4A-8FA5-E63B38239DDE}"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864261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92AAC5-EC85-EB4A-8FA5-E63B38239DDE}"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63927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92AAC5-EC85-EB4A-8FA5-E63B38239DDE}"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744581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92AAC5-EC85-EB4A-8FA5-E63B38239DDE}"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79436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92AAC5-EC85-EB4A-8FA5-E63B38239DDE}"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2083061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92AAC5-EC85-EB4A-8FA5-E63B38239DDE}" type="datetimeFigureOut">
              <a:rPr lang="en-US" smtClean="0"/>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173700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92AAC5-EC85-EB4A-8FA5-E63B38239DDE}" type="datetimeFigureOut">
              <a:rPr lang="en-US" smtClean="0"/>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984539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92AAC5-EC85-EB4A-8FA5-E63B38239DDE}" type="datetimeFigureOut">
              <a:rPr lang="en-US" smtClean="0"/>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801052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92AAC5-EC85-EB4A-8FA5-E63B38239DDE}"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722014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92AAC5-EC85-EB4A-8FA5-E63B38239DDE}"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162072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2AAC5-EC85-EB4A-8FA5-E63B38239DDE}" type="datetimeFigureOut">
              <a:rPr lang="en-US" smtClean="0"/>
              <a:t>12/5/2022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C453F-66CE-9649-8778-FA1C7507999F}" type="slidenum">
              <a:rPr lang="en-US" smtClean="0"/>
              <a:t>‹#›</a:t>
            </a:fld>
            <a:endParaRPr lang="en-US"/>
          </a:p>
        </p:txBody>
      </p:sp>
    </p:spTree>
    <p:extLst>
      <p:ext uri="{BB962C8B-B14F-4D97-AF65-F5344CB8AC3E}">
        <p14:creationId xmlns:p14="http://schemas.microsoft.com/office/powerpoint/2010/main" val="98324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csp.org.uk/digitalphysio" TargetMode="External"/><Relationship Id="rId5" Type="http://schemas.openxmlformats.org/officeDocument/2006/relationships/hyperlink" Target="mailto:DIPG@csp.org.uk" TargetMode="Externa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10" Type="http://schemas.openxmlformats.org/officeDocument/2006/relationships/image" Target="../media/image15.jpg"/><Relationship Id="rId4" Type="http://schemas.openxmlformats.org/officeDocument/2006/relationships/image" Target="../media/image3.emf"/><Relationship Id="rId9" Type="http://schemas.openxmlformats.org/officeDocument/2006/relationships/image" Target="../media/image14.jpg"/></Relationships>
</file>

<file path=ppt/slides/_rels/slide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jpeg"/><Relationship Id="rId7"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3.emf"/><Relationship Id="rId9"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192000" cy="3737811"/>
          </a:xfrm>
        </p:spPr>
        <p:txBody>
          <a:bodyPr>
            <a:normAutofit fontScale="90000"/>
          </a:bodyPr>
          <a:lstStyle/>
          <a:p>
            <a:pPr algn="ctr"/>
            <a:br>
              <a:rPr lang="en-GB" sz="6700" dirty="0">
                <a:solidFill>
                  <a:schemeClr val="bg1"/>
                </a:solidFill>
              </a:rPr>
            </a:br>
            <a:r>
              <a:rPr lang="en-GB" sz="8000" b="1" dirty="0">
                <a:solidFill>
                  <a:schemeClr val="bg1"/>
                </a:solidFill>
                <a:latin typeface="Arial" panose="020B0604020202020204" pitchFamily="34" charset="0"/>
                <a:cs typeface="Arial" panose="020B0604020202020204" pitchFamily="34" charset="0"/>
              </a:rPr>
              <a:t>Practising Physiotherapy in the Digital Age</a:t>
            </a:r>
            <a:br>
              <a:rPr lang="en-GB" sz="6000" b="1" dirty="0">
                <a:solidFill>
                  <a:schemeClr val="bg1"/>
                </a:solidFill>
                <a:latin typeface="Arial" panose="020B0604020202020204" pitchFamily="34" charset="0"/>
                <a:cs typeface="Arial" panose="020B0604020202020204" pitchFamily="34" charset="0"/>
              </a:rPr>
            </a:br>
            <a:r>
              <a:rPr lang="en-GB" b="1" dirty="0">
                <a:solidFill>
                  <a:schemeClr val="bg1"/>
                </a:solidFill>
                <a:latin typeface="Arial" panose="020B0604020202020204" pitchFamily="34" charset="0"/>
                <a:cs typeface="Arial" panose="020B0604020202020204" pitchFamily="34" charset="0"/>
              </a:rPr>
              <a:t>Information, innovation and implementation</a:t>
            </a:r>
            <a:endParaRPr lang="en-GB" sz="2000" b="1" dirty="0">
              <a:solidFill>
                <a:schemeClr val="bg2"/>
              </a:solidFill>
            </a:endParaRPr>
          </a:p>
        </p:txBody>
      </p:sp>
      <p:sp>
        <p:nvSpPr>
          <p:cNvPr id="3" name="TextBox 2"/>
          <p:cNvSpPr txBox="1"/>
          <p:nvPr/>
        </p:nvSpPr>
        <p:spPr>
          <a:xfrm>
            <a:off x="4551348" y="4306393"/>
            <a:ext cx="3089308" cy="1323439"/>
          </a:xfrm>
          <a:prstGeom prst="rect">
            <a:avLst/>
          </a:prstGeom>
          <a:noFill/>
        </p:spPr>
        <p:txBody>
          <a:bodyPr wrap="none" rtlCol="0">
            <a:spAutoFit/>
          </a:bodyPr>
          <a:lstStyle/>
          <a:p>
            <a:pPr algn="ctr"/>
            <a:r>
              <a:rPr lang="en-GB" sz="2000" b="1" dirty="0">
                <a:solidFill>
                  <a:schemeClr val="bg1"/>
                </a:solidFill>
                <a:latin typeface="Arial" panose="020B0604020202020204" pitchFamily="34" charset="0"/>
                <a:cs typeface="Arial" panose="020B0604020202020204" pitchFamily="34" charset="0"/>
              </a:rPr>
              <a:t>Euan McComiskie</a:t>
            </a:r>
          </a:p>
          <a:p>
            <a:pPr algn="ctr"/>
            <a:r>
              <a:rPr lang="en-GB" sz="2000" b="1" dirty="0">
                <a:solidFill>
                  <a:schemeClr val="bg1"/>
                </a:solidFill>
                <a:latin typeface="Arial" panose="020B0604020202020204" pitchFamily="34" charset="0"/>
                <a:cs typeface="Arial" panose="020B0604020202020204" pitchFamily="34" charset="0"/>
              </a:rPr>
              <a:t>Health Informatics Lead</a:t>
            </a:r>
          </a:p>
          <a:p>
            <a:pPr algn="ctr"/>
            <a:endParaRPr lang="en-GB" sz="2000" b="1" dirty="0">
              <a:solidFill>
                <a:schemeClr val="bg1"/>
              </a:solidFill>
              <a:latin typeface="Arial" panose="020B0604020202020204" pitchFamily="34" charset="0"/>
              <a:cs typeface="Arial" panose="020B0604020202020204" pitchFamily="34" charset="0"/>
            </a:endParaRPr>
          </a:p>
          <a:p>
            <a:pPr algn="ctr"/>
            <a:r>
              <a:rPr lang="en-GB" sz="2000" b="1" dirty="0">
                <a:solidFill>
                  <a:schemeClr val="bg1"/>
                </a:solidFill>
                <a:latin typeface="Arial" panose="020B0604020202020204" pitchFamily="34" charset="0"/>
                <a:cs typeface="Arial" panose="020B0604020202020204" pitchFamily="34" charset="0"/>
              </a:rPr>
              <a:t>@</a:t>
            </a:r>
            <a:r>
              <a:rPr lang="en-GB" sz="2000" b="1" dirty="0" err="1">
                <a:solidFill>
                  <a:schemeClr val="bg1"/>
                </a:solidFill>
                <a:latin typeface="Arial" panose="020B0604020202020204" pitchFamily="34" charset="0"/>
                <a:cs typeface="Arial" panose="020B0604020202020204" pitchFamily="34" charset="0"/>
              </a:rPr>
              <a:t>EMAHPInfo</a:t>
            </a:r>
            <a:endParaRPr lang="en-GB"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0911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746" y="980660"/>
            <a:ext cx="3757693" cy="205778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8910" y="2146853"/>
            <a:ext cx="3658284" cy="2057785"/>
          </a:xfrm>
          <a:prstGeom prst="rect">
            <a:avLst/>
          </a:prstGeom>
        </p:spPr>
      </p:pic>
      <p:pic>
        <p:nvPicPr>
          <p:cNvPr id="11" name="Picture 6" descr="New IT roles for physios could be opened by proposals for a fully digitised  NHS | The Chartered Society of Physiotherap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15665" y="3485320"/>
            <a:ext cx="3658283" cy="20577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371908" y="6269929"/>
            <a:ext cx="1601272" cy="400110"/>
          </a:xfrm>
          <a:prstGeom prst="rect">
            <a:avLst/>
          </a:prstGeom>
          <a:solidFill>
            <a:schemeClr val="bg1"/>
          </a:solidFill>
          <a:ln w="38100">
            <a:solidFill>
              <a:schemeClr val="tx1"/>
            </a:solidFill>
          </a:ln>
        </p:spPr>
        <p:txBody>
          <a:bodyPr wrap="none" rtlCol="0">
            <a:spAutoFit/>
          </a:bodyPr>
          <a:lstStyle/>
          <a:p>
            <a:r>
              <a:rPr lang="en-GB" sz="2000" dirty="0"/>
              <a:t>@</a:t>
            </a:r>
            <a:r>
              <a:rPr lang="en-GB" sz="2000" dirty="0" err="1"/>
              <a:t>EMAHPinfo</a:t>
            </a:r>
            <a:endParaRPr lang="en-GB" sz="2000" dirty="0"/>
          </a:p>
        </p:txBody>
      </p:sp>
    </p:spTree>
    <p:extLst>
      <p:ext uri="{BB962C8B-B14F-4D97-AF65-F5344CB8AC3E}">
        <p14:creationId xmlns:p14="http://schemas.microsoft.com/office/powerpoint/2010/main" val="406068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6" name="TextBox 5"/>
          <p:cNvSpPr txBox="1"/>
          <p:nvPr/>
        </p:nvSpPr>
        <p:spPr>
          <a:xfrm>
            <a:off x="10371908" y="6269929"/>
            <a:ext cx="1601272" cy="400110"/>
          </a:xfrm>
          <a:prstGeom prst="rect">
            <a:avLst/>
          </a:prstGeom>
          <a:solidFill>
            <a:schemeClr val="bg1"/>
          </a:solidFill>
          <a:ln w="38100">
            <a:solidFill>
              <a:schemeClr val="tx1"/>
            </a:solidFill>
          </a:ln>
        </p:spPr>
        <p:txBody>
          <a:bodyPr wrap="none" rtlCol="0">
            <a:spAutoFit/>
          </a:bodyPr>
          <a:lstStyle/>
          <a:p>
            <a:r>
              <a:rPr lang="en-GB" sz="2000" dirty="0"/>
              <a:t>@</a:t>
            </a:r>
            <a:r>
              <a:rPr lang="en-GB" sz="2000" dirty="0" err="1"/>
              <a:t>EMAHPinfo</a:t>
            </a:r>
            <a:endParaRPr lang="en-GB" sz="2000" dirty="0"/>
          </a:p>
        </p:txBody>
      </p:sp>
      <p:pic>
        <p:nvPicPr>
          <p:cNvPr id="2" name="Picture 1"/>
          <p:cNvPicPr>
            <a:picLocks noChangeAspect="1"/>
          </p:cNvPicPr>
          <p:nvPr/>
        </p:nvPicPr>
        <p:blipFill>
          <a:blip r:embed="rId5"/>
          <a:stretch>
            <a:fillRect/>
          </a:stretch>
        </p:blipFill>
        <p:spPr>
          <a:xfrm>
            <a:off x="3027335" y="1139125"/>
            <a:ext cx="6137329" cy="4579749"/>
          </a:xfrm>
          <a:prstGeom prst="rect">
            <a:avLst/>
          </a:prstGeom>
        </p:spPr>
      </p:pic>
    </p:spTree>
    <p:extLst>
      <p:ext uri="{BB962C8B-B14F-4D97-AF65-F5344CB8AC3E}">
        <p14:creationId xmlns:p14="http://schemas.microsoft.com/office/powerpoint/2010/main" val="3593741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2" name="Title 1"/>
          <p:cNvSpPr>
            <a:spLocks noGrp="1"/>
          </p:cNvSpPr>
          <p:nvPr>
            <p:ph type="title"/>
          </p:nvPr>
        </p:nvSpPr>
        <p:spPr/>
        <p:txBody>
          <a:bodyPr>
            <a:normAutofit/>
          </a:bodyPr>
          <a:lstStyle/>
          <a:p>
            <a:r>
              <a:rPr lang="en-GB" sz="3200" dirty="0">
                <a:latin typeface="Arial" panose="020B0604020202020204" pitchFamily="34" charset="0"/>
                <a:cs typeface="Arial" panose="020B0604020202020204" pitchFamily="34" charset="0"/>
              </a:rPr>
              <a:t>Digital and Informatics Physiotherapy Group (DIPG) …</a:t>
            </a:r>
            <a:endParaRPr lang="en-GB" sz="1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185805C-8060-4F29-8733-CBA6BA5C7E79}"/>
              </a:ext>
            </a:extLst>
          </p:cNvPr>
          <p:cNvSpPr>
            <a:spLocks noGrp="1"/>
          </p:cNvSpPr>
          <p:nvPr>
            <p:ph idx="1"/>
          </p:nvPr>
        </p:nvSpPr>
        <p:spPr/>
        <p:txBody>
          <a:bodyPr>
            <a:normAutofit/>
          </a:bodyPr>
          <a:lstStyle/>
          <a:p>
            <a:r>
              <a:rPr lang="en-GB" dirty="0"/>
              <a:t>Standing on the shoulders of giants</a:t>
            </a:r>
          </a:p>
          <a:p>
            <a:r>
              <a:rPr lang="en-GB" dirty="0"/>
              <a:t>30 enthusiasts at CSP HQ in February 2019</a:t>
            </a:r>
          </a:p>
          <a:p>
            <a:r>
              <a:rPr lang="en-GB" dirty="0"/>
              <a:t>Core value of linking like-minded physiotherapists together to share learning, challenges, solutions and opportunities</a:t>
            </a:r>
          </a:p>
          <a:p>
            <a:r>
              <a:rPr lang="en-GB" dirty="0"/>
              <a:t>“For the people, by the people”</a:t>
            </a:r>
          </a:p>
          <a:p>
            <a:r>
              <a:rPr lang="en-GB" dirty="0"/>
              <a:t>All 4 home nations and abroad, public sector, private sector, industry, research, education, military, sport, innovation, students, clinicians, managers, directors, government leads and everything in between!</a:t>
            </a:r>
          </a:p>
        </p:txBody>
      </p:sp>
      <p:sp>
        <p:nvSpPr>
          <p:cNvPr id="6" name="TextBox 5"/>
          <p:cNvSpPr txBox="1"/>
          <p:nvPr/>
        </p:nvSpPr>
        <p:spPr>
          <a:xfrm>
            <a:off x="10371908" y="6269929"/>
            <a:ext cx="1601272" cy="400110"/>
          </a:xfrm>
          <a:prstGeom prst="rect">
            <a:avLst/>
          </a:prstGeom>
          <a:solidFill>
            <a:schemeClr val="bg1"/>
          </a:solidFill>
          <a:ln w="38100">
            <a:solidFill>
              <a:schemeClr val="tx1"/>
            </a:solidFill>
          </a:ln>
        </p:spPr>
        <p:txBody>
          <a:bodyPr wrap="none" rtlCol="0">
            <a:spAutoFit/>
          </a:bodyPr>
          <a:lstStyle/>
          <a:p>
            <a:r>
              <a:rPr lang="en-GB" sz="2000" dirty="0"/>
              <a:t>@</a:t>
            </a:r>
            <a:r>
              <a:rPr lang="en-GB" sz="2000" dirty="0" err="1"/>
              <a:t>EMAHPinfo</a:t>
            </a:r>
            <a:endParaRPr lang="en-GB" sz="2000" dirty="0"/>
          </a:p>
        </p:txBody>
      </p:sp>
    </p:spTree>
    <p:extLst>
      <p:ext uri="{BB962C8B-B14F-4D97-AF65-F5344CB8AC3E}">
        <p14:creationId xmlns:p14="http://schemas.microsoft.com/office/powerpoint/2010/main" val="38264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2" name="Title 1"/>
          <p:cNvSpPr>
            <a:spLocks noGrp="1"/>
          </p:cNvSpPr>
          <p:nvPr>
            <p:ph type="title"/>
          </p:nvPr>
        </p:nvSpPr>
        <p:spPr/>
        <p:txBody>
          <a:bodyPr>
            <a:normAutofit/>
          </a:bodyPr>
          <a:lstStyle/>
          <a:p>
            <a:r>
              <a:rPr lang="en-GB" sz="3200" dirty="0">
                <a:latin typeface="Arial" panose="020B0604020202020204" pitchFamily="34" charset="0"/>
                <a:cs typeface="Arial" panose="020B0604020202020204" pitchFamily="34" charset="0"/>
              </a:rPr>
              <a:t>Digital and Informatics Physiotherapy Group (DIPG) …</a:t>
            </a:r>
            <a:endParaRPr lang="en-GB" sz="1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185805C-8060-4F29-8733-CBA6BA5C7E79}"/>
              </a:ext>
            </a:extLst>
          </p:cNvPr>
          <p:cNvSpPr>
            <a:spLocks noGrp="1"/>
          </p:cNvSpPr>
          <p:nvPr>
            <p:ph idx="1"/>
          </p:nvPr>
        </p:nvSpPr>
        <p:spPr>
          <a:xfrm>
            <a:off x="218820" y="1529259"/>
            <a:ext cx="6108368" cy="4552771"/>
          </a:xfrm>
        </p:spPr>
        <p:txBody>
          <a:bodyPr>
            <a:normAutofit/>
          </a:bodyPr>
          <a:lstStyle/>
          <a:p>
            <a:r>
              <a:rPr lang="en-GB" dirty="0"/>
              <a:t>If you want to join then please contact us at </a:t>
            </a:r>
            <a:r>
              <a:rPr lang="en-GB" dirty="0">
                <a:hlinkClick r:id="rId5"/>
              </a:rPr>
              <a:t>DIPG@csp.org.uk</a:t>
            </a:r>
            <a:endParaRPr lang="en-GB" dirty="0"/>
          </a:p>
          <a:p>
            <a:endParaRPr lang="en-GB" dirty="0"/>
          </a:p>
          <a:p>
            <a:r>
              <a:rPr lang="en-GB" dirty="0"/>
              <a:t>Find out more about digital physiotherapy at </a:t>
            </a:r>
            <a:r>
              <a:rPr lang="en-GB" dirty="0">
                <a:hlinkClick r:id="rId6"/>
              </a:rPr>
              <a:t>www.csp.org.uk/digitalphysio</a:t>
            </a:r>
            <a:r>
              <a:rPr lang="en-GB" dirty="0"/>
              <a:t> </a:t>
            </a:r>
          </a:p>
          <a:p>
            <a:pPr marL="0" indent="0">
              <a:buNone/>
            </a:pPr>
            <a:endParaRPr lang="en-GB" dirty="0"/>
          </a:p>
          <a:p>
            <a:r>
              <a:rPr lang="en-GB" dirty="0"/>
              <a:t>Follow the twitter conversations #</a:t>
            </a:r>
            <a:r>
              <a:rPr lang="en-GB" dirty="0" err="1"/>
              <a:t>DigitalPhysio</a:t>
            </a:r>
            <a:endParaRPr lang="en-GB" dirty="0"/>
          </a:p>
        </p:txBody>
      </p:sp>
      <p:sp>
        <p:nvSpPr>
          <p:cNvPr id="6" name="TextBox 5"/>
          <p:cNvSpPr txBox="1"/>
          <p:nvPr/>
        </p:nvSpPr>
        <p:spPr>
          <a:xfrm>
            <a:off x="10371908" y="6269929"/>
            <a:ext cx="1601272" cy="400110"/>
          </a:xfrm>
          <a:prstGeom prst="rect">
            <a:avLst/>
          </a:prstGeom>
          <a:solidFill>
            <a:schemeClr val="bg1"/>
          </a:solidFill>
          <a:ln w="38100">
            <a:solidFill>
              <a:schemeClr val="tx1"/>
            </a:solidFill>
          </a:ln>
        </p:spPr>
        <p:txBody>
          <a:bodyPr wrap="none" rtlCol="0">
            <a:spAutoFit/>
          </a:bodyPr>
          <a:lstStyle/>
          <a:p>
            <a:r>
              <a:rPr lang="en-GB" sz="2000" dirty="0"/>
              <a:t>@</a:t>
            </a:r>
            <a:r>
              <a:rPr lang="en-GB" sz="2000" dirty="0" err="1"/>
              <a:t>EMAHPinfo</a:t>
            </a:r>
            <a:endParaRPr lang="en-GB" sz="2000" dirty="0"/>
          </a:p>
        </p:txBody>
      </p:sp>
      <p:pic>
        <p:nvPicPr>
          <p:cNvPr id="4" name="Picture 3"/>
          <p:cNvPicPr>
            <a:picLocks noChangeAspect="1"/>
          </p:cNvPicPr>
          <p:nvPr/>
        </p:nvPicPr>
        <p:blipFill>
          <a:blip r:embed="rId7"/>
          <a:stretch>
            <a:fillRect/>
          </a:stretch>
        </p:blipFill>
        <p:spPr>
          <a:xfrm>
            <a:off x="6327188" y="1529259"/>
            <a:ext cx="5645992" cy="2542313"/>
          </a:xfrm>
          <a:prstGeom prst="rect">
            <a:avLst/>
          </a:prstGeom>
        </p:spPr>
      </p:pic>
    </p:spTree>
    <p:extLst>
      <p:ext uri="{BB962C8B-B14F-4D97-AF65-F5344CB8AC3E}">
        <p14:creationId xmlns:p14="http://schemas.microsoft.com/office/powerpoint/2010/main" val="1375009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6" name="TextBox 5"/>
          <p:cNvSpPr txBox="1"/>
          <p:nvPr/>
        </p:nvSpPr>
        <p:spPr>
          <a:xfrm>
            <a:off x="10371908" y="6269929"/>
            <a:ext cx="1601272" cy="400110"/>
          </a:xfrm>
          <a:prstGeom prst="rect">
            <a:avLst/>
          </a:prstGeom>
          <a:solidFill>
            <a:schemeClr val="bg1"/>
          </a:solidFill>
          <a:ln w="38100">
            <a:solidFill>
              <a:schemeClr val="tx1"/>
            </a:solidFill>
          </a:ln>
        </p:spPr>
        <p:txBody>
          <a:bodyPr wrap="none" rtlCol="0">
            <a:spAutoFit/>
          </a:bodyPr>
          <a:lstStyle/>
          <a:p>
            <a:r>
              <a:rPr lang="en-GB" sz="2000" dirty="0"/>
              <a:t>@</a:t>
            </a:r>
            <a:r>
              <a:rPr lang="en-GB" sz="2000" dirty="0" err="1"/>
              <a:t>EMAHPinfo</a:t>
            </a:r>
            <a:endParaRPr lang="en-GB" sz="2000" dirty="0"/>
          </a:p>
        </p:txBody>
      </p:sp>
      <p:pic>
        <p:nvPicPr>
          <p:cNvPr id="3" name="Picture 2"/>
          <p:cNvPicPr>
            <a:picLocks noChangeAspect="1"/>
          </p:cNvPicPr>
          <p:nvPr/>
        </p:nvPicPr>
        <p:blipFill>
          <a:blip r:embed="rId5"/>
          <a:stretch>
            <a:fillRect/>
          </a:stretch>
        </p:blipFill>
        <p:spPr>
          <a:xfrm>
            <a:off x="1629065" y="423867"/>
            <a:ext cx="9197115" cy="5367610"/>
          </a:xfrm>
          <a:prstGeom prst="rect">
            <a:avLst/>
          </a:prstGeom>
        </p:spPr>
      </p:pic>
    </p:spTree>
    <p:extLst>
      <p:ext uri="{BB962C8B-B14F-4D97-AF65-F5344CB8AC3E}">
        <p14:creationId xmlns:p14="http://schemas.microsoft.com/office/powerpoint/2010/main" val="3834379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4" name="TextBox 3"/>
          <p:cNvSpPr txBox="1"/>
          <p:nvPr/>
        </p:nvSpPr>
        <p:spPr>
          <a:xfrm>
            <a:off x="10371908" y="6269929"/>
            <a:ext cx="1601272" cy="400110"/>
          </a:xfrm>
          <a:prstGeom prst="rect">
            <a:avLst/>
          </a:prstGeom>
          <a:solidFill>
            <a:schemeClr val="bg1"/>
          </a:solidFill>
          <a:ln w="38100">
            <a:solidFill>
              <a:schemeClr val="tx1"/>
            </a:solidFill>
          </a:ln>
        </p:spPr>
        <p:txBody>
          <a:bodyPr wrap="none" rtlCol="0">
            <a:spAutoFit/>
          </a:bodyPr>
          <a:lstStyle/>
          <a:p>
            <a:r>
              <a:rPr lang="en-GB" sz="2000" dirty="0"/>
              <a:t>@</a:t>
            </a:r>
            <a:r>
              <a:rPr lang="en-GB" sz="2000" dirty="0" err="1"/>
              <a:t>EMAHPinfo</a:t>
            </a:r>
            <a:endParaRPr lang="en-GB" sz="2000" dirty="0"/>
          </a:p>
        </p:txBody>
      </p:sp>
      <p:pic>
        <p:nvPicPr>
          <p:cNvPr id="2" name="Picture 1"/>
          <p:cNvPicPr>
            <a:picLocks noChangeAspect="1"/>
          </p:cNvPicPr>
          <p:nvPr/>
        </p:nvPicPr>
        <p:blipFill>
          <a:blip r:embed="rId5"/>
          <a:stretch>
            <a:fillRect/>
          </a:stretch>
        </p:blipFill>
        <p:spPr>
          <a:xfrm>
            <a:off x="162746" y="835430"/>
            <a:ext cx="3785994" cy="2523996"/>
          </a:xfrm>
          <a:prstGeom prst="rect">
            <a:avLst/>
          </a:prstGeom>
        </p:spPr>
      </p:pic>
      <p:pic>
        <p:nvPicPr>
          <p:cNvPr id="3" name="Picture 2"/>
          <p:cNvPicPr>
            <a:picLocks noChangeAspect="1"/>
          </p:cNvPicPr>
          <p:nvPr/>
        </p:nvPicPr>
        <p:blipFill>
          <a:blip r:embed="rId6"/>
          <a:stretch>
            <a:fillRect/>
          </a:stretch>
        </p:blipFill>
        <p:spPr>
          <a:xfrm>
            <a:off x="4269913" y="153625"/>
            <a:ext cx="3201228" cy="3205801"/>
          </a:xfrm>
          <a:prstGeom prst="rect">
            <a:avLst/>
          </a:prstGeom>
        </p:spPr>
      </p:pic>
      <p:pic>
        <p:nvPicPr>
          <p:cNvPr id="7" name="Picture 6"/>
          <p:cNvPicPr>
            <a:picLocks noChangeAspect="1"/>
          </p:cNvPicPr>
          <p:nvPr/>
        </p:nvPicPr>
        <p:blipFill>
          <a:blip r:embed="rId7"/>
          <a:stretch>
            <a:fillRect/>
          </a:stretch>
        </p:blipFill>
        <p:spPr>
          <a:xfrm>
            <a:off x="7792314" y="596996"/>
            <a:ext cx="4041109" cy="2762430"/>
          </a:xfrm>
          <a:prstGeom prst="rect">
            <a:avLst/>
          </a:prstGeom>
        </p:spPr>
      </p:pic>
      <p:pic>
        <p:nvPicPr>
          <p:cNvPr id="8" name="Picture 7"/>
          <p:cNvPicPr>
            <a:picLocks noChangeAspect="1"/>
          </p:cNvPicPr>
          <p:nvPr/>
        </p:nvPicPr>
        <p:blipFill>
          <a:blip r:embed="rId8"/>
          <a:stretch>
            <a:fillRect/>
          </a:stretch>
        </p:blipFill>
        <p:spPr>
          <a:xfrm>
            <a:off x="4591086" y="3359426"/>
            <a:ext cx="2648034" cy="2648034"/>
          </a:xfrm>
          <a:prstGeom prst="rect">
            <a:avLst/>
          </a:prstGeom>
        </p:spPr>
      </p:pic>
    </p:spTree>
    <p:extLst>
      <p:ext uri="{BB962C8B-B14F-4D97-AF65-F5344CB8AC3E}">
        <p14:creationId xmlns:p14="http://schemas.microsoft.com/office/powerpoint/2010/main" val="2551765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pic>
        <p:nvPicPr>
          <p:cNvPr id="6" name="Content Placeholder 5"/>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533338" y="611247"/>
            <a:ext cx="6663047" cy="5148718"/>
          </a:xfrm>
        </p:spPr>
      </p:pic>
      <p:sp>
        <p:nvSpPr>
          <p:cNvPr id="4" name="TextBox 3"/>
          <p:cNvSpPr txBox="1"/>
          <p:nvPr/>
        </p:nvSpPr>
        <p:spPr>
          <a:xfrm>
            <a:off x="10371908" y="6269929"/>
            <a:ext cx="1601272" cy="400110"/>
          </a:xfrm>
          <a:prstGeom prst="rect">
            <a:avLst/>
          </a:prstGeom>
          <a:solidFill>
            <a:schemeClr val="bg1"/>
          </a:solidFill>
          <a:ln w="38100">
            <a:solidFill>
              <a:schemeClr val="tx1"/>
            </a:solidFill>
          </a:ln>
        </p:spPr>
        <p:txBody>
          <a:bodyPr wrap="none" rtlCol="0">
            <a:spAutoFit/>
          </a:bodyPr>
          <a:lstStyle/>
          <a:p>
            <a:r>
              <a:rPr lang="en-GB" sz="2000" dirty="0"/>
              <a:t>@</a:t>
            </a:r>
            <a:r>
              <a:rPr lang="en-GB" sz="2000" dirty="0" err="1"/>
              <a:t>EMAHPinfo</a:t>
            </a:r>
            <a:endParaRPr lang="en-GB" sz="2000" dirty="0"/>
          </a:p>
        </p:txBody>
      </p:sp>
    </p:spTree>
    <p:extLst>
      <p:ext uri="{BB962C8B-B14F-4D97-AF65-F5344CB8AC3E}">
        <p14:creationId xmlns:p14="http://schemas.microsoft.com/office/powerpoint/2010/main" val="3485031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4" name="TextBox 3"/>
          <p:cNvSpPr txBox="1"/>
          <p:nvPr/>
        </p:nvSpPr>
        <p:spPr>
          <a:xfrm>
            <a:off x="10371908" y="6269929"/>
            <a:ext cx="1601272" cy="400110"/>
          </a:xfrm>
          <a:prstGeom prst="rect">
            <a:avLst/>
          </a:prstGeom>
          <a:solidFill>
            <a:schemeClr val="bg1"/>
          </a:solidFill>
          <a:ln w="38100">
            <a:solidFill>
              <a:schemeClr val="tx1"/>
            </a:solidFill>
          </a:ln>
        </p:spPr>
        <p:txBody>
          <a:bodyPr wrap="none" rtlCol="0">
            <a:spAutoFit/>
          </a:bodyPr>
          <a:lstStyle/>
          <a:p>
            <a:r>
              <a:rPr lang="en-GB" sz="2000" dirty="0"/>
              <a:t>@</a:t>
            </a:r>
            <a:r>
              <a:rPr lang="en-GB" sz="2000" dirty="0" err="1"/>
              <a:t>EMAHPinfo</a:t>
            </a:r>
            <a:endParaRPr lang="en-GB" sz="2000" dirty="0"/>
          </a:p>
        </p:txBody>
      </p:sp>
      <p:pic>
        <p:nvPicPr>
          <p:cNvPr id="2" name="Picture 2" descr="Loading Year 2021 To 2022. Start Concept Stock Image - Image of december,  calendar: 2324520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2723" y="1206915"/>
            <a:ext cx="7845208" cy="3868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050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9" name="Title 8"/>
          <p:cNvSpPr>
            <a:spLocks noGrp="1"/>
          </p:cNvSpPr>
          <p:nvPr>
            <p:ph type="title"/>
          </p:nvPr>
        </p:nvSpPr>
        <p:spPr/>
        <p:txBody>
          <a:bodyPr/>
          <a:lstStyle/>
          <a:p>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COVID response </a:t>
            </a:r>
            <a:r>
              <a:rPr lang="en-GB" dirty="0"/>
              <a:t>…</a:t>
            </a:r>
          </a:p>
        </p:txBody>
      </p:sp>
      <p:sp>
        <p:nvSpPr>
          <p:cNvPr id="3" name="Content Placeholder 2"/>
          <p:cNvSpPr>
            <a:spLocks noGrp="1"/>
          </p:cNvSpPr>
          <p:nvPr>
            <p:ph idx="1"/>
          </p:nvPr>
        </p:nvSpPr>
        <p:spPr/>
        <p:txBody>
          <a:bodyPr/>
          <a:lstStyle/>
          <a:p>
            <a:r>
              <a:rPr lang="en-GB" sz="3600" dirty="0"/>
              <a:t>Rapid implementation of digital solutions</a:t>
            </a:r>
          </a:p>
          <a:p>
            <a:r>
              <a:rPr lang="en-GB" sz="3600" dirty="0"/>
              <a:t>Cultural shift towards acceptance of digital</a:t>
            </a:r>
          </a:p>
          <a:p>
            <a:r>
              <a:rPr lang="en-GB" sz="3600" dirty="0"/>
              <a:t>Barriers </a:t>
            </a:r>
            <a:r>
              <a:rPr lang="en-GB" sz="3600" dirty="0">
                <a:sym typeface="Wingdings" panose="05000000000000000000" pitchFamily="2" charset="2"/>
              </a:rPr>
              <a:t></a:t>
            </a:r>
            <a:r>
              <a:rPr lang="en-GB" sz="3600" dirty="0"/>
              <a:t> </a:t>
            </a:r>
            <a:r>
              <a:rPr lang="en-GB" sz="3600" dirty="0">
                <a:sym typeface="Wingdings" panose="05000000000000000000" pitchFamily="2" charset="2"/>
              </a:rPr>
              <a:t>challenges  implementation</a:t>
            </a:r>
          </a:p>
          <a:p>
            <a:r>
              <a:rPr lang="en-GB" sz="3600" dirty="0">
                <a:sym typeface="Wingdings" panose="05000000000000000000" pitchFamily="2" charset="2"/>
              </a:rPr>
              <a:t>Importance of evaluation and sharing</a:t>
            </a:r>
          </a:p>
          <a:p>
            <a:endParaRPr lang="en-GB" sz="3600" dirty="0">
              <a:sym typeface="Wingdings" panose="05000000000000000000" pitchFamily="2" charset="2"/>
            </a:endParaRPr>
          </a:p>
          <a:p>
            <a:r>
              <a:rPr lang="en-GB" sz="3600" dirty="0">
                <a:sym typeface="Wingdings" panose="05000000000000000000" pitchFamily="2" charset="2"/>
              </a:rPr>
              <a:t>Crisis breeds innovation</a:t>
            </a:r>
            <a:endParaRPr lang="en-GB" sz="3600" dirty="0"/>
          </a:p>
        </p:txBody>
      </p:sp>
      <p:sp>
        <p:nvSpPr>
          <p:cNvPr id="2" name="TextBox 1"/>
          <p:cNvSpPr txBox="1"/>
          <p:nvPr/>
        </p:nvSpPr>
        <p:spPr>
          <a:xfrm>
            <a:off x="10371908" y="6269929"/>
            <a:ext cx="1601272" cy="400110"/>
          </a:xfrm>
          <a:prstGeom prst="rect">
            <a:avLst/>
          </a:prstGeom>
          <a:solidFill>
            <a:schemeClr val="bg1"/>
          </a:solidFill>
          <a:ln w="38100">
            <a:solidFill>
              <a:schemeClr val="tx1"/>
            </a:solidFill>
          </a:ln>
        </p:spPr>
        <p:txBody>
          <a:bodyPr wrap="none" rtlCol="0">
            <a:spAutoFit/>
          </a:bodyPr>
          <a:lstStyle/>
          <a:p>
            <a:r>
              <a:rPr lang="en-GB" sz="2000" dirty="0"/>
              <a:t>@</a:t>
            </a:r>
            <a:r>
              <a:rPr lang="en-GB" sz="2000" dirty="0" err="1"/>
              <a:t>EMAHPinfo</a:t>
            </a:r>
            <a:endParaRPr lang="en-GB" sz="2000" dirty="0"/>
          </a:p>
        </p:txBody>
      </p:sp>
    </p:spTree>
    <p:extLst>
      <p:ext uri="{BB962C8B-B14F-4D97-AF65-F5344CB8AC3E}">
        <p14:creationId xmlns:p14="http://schemas.microsoft.com/office/powerpoint/2010/main" val="3152945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9" name="Title 8"/>
          <p:cNvSpPr>
            <a:spLocks noGrp="1"/>
          </p:cNvSpPr>
          <p:nvPr>
            <p:ph type="title"/>
          </p:nvPr>
        </p:nvSpPr>
        <p:spPr/>
        <p:txBody>
          <a:bodyPr/>
          <a:lstStyle/>
          <a:p>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Physiotherapy in 2022 </a:t>
            </a:r>
            <a:r>
              <a:rPr lang="en-GB" dirty="0"/>
              <a:t>…</a:t>
            </a:r>
          </a:p>
        </p:txBody>
      </p:sp>
      <p:sp>
        <p:nvSpPr>
          <p:cNvPr id="3" name="Content Placeholder 2"/>
          <p:cNvSpPr>
            <a:spLocks noGrp="1"/>
          </p:cNvSpPr>
          <p:nvPr>
            <p:ph idx="1"/>
          </p:nvPr>
        </p:nvSpPr>
        <p:spPr/>
        <p:txBody>
          <a:bodyPr/>
          <a:lstStyle/>
          <a:p>
            <a:pPr marL="0" indent="0">
              <a:buNone/>
            </a:pPr>
            <a:r>
              <a:rPr lang="en-GB" sz="3600" dirty="0"/>
              <a:t>Does the provision of physiotherapy in 2022 look as digitally-enabled as other sectors?</a:t>
            </a:r>
          </a:p>
          <a:p>
            <a:r>
              <a:rPr lang="en-GB" sz="2400" dirty="0">
                <a:sym typeface="Wingdings" panose="05000000000000000000" pitchFamily="2" charset="2"/>
              </a:rPr>
              <a:t>Are we as digitally empowered as banking?</a:t>
            </a:r>
          </a:p>
          <a:p>
            <a:r>
              <a:rPr lang="en-GB" sz="2400" dirty="0">
                <a:sym typeface="Wingdings" panose="05000000000000000000" pitchFamily="2" charset="2"/>
              </a:rPr>
              <a:t>Or entertainment?</a:t>
            </a:r>
          </a:p>
          <a:p>
            <a:r>
              <a:rPr lang="en-GB" sz="2400" dirty="0">
                <a:sym typeface="Wingdings" panose="05000000000000000000" pitchFamily="2" charset="2"/>
              </a:rPr>
              <a:t>Or retail?</a:t>
            </a:r>
          </a:p>
        </p:txBody>
      </p:sp>
      <p:sp>
        <p:nvSpPr>
          <p:cNvPr id="2" name="TextBox 1"/>
          <p:cNvSpPr txBox="1"/>
          <p:nvPr/>
        </p:nvSpPr>
        <p:spPr>
          <a:xfrm>
            <a:off x="10371908" y="6269929"/>
            <a:ext cx="1601272" cy="400110"/>
          </a:xfrm>
          <a:prstGeom prst="rect">
            <a:avLst/>
          </a:prstGeom>
          <a:solidFill>
            <a:schemeClr val="bg1"/>
          </a:solidFill>
          <a:ln w="38100">
            <a:solidFill>
              <a:schemeClr val="tx1"/>
            </a:solidFill>
          </a:ln>
        </p:spPr>
        <p:txBody>
          <a:bodyPr wrap="none" rtlCol="0">
            <a:spAutoFit/>
          </a:bodyPr>
          <a:lstStyle/>
          <a:p>
            <a:r>
              <a:rPr lang="en-GB" sz="2000" dirty="0"/>
              <a:t>@</a:t>
            </a:r>
            <a:r>
              <a:rPr lang="en-GB" sz="2000" dirty="0" err="1"/>
              <a:t>EMAHPinfo</a:t>
            </a:r>
            <a:endParaRPr lang="en-GB" sz="2000" dirty="0"/>
          </a:p>
        </p:txBody>
      </p:sp>
    </p:spTree>
    <p:extLst>
      <p:ext uri="{BB962C8B-B14F-4D97-AF65-F5344CB8AC3E}">
        <p14:creationId xmlns:p14="http://schemas.microsoft.com/office/powerpoint/2010/main" val="2115184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9" name="Title 8"/>
          <p:cNvSpPr>
            <a:spLocks noGrp="1"/>
          </p:cNvSpPr>
          <p:nvPr>
            <p:ph type="title"/>
          </p:nvPr>
        </p:nvSpPr>
        <p:spPr/>
        <p:txBody>
          <a:bodyPr/>
          <a:lstStyle/>
          <a:p>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Physiotherapy in 2022 </a:t>
            </a:r>
            <a:r>
              <a:rPr lang="en-GB" dirty="0"/>
              <a:t>…</a:t>
            </a:r>
          </a:p>
        </p:txBody>
      </p:sp>
      <p:sp>
        <p:nvSpPr>
          <p:cNvPr id="3" name="Content Placeholder 2"/>
          <p:cNvSpPr>
            <a:spLocks noGrp="1"/>
          </p:cNvSpPr>
          <p:nvPr>
            <p:ph idx="1"/>
          </p:nvPr>
        </p:nvSpPr>
        <p:spPr/>
        <p:txBody>
          <a:bodyPr>
            <a:normAutofit/>
          </a:bodyPr>
          <a:lstStyle/>
          <a:p>
            <a:pPr marL="0" indent="0">
              <a:buNone/>
            </a:pPr>
            <a:r>
              <a:rPr lang="en-GB" sz="3600" dirty="0"/>
              <a:t>Does the provision of physiotherapy in 2022 look as digitally-enabled as other sectors?</a:t>
            </a:r>
          </a:p>
          <a:p>
            <a:r>
              <a:rPr lang="en-GB" sz="2400" dirty="0">
                <a:sym typeface="Wingdings" panose="05000000000000000000" pitchFamily="2" charset="2"/>
              </a:rPr>
              <a:t>Are we as digitally empowered as banking?</a:t>
            </a:r>
          </a:p>
          <a:p>
            <a:r>
              <a:rPr lang="en-GB" sz="2400" dirty="0">
                <a:sym typeface="Wingdings" panose="05000000000000000000" pitchFamily="2" charset="2"/>
              </a:rPr>
              <a:t>Or entertainment?</a:t>
            </a:r>
          </a:p>
          <a:p>
            <a:r>
              <a:rPr lang="en-GB" sz="2400" dirty="0">
                <a:sym typeface="Wingdings" panose="05000000000000000000" pitchFamily="2" charset="2"/>
              </a:rPr>
              <a:t>Or retail?</a:t>
            </a:r>
          </a:p>
          <a:p>
            <a:endParaRPr lang="en-GB" sz="2400" dirty="0">
              <a:sym typeface="Wingdings" panose="05000000000000000000" pitchFamily="2" charset="2"/>
            </a:endParaRPr>
          </a:p>
          <a:p>
            <a:pPr marL="0" indent="0">
              <a:buNone/>
            </a:pPr>
            <a:endParaRPr lang="en-GB" sz="2400" dirty="0">
              <a:sym typeface="Wingdings" panose="05000000000000000000" pitchFamily="2" charset="2"/>
            </a:endParaRPr>
          </a:p>
          <a:p>
            <a:pPr marL="0" indent="0">
              <a:buNone/>
            </a:pPr>
            <a:r>
              <a:rPr lang="en-GB" sz="3200" b="1" dirty="0">
                <a:solidFill>
                  <a:srgbClr val="FF0000"/>
                </a:solidFill>
                <a:sym typeface="Wingdings" panose="05000000000000000000" pitchFamily="2" charset="2"/>
              </a:rPr>
              <a:t>The technology is here, it’s just not well distributed yet!</a:t>
            </a:r>
          </a:p>
        </p:txBody>
      </p:sp>
      <p:sp>
        <p:nvSpPr>
          <p:cNvPr id="2" name="TextBox 1"/>
          <p:cNvSpPr txBox="1"/>
          <p:nvPr/>
        </p:nvSpPr>
        <p:spPr>
          <a:xfrm>
            <a:off x="10371908" y="6269929"/>
            <a:ext cx="1601272" cy="400110"/>
          </a:xfrm>
          <a:prstGeom prst="rect">
            <a:avLst/>
          </a:prstGeom>
          <a:solidFill>
            <a:schemeClr val="bg1"/>
          </a:solidFill>
          <a:ln w="38100">
            <a:solidFill>
              <a:schemeClr val="tx1"/>
            </a:solidFill>
          </a:ln>
        </p:spPr>
        <p:txBody>
          <a:bodyPr wrap="none" rtlCol="0">
            <a:spAutoFit/>
          </a:bodyPr>
          <a:lstStyle/>
          <a:p>
            <a:r>
              <a:rPr lang="en-GB" sz="2000" dirty="0"/>
              <a:t>@</a:t>
            </a:r>
            <a:r>
              <a:rPr lang="en-GB" sz="2000" dirty="0" err="1"/>
              <a:t>EMAHPinfo</a:t>
            </a:r>
            <a:endParaRPr lang="en-GB" sz="2000" dirty="0"/>
          </a:p>
        </p:txBody>
      </p:sp>
      <p:sp>
        <p:nvSpPr>
          <p:cNvPr id="4" name="TextBox 3"/>
          <p:cNvSpPr txBox="1"/>
          <p:nvPr/>
        </p:nvSpPr>
        <p:spPr>
          <a:xfrm rot="19551077">
            <a:off x="3933148" y="1392397"/>
            <a:ext cx="3720890" cy="2646878"/>
          </a:xfrm>
          <a:prstGeom prst="rect">
            <a:avLst/>
          </a:prstGeom>
          <a:noFill/>
        </p:spPr>
        <p:txBody>
          <a:bodyPr wrap="none" rtlCol="0">
            <a:spAutoFit/>
          </a:bodyPr>
          <a:lstStyle/>
          <a:p>
            <a:r>
              <a:rPr lang="en-GB" sz="16600" b="1" dirty="0">
                <a:solidFill>
                  <a:srgbClr val="FF0000"/>
                </a:solidFill>
              </a:rPr>
              <a:t>NO!</a:t>
            </a:r>
          </a:p>
        </p:txBody>
      </p:sp>
    </p:spTree>
    <p:extLst>
      <p:ext uri="{BB962C8B-B14F-4D97-AF65-F5344CB8AC3E}">
        <p14:creationId xmlns:p14="http://schemas.microsoft.com/office/powerpoint/2010/main" val="1565983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53" y="1152939"/>
            <a:ext cx="5062746" cy="283001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7220" y="848139"/>
            <a:ext cx="3462752" cy="2077651"/>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67238" y="4310621"/>
            <a:ext cx="3168794" cy="237969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152" y="4045082"/>
            <a:ext cx="3526972" cy="2645229"/>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64557" y="3090629"/>
            <a:ext cx="2822836" cy="2840817"/>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41644" y="619014"/>
            <a:ext cx="2291499" cy="2306776"/>
          </a:xfrm>
          <a:prstGeom prst="rect">
            <a:avLst/>
          </a:prstGeom>
        </p:spPr>
      </p:pic>
      <p:sp>
        <p:nvSpPr>
          <p:cNvPr id="9" name="TextBox 8"/>
          <p:cNvSpPr txBox="1"/>
          <p:nvPr/>
        </p:nvSpPr>
        <p:spPr>
          <a:xfrm>
            <a:off x="10371908" y="6269929"/>
            <a:ext cx="1601272" cy="400110"/>
          </a:xfrm>
          <a:prstGeom prst="rect">
            <a:avLst/>
          </a:prstGeom>
          <a:solidFill>
            <a:schemeClr val="bg1"/>
          </a:solidFill>
          <a:ln w="38100">
            <a:solidFill>
              <a:schemeClr val="tx1"/>
            </a:solidFill>
          </a:ln>
        </p:spPr>
        <p:txBody>
          <a:bodyPr wrap="none" rtlCol="0">
            <a:spAutoFit/>
          </a:bodyPr>
          <a:lstStyle/>
          <a:p>
            <a:r>
              <a:rPr lang="en-GB" sz="2000" dirty="0"/>
              <a:t>@</a:t>
            </a:r>
            <a:r>
              <a:rPr lang="en-GB" sz="2000" dirty="0" err="1"/>
              <a:t>EMAHPinfo</a:t>
            </a:r>
            <a:endParaRPr lang="en-GB" sz="2000" dirty="0"/>
          </a:p>
        </p:txBody>
      </p:sp>
    </p:spTree>
    <p:extLst>
      <p:ext uri="{BB962C8B-B14F-4D97-AF65-F5344CB8AC3E}">
        <p14:creationId xmlns:p14="http://schemas.microsoft.com/office/powerpoint/2010/main" val="464301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876" y="1076779"/>
            <a:ext cx="4262562" cy="239769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9464" y="151050"/>
            <a:ext cx="5191346" cy="2047291"/>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50005" y="3339548"/>
            <a:ext cx="3660691" cy="2745518"/>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746" y="4002156"/>
            <a:ext cx="5514803" cy="2235003"/>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52665" y="151050"/>
            <a:ext cx="2048019" cy="2971379"/>
          </a:xfrm>
          <a:prstGeom prst="rect">
            <a:avLst/>
          </a:prstGeom>
        </p:spPr>
      </p:pic>
      <p:sp>
        <p:nvSpPr>
          <p:cNvPr id="8" name="TextBox 7"/>
          <p:cNvSpPr txBox="1"/>
          <p:nvPr/>
        </p:nvSpPr>
        <p:spPr>
          <a:xfrm>
            <a:off x="10371908" y="6269929"/>
            <a:ext cx="1601272" cy="400110"/>
          </a:xfrm>
          <a:prstGeom prst="rect">
            <a:avLst/>
          </a:prstGeom>
          <a:solidFill>
            <a:schemeClr val="bg1"/>
          </a:solidFill>
          <a:ln w="38100">
            <a:solidFill>
              <a:schemeClr val="tx1"/>
            </a:solidFill>
          </a:ln>
        </p:spPr>
        <p:txBody>
          <a:bodyPr wrap="none" rtlCol="0">
            <a:spAutoFit/>
          </a:bodyPr>
          <a:lstStyle/>
          <a:p>
            <a:r>
              <a:rPr lang="en-GB" sz="2000" dirty="0"/>
              <a:t>@</a:t>
            </a:r>
            <a:r>
              <a:rPr lang="en-GB" sz="2000" dirty="0" err="1"/>
              <a:t>EMAHPinfo</a:t>
            </a:r>
            <a:endParaRPr lang="en-GB" sz="2000" dirty="0"/>
          </a:p>
        </p:txBody>
      </p:sp>
    </p:spTree>
    <p:extLst>
      <p:ext uri="{BB962C8B-B14F-4D97-AF65-F5344CB8AC3E}">
        <p14:creationId xmlns:p14="http://schemas.microsoft.com/office/powerpoint/2010/main" val="3451320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3787</TotalTime>
  <Words>1581</Words>
  <Application>Microsoft Office PowerPoint</Application>
  <PresentationFormat>Widescreen</PresentationFormat>
  <Paragraphs>113</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 Practising Physiotherapy in the Digital Age Information, innovation and implementation</vt:lpstr>
      <vt:lpstr>PowerPoint Presentation</vt:lpstr>
      <vt:lpstr>PowerPoint Presentation</vt:lpstr>
      <vt:lpstr>PowerPoint Presentation</vt:lpstr>
      <vt:lpstr> COVID response …</vt:lpstr>
      <vt:lpstr> Physiotherapy in 2022 …</vt:lpstr>
      <vt:lpstr> Physiotherapy in 2022 …</vt:lpstr>
      <vt:lpstr>PowerPoint Presentation</vt:lpstr>
      <vt:lpstr>PowerPoint Presentation</vt:lpstr>
      <vt:lpstr>PowerPoint Presentation</vt:lpstr>
      <vt:lpstr>PowerPoint Presentation</vt:lpstr>
      <vt:lpstr>Digital and Informatics Physiotherapy Group (DIPG) …</vt:lpstr>
      <vt:lpstr>Digital and Informatics Physiotherapy Group (DIPG)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Tristan Reignier</dc:creator>
  <cp:lastModifiedBy>Mindy Dalloway</cp:lastModifiedBy>
  <cp:revision>214</cp:revision>
  <cp:lastPrinted>2020-06-12T12:23:44Z</cp:lastPrinted>
  <dcterms:created xsi:type="dcterms:W3CDTF">2017-10-23T10:46:01Z</dcterms:created>
  <dcterms:modified xsi:type="dcterms:W3CDTF">2022-12-05T16:22:57Z</dcterms:modified>
</cp:coreProperties>
</file>