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 id="2147483780" r:id="rId2"/>
  </p:sldMasterIdLst>
  <p:notesMasterIdLst>
    <p:notesMasterId r:id="rId23"/>
  </p:notesMasterIdLst>
  <p:sldIdLst>
    <p:sldId id="260" r:id="rId3"/>
    <p:sldId id="275" r:id="rId4"/>
    <p:sldId id="279" r:id="rId5"/>
    <p:sldId id="282" r:id="rId6"/>
    <p:sldId id="283" r:id="rId7"/>
    <p:sldId id="274" r:id="rId8"/>
    <p:sldId id="261" r:id="rId9"/>
    <p:sldId id="262" r:id="rId10"/>
    <p:sldId id="256" r:id="rId11"/>
    <p:sldId id="257" r:id="rId12"/>
    <p:sldId id="258" r:id="rId13"/>
    <p:sldId id="259" r:id="rId14"/>
    <p:sldId id="278" r:id="rId15"/>
    <p:sldId id="277" r:id="rId16"/>
    <p:sldId id="270" r:id="rId17"/>
    <p:sldId id="271" r:id="rId18"/>
    <p:sldId id="272" r:id="rId19"/>
    <p:sldId id="273" r:id="rId20"/>
    <p:sldId id="284"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robinson" initials="a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3"/>
  </p:normalViewPr>
  <p:slideViewPr>
    <p:cSldViewPr snapToGrid="0" snapToObjects="1">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Participants</c:v>
                </c:pt>
              </c:strCache>
            </c:strRef>
          </c:tx>
          <c:spPr>
            <a:solidFill>
              <a:schemeClr val="accent2">
                <a:lumMod val="75000"/>
              </a:schemeClr>
            </a:solidFill>
            <a:ln>
              <a:noFill/>
            </a:ln>
            <a:effectLst/>
            <a:sp3d/>
          </c:spPr>
          <c:invertIfNegative val="0"/>
          <c:cat>
            <c:strRef>
              <c:f>Sheet1!$A$2:$A$5</c:f>
              <c:strCache>
                <c:ptCount val="4"/>
                <c:pt idx="0">
                  <c:v>Event 1</c:v>
                </c:pt>
                <c:pt idx="1">
                  <c:v>Event 2</c:v>
                </c:pt>
                <c:pt idx="2">
                  <c:v>Event 3</c:v>
                </c:pt>
                <c:pt idx="3">
                  <c:v>Event 4</c:v>
                </c:pt>
              </c:strCache>
            </c:strRef>
          </c:cat>
          <c:val>
            <c:numRef>
              <c:f>Sheet1!$B$2:$B$5</c:f>
              <c:numCache>
                <c:formatCode>General</c:formatCode>
                <c:ptCount val="4"/>
                <c:pt idx="0">
                  <c:v>8</c:v>
                </c:pt>
                <c:pt idx="1">
                  <c:v>6</c:v>
                </c:pt>
                <c:pt idx="2">
                  <c:v>17</c:v>
                </c:pt>
                <c:pt idx="3">
                  <c:v>15</c:v>
                </c:pt>
              </c:numCache>
            </c:numRef>
          </c:val>
          <c:extLst>
            <c:ext xmlns:c16="http://schemas.microsoft.com/office/drawing/2014/chart" uri="{C3380CC4-5D6E-409C-BE32-E72D297353CC}">
              <c16:uniqueId val="{00000000-42BA-E446-8C2A-B6E1FCA8E1EA}"/>
            </c:ext>
          </c:extLst>
        </c:ser>
        <c:ser>
          <c:idx val="1"/>
          <c:order val="1"/>
          <c:tx>
            <c:strRef>
              <c:f>Sheet1!$C$1</c:f>
              <c:strCache>
                <c:ptCount val="1"/>
                <c:pt idx="0">
                  <c:v>Column2</c:v>
                </c:pt>
              </c:strCache>
            </c:strRef>
          </c:tx>
          <c:spPr>
            <a:solidFill>
              <a:schemeClr val="accent2"/>
            </a:solidFill>
            <a:ln>
              <a:noFill/>
            </a:ln>
            <a:effectLst/>
            <a:sp3d/>
          </c:spPr>
          <c:invertIfNegative val="0"/>
          <c:cat>
            <c:strRef>
              <c:f>Sheet1!$A$2:$A$5</c:f>
              <c:strCache>
                <c:ptCount val="4"/>
                <c:pt idx="0">
                  <c:v>Event 1</c:v>
                </c:pt>
                <c:pt idx="1">
                  <c:v>Event 2</c:v>
                </c:pt>
                <c:pt idx="2">
                  <c:v>Event 3</c:v>
                </c:pt>
                <c:pt idx="3">
                  <c:v>Event 4</c:v>
                </c:pt>
              </c:strCache>
            </c:strRef>
          </c:cat>
          <c:val>
            <c:numRef>
              <c:f>Sheet1!$C$2:$C$5</c:f>
              <c:numCache>
                <c:formatCode>General</c:formatCode>
                <c:ptCount val="4"/>
              </c:numCache>
            </c:numRef>
          </c:val>
          <c:extLst>
            <c:ext xmlns:c16="http://schemas.microsoft.com/office/drawing/2014/chart" uri="{C3380CC4-5D6E-409C-BE32-E72D297353CC}">
              <c16:uniqueId val="{00000001-42BA-E446-8C2A-B6E1FCA8E1EA}"/>
            </c:ext>
          </c:extLst>
        </c:ser>
        <c:ser>
          <c:idx val="2"/>
          <c:order val="2"/>
          <c:tx>
            <c:strRef>
              <c:f>Sheet1!$D$1</c:f>
              <c:strCache>
                <c:ptCount val="1"/>
                <c:pt idx="0">
                  <c:v>Column3</c:v>
                </c:pt>
              </c:strCache>
            </c:strRef>
          </c:tx>
          <c:spPr>
            <a:solidFill>
              <a:schemeClr val="accent3"/>
            </a:solidFill>
            <a:ln>
              <a:noFill/>
            </a:ln>
            <a:effectLst/>
            <a:sp3d/>
          </c:spPr>
          <c:invertIfNegative val="0"/>
          <c:cat>
            <c:strRef>
              <c:f>Sheet1!$A$2:$A$5</c:f>
              <c:strCache>
                <c:ptCount val="4"/>
                <c:pt idx="0">
                  <c:v>Event 1</c:v>
                </c:pt>
                <c:pt idx="1">
                  <c:v>Event 2</c:v>
                </c:pt>
                <c:pt idx="2">
                  <c:v>Event 3</c:v>
                </c:pt>
                <c:pt idx="3">
                  <c:v>Event 4</c:v>
                </c:pt>
              </c:strCache>
            </c:strRef>
          </c:cat>
          <c:val>
            <c:numRef>
              <c:f>Sheet1!$D$2:$D$5</c:f>
              <c:numCache>
                <c:formatCode>General</c:formatCode>
                <c:ptCount val="4"/>
              </c:numCache>
            </c:numRef>
          </c:val>
          <c:extLst>
            <c:ext xmlns:c16="http://schemas.microsoft.com/office/drawing/2014/chart" uri="{C3380CC4-5D6E-409C-BE32-E72D297353CC}">
              <c16:uniqueId val="{00000002-42BA-E446-8C2A-B6E1FCA8E1EA}"/>
            </c:ext>
          </c:extLst>
        </c:ser>
        <c:dLbls>
          <c:showLegendKey val="0"/>
          <c:showVal val="0"/>
          <c:showCatName val="0"/>
          <c:showSerName val="0"/>
          <c:showPercent val="0"/>
          <c:showBubbleSize val="0"/>
        </c:dLbls>
        <c:gapWidth val="150"/>
        <c:shape val="box"/>
        <c:axId val="135229440"/>
        <c:axId val="135231744"/>
        <c:axId val="0"/>
      </c:bar3DChart>
      <c:catAx>
        <c:axId val="135229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231744"/>
        <c:crosses val="autoZero"/>
        <c:auto val="1"/>
        <c:lblAlgn val="ctr"/>
        <c:lblOffset val="100"/>
        <c:noMultiLvlLbl val="0"/>
      </c:catAx>
      <c:valAx>
        <c:axId val="135231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22944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1-09T14:44:09.050" idx="2">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41B54-5D0C-438C-863A-82D40CEE013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A4F424EF-287C-4799-B3EE-F1401D53807A}">
      <dgm:prSet/>
      <dgm:spPr/>
      <dgm:t>
        <a:bodyPr/>
        <a:lstStyle/>
        <a:p>
          <a:r>
            <a:rPr lang="en-GB"/>
            <a:t>Examine the domains of the framework as a group. </a:t>
          </a:r>
          <a:endParaRPr lang="en-US"/>
        </a:p>
      </dgm:t>
    </dgm:pt>
    <dgm:pt modelId="{8F0DCDEF-F23E-4688-8068-B9B08854FB55}" type="parTrans" cxnId="{288F937E-F503-4580-8B4E-9338D2B07B53}">
      <dgm:prSet/>
      <dgm:spPr/>
      <dgm:t>
        <a:bodyPr/>
        <a:lstStyle/>
        <a:p>
          <a:endParaRPr lang="en-US"/>
        </a:p>
      </dgm:t>
    </dgm:pt>
    <dgm:pt modelId="{01567208-27EA-473A-ABBB-CECE4B3415E3}" type="sibTrans" cxnId="{288F937E-F503-4580-8B4E-9338D2B07B53}">
      <dgm:prSet phldrT="1" phldr="0"/>
      <dgm:spPr/>
      <dgm:t>
        <a:bodyPr/>
        <a:lstStyle/>
        <a:p>
          <a:r>
            <a:rPr lang="en-US"/>
            <a:t>1</a:t>
          </a:r>
        </a:p>
      </dgm:t>
    </dgm:pt>
    <dgm:pt modelId="{69A0E40C-9FD3-427E-A405-8F86D0F543A0}">
      <dgm:prSet/>
      <dgm:spPr/>
      <dgm:t>
        <a:bodyPr/>
        <a:lstStyle/>
        <a:p>
          <a:r>
            <a:rPr lang="en-GB"/>
            <a:t>Prioritise which domains would be the central focus on your local AHP digital strategy. </a:t>
          </a:r>
          <a:endParaRPr lang="en-US"/>
        </a:p>
      </dgm:t>
    </dgm:pt>
    <dgm:pt modelId="{D26BD281-1C96-4150-B0F1-60A1CE26DFE2}" type="parTrans" cxnId="{20B637C2-172C-4390-A172-C9A8959D2368}">
      <dgm:prSet/>
      <dgm:spPr/>
      <dgm:t>
        <a:bodyPr/>
        <a:lstStyle/>
        <a:p>
          <a:endParaRPr lang="en-US"/>
        </a:p>
      </dgm:t>
    </dgm:pt>
    <dgm:pt modelId="{57D0AF24-35F2-4951-8833-5FDE7AB25803}" type="sibTrans" cxnId="{20B637C2-172C-4390-A172-C9A8959D2368}">
      <dgm:prSet phldrT="2" phldr="0"/>
      <dgm:spPr/>
      <dgm:t>
        <a:bodyPr/>
        <a:lstStyle/>
        <a:p>
          <a:r>
            <a:rPr lang="en-US"/>
            <a:t>2</a:t>
          </a:r>
        </a:p>
      </dgm:t>
    </dgm:pt>
    <dgm:pt modelId="{778B0A1B-4E5A-44A4-80B7-FC5FA017BF1B}">
      <dgm:prSet/>
      <dgm:spPr/>
      <dgm:t>
        <a:bodyPr/>
        <a:lstStyle/>
        <a:p>
          <a:r>
            <a:rPr lang="en-GB" dirty="0"/>
            <a:t>Pull together your short-term vision and your objectives.</a:t>
          </a:r>
          <a:endParaRPr lang="en-US" dirty="0"/>
        </a:p>
      </dgm:t>
    </dgm:pt>
    <dgm:pt modelId="{A74B2B5A-5A76-4040-911F-39C496524EE2}" type="parTrans" cxnId="{21A111E8-72C2-427C-A04F-553632A2DBBB}">
      <dgm:prSet/>
      <dgm:spPr/>
      <dgm:t>
        <a:bodyPr/>
        <a:lstStyle/>
        <a:p>
          <a:endParaRPr lang="en-US"/>
        </a:p>
      </dgm:t>
    </dgm:pt>
    <dgm:pt modelId="{CFF43DCB-366D-4713-8FAA-4D8CBB426BDF}" type="sibTrans" cxnId="{21A111E8-72C2-427C-A04F-553632A2DBBB}">
      <dgm:prSet phldrT="3" phldr="0"/>
      <dgm:spPr/>
      <dgm:t>
        <a:bodyPr/>
        <a:lstStyle/>
        <a:p>
          <a:r>
            <a:rPr lang="en-US"/>
            <a:t>3</a:t>
          </a:r>
        </a:p>
      </dgm:t>
    </dgm:pt>
    <dgm:pt modelId="{C89D083B-EB15-4E61-B8F0-48DDC6B02DB1}" type="pres">
      <dgm:prSet presAssocID="{B1B41B54-5D0C-438C-863A-82D40CEE013A}" presName="Name0" presStyleCnt="0">
        <dgm:presLayoutVars>
          <dgm:animLvl val="lvl"/>
          <dgm:resizeHandles val="exact"/>
        </dgm:presLayoutVars>
      </dgm:prSet>
      <dgm:spPr/>
    </dgm:pt>
    <dgm:pt modelId="{01E1F8E1-0666-4C30-8AFE-1C7C730C8FAC}" type="pres">
      <dgm:prSet presAssocID="{A4F424EF-287C-4799-B3EE-F1401D53807A}" presName="compositeNode" presStyleCnt="0">
        <dgm:presLayoutVars>
          <dgm:bulletEnabled val="1"/>
        </dgm:presLayoutVars>
      </dgm:prSet>
      <dgm:spPr/>
    </dgm:pt>
    <dgm:pt modelId="{7C9F3210-BE94-4D18-A296-9C142562BC3A}" type="pres">
      <dgm:prSet presAssocID="{A4F424EF-287C-4799-B3EE-F1401D53807A}" presName="bgRect" presStyleLbl="bgAccFollowNode1" presStyleIdx="0" presStyleCnt="3"/>
      <dgm:spPr/>
    </dgm:pt>
    <dgm:pt modelId="{91D9F55E-82E3-43B4-B4B0-006D36ECE83E}" type="pres">
      <dgm:prSet presAssocID="{01567208-27EA-473A-ABBB-CECE4B3415E3}" presName="sibTransNodeCircle" presStyleLbl="alignNode1" presStyleIdx="0" presStyleCnt="6">
        <dgm:presLayoutVars>
          <dgm:chMax val="0"/>
          <dgm:bulletEnabled/>
        </dgm:presLayoutVars>
      </dgm:prSet>
      <dgm:spPr/>
    </dgm:pt>
    <dgm:pt modelId="{CAE0F5B3-18E9-4556-88FF-BCAA295B65C9}" type="pres">
      <dgm:prSet presAssocID="{A4F424EF-287C-4799-B3EE-F1401D53807A}" presName="bottomLine" presStyleLbl="alignNode1" presStyleIdx="1" presStyleCnt="6">
        <dgm:presLayoutVars/>
      </dgm:prSet>
      <dgm:spPr/>
    </dgm:pt>
    <dgm:pt modelId="{6D2AE0E4-9A67-406B-8A33-46123FEC57A6}" type="pres">
      <dgm:prSet presAssocID="{A4F424EF-287C-4799-B3EE-F1401D53807A}" presName="nodeText" presStyleLbl="bgAccFollowNode1" presStyleIdx="0" presStyleCnt="3">
        <dgm:presLayoutVars>
          <dgm:bulletEnabled val="1"/>
        </dgm:presLayoutVars>
      </dgm:prSet>
      <dgm:spPr/>
    </dgm:pt>
    <dgm:pt modelId="{385D4FF0-C782-4AF1-AD6D-E4A5A32A95F3}" type="pres">
      <dgm:prSet presAssocID="{01567208-27EA-473A-ABBB-CECE4B3415E3}" presName="sibTrans" presStyleCnt="0"/>
      <dgm:spPr/>
    </dgm:pt>
    <dgm:pt modelId="{2EB2A460-F93B-4CBE-B3B0-955A275D4021}" type="pres">
      <dgm:prSet presAssocID="{69A0E40C-9FD3-427E-A405-8F86D0F543A0}" presName="compositeNode" presStyleCnt="0">
        <dgm:presLayoutVars>
          <dgm:bulletEnabled val="1"/>
        </dgm:presLayoutVars>
      </dgm:prSet>
      <dgm:spPr/>
    </dgm:pt>
    <dgm:pt modelId="{1F199E5D-D94A-42A3-8236-7A2AB62C4366}" type="pres">
      <dgm:prSet presAssocID="{69A0E40C-9FD3-427E-A405-8F86D0F543A0}" presName="bgRect" presStyleLbl="bgAccFollowNode1" presStyleIdx="1" presStyleCnt="3"/>
      <dgm:spPr/>
    </dgm:pt>
    <dgm:pt modelId="{98423B44-6286-4701-A8B2-723A9E382137}" type="pres">
      <dgm:prSet presAssocID="{57D0AF24-35F2-4951-8833-5FDE7AB25803}" presName="sibTransNodeCircle" presStyleLbl="alignNode1" presStyleIdx="2" presStyleCnt="6">
        <dgm:presLayoutVars>
          <dgm:chMax val="0"/>
          <dgm:bulletEnabled/>
        </dgm:presLayoutVars>
      </dgm:prSet>
      <dgm:spPr/>
    </dgm:pt>
    <dgm:pt modelId="{F7AECE47-DE1F-410D-B337-B2F5CC0C885A}" type="pres">
      <dgm:prSet presAssocID="{69A0E40C-9FD3-427E-A405-8F86D0F543A0}" presName="bottomLine" presStyleLbl="alignNode1" presStyleIdx="3" presStyleCnt="6">
        <dgm:presLayoutVars/>
      </dgm:prSet>
      <dgm:spPr/>
    </dgm:pt>
    <dgm:pt modelId="{BBC3ACC6-B841-4789-99A5-938355E714DF}" type="pres">
      <dgm:prSet presAssocID="{69A0E40C-9FD3-427E-A405-8F86D0F543A0}" presName="nodeText" presStyleLbl="bgAccFollowNode1" presStyleIdx="1" presStyleCnt="3">
        <dgm:presLayoutVars>
          <dgm:bulletEnabled val="1"/>
        </dgm:presLayoutVars>
      </dgm:prSet>
      <dgm:spPr/>
    </dgm:pt>
    <dgm:pt modelId="{49DC9515-4031-441F-A240-95EECD61B7D5}" type="pres">
      <dgm:prSet presAssocID="{57D0AF24-35F2-4951-8833-5FDE7AB25803}" presName="sibTrans" presStyleCnt="0"/>
      <dgm:spPr/>
    </dgm:pt>
    <dgm:pt modelId="{4FA7A2F6-B83C-4109-BF2E-CBD5988BBD23}" type="pres">
      <dgm:prSet presAssocID="{778B0A1B-4E5A-44A4-80B7-FC5FA017BF1B}" presName="compositeNode" presStyleCnt="0">
        <dgm:presLayoutVars>
          <dgm:bulletEnabled val="1"/>
        </dgm:presLayoutVars>
      </dgm:prSet>
      <dgm:spPr/>
    </dgm:pt>
    <dgm:pt modelId="{A33E59F0-08BF-411D-AA20-B1069BDD4D71}" type="pres">
      <dgm:prSet presAssocID="{778B0A1B-4E5A-44A4-80B7-FC5FA017BF1B}" presName="bgRect" presStyleLbl="bgAccFollowNode1" presStyleIdx="2" presStyleCnt="3"/>
      <dgm:spPr/>
    </dgm:pt>
    <dgm:pt modelId="{7529A835-4863-41DE-8A15-11E0A8D5A74B}" type="pres">
      <dgm:prSet presAssocID="{CFF43DCB-366D-4713-8FAA-4D8CBB426BDF}" presName="sibTransNodeCircle" presStyleLbl="alignNode1" presStyleIdx="4" presStyleCnt="6">
        <dgm:presLayoutVars>
          <dgm:chMax val="0"/>
          <dgm:bulletEnabled/>
        </dgm:presLayoutVars>
      </dgm:prSet>
      <dgm:spPr/>
    </dgm:pt>
    <dgm:pt modelId="{B4FE49DC-24AC-49F9-8F96-FE222E4E496A}" type="pres">
      <dgm:prSet presAssocID="{778B0A1B-4E5A-44A4-80B7-FC5FA017BF1B}" presName="bottomLine" presStyleLbl="alignNode1" presStyleIdx="5" presStyleCnt="6">
        <dgm:presLayoutVars/>
      </dgm:prSet>
      <dgm:spPr/>
    </dgm:pt>
    <dgm:pt modelId="{F086E7BE-EE7A-4BCA-9278-688C099A7F88}" type="pres">
      <dgm:prSet presAssocID="{778B0A1B-4E5A-44A4-80B7-FC5FA017BF1B}" presName="nodeText" presStyleLbl="bgAccFollowNode1" presStyleIdx="2" presStyleCnt="3">
        <dgm:presLayoutVars>
          <dgm:bulletEnabled val="1"/>
        </dgm:presLayoutVars>
      </dgm:prSet>
      <dgm:spPr/>
    </dgm:pt>
  </dgm:ptLst>
  <dgm:cxnLst>
    <dgm:cxn modelId="{0700B831-9623-4CAB-A74C-400DF55F0C0C}" type="presOf" srcId="{57D0AF24-35F2-4951-8833-5FDE7AB25803}" destId="{98423B44-6286-4701-A8B2-723A9E382137}" srcOrd="0" destOrd="0" presId="urn:microsoft.com/office/officeart/2016/7/layout/BasicLinearProcessNumbered"/>
    <dgm:cxn modelId="{D23DC240-9981-4295-9DBE-9038A418AA53}" type="presOf" srcId="{778B0A1B-4E5A-44A4-80B7-FC5FA017BF1B}" destId="{A33E59F0-08BF-411D-AA20-B1069BDD4D71}" srcOrd="0" destOrd="0" presId="urn:microsoft.com/office/officeart/2016/7/layout/BasicLinearProcessNumbered"/>
    <dgm:cxn modelId="{22FB184C-33E8-4247-915A-A24BBDDBAE85}" type="presOf" srcId="{A4F424EF-287C-4799-B3EE-F1401D53807A}" destId="{6D2AE0E4-9A67-406B-8A33-46123FEC57A6}" srcOrd="1" destOrd="0" presId="urn:microsoft.com/office/officeart/2016/7/layout/BasicLinearProcessNumbered"/>
    <dgm:cxn modelId="{5BCCE24D-CD34-4C7C-BE64-F0C4AE9022AC}" type="presOf" srcId="{778B0A1B-4E5A-44A4-80B7-FC5FA017BF1B}" destId="{F086E7BE-EE7A-4BCA-9278-688C099A7F88}" srcOrd="1" destOrd="0" presId="urn:microsoft.com/office/officeart/2016/7/layout/BasicLinearProcessNumbered"/>
    <dgm:cxn modelId="{986DDA76-281E-4F0C-9221-2978FB2F7936}" type="presOf" srcId="{69A0E40C-9FD3-427E-A405-8F86D0F543A0}" destId="{BBC3ACC6-B841-4789-99A5-938355E714DF}" srcOrd="1" destOrd="0" presId="urn:microsoft.com/office/officeart/2016/7/layout/BasicLinearProcessNumbered"/>
    <dgm:cxn modelId="{288F937E-F503-4580-8B4E-9338D2B07B53}" srcId="{B1B41B54-5D0C-438C-863A-82D40CEE013A}" destId="{A4F424EF-287C-4799-B3EE-F1401D53807A}" srcOrd="0" destOrd="0" parTransId="{8F0DCDEF-F23E-4688-8068-B9B08854FB55}" sibTransId="{01567208-27EA-473A-ABBB-CECE4B3415E3}"/>
    <dgm:cxn modelId="{B1D5F07E-44A9-4161-A7F7-68FF6F744944}" type="presOf" srcId="{B1B41B54-5D0C-438C-863A-82D40CEE013A}" destId="{C89D083B-EB15-4E61-B8F0-48DDC6B02DB1}" srcOrd="0" destOrd="0" presId="urn:microsoft.com/office/officeart/2016/7/layout/BasicLinearProcessNumbered"/>
    <dgm:cxn modelId="{FB9F1E96-4A5B-4A62-8241-C48DEE179123}" type="presOf" srcId="{01567208-27EA-473A-ABBB-CECE4B3415E3}" destId="{91D9F55E-82E3-43B4-B4B0-006D36ECE83E}" srcOrd="0" destOrd="0" presId="urn:microsoft.com/office/officeart/2016/7/layout/BasicLinearProcessNumbered"/>
    <dgm:cxn modelId="{AD410EB7-CC31-4A15-91D2-98D8CA75A9B0}" type="presOf" srcId="{CFF43DCB-366D-4713-8FAA-4D8CBB426BDF}" destId="{7529A835-4863-41DE-8A15-11E0A8D5A74B}" srcOrd="0" destOrd="0" presId="urn:microsoft.com/office/officeart/2016/7/layout/BasicLinearProcessNumbered"/>
    <dgm:cxn modelId="{20B637C2-172C-4390-A172-C9A8959D2368}" srcId="{B1B41B54-5D0C-438C-863A-82D40CEE013A}" destId="{69A0E40C-9FD3-427E-A405-8F86D0F543A0}" srcOrd="1" destOrd="0" parTransId="{D26BD281-1C96-4150-B0F1-60A1CE26DFE2}" sibTransId="{57D0AF24-35F2-4951-8833-5FDE7AB25803}"/>
    <dgm:cxn modelId="{580A9DD1-535A-4008-AF28-4B00C6492BDE}" type="presOf" srcId="{A4F424EF-287C-4799-B3EE-F1401D53807A}" destId="{7C9F3210-BE94-4D18-A296-9C142562BC3A}" srcOrd="0" destOrd="0" presId="urn:microsoft.com/office/officeart/2016/7/layout/BasicLinearProcessNumbered"/>
    <dgm:cxn modelId="{21A111E8-72C2-427C-A04F-553632A2DBBB}" srcId="{B1B41B54-5D0C-438C-863A-82D40CEE013A}" destId="{778B0A1B-4E5A-44A4-80B7-FC5FA017BF1B}" srcOrd="2" destOrd="0" parTransId="{A74B2B5A-5A76-4040-911F-39C496524EE2}" sibTransId="{CFF43DCB-366D-4713-8FAA-4D8CBB426BDF}"/>
    <dgm:cxn modelId="{F8D1F8FC-A3A7-4BCC-83BD-993ED45120F5}" type="presOf" srcId="{69A0E40C-9FD3-427E-A405-8F86D0F543A0}" destId="{1F199E5D-D94A-42A3-8236-7A2AB62C4366}" srcOrd="0" destOrd="0" presId="urn:microsoft.com/office/officeart/2016/7/layout/BasicLinearProcessNumbered"/>
    <dgm:cxn modelId="{FB315B2D-4D28-4912-AAE6-117E89EA7448}" type="presParOf" srcId="{C89D083B-EB15-4E61-B8F0-48DDC6B02DB1}" destId="{01E1F8E1-0666-4C30-8AFE-1C7C730C8FAC}" srcOrd="0" destOrd="0" presId="urn:microsoft.com/office/officeart/2016/7/layout/BasicLinearProcessNumbered"/>
    <dgm:cxn modelId="{2D309122-64C9-4EC3-9F1E-156040B48069}" type="presParOf" srcId="{01E1F8E1-0666-4C30-8AFE-1C7C730C8FAC}" destId="{7C9F3210-BE94-4D18-A296-9C142562BC3A}" srcOrd="0" destOrd="0" presId="urn:microsoft.com/office/officeart/2016/7/layout/BasicLinearProcessNumbered"/>
    <dgm:cxn modelId="{B4E765E1-A7F6-4313-A247-C40D636B5393}" type="presParOf" srcId="{01E1F8E1-0666-4C30-8AFE-1C7C730C8FAC}" destId="{91D9F55E-82E3-43B4-B4B0-006D36ECE83E}" srcOrd="1" destOrd="0" presId="urn:microsoft.com/office/officeart/2016/7/layout/BasicLinearProcessNumbered"/>
    <dgm:cxn modelId="{09F0E9B8-BC58-4248-A1A7-299F6D4712B9}" type="presParOf" srcId="{01E1F8E1-0666-4C30-8AFE-1C7C730C8FAC}" destId="{CAE0F5B3-18E9-4556-88FF-BCAA295B65C9}" srcOrd="2" destOrd="0" presId="urn:microsoft.com/office/officeart/2016/7/layout/BasicLinearProcessNumbered"/>
    <dgm:cxn modelId="{B3C7B56C-F9A8-4469-B1F1-E3C1C7EFEF10}" type="presParOf" srcId="{01E1F8E1-0666-4C30-8AFE-1C7C730C8FAC}" destId="{6D2AE0E4-9A67-406B-8A33-46123FEC57A6}" srcOrd="3" destOrd="0" presId="urn:microsoft.com/office/officeart/2016/7/layout/BasicLinearProcessNumbered"/>
    <dgm:cxn modelId="{40A568DE-772E-4173-A050-934D3EFA1FC0}" type="presParOf" srcId="{C89D083B-EB15-4E61-B8F0-48DDC6B02DB1}" destId="{385D4FF0-C782-4AF1-AD6D-E4A5A32A95F3}" srcOrd="1" destOrd="0" presId="urn:microsoft.com/office/officeart/2016/7/layout/BasicLinearProcessNumbered"/>
    <dgm:cxn modelId="{F6D4076A-A8B5-4D45-8E66-AEA5DB0406CB}" type="presParOf" srcId="{C89D083B-EB15-4E61-B8F0-48DDC6B02DB1}" destId="{2EB2A460-F93B-4CBE-B3B0-955A275D4021}" srcOrd="2" destOrd="0" presId="urn:microsoft.com/office/officeart/2016/7/layout/BasicLinearProcessNumbered"/>
    <dgm:cxn modelId="{9DF45FB0-EF9A-4F38-84A7-A13EE4103022}" type="presParOf" srcId="{2EB2A460-F93B-4CBE-B3B0-955A275D4021}" destId="{1F199E5D-D94A-42A3-8236-7A2AB62C4366}" srcOrd="0" destOrd="0" presId="urn:microsoft.com/office/officeart/2016/7/layout/BasicLinearProcessNumbered"/>
    <dgm:cxn modelId="{0631B3D9-48E8-47A9-A9E0-936B4CBB9732}" type="presParOf" srcId="{2EB2A460-F93B-4CBE-B3B0-955A275D4021}" destId="{98423B44-6286-4701-A8B2-723A9E382137}" srcOrd="1" destOrd="0" presId="urn:microsoft.com/office/officeart/2016/7/layout/BasicLinearProcessNumbered"/>
    <dgm:cxn modelId="{A15488DB-BA4F-4425-AAD2-D3E905CD324E}" type="presParOf" srcId="{2EB2A460-F93B-4CBE-B3B0-955A275D4021}" destId="{F7AECE47-DE1F-410D-B337-B2F5CC0C885A}" srcOrd="2" destOrd="0" presId="urn:microsoft.com/office/officeart/2016/7/layout/BasicLinearProcessNumbered"/>
    <dgm:cxn modelId="{648A21DC-49BD-41FC-8E5F-EDA1F70A6A4F}" type="presParOf" srcId="{2EB2A460-F93B-4CBE-B3B0-955A275D4021}" destId="{BBC3ACC6-B841-4789-99A5-938355E714DF}" srcOrd="3" destOrd="0" presId="urn:microsoft.com/office/officeart/2016/7/layout/BasicLinearProcessNumbered"/>
    <dgm:cxn modelId="{C13AC6C4-A6AE-40E8-B0ED-99FCF58C2B0C}" type="presParOf" srcId="{C89D083B-EB15-4E61-B8F0-48DDC6B02DB1}" destId="{49DC9515-4031-441F-A240-95EECD61B7D5}" srcOrd="3" destOrd="0" presId="urn:microsoft.com/office/officeart/2016/7/layout/BasicLinearProcessNumbered"/>
    <dgm:cxn modelId="{51D89D71-2D40-435B-A119-B034C373C5F5}" type="presParOf" srcId="{C89D083B-EB15-4E61-B8F0-48DDC6B02DB1}" destId="{4FA7A2F6-B83C-4109-BF2E-CBD5988BBD23}" srcOrd="4" destOrd="0" presId="urn:microsoft.com/office/officeart/2016/7/layout/BasicLinearProcessNumbered"/>
    <dgm:cxn modelId="{8B47E993-74F4-4F73-A38A-E004C2E4BD6D}" type="presParOf" srcId="{4FA7A2F6-B83C-4109-BF2E-CBD5988BBD23}" destId="{A33E59F0-08BF-411D-AA20-B1069BDD4D71}" srcOrd="0" destOrd="0" presId="urn:microsoft.com/office/officeart/2016/7/layout/BasicLinearProcessNumbered"/>
    <dgm:cxn modelId="{28464C46-AAAB-4DA7-8A87-9551E1572525}" type="presParOf" srcId="{4FA7A2F6-B83C-4109-BF2E-CBD5988BBD23}" destId="{7529A835-4863-41DE-8A15-11E0A8D5A74B}" srcOrd="1" destOrd="0" presId="urn:microsoft.com/office/officeart/2016/7/layout/BasicLinearProcessNumbered"/>
    <dgm:cxn modelId="{835F2D41-A21F-4708-BC80-50D4DFE835F3}" type="presParOf" srcId="{4FA7A2F6-B83C-4109-BF2E-CBD5988BBD23}" destId="{B4FE49DC-24AC-49F9-8F96-FE222E4E496A}" srcOrd="2" destOrd="0" presId="urn:microsoft.com/office/officeart/2016/7/layout/BasicLinearProcessNumbered"/>
    <dgm:cxn modelId="{3EB7F0FF-33FA-43B1-BC66-386EE64B5FF1}" type="presParOf" srcId="{4FA7A2F6-B83C-4109-BF2E-CBD5988BBD23}" destId="{F086E7BE-EE7A-4BCA-9278-688C099A7F8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F3210-BE94-4D18-A296-9C142562BC3A}">
      <dsp:nvSpPr>
        <dsp:cNvPr id="0" name=""/>
        <dsp:cNvSpPr/>
      </dsp:nvSpPr>
      <dsp:spPr>
        <a:xfrm>
          <a:off x="0" y="0"/>
          <a:ext cx="3414946" cy="41928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GB" sz="2600" kern="1200"/>
            <a:t>Examine the domains of the framework as a group. </a:t>
          </a:r>
          <a:endParaRPr lang="en-US" sz="2600" kern="1200"/>
        </a:p>
      </dsp:txBody>
      <dsp:txXfrm>
        <a:off x="0" y="1593265"/>
        <a:ext cx="3414946" cy="2515683"/>
      </dsp:txXfrm>
    </dsp:sp>
    <dsp:sp modelId="{91D9F55E-82E3-43B4-B4B0-006D36ECE83E}">
      <dsp:nvSpPr>
        <dsp:cNvPr id="0" name=""/>
        <dsp:cNvSpPr/>
      </dsp:nvSpPr>
      <dsp:spPr>
        <a:xfrm>
          <a:off x="1078552" y="419280"/>
          <a:ext cx="1257841" cy="125784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CAE0F5B3-18E9-4556-88FF-BCAA295B65C9}">
      <dsp:nvSpPr>
        <dsp:cNvPr id="0" name=""/>
        <dsp:cNvSpPr/>
      </dsp:nvSpPr>
      <dsp:spPr>
        <a:xfrm>
          <a:off x="0" y="4192733"/>
          <a:ext cx="3414946"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99E5D-D94A-42A3-8236-7A2AB62C4366}">
      <dsp:nvSpPr>
        <dsp:cNvPr id="0" name=""/>
        <dsp:cNvSpPr/>
      </dsp:nvSpPr>
      <dsp:spPr>
        <a:xfrm>
          <a:off x="3756441" y="0"/>
          <a:ext cx="3414946" cy="4192805"/>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GB" sz="2600" kern="1200"/>
            <a:t>Prioritise which domains would be the central focus on your local AHP digital strategy. </a:t>
          </a:r>
          <a:endParaRPr lang="en-US" sz="2600" kern="1200"/>
        </a:p>
      </dsp:txBody>
      <dsp:txXfrm>
        <a:off x="3756441" y="1593265"/>
        <a:ext cx="3414946" cy="2515683"/>
      </dsp:txXfrm>
    </dsp:sp>
    <dsp:sp modelId="{98423B44-6286-4701-A8B2-723A9E382137}">
      <dsp:nvSpPr>
        <dsp:cNvPr id="0" name=""/>
        <dsp:cNvSpPr/>
      </dsp:nvSpPr>
      <dsp:spPr>
        <a:xfrm>
          <a:off x="4834993" y="419280"/>
          <a:ext cx="1257841" cy="1257841"/>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200" y="603487"/>
        <a:ext cx="889427" cy="889427"/>
      </dsp:txXfrm>
    </dsp:sp>
    <dsp:sp modelId="{F7AECE47-DE1F-410D-B337-B2F5CC0C885A}">
      <dsp:nvSpPr>
        <dsp:cNvPr id="0" name=""/>
        <dsp:cNvSpPr/>
      </dsp:nvSpPr>
      <dsp:spPr>
        <a:xfrm>
          <a:off x="3756441" y="4192733"/>
          <a:ext cx="3414946"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E59F0-08BF-411D-AA20-B1069BDD4D71}">
      <dsp:nvSpPr>
        <dsp:cNvPr id="0" name=""/>
        <dsp:cNvSpPr/>
      </dsp:nvSpPr>
      <dsp:spPr>
        <a:xfrm>
          <a:off x="7512882" y="0"/>
          <a:ext cx="3414946" cy="4192805"/>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GB" sz="2600" kern="1200" dirty="0"/>
            <a:t>Pull together your short-term vision and your objectives.</a:t>
          </a:r>
          <a:endParaRPr lang="en-US" sz="2600" kern="1200" dirty="0"/>
        </a:p>
      </dsp:txBody>
      <dsp:txXfrm>
        <a:off x="7512882" y="1593265"/>
        <a:ext cx="3414946" cy="2515683"/>
      </dsp:txXfrm>
    </dsp:sp>
    <dsp:sp modelId="{7529A835-4863-41DE-8A15-11E0A8D5A74B}">
      <dsp:nvSpPr>
        <dsp:cNvPr id="0" name=""/>
        <dsp:cNvSpPr/>
      </dsp:nvSpPr>
      <dsp:spPr>
        <a:xfrm>
          <a:off x="8591434" y="419280"/>
          <a:ext cx="1257841" cy="1257841"/>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B4FE49DC-24AC-49F9-8F96-FE222E4E496A}">
      <dsp:nvSpPr>
        <dsp:cNvPr id="0" name=""/>
        <dsp:cNvSpPr/>
      </dsp:nvSpPr>
      <dsp:spPr>
        <a:xfrm>
          <a:off x="7512882" y="4192733"/>
          <a:ext cx="3414946"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FE66B-30B9-3C40-8100-FD46E0B10DFC}"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DC760-6B62-D64C-A7DB-1A786CC5433A}" type="slidenum">
              <a:rPr lang="en-US" smtClean="0"/>
              <a:t>‹#›</a:t>
            </a:fld>
            <a:endParaRPr lang="en-US"/>
          </a:p>
        </p:txBody>
      </p:sp>
    </p:spTree>
    <p:extLst>
      <p:ext uri="{BB962C8B-B14F-4D97-AF65-F5344CB8AC3E}">
        <p14:creationId xmlns:p14="http://schemas.microsoft.com/office/powerpoint/2010/main" val="155890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Frutiger LT Std 45 Light"/>
                <a:ea typeface="Calibri" panose="020F0502020204030204" pitchFamily="34" charset="0"/>
                <a:cs typeface="Calibri" panose="020F0502020204030204" pitchFamily="34" charset="0"/>
              </a:rPr>
              <a:t>Digital technology and data are critical for the transformation of care. In 2019, the </a:t>
            </a:r>
            <a:r>
              <a:rPr lang="en-GB" sz="1800" u="sng" dirty="0" err="1">
                <a:solidFill>
                  <a:srgbClr val="000000"/>
                </a:solidFill>
                <a:effectLst/>
                <a:latin typeface="Frutiger LT Std 45 Light"/>
                <a:ea typeface="Calibri" panose="020F0502020204030204" pitchFamily="34" charset="0"/>
                <a:cs typeface="Calibri" panose="020F0502020204030204" pitchFamily="34" charset="0"/>
              </a:rPr>
              <a:t>Topol</a:t>
            </a:r>
            <a:r>
              <a:rPr lang="en-GB" sz="1800" u="sng" dirty="0">
                <a:solidFill>
                  <a:srgbClr val="000000"/>
                </a:solidFill>
                <a:effectLst/>
                <a:latin typeface="Frutiger LT Std 45 Light"/>
                <a:ea typeface="Calibri" panose="020F0502020204030204" pitchFamily="34" charset="0"/>
                <a:cs typeface="Calibri" panose="020F0502020204030204" pitchFamily="34" charset="0"/>
              </a:rPr>
              <a:t> Review </a:t>
            </a:r>
            <a:r>
              <a:rPr lang="en-GB" sz="1800" dirty="0">
                <a:solidFill>
                  <a:srgbClr val="000000"/>
                </a:solidFill>
                <a:effectLst/>
                <a:latin typeface="Frutiger LT Std 45 Light"/>
                <a:ea typeface="Calibri" panose="020F0502020204030204" pitchFamily="34" charset="0"/>
                <a:cs typeface="Calibri" panose="020F0502020204030204" pitchFamily="34" charset="0"/>
              </a:rPr>
              <a:t>stated that the UK had the potential to become a world leader in healthcare technologies and anticipated how technology innovation would impact the roles and functions of health and care staff over the next 20 years. Published in the same year, </a:t>
            </a:r>
            <a:r>
              <a:rPr lang="en-GB" sz="1800" u="sng" dirty="0">
                <a:solidFill>
                  <a:srgbClr val="000000"/>
                </a:solidFill>
                <a:effectLst/>
                <a:latin typeface="Frutiger LT Std 45 Light"/>
                <a:ea typeface="Calibri" panose="020F0502020204030204" pitchFamily="34" charset="0"/>
                <a:cs typeface="Calibri" panose="020F0502020204030204" pitchFamily="34" charset="0"/>
              </a:rPr>
              <a:t>A digital framework for allied health professionals</a:t>
            </a:r>
            <a:r>
              <a:rPr lang="en-GB" sz="1800" dirty="0">
                <a:solidFill>
                  <a:srgbClr val="000000"/>
                </a:solidFill>
                <a:effectLst/>
                <a:latin typeface="Frutiger LT Std 45 Light"/>
                <a:ea typeface="Calibri" panose="020F0502020204030204" pitchFamily="34" charset="0"/>
                <a:cs typeface="Calibri" panose="020F0502020204030204" pitchFamily="34" charset="0"/>
              </a:rPr>
              <a:t>, as well as focusing on the AHP workforce also sought to support local services and AHPs to work towards services that are paper-free at the point of care and well-connected to other services and systems. The framework outlined three core ambitions for AHP services that support the development and implementation of local digital roadmaps and use of digital maturity assessments: </a:t>
            </a:r>
            <a:endParaRPr lang="en-GB" sz="1800" dirty="0">
              <a:effectLst/>
              <a:latin typeface="Frutiger LT Std 45 Light"/>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4BDC760-6B62-D64C-A7DB-1A786CC5433A}" type="slidenum">
              <a:rPr lang="en-US" smtClean="0"/>
              <a:t>3</a:t>
            </a:fld>
            <a:endParaRPr lang="en-US"/>
          </a:p>
        </p:txBody>
      </p:sp>
    </p:spTree>
    <p:extLst>
      <p:ext uri="{BB962C8B-B14F-4D97-AF65-F5344CB8AC3E}">
        <p14:creationId xmlns:p14="http://schemas.microsoft.com/office/powerpoint/2010/main" val="132486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Frutiger LT Std 45 Light"/>
                <a:ea typeface="Calibri" panose="020F0502020204030204" pitchFamily="34" charset="0"/>
                <a:cs typeface="Calibri" panose="020F0502020204030204" pitchFamily="34" charset="0"/>
              </a:rPr>
              <a:t>Digital technology and data are critical for the transformation of care. In 2019, the </a:t>
            </a:r>
            <a:r>
              <a:rPr lang="en-GB" sz="1800" u="sng" dirty="0" err="1">
                <a:solidFill>
                  <a:srgbClr val="000000"/>
                </a:solidFill>
                <a:effectLst/>
                <a:latin typeface="Frutiger LT Std 45 Light"/>
                <a:ea typeface="Calibri" panose="020F0502020204030204" pitchFamily="34" charset="0"/>
                <a:cs typeface="Calibri" panose="020F0502020204030204" pitchFamily="34" charset="0"/>
              </a:rPr>
              <a:t>Topol</a:t>
            </a:r>
            <a:r>
              <a:rPr lang="en-GB" sz="1800" u="sng" dirty="0">
                <a:solidFill>
                  <a:srgbClr val="000000"/>
                </a:solidFill>
                <a:effectLst/>
                <a:latin typeface="Frutiger LT Std 45 Light"/>
                <a:ea typeface="Calibri" panose="020F0502020204030204" pitchFamily="34" charset="0"/>
                <a:cs typeface="Calibri" panose="020F0502020204030204" pitchFamily="34" charset="0"/>
              </a:rPr>
              <a:t> Review </a:t>
            </a:r>
            <a:r>
              <a:rPr lang="en-GB" sz="1800" dirty="0">
                <a:solidFill>
                  <a:srgbClr val="000000"/>
                </a:solidFill>
                <a:effectLst/>
                <a:latin typeface="Frutiger LT Std 45 Light"/>
                <a:ea typeface="Calibri" panose="020F0502020204030204" pitchFamily="34" charset="0"/>
                <a:cs typeface="Calibri" panose="020F0502020204030204" pitchFamily="34" charset="0"/>
              </a:rPr>
              <a:t>stated that the UK had the potential to become a world leader in healthcare technologies and anticipated how technology innovation would impact the roles and functions of health and care staff over the next 20 years. Published in the same year, </a:t>
            </a:r>
            <a:r>
              <a:rPr lang="en-GB" sz="1800" u="sng" dirty="0">
                <a:solidFill>
                  <a:srgbClr val="000000"/>
                </a:solidFill>
                <a:effectLst/>
                <a:latin typeface="Frutiger LT Std 45 Light"/>
                <a:ea typeface="Calibri" panose="020F0502020204030204" pitchFamily="34" charset="0"/>
                <a:cs typeface="Calibri" panose="020F0502020204030204" pitchFamily="34" charset="0"/>
              </a:rPr>
              <a:t>A digital framework for allied health professionals</a:t>
            </a:r>
            <a:r>
              <a:rPr lang="en-GB" sz="1800" dirty="0">
                <a:solidFill>
                  <a:srgbClr val="000000"/>
                </a:solidFill>
                <a:effectLst/>
                <a:latin typeface="Frutiger LT Std 45 Light"/>
                <a:ea typeface="Calibri" panose="020F0502020204030204" pitchFamily="34" charset="0"/>
                <a:cs typeface="Calibri" panose="020F0502020204030204" pitchFamily="34" charset="0"/>
              </a:rPr>
              <a:t>, as well as focusing on the AHP workforce also sought to support local services and AHPs to work towards services that are paper-free at the point of care and well-connected to other services and systems. The framework outlined three core ambitions for AHP services that support the development and implementation of local digital roadmaps and use of digital maturity assessments: </a:t>
            </a:r>
            <a:endParaRPr lang="en-GB" sz="1800" dirty="0">
              <a:effectLst/>
              <a:latin typeface="Frutiger LT Std 45 Light"/>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4BDC760-6B62-D64C-A7DB-1A786CC5433A}" type="slidenum">
              <a:rPr lang="en-US" smtClean="0"/>
              <a:t>4</a:t>
            </a:fld>
            <a:endParaRPr lang="en-US"/>
          </a:p>
        </p:txBody>
      </p:sp>
    </p:spTree>
    <p:extLst>
      <p:ext uri="{BB962C8B-B14F-4D97-AF65-F5344CB8AC3E}">
        <p14:creationId xmlns:p14="http://schemas.microsoft.com/office/powerpoint/2010/main" val="32472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Frutiger LT Std 45 Light"/>
                <a:ea typeface="Calibri" panose="020F0502020204030204" pitchFamily="34" charset="0"/>
                <a:cs typeface="Calibri" panose="020F0502020204030204" pitchFamily="34" charset="0"/>
              </a:rPr>
              <a:t>Digital technology and data are critical for the transformation of care. In 2019, the </a:t>
            </a:r>
            <a:r>
              <a:rPr lang="en-GB" sz="1800" u="sng" dirty="0" err="1">
                <a:solidFill>
                  <a:srgbClr val="000000"/>
                </a:solidFill>
                <a:effectLst/>
                <a:latin typeface="Frutiger LT Std 45 Light"/>
                <a:ea typeface="Calibri" panose="020F0502020204030204" pitchFamily="34" charset="0"/>
                <a:cs typeface="Calibri" panose="020F0502020204030204" pitchFamily="34" charset="0"/>
              </a:rPr>
              <a:t>Topol</a:t>
            </a:r>
            <a:r>
              <a:rPr lang="en-GB" sz="1800" u="sng" dirty="0">
                <a:solidFill>
                  <a:srgbClr val="000000"/>
                </a:solidFill>
                <a:effectLst/>
                <a:latin typeface="Frutiger LT Std 45 Light"/>
                <a:ea typeface="Calibri" panose="020F0502020204030204" pitchFamily="34" charset="0"/>
                <a:cs typeface="Calibri" panose="020F0502020204030204" pitchFamily="34" charset="0"/>
              </a:rPr>
              <a:t> Review </a:t>
            </a:r>
            <a:r>
              <a:rPr lang="en-GB" sz="1800" dirty="0">
                <a:solidFill>
                  <a:srgbClr val="000000"/>
                </a:solidFill>
                <a:effectLst/>
                <a:latin typeface="Frutiger LT Std 45 Light"/>
                <a:ea typeface="Calibri" panose="020F0502020204030204" pitchFamily="34" charset="0"/>
                <a:cs typeface="Calibri" panose="020F0502020204030204" pitchFamily="34" charset="0"/>
              </a:rPr>
              <a:t>stated that the UK had the potential to become a world leader in healthcare technologies and anticipated how technology innovation would impact the roles and functions of health and care staff over the next 20 years. Published in the same year, </a:t>
            </a:r>
            <a:r>
              <a:rPr lang="en-GB" sz="1800" u="sng" dirty="0">
                <a:solidFill>
                  <a:srgbClr val="000000"/>
                </a:solidFill>
                <a:effectLst/>
                <a:latin typeface="Frutiger LT Std 45 Light"/>
                <a:ea typeface="Calibri" panose="020F0502020204030204" pitchFamily="34" charset="0"/>
                <a:cs typeface="Calibri" panose="020F0502020204030204" pitchFamily="34" charset="0"/>
              </a:rPr>
              <a:t>A digital framework for allied health professionals</a:t>
            </a:r>
            <a:r>
              <a:rPr lang="en-GB" sz="1800" dirty="0">
                <a:solidFill>
                  <a:srgbClr val="000000"/>
                </a:solidFill>
                <a:effectLst/>
                <a:latin typeface="Frutiger LT Std 45 Light"/>
                <a:ea typeface="Calibri" panose="020F0502020204030204" pitchFamily="34" charset="0"/>
                <a:cs typeface="Calibri" panose="020F0502020204030204" pitchFamily="34" charset="0"/>
              </a:rPr>
              <a:t>, as well as focusing on the AHP workforce also sought to support local services and AHPs to work towards services that are paper-free at the point of care and well-connected to other services and systems. The framework outlined three core ambitions for AHP services that support the development and implementation of local digital roadmaps and use of digital maturity assessments: </a:t>
            </a:r>
            <a:endParaRPr lang="en-GB" sz="1800" dirty="0">
              <a:effectLst/>
              <a:latin typeface="Frutiger LT Std 45 Light"/>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4BDC760-6B62-D64C-A7DB-1A786CC5433A}" type="slidenum">
              <a:rPr lang="en-US" smtClean="0"/>
              <a:t>5</a:t>
            </a:fld>
            <a:endParaRPr lang="en-US"/>
          </a:p>
        </p:txBody>
      </p:sp>
    </p:spTree>
    <p:extLst>
      <p:ext uri="{BB962C8B-B14F-4D97-AF65-F5344CB8AC3E}">
        <p14:creationId xmlns:p14="http://schemas.microsoft.com/office/powerpoint/2010/main" val="293271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88264-9C24-4592-A876-C42FCF2743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39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Frutiger LT Std 45 Light"/>
                <a:ea typeface="Calibri" panose="020F0502020204030204" pitchFamily="34" charset="0"/>
                <a:cs typeface="Calibri" panose="020F0502020204030204" pitchFamily="34" charset="0"/>
              </a:rPr>
              <a:t>Digital technology and data are critical for the transformation of care. In 2019, the </a:t>
            </a:r>
            <a:r>
              <a:rPr lang="en-GB" sz="1800" u="sng" dirty="0" err="1">
                <a:solidFill>
                  <a:srgbClr val="000000"/>
                </a:solidFill>
                <a:effectLst/>
                <a:latin typeface="Frutiger LT Std 45 Light"/>
                <a:ea typeface="Calibri" panose="020F0502020204030204" pitchFamily="34" charset="0"/>
                <a:cs typeface="Calibri" panose="020F0502020204030204" pitchFamily="34" charset="0"/>
              </a:rPr>
              <a:t>Topol</a:t>
            </a:r>
            <a:r>
              <a:rPr lang="en-GB" sz="1800" u="sng" dirty="0">
                <a:solidFill>
                  <a:srgbClr val="000000"/>
                </a:solidFill>
                <a:effectLst/>
                <a:latin typeface="Frutiger LT Std 45 Light"/>
                <a:ea typeface="Calibri" panose="020F0502020204030204" pitchFamily="34" charset="0"/>
                <a:cs typeface="Calibri" panose="020F0502020204030204" pitchFamily="34" charset="0"/>
              </a:rPr>
              <a:t> Review </a:t>
            </a:r>
            <a:r>
              <a:rPr lang="en-GB" sz="1800" dirty="0">
                <a:solidFill>
                  <a:srgbClr val="000000"/>
                </a:solidFill>
                <a:effectLst/>
                <a:latin typeface="Frutiger LT Std 45 Light"/>
                <a:ea typeface="Calibri" panose="020F0502020204030204" pitchFamily="34" charset="0"/>
                <a:cs typeface="Calibri" panose="020F0502020204030204" pitchFamily="34" charset="0"/>
              </a:rPr>
              <a:t>stated that the UK had the potential to become a world leader in healthcare technologies and anticipated how technology innovation would impact the roles and functions of health and care staff over the next 20 years. Published in the same year, </a:t>
            </a:r>
            <a:r>
              <a:rPr lang="en-GB" sz="1800" u="sng" dirty="0">
                <a:solidFill>
                  <a:srgbClr val="000000"/>
                </a:solidFill>
                <a:effectLst/>
                <a:latin typeface="Frutiger LT Std 45 Light"/>
                <a:ea typeface="Calibri" panose="020F0502020204030204" pitchFamily="34" charset="0"/>
                <a:cs typeface="Calibri" panose="020F0502020204030204" pitchFamily="34" charset="0"/>
              </a:rPr>
              <a:t>A digital framework for allied health professionals</a:t>
            </a:r>
            <a:r>
              <a:rPr lang="en-GB" sz="1800" dirty="0">
                <a:solidFill>
                  <a:srgbClr val="000000"/>
                </a:solidFill>
                <a:effectLst/>
                <a:latin typeface="Frutiger LT Std 45 Light"/>
                <a:ea typeface="Calibri" panose="020F0502020204030204" pitchFamily="34" charset="0"/>
                <a:cs typeface="Calibri" panose="020F0502020204030204" pitchFamily="34" charset="0"/>
              </a:rPr>
              <a:t>, as well as focusing on the AHP workforce also sought to support local services and AHPs to work towards services that are paper-free at the point of care and well-connected to other services and systems. The framework outlined three core ambitions for AHP services that support the development and implementation of local digital roadmaps and use of digital maturity assessments: </a:t>
            </a:r>
            <a:endParaRPr lang="en-GB" sz="1800" dirty="0">
              <a:effectLst/>
              <a:latin typeface="Frutiger LT Std 45 Light"/>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4BDC760-6B62-D64C-A7DB-1A786CC5433A}" type="slidenum">
              <a:rPr lang="en-US" smtClean="0"/>
              <a:t>19</a:t>
            </a:fld>
            <a:endParaRPr lang="en-US"/>
          </a:p>
        </p:txBody>
      </p:sp>
    </p:spTree>
    <p:extLst>
      <p:ext uri="{BB962C8B-B14F-4D97-AF65-F5344CB8AC3E}">
        <p14:creationId xmlns:p14="http://schemas.microsoft.com/office/powerpoint/2010/main" val="92749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DC2684D-9DB8-8645-9A24-5822178F0D5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104739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C2684D-9DB8-8645-9A24-5822178F0D5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327770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C2684D-9DB8-8645-9A24-5822178F0D5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151245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1B6146-7186-4E13-BFD0-C7591885F80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3967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1B6146-7186-4E13-BFD0-C7591885F80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331494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B6146-7186-4E13-BFD0-C7591885F80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169312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1B6146-7186-4E13-BFD0-C7591885F804}"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73900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1B6146-7186-4E13-BFD0-C7591885F804}" type="datetimeFigureOut">
              <a:rPr lang="en-GB" smtClean="0"/>
              <a:t>05/12/2022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122863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1B6146-7186-4E13-BFD0-C7591885F804}" type="datetimeFigureOut">
              <a:rPr lang="en-GB" smtClean="0"/>
              <a:t>05/12/2022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204466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B6146-7186-4E13-BFD0-C7591885F804}" type="datetimeFigureOut">
              <a:rPr lang="en-GB" smtClean="0"/>
              <a:t>05/12/2022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248209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B6146-7186-4E13-BFD0-C7591885F804}"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113251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C2684D-9DB8-8645-9A24-5822178F0D5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592018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B6146-7186-4E13-BFD0-C7591885F804}"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2556718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1B6146-7186-4E13-BFD0-C7591885F80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425596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1B6146-7186-4E13-BFD0-C7591885F804}"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B42FA-E0C4-4439-B732-D28D62C04327}" type="slidenum">
              <a:rPr lang="en-GB" smtClean="0"/>
              <a:t>‹#›</a:t>
            </a:fld>
            <a:endParaRPr lang="en-GB"/>
          </a:p>
        </p:txBody>
      </p:sp>
    </p:spTree>
    <p:extLst>
      <p:ext uri="{BB962C8B-B14F-4D97-AF65-F5344CB8AC3E}">
        <p14:creationId xmlns:p14="http://schemas.microsoft.com/office/powerpoint/2010/main" val="197400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C2684D-9DB8-8645-9A24-5822178F0D5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90456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C2684D-9DB8-8645-9A24-5822178F0D5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170099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C2684D-9DB8-8645-9A24-5822178F0D5D}"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136851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DC2684D-9DB8-8645-9A24-5822178F0D5D}"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88353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2684D-9DB8-8645-9A24-5822178F0D5D}"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159614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C2684D-9DB8-8645-9A24-5822178F0D5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179288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C2684D-9DB8-8645-9A24-5822178F0D5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1BBA7-9A5F-3F4C-AB08-16B90763518B}" type="slidenum">
              <a:rPr lang="en-US" smtClean="0"/>
              <a:t>‹#›</a:t>
            </a:fld>
            <a:endParaRPr lang="en-US"/>
          </a:p>
        </p:txBody>
      </p:sp>
    </p:spTree>
    <p:extLst>
      <p:ext uri="{BB962C8B-B14F-4D97-AF65-F5344CB8AC3E}">
        <p14:creationId xmlns:p14="http://schemas.microsoft.com/office/powerpoint/2010/main" val="100166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2684D-9DB8-8645-9A24-5822178F0D5D}" type="datetimeFigureOut">
              <a:rPr lang="en-US" smtClean="0"/>
              <a:t>12/5/2022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1BBA7-9A5F-3F4C-AB08-16B90763518B}" type="slidenum">
              <a:rPr lang="en-US" smtClean="0"/>
              <a:t>‹#›</a:t>
            </a:fld>
            <a:endParaRPr lang="en-US"/>
          </a:p>
        </p:txBody>
      </p:sp>
    </p:spTree>
    <p:extLst>
      <p:ext uri="{BB962C8B-B14F-4D97-AF65-F5344CB8AC3E}">
        <p14:creationId xmlns:p14="http://schemas.microsoft.com/office/powerpoint/2010/main" val="5544378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B6146-7186-4E13-BFD0-C7591885F804}" type="datetimeFigureOut">
              <a:rPr lang="en-GB" smtClean="0"/>
              <a:t>05/12/2022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B42FA-E0C4-4439-B732-D28D62C04327}" type="slidenum">
              <a:rPr lang="en-GB" smtClean="0"/>
              <a:t>‹#›</a:t>
            </a:fld>
            <a:endParaRPr lang="en-GB"/>
          </a:p>
        </p:txBody>
      </p:sp>
    </p:spTree>
    <p:extLst>
      <p:ext uri="{BB962C8B-B14F-4D97-AF65-F5344CB8AC3E}">
        <p14:creationId xmlns:p14="http://schemas.microsoft.com/office/powerpoint/2010/main" val="34464227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D129E-5DFA-C44D-BBCA-3E8735188755}"/>
              </a:ext>
            </a:extLst>
          </p:cNvPr>
          <p:cNvSpPr>
            <a:spLocks noGrp="1"/>
          </p:cNvSpPr>
          <p:nvPr>
            <p:ph type="ctrTitle"/>
          </p:nvPr>
        </p:nvSpPr>
        <p:spPr>
          <a:xfrm>
            <a:off x="795342" y="637953"/>
            <a:ext cx="8272458" cy="3189507"/>
          </a:xfrm>
        </p:spPr>
        <p:txBody>
          <a:bodyPr>
            <a:normAutofit/>
          </a:bodyPr>
          <a:lstStyle/>
          <a:p>
            <a:pPr algn="l"/>
            <a:r>
              <a:rPr lang="en-US" sz="8000">
                <a:solidFill>
                  <a:srgbClr val="FFFFFF"/>
                </a:solidFill>
              </a:rPr>
              <a:t>AHP Digital </a:t>
            </a:r>
          </a:p>
        </p:txBody>
      </p:sp>
      <p:sp>
        <p:nvSpPr>
          <p:cNvPr id="19"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84BA22D5-2282-0E45-AB5B-AE6B39231E30}"/>
              </a:ext>
            </a:extLst>
          </p:cNvPr>
          <p:cNvSpPr>
            <a:spLocks noGrp="1"/>
          </p:cNvSpPr>
          <p:nvPr>
            <p:ph type="subTitle" idx="1"/>
          </p:nvPr>
        </p:nvSpPr>
        <p:spPr>
          <a:xfrm>
            <a:off x="795342" y="4377268"/>
            <a:ext cx="7970903" cy="1280582"/>
          </a:xfrm>
        </p:spPr>
        <p:txBody>
          <a:bodyPr anchor="t">
            <a:normAutofit/>
          </a:bodyPr>
          <a:lstStyle/>
          <a:p>
            <a:pPr algn="l"/>
            <a:r>
              <a:rPr lang="en-US" dirty="0">
                <a:solidFill>
                  <a:srgbClr val="FEFFFF"/>
                </a:solidFill>
              </a:rPr>
              <a:t>Katrina Kennedy</a:t>
            </a:r>
          </a:p>
          <a:p>
            <a:pPr algn="l"/>
            <a:r>
              <a:rPr lang="en-US" dirty="0">
                <a:solidFill>
                  <a:srgbClr val="FEFFFF"/>
                </a:solidFill>
              </a:rPr>
              <a:t>Associate Director of AHP </a:t>
            </a:r>
          </a:p>
        </p:txBody>
      </p:sp>
      <p:sp>
        <p:nvSpPr>
          <p:cNvPr id="25"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03676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156715-22D6-FB4F-B252-2F1DA4FBF916}"/>
              </a:ext>
            </a:extLst>
          </p:cNvPr>
          <p:cNvSpPr txBox="1"/>
          <p:nvPr/>
        </p:nvSpPr>
        <p:spPr>
          <a:xfrm>
            <a:off x="327546" y="354842"/>
            <a:ext cx="11696132" cy="923330"/>
          </a:xfrm>
          <a:prstGeom prst="rect">
            <a:avLst/>
          </a:prstGeom>
          <a:solidFill>
            <a:schemeClr val="accent1"/>
          </a:solidFill>
        </p:spPr>
        <p:txBody>
          <a:bodyPr wrap="square" rtlCol="0">
            <a:spAutoFit/>
          </a:bodyPr>
          <a:lstStyle/>
          <a:p>
            <a:r>
              <a:rPr lang="en-US" dirty="0"/>
              <a:t>2. What are the behavioral changes we need to see across primary, community and Acute care to fully embed and optimize the technology/ digital innovation we already have in Dorset?</a:t>
            </a:r>
          </a:p>
          <a:p>
            <a:endParaRPr lang="en-US" dirty="0"/>
          </a:p>
        </p:txBody>
      </p:sp>
      <p:sp>
        <p:nvSpPr>
          <p:cNvPr id="6" name="TextBox 5">
            <a:extLst>
              <a:ext uri="{FF2B5EF4-FFF2-40B4-BE49-F238E27FC236}">
                <a16:creationId xmlns:a16="http://schemas.microsoft.com/office/drawing/2014/main" id="{A5AE6D76-6975-0345-85CC-C1C014EC4042}"/>
              </a:ext>
            </a:extLst>
          </p:cNvPr>
          <p:cNvSpPr txBox="1"/>
          <p:nvPr/>
        </p:nvSpPr>
        <p:spPr>
          <a:xfrm>
            <a:off x="1849273" y="2638443"/>
            <a:ext cx="1487606" cy="369332"/>
          </a:xfrm>
          <a:prstGeom prst="rect">
            <a:avLst/>
          </a:prstGeom>
          <a:solidFill>
            <a:schemeClr val="tx2">
              <a:lumMod val="60000"/>
              <a:lumOff val="4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a:t>Collaboration</a:t>
            </a:r>
          </a:p>
        </p:txBody>
      </p:sp>
      <p:sp>
        <p:nvSpPr>
          <p:cNvPr id="7" name="TextBox 6">
            <a:extLst>
              <a:ext uri="{FF2B5EF4-FFF2-40B4-BE49-F238E27FC236}">
                <a16:creationId xmlns:a16="http://schemas.microsoft.com/office/drawing/2014/main" id="{9EEC5BC8-5347-0945-ABEA-2367C4766F1B}"/>
              </a:ext>
            </a:extLst>
          </p:cNvPr>
          <p:cNvSpPr txBox="1"/>
          <p:nvPr/>
        </p:nvSpPr>
        <p:spPr>
          <a:xfrm>
            <a:off x="9328129" y="3780169"/>
            <a:ext cx="1774209" cy="646331"/>
          </a:xfrm>
          <a:prstGeom prst="rect">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t>Integrated  Systems</a:t>
            </a:r>
          </a:p>
        </p:txBody>
      </p:sp>
      <p:sp>
        <p:nvSpPr>
          <p:cNvPr id="8" name="TextBox 7">
            <a:extLst>
              <a:ext uri="{FF2B5EF4-FFF2-40B4-BE49-F238E27FC236}">
                <a16:creationId xmlns:a16="http://schemas.microsoft.com/office/drawing/2014/main" id="{99112B1A-0053-2140-9A4F-0A620FBE067D}"/>
              </a:ext>
            </a:extLst>
          </p:cNvPr>
          <p:cNvSpPr txBox="1"/>
          <p:nvPr/>
        </p:nvSpPr>
        <p:spPr>
          <a:xfrm>
            <a:off x="7147275" y="2385243"/>
            <a:ext cx="1091821" cy="369332"/>
          </a:xfrm>
          <a:prstGeom prst="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Training</a:t>
            </a:r>
          </a:p>
        </p:txBody>
      </p:sp>
      <p:sp>
        <p:nvSpPr>
          <p:cNvPr id="9" name="TextBox 8">
            <a:extLst>
              <a:ext uri="{FF2B5EF4-FFF2-40B4-BE49-F238E27FC236}">
                <a16:creationId xmlns:a16="http://schemas.microsoft.com/office/drawing/2014/main" id="{69D80AC6-98B9-364B-8654-B44426034A4A}"/>
              </a:ext>
            </a:extLst>
          </p:cNvPr>
          <p:cNvSpPr txBox="1"/>
          <p:nvPr/>
        </p:nvSpPr>
        <p:spPr>
          <a:xfrm>
            <a:off x="5029938" y="4718352"/>
            <a:ext cx="2252285" cy="646331"/>
          </a:xfrm>
          <a:prstGeom prst="rect">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t>Promotion/incentives to change</a:t>
            </a:r>
          </a:p>
        </p:txBody>
      </p:sp>
      <p:sp>
        <p:nvSpPr>
          <p:cNvPr id="10" name="TextBox 9">
            <a:extLst>
              <a:ext uri="{FF2B5EF4-FFF2-40B4-BE49-F238E27FC236}">
                <a16:creationId xmlns:a16="http://schemas.microsoft.com/office/drawing/2014/main" id="{1D4C04A8-BFFC-8F42-B97A-7087D3FDB983}"/>
              </a:ext>
            </a:extLst>
          </p:cNvPr>
          <p:cNvSpPr txBox="1"/>
          <p:nvPr/>
        </p:nvSpPr>
        <p:spPr>
          <a:xfrm>
            <a:off x="1214652" y="4780235"/>
            <a:ext cx="2614398" cy="369332"/>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Acceptance/Willingness</a:t>
            </a:r>
          </a:p>
        </p:txBody>
      </p:sp>
      <p:sp>
        <p:nvSpPr>
          <p:cNvPr id="16" name="TextBox 15">
            <a:extLst>
              <a:ext uri="{FF2B5EF4-FFF2-40B4-BE49-F238E27FC236}">
                <a16:creationId xmlns:a16="http://schemas.microsoft.com/office/drawing/2014/main" id="{0C7F360C-26C4-DF4A-A1D0-ACE89117CC81}"/>
              </a:ext>
            </a:extLst>
          </p:cNvPr>
          <p:cNvSpPr txBox="1"/>
          <p:nvPr/>
        </p:nvSpPr>
        <p:spPr>
          <a:xfrm>
            <a:off x="565374" y="1671863"/>
            <a:ext cx="2356513" cy="646331"/>
          </a:xfrm>
          <a:prstGeom prst="rect">
            <a:avLst/>
          </a:prstGeom>
          <a:noFill/>
        </p:spPr>
        <p:txBody>
          <a:bodyPr wrap="square" rtlCol="0">
            <a:spAutoFit/>
          </a:bodyPr>
          <a:lstStyle/>
          <a:p>
            <a:r>
              <a:rPr lang="en-GB" sz="1200" dirty="0"/>
              <a:t>Improved collaboration, joint training , joint or improved access to computer systems (1)</a:t>
            </a:r>
            <a:endParaRPr lang="en-US" sz="1200" dirty="0"/>
          </a:p>
        </p:txBody>
      </p:sp>
      <p:sp>
        <p:nvSpPr>
          <p:cNvPr id="17" name="TextBox 16">
            <a:extLst>
              <a:ext uri="{FF2B5EF4-FFF2-40B4-BE49-F238E27FC236}">
                <a16:creationId xmlns:a16="http://schemas.microsoft.com/office/drawing/2014/main" id="{5A49429E-1DBE-B643-B908-E10F940B419E}"/>
              </a:ext>
            </a:extLst>
          </p:cNvPr>
          <p:cNvSpPr txBox="1"/>
          <p:nvPr/>
        </p:nvSpPr>
        <p:spPr>
          <a:xfrm>
            <a:off x="10508776" y="5004381"/>
            <a:ext cx="1514902" cy="830997"/>
          </a:xfrm>
          <a:prstGeom prst="rect">
            <a:avLst/>
          </a:prstGeom>
          <a:noFill/>
        </p:spPr>
        <p:txBody>
          <a:bodyPr wrap="square" rtlCol="0">
            <a:spAutoFit/>
          </a:bodyPr>
          <a:lstStyle/>
          <a:p>
            <a:r>
              <a:rPr lang="en-GB" sz="1200" dirty="0"/>
              <a:t>Aligning systems used across all areas of acute and community (5)</a:t>
            </a:r>
            <a:endParaRPr lang="en-US" sz="1200" dirty="0"/>
          </a:p>
        </p:txBody>
      </p:sp>
      <p:sp>
        <p:nvSpPr>
          <p:cNvPr id="18" name="TextBox 17">
            <a:extLst>
              <a:ext uri="{FF2B5EF4-FFF2-40B4-BE49-F238E27FC236}">
                <a16:creationId xmlns:a16="http://schemas.microsoft.com/office/drawing/2014/main" id="{BF8DA353-B0FC-0545-8293-7CCCAAC9984E}"/>
              </a:ext>
            </a:extLst>
          </p:cNvPr>
          <p:cNvSpPr txBox="1"/>
          <p:nvPr/>
        </p:nvSpPr>
        <p:spPr>
          <a:xfrm>
            <a:off x="3002575" y="1517424"/>
            <a:ext cx="1723709" cy="646331"/>
          </a:xfrm>
          <a:prstGeom prst="rect">
            <a:avLst/>
          </a:prstGeom>
          <a:noFill/>
        </p:spPr>
        <p:txBody>
          <a:bodyPr wrap="square" rtlCol="0">
            <a:spAutoFit/>
          </a:bodyPr>
          <a:lstStyle/>
          <a:p>
            <a:r>
              <a:rPr lang="en-GB" sz="1200" dirty="0"/>
              <a:t>Patient support / training to improve confidence (1)</a:t>
            </a:r>
            <a:endParaRPr lang="en-US" sz="1200" dirty="0"/>
          </a:p>
        </p:txBody>
      </p:sp>
      <p:sp>
        <p:nvSpPr>
          <p:cNvPr id="19" name="TextBox 18">
            <a:extLst>
              <a:ext uri="{FF2B5EF4-FFF2-40B4-BE49-F238E27FC236}">
                <a16:creationId xmlns:a16="http://schemas.microsoft.com/office/drawing/2014/main" id="{79EFAD3A-AF17-1642-8EA5-FD9BA87BAF92}"/>
              </a:ext>
            </a:extLst>
          </p:cNvPr>
          <p:cNvSpPr txBox="1"/>
          <p:nvPr/>
        </p:nvSpPr>
        <p:spPr>
          <a:xfrm>
            <a:off x="7819709" y="4599296"/>
            <a:ext cx="1924792" cy="1015663"/>
          </a:xfrm>
          <a:prstGeom prst="rect">
            <a:avLst/>
          </a:prstGeom>
          <a:noFill/>
        </p:spPr>
        <p:txBody>
          <a:bodyPr wrap="square" rtlCol="0">
            <a:spAutoFit/>
          </a:bodyPr>
          <a:lstStyle/>
          <a:p>
            <a:r>
              <a:rPr lang="en-GB" sz="1200" dirty="0"/>
              <a:t>Computer systems designed jointly that speak to each other and pull information across. Training collaboration (1)</a:t>
            </a:r>
            <a:endParaRPr lang="en-US" sz="1200" dirty="0"/>
          </a:p>
        </p:txBody>
      </p:sp>
      <p:sp>
        <p:nvSpPr>
          <p:cNvPr id="20" name="TextBox 19">
            <a:extLst>
              <a:ext uri="{FF2B5EF4-FFF2-40B4-BE49-F238E27FC236}">
                <a16:creationId xmlns:a16="http://schemas.microsoft.com/office/drawing/2014/main" id="{AE9C3DB2-0ED9-B744-803E-8040617EA983}"/>
              </a:ext>
            </a:extLst>
          </p:cNvPr>
          <p:cNvSpPr txBox="1"/>
          <p:nvPr/>
        </p:nvSpPr>
        <p:spPr>
          <a:xfrm>
            <a:off x="2607926" y="5760737"/>
            <a:ext cx="2674961" cy="1015663"/>
          </a:xfrm>
          <a:prstGeom prst="rect">
            <a:avLst/>
          </a:prstGeom>
          <a:noFill/>
        </p:spPr>
        <p:txBody>
          <a:bodyPr wrap="square" rtlCol="0">
            <a:spAutoFit/>
          </a:bodyPr>
          <a:lstStyle/>
          <a:p>
            <a:r>
              <a:rPr lang="en-GB" sz="1200" dirty="0"/>
              <a:t>Promotion to the general public of digital assessment as the 'new normal' increased communication through media to explain why and how this is happening and the benefits (5)</a:t>
            </a:r>
            <a:endParaRPr lang="en-US" sz="1200" dirty="0"/>
          </a:p>
        </p:txBody>
      </p:sp>
      <p:sp>
        <p:nvSpPr>
          <p:cNvPr id="21" name="TextBox 20">
            <a:extLst>
              <a:ext uri="{FF2B5EF4-FFF2-40B4-BE49-F238E27FC236}">
                <a16:creationId xmlns:a16="http://schemas.microsoft.com/office/drawing/2014/main" id="{C22AEC6C-C6BD-8C4E-96FD-69124E3F2E41}"/>
              </a:ext>
            </a:extLst>
          </p:cNvPr>
          <p:cNvSpPr txBox="1"/>
          <p:nvPr/>
        </p:nvSpPr>
        <p:spPr>
          <a:xfrm>
            <a:off x="10090553" y="2012114"/>
            <a:ext cx="2183642" cy="1200329"/>
          </a:xfrm>
          <a:prstGeom prst="rect">
            <a:avLst/>
          </a:prstGeom>
          <a:noFill/>
        </p:spPr>
        <p:txBody>
          <a:bodyPr wrap="square" rtlCol="0">
            <a:spAutoFit/>
          </a:bodyPr>
          <a:lstStyle/>
          <a:p>
            <a:r>
              <a:rPr lang="en-GB" sz="1200" dirty="0"/>
              <a:t>Working as a one team of health and social care we need access to just one system to record client/patient information and be able to access.(1)</a:t>
            </a:r>
            <a:endParaRPr lang="en-US" sz="1200" dirty="0"/>
          </a:p>
        </p:txBody>
      </p:sp>
      <p:sp>
        <p:nvSpPr>
          <p:cNvPr id="22" name="TextBox 21">
            <a:extLst>
              <a:ext uri="{FF2B5EF4-FFF2-40B4-BE49-F238E27FC236}">
                <a16:creationId xmlns:a16="http://schemas.microsoft.com/office/drawing/2014/main" id="{A6B44EF7-4C27-904F-8400-DE098965B73F}"/>
              </a:ext>
            </a:extLst>
          </p:cNvPr>
          <p:cNvSpPr txBox="1"/>
          <p:nvPr/>
        </p:nvSpPr>
        <p:spPr>
          <a:xfrm>
            <a:off x="7819709" y="1277658"/>
            <a:ext cx="2395524" cy="830997"/>
          </a:xfrm>
          <a:prstGeom prst="rect">
            <a:avLst/>
          </a:prstGeom>
          <a:noFill/>
        </p:spPr>
        <p:txBody>
          <a:bodyPr wrap="square" rtlCol="0">
            <a:spAutoFit/>
          </a:bodyPr>
          <a:lstStyle/>
          <a:p>
            <a:r>
              <a:rPr lang="en-GB" sz="1200" dirty="0"/>
              <a:t>Support for care and nursing homes to use technology, supporting patient expectation for it's use (2)</a:t>
            </a:r>
            <a:endParaRPr lang="en-US" sz="1200" dirty="0"/>
          </a:p>
        </p:txBody>
      </p:sp>
      <p:sp>
        <p:nvSpPr>
          <p:cNvPr id="23" name="TextBox 22">
            <a:extLst>
              <a:ext uri="{FF2B5EF4-FFF2-40B4-BE49-F238E27FC236}">
                <a16:creationId xmlns:a16="http://schemas.microsoft.com/office/drawing/2014/main" id="{36F763A6-34EB-C644-A319-1DDD3021B634}"/>
              </a:ext>
            </a:extLst>
          </p:cNvPr>
          <p:cNvSpPr txBox="1"/>
          <p:nvPr/>
        </p:nvSpPr>
        <p:spPr>
          <a:xfrm>
            <a:off x="2756849" y="3810423"/>
            <a:ext cx="1815151" cy="646331"/>
          </a:xfrm>
          <a:prstGeom prst="rect">
            <a:avLst/>
          </a:prstGeom>
          <a:noFill/>
        </p:spPr>
        <p:txBody>
          <a:bodyPr wrap="square" rtlCol="0">
            <a:spAutoFit/>
          </a:bodyPr>
          <a:lstStyle/>
          <a:p>
            <a:r>
              <a:rPr lang="en-GB" sz="1200" dirty="0"/>
              <a:t>Willingness to try different technologies- playing around (3)</a:t>
            </a:r>
            <a:endParaRPr lang="en-US" sz="1200" dirty="0"/>
          </a:p>
        </p:txBody>
      </p:sp>
      <p:sp>
        <p:nvSpPr>
          <p:cNvPr id="24" name="TextBox 23">
            <a:extLst>
              <a:ext uri="{FF2B5EF4-FFF2-40B4-BE49-F238E27FC236}">
                <a16:creationId xmlns:a16="http://schemas.microsoft.com/office/drawing/2014/main" id="{DF26EC44-77EA-834D-895E-152C0860F33F}"/>
              </a:ext>
            </a:extLst>
          </p:cNvPr>
          <p:cNvSpPr txBox="1"/>
          <p:nvPr/>
        </p:nvSpPr>
        <p:spPr>
          <a:xfrm>
            <a:off x="6081992" y="3378112"/>
            <a:ext cx="1934280" cy="646331"/>
          </a:xfrm>
          <a:prstGeom prst="rect">
            <a:avLst/>
          </a:prstGeom>
          <a:noFill/>
        </p:spPr>
        <p:txBody>
          <a:bodyPr wrap="square" rtlCol="0">
            <a:spAutoFit/>
          </a:bodyPr>
          <a:lstStyle/>
          <a:p>
            <a:r>
              <a:rPr lang="en-GB" sz="1200" dirty="0"/>
              <a:t>Senior population may not have access to technology or know how to use it.(1)</a:t>
            </a:r>
            <a:endParaRPr lang="en-US" sz="1200" dirty="0"/>
          </a:p>
        </p:txBody>
      </p:sp>
      <p:sp>
        <p:nvSpPr>
          <p:cNvPr id="25" name="TextBox 24">
            <a:extLst>
              <a:ext uri="{FF2B5EF4-FFF2-40B4-BE49-F238E27FC236}">
                <a16:creationId xmlns:a16="http://schemas.microsoft.com/office/drawing/2014/main" id="{E0110636-E798-9442-AA66-ECA0DC65FD5E}"/>
              </a:ext>
            </a:extLst>
          </p:cNvPr>
          <p:cNvSpPr txBox="1"/>
          <p:nvPr/>
        </p:nvSpPr>
        <p:spPr>
          <a:xfrm>
            <a:off x="298337" y="3994828"/>
            <a:ext cx="1897039" cy="461665"/>
          </a:xfrm>
          <a:prstGeom prst="rect">
            <a:avLst/>
          </a:prstGeom>
          <a:noFill/>
        </p:spPr>
        <p:txBody>
          <a:bodyPr wrap="square" rtlCol="0">
            <a:spAutoFit/>
          </a:bodyPr>
          <a:lstStyle/>
          <a:p>
            <a:r>
              <a:rPr lang="en-US" sz="1200" dirty="0"/>
              <a:t>Supporting patients to access (2)</a:t>
            </a:r>
          </a:p>
        </p:txBody>
      </p:sp>
      <p:cxnSp>
        <p:nvCxnSpPr>
          <p:cNvPr id="3" name="Straight Connector 2"/>
          <p:cNvCxnSpPr>
            <a:cxnSpLocks/>
          </p:cNvCxnSpPr>
          <p:nvPr/>
        </p:nvCxnSpPr>
        <p:spPr>
          <a:xfrm flipV="1">
            <a:off x="3035958" y="2309533"/>
            <a:ext cx="0" cy="23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14652" y="2385243"/>
            <a:ext cx="393712" cy="288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3579" y="4599296"/>
            <a:ext cx="277585" cy="181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4986" y="5298621"/>
            <a:ext cx="272940" cy="316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H="1">
            <a:off x="1633265" y="5298621"/>
            <a:ext cx="220730" cy="198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756849" y="4523014"/>
            <a:ext cx="508865" cy="172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6879" y="3212443"/>
            <a:ext cx="165600" cy="552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9464082" y="4337932"/>
            <a:ext cx="151369" cy="230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327571" y="2012114"/>
            <a:ext cx="367393" cy="471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H="1">
            <a:off x="10362842" y="3378112"/>
            <a:ext cx="88299" cy="261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215233" y="4371465"/>
            <a:ext cx="471817" cy="520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049132" y="2906486"/>
            <a:ext cx="98143" cy="373133"/>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3E53C27-A25E-9444-A81F-9763119D0CCA}"/>
              </a:ext>
            </a:extLst>
          </p:cNvPr>
          <p:cNvSpPr txBox="1"/>
          <p:nvPr/>
        </p:nvSpPr>
        <p:spPr>
          <a:xfrm>
            <a:off x="4080933" y="5367867"/>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F5AA2538-F762-5D46-B570-3DC6AC587D0F}"/>
              </a:ext>
            </a:extLst>
          </p:cNvPr>
          <p:cNvSpPr txBox="1"/>
          <p:nvPr/>
        </p:nvSpPr>
        <p:spPr>
          <a:xfrm>
            <a:off x="5986810" y="5774313"/>
            <a:ext cx="2252286" cy="830997"/>
          </a:xfrm>
          <a:prstGeom prst="rect">
            <a:avLst/>
          </a:prstGeom>
          <a:noFill/>
        </p:spPr>
        <p:txBody>
          <a:bodyPr wrap="square" rtlCol="0">
            <a:spAutoFit/>
          </a:bodyPr>
          <a:lstStyle/>
          <a:p>
            <a:r>
              <a:rPr lang="en-GB" sz="1200" dirty="0"/>
              <a:t>How this can benefit our practice, people need user examples for them to see and realise</a:t>
            </a:r>
            <a:endParaRPr lang="en-US" sz="1200" dirty="0"/>
          </a:p>
        </p:txBody>
      </p:sp>
      <p:cxnSp>
        <p:nvCxnSpPr>
          <p:cNvPr id="35" name="Straight Connector 34">
            <a:extLst>
              <a:ext uri="{FF2B5EF4-FFF2-40B4-BE49-F238E27FC236}">
                <a16:creationId xmlns:a16="http://schemas.microsoft.com/office/drawing/2014/main" id="{3ACDC114-D708-2A48-9D98-5E6FA2FD35A6}"/>
              </a:ext>
            </a:extLst>
          </p:cNvPr>
          <p:cNvCxnSpPr>
            <a:cxnSpLocks/>
          </p:cNvCxnSpPr>
          <p:nvPr/>
        </p:nvCxnSpPr>
        <p:spPr>
          <a:xfrm flipH="1">
            <a:off x="1422430" y="3073085"/>
            <a:ext cx="220730" cy="198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CD8361-F2A5-6E4A-A3A9-184B2A7A2BA7}"/>
              </a:ext>
            </a:extLst>
          </p:cNvPr>
          <p:cNvCxnSpPr>
            <a:cxnSpLocks/>
          </p:cNvCxnSpPr>
          <p:nvPr/>
        </p:nvCxnSpPr>
        <p:spPr>
          <a:xfrm>
            <a:off x="8247063" y="2875842"/>
            <a:ext cx="130016" cy="13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2B32DE-3039-7D4F-90BE-75254D5B64FB}"/>
              </a:ext>
            </a:extLst>
          </p:cNvPr>
          <p:cNvCxnSpPr>
            <a:cxnSpLocks/>
          </p:cNvCxnSpPr>
          <p:nvPr/>
        </p:nvCxnSpPr>
        <p:spPr>
          <a:xfrm>
            <a:off x="5666158" y="4388943"/>
            <a:ext cx="83263" cy="2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7E1A6B-2881-244D-B7CB-FD52974F2E58}"/>
              </a:ext>
            </a:extLst>
          </p:cNvPr>
          <p:cNvCxnSpPr>
            <a:cxnSpLocks/>
          </p:cNvCxnSpPr>
          <p:nvPr/>
        </p:nvCxnSpPr>
        <p:spPr>
          <a:xfrm>
            <a:off x="6306243" y="5497049"/>
            <a:ext cx="118336" cy="24187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D7CFC7-B4E8-2F49-A29A-532C5A0A7A33}"/>
              </a:ext>
            </a:extLst>
          </p:cNvPr>
          <p:cNvSpPr txBox="1"/>
          <p:nvPr/>
        </p:nvSpPr>
        <p:spPr>
          <a:xfrm>
            <a:off x="8377079" y="2729226"/>
            <a:ext cx="1522640" cy="830997"/>
          </a:xfrm>
          <a:prstGeom prst="rect">
            <a:avLst/>
          </a:prstGeom>
          <a:noFill/>
        </p:spPr>
        <p:txBody>
          <a:bodyPr wrap="square" rtlCol="0">
            <a:spAutoFit/>
          </a:bodyPr>
          <a:lstStyle/>
          <a:p>
            <a:r>
              <a:rPr lang="en-GB" sz="1200" dirty="0"/>
              <a:t>Better training and awareness of IT systems </a:t>
            </a:r>
            <a:r>
              <a:rPr lang="en-GB" sz="1200" dirty="0" err="1"/>
              <a:t>eg</a:t>
            </a:r>
            <a:r>
              <a:rPr lang="en-GB" sz="1200" dirty="0"/>
              <a:t> TEAMs (3)</a:t>
            </a:r>
            <a:endParaRPr lang="en-US" sz="1200" dirty="0"/>
          </a:p>
        </p:txBody>
      </p:sp>
      <p:sp>
        <p:nvSpPr>
          <p:cNvPr id="33" name="TextBox 32">
            <a:extLst>
              <a:ext uri="{FF2B5EF4-FFF2-40B4-BE49-F238E27FC236}">
                <a16:creationId xmlns:a16="http://schemas.microsoft.com/office/drawing/2014/main" id="{8E9DD2A9-44CF-3043-A9DC-DB22BA47E2CB}"/>
              </a:ext>
            </a:extLst>
          </p:cNvPr>
          <p:cNvSpPr txBox="1"/>
          <p:nvPr/>
        </p:nvSpPr>
        <p:spPr>
          <a:xfrm>
            <a:off x="4681182" y="4133588"/>
            <a:ext cx="2466093" cy="461665"/>
          </a:xfrm>
          <a:prstGeom prst="rect">
            <a:avLst/>
          </a:prstGeom>
          <a:noFill/>
        </p:spPr>
        <p:txBody>
          <a:bodyPr wrap="square" rtlCol="0">
            <a:spAutoFit/>
          </a:bodyPr>
          <a:lstStyle/>
          <a:p>
            <a:r>
              <a:rPr lang="en-US" sz="1200" dirty="0"/>
              <a:t>Senior management support and buy in (2)</a:t>
            </a:r>
          </a:p>
        </p:txBody>
      </p:sp>
      <p:sp>
        <p:nvSpPr>
          <p:cNvPr id="45" name="TextBox 44">
            <a:extLst>
              <a:ext uri="{FF2B5EF4-FFF2-40B4-BE49-F238E27FC236}">
                <a16:creationId xmlns:a16="http://schemas.microsoft.com/office/drawing/2014/main" id="{36550B7D-BAE1-E74D-B059-EECDA6552D82}"/>
              </a:ext>
            </a:extLst>
          </p:cNvPr>
          <p:cNvSpPr txBox="1"/>
          <p:nvPr/>
        </p:nvSpPr>
        <p:spPr>
          <a:xfrm>
            <a:off x="182523" y="5774313"/>
            <a:ext cx="2110589" cy="646331"/>
          </a:xfrm>
          <a:prstGeom prst="rect">
            <a:avLst/>
          </a:prstGeom>
          <a:noFill/>
        </p:spPr>
        <p:txBody>
          <a:bodyPr wrap="square" rtlCol="0">
            <a:spAutoFit/>
          </a:bodyPr>
          <a:lstStyle/>
          <a:p>
            <a:r>
              <a:rPr lang="en-GB" sz="1200" dirty="0"/>
              <a:t>Staff accepting change in role and wanting to go back to all face to face when able (4)</a:t>
            </a:r>
            <a:endParaRPr lang="en-US" sz="1200" dirty="0"/>
          </a:p>
        </p:txBody>
      </p:sp>
      <p:sp>
        <p:nvSpPr>
          <p:cNvPr id="47" name="TextBox 46">
            <a:extLst>
              <a:ext uri="{FF2B5EF4-FFF2-40B4-BE49-F238E27FC236}">
                <a16:creationId xmlns:a16="http://schemas.microsoft.com/office/drawing/2014/main" id="{56697E71-8E59-234E-A799-27D0F9604082}"/>
              </a:ext>
            </a:extLst>
          </p:cNvPr>
          <p:cNvSpPr txBox="1"/>
          <p:nvPr/>
        </p:nvSpPr>
        <p:spPr>
          <a:xfrm>
            <a:off x="182523" y="3279619"/>
            <a:ext cx="2110589" cy="461665"/>
          </a:xfrm>
          <a:prstGeom prst="rect">
            <a:avLst/>
          </a:prstGeom>
          <a:noFill/>
        </p:spPr>
        <p:txBody>
          <a:bodyPr wrap="square" rtlCol="0">
            <a:spAutoFit/>
          </a:bodyPr>
          <a:lstStyle/>
          <a:p>
            <a:r>
              <a:rPr lang="en-GB" sz="1200" dirty="0"/>
              <a:t>more opportunities for collaborative working (8)</a:t>
            </a:r>
            <a:endParaRPr lang="en-US" sz="1200" dirty="0"/>
          </a:p>
        </p:txBody>
      </p:sp>
      <p:cxnSp>
        <p:nvCxnSpPr>
          <p:cNvPr id="49" name="Straight Connector 48">
            <a:extLst>
              <a:ext uri="{FF2B5EF4-FFF2-40B4-BE49-F238E27FC236}">
                <a16:creationId xmlns:a16="http://schemas.microsoft.com/office/drawing/2014/main" id="{0DA2339A-68A5-464F-B95F-6147475687B4}"/>
              </a:ext>
            </a:extLst>
          </p:cNvPr>
          <p:cNvCxnSpPr>
            <a:cxnSpLocks/>
          </p:cNvCxnSpPr>
          <p:nvPr/>
        </p:nvCxnSpPr>
        <p:spPr>
          <a:xfrm>
            <a:off x="7493253" y="5509219"/>
            <a:ext cx="455557" cy="251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464BAAD-4C9A-CB44-A7A1-8C12AE24A9D8}"/>
              </a:ext>
            </a:extLst>
          </p:cNvPr>
          <p:cNvCxnSpPr>
            <a:cxnSpLocks/>
          </p:cNvCxnSpPr>
          <p:nvPr/>
        </p:nvCxnSpPr>
        <p:spPr>
          <a:xfrm flipH="1">
            <a:off x="5967476" y="2590279"/>
            <a:ext cx="220730" cy="198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EC9DDE-8BD4-6D4B-89C6-24BB0722A6CF}"/>
              </a:ext>
            </a:extLst>
          </p:cNvPr>
          <p:cNvCxnSpPr>
            <a:cxnSpLocks/>
          </p:cNvCxnSpPr>
          <p:nvPr/>
        </p:nvCxnSpPr>
        <p:spPr>
          <a:xfrm flipH="1">
            <a:off x="8933539" y="3990032"/>
            <a:ext cx="261991" cy="13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BF5F567-6769-F24B-BC37-9C74CE918F2E}"/>
              </a:ext>
            </a:extLst>
          </p:cNvPr>
          <p:cNvCxnSpPr>
            <a:cxnSpLocks/>
          </p:cNvCxnSpPr>
          <p:nvPr/>
        </p:nvCxnSpPr>
        <p:spPr>
          <a:xfrm>
            <a:off x="4918074" y="2635049"/>
            <a:ext cx="105043" cy="130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097DA0-A0AF-1A4D-9957-3EAFFCC9D8F0}"/>
              </a:ext>
            </a:extLst>
          </p:cNvPr>
          <p:cNvCxnSpPr>
            <a:cxnSpLocks/>
          </p:cNvCxnSpPr>
          <p:nvPr/>
        </p:nvCxnSpPr>
        <p:spPr>
          <a:xfrm flipH="1" flipV="1">
            <a:off x="11126443" y="3955622"/>
            <a:ext cx="139784" cy="68821"/>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D3AC34D-9674-7044-8D03-DA2BFB134338}"/>
              </a:ext>
            </a:extLst>
          </p:cNvPr>
          <p:cNvSpPr txBox="1"/>
          <p:nvPr/>
        </p:nvSpPr>
        <p:spPr>
          <a:xfrm>
            <a:off x="11253433" y="3414071"/>
            <a:ext cx="987188" cy="1384995"/>
          </a:xfrm>
          <a:prstGeom prst="rect">
            <a:avLst/>
          </a:prstGeom>
          <a:noFill/>
        </p:spPr>
        <p:txBody>
          <a:bodyPr wrap="square" rtlCol="0">
            <a:spAutoFit/>
          </a:bodyPr>
          <a:lstStyle/>
          <a:p>
            <a:r>
              <a:rPr lang="en-GB" sz="1200" dirty="0"/>
              <a:t>Develop system of saving/organising info so can access when needed (3)</a:t>
            </a:r>
            <a:endParaRPr lang="en-US" sz="1200" dirty="0"/>
          </a:p>
        </p:txBody>
      </p:sp>
      <p:sp>
        <p:nvSpPr>
          <p:cNvPr id="58" name="TextBox 57">
            <a:extLst>
              <a:ext uri="{FF2B5EF4-FFF2-40B4-BE49-F238E27FC236}">
                <a16:creationId xmlns:a16="http://schemas.microsoft.com/office/drawing/2014/main" id="{6A5DD38D-D7F6-0145-B0BC-918ECC5A57C4}"/>
              </a:ext>
            </a:extLst>
          </p:cNvPr>
          <p:cNvSpPr txBox="1"/>
          <p:nvPr/>
        </p:nvSpPr>
        <p:spPr>
          <a:xfrm>
            <a:off x="8016272" y="5835378"/>
            <a:ext cx="2434869" cy="276999"/>
          </a:xfrm>
          <a:prstGeom prst="rect">
            <a:avLst/>
          </a:prstGeom>
          <a:noFill/>
        </p:spPr>
        <p:txBody>
          <a:bodyPr wrap="square" rtlCol="0">
            <a:spAutoFit/>
          </a:bodyPr>
          <a:lstStyle/>
          <a:p>
            <a:r>
              <a:rPr lang="en-GB" sz="1200" dirty="0"/>
              <a:t>Lack of incentives to change (4)</a:t>
            </a:r>
            <a:endParaRPr lang="en-US" sz="1200" b="1" dirty="0"/>
          </a:p>
        </p:txBody>
      </p:sp>
      <p:sp>
        <p:nvSpPr>
          <p:cNvPr id="61" name="TextBox 60">
            <a:extLst>
              <a:ext uri="{FF2B5EF4-FFF2-40B4-BE49-F238E27FC236}">
                <a16:creationId xmlns:a16="http://schemas.microsoft.com/office/drawing/2014/main" id="{B917ECA5-BC8B-3947-A203-43DB7E95FA2E}"/>
              </a:ext>
            </a:extLst>
          </p:cNvPr>
          <p:cNvSpPr txBox="1"/>
          <p:nvPr/>
        </p:nvSpPr>
        <p:spPr>
          <a:xfrm>
            <a:off x="4182455" y="2881103"/>
            <a:ext cx="2200863" cy="369332"/>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Trust/Relationships</a:t>
            </a:r>
          </a:p>
        </p:txBody>
      </p:sp>
      <p:sp>
        <p:nvSpPr>
          <p:cNvPr id="62" name="TextBox 61">
            <a:extLst>
              <a:ext uri="{FF2B5EF4-FFF2-40B4-BE49-F238E27FC236}">
                <a16:creationId xmlns:a16="http://schemas.microsoft.com/office/drawing/2014/main" id="{3BCAAFED-2617-9145-9F35-E83F3C3039AD}"/>
              </a:ext>
            </a:extLst>
          </p:cNvPr>
          <p:cNvSpPr txBox="1"/>
          <p:nvPr/>
        </p:nvSpPr>
        <p:spPr>
          <a:xfrm>
            <a:off x="5687796" y="1838159"/>
            <a:ext cx="1841785" cy="646331"/>
          </a:xfrm>
          <a:prstGeom prst="rect">
            <a:avLst/>
          </a:prstGeom>
          <a:noFill/>
        </p:spPr>
        <p:txBody>
          <a:bodyPr wrap="square" rtlCol="0">
            <a:spAutoFit/>
          </a:bodyPr>
          <a:lstStyle/>
          <a:p>
            <a:r>
              <a:rPr lang="en-GB" sz="1200" dirty="0"/>
              <a:t>Building trust/good relationships with care providers (3)</a:t>
            </a:r>
            <a:endParaRPr lang="en-US" sz="1200" dirty="0"/>
          </a:p>
        </p:txBody>
      </p:sp>
      <p:sp>
        <p:nvSpPr>
          <p:cNvPr id="63" name="TextBox 62">
            <a:extLst>
              <a:ext uri="{FF2B5EF4-FFF2-40B4-BE49-F238E27FC236}">
                <a16:creationId xmlns:a16="http://schemas.microsoft.com/office/drawing/2014/main" id="{EC129F67-F27E-F84D-AA57-5652CF80BA46}"/>
              </a:ext>
            </a:extLst>
          </p:cNvPr>
          <p:cNvSpPr txBox="1"/>
          <p:nvPr/>
        </p:nvSpPr>
        <p:spPr>
          <a:xfrm>
            <a:off x="7930275" y="3686429"/>
            <a:ext cx="1217434" cy="830997"/>
          </a:xfrm>
          <a:prstGeom prst="rect">
            <a:avLst/>
          </a:prstGeom>
          <a:noFill/>
        </p:spPr>
        <p:txBody>
          <a:bodyPr wrap="square" rtlCol="0">
            <a:spAutoFit/>
          </a:bodyPr>
          <a:lstStyle/>
          <a:p>
            <a:r>
              <a:rPr lang="en-US" sz="1200" dirty="0"/>
              <a:t>Systems to talk to each other/avoid repetition (7)</a:t>
            </a:r>
          </a:p>
        </p:txBody>
      </p:sp>
      <p:sp>
        <p:nvSpPr>
          <p:cNvPr id="67" name="TextBox 66">
            <a:extLst>
              <a:ext uri="{FF2B5EF4-FFF2-40B4-BE49-F238E27FC236}">
                <a16:creationId xmlns:a16="http://schemas.microsoft.com/office/drawing/2014/main" id="{B909BB6D-2058-474D-BC34-A635D3CD89E9}"/>
              </a:ext>
            </a:extLst>
          </p:cNvPr>
          <p:cNvSpPr txBox="1"/>
          <p:nvPr/>
        </p:nvSpPr>
        <p:spPr>
          <a:xfrm>
            <a:off x="182523" y="4695672"/>
            <a:ext cx="856568" cy="830997"/>
          </a:xfrm>
          <a:prstGeom prst="rect">
            <a:avLst/>
          </a:prstGeom>
          <a:noFill/>
        </p:spPr>
        <p:txBody>
          <a:bodyPr wrap="square" rtlCol="0">
            <a:spAutoFit/>
          </a:bodyPr>
          <a:lstStyle/>
          <a:p>
            <a:r>
              <a:rPr lang="en-US" sz="1200" dirty="0"/>
              <a:t>Not a second class service (2)</a:t>
            </a:r>
          </a:p>
        </p:txBody>
      </p:sp>
      <p:sp>
        <p:nvSpPr>
          <p:cNvPr id="68" name="TextBox 67">
            <a:extLst>
              <a:ext uri="{FF2B5EF4-FFF2-40B4-BE49-F238E27FC236}">
                <a16:creationId xmlns:a16="http://schemas.microsoft.com/office/drawing/2014/main" id="{02A2603B-D730-2646-8109-F3C5DCEBFBD4}"/>
              </a:ext>
            </a:extLst>
          </p:cNvPr>
          <p:cNvSpPr txBox="1"/>
          <p:nvPr/>
        </p:nvSpPr>
        <p:spPr>
          <a:xfrm>
            <a:off x="3612269" y="2128594"/>
            <a:ext cx="2064112" cy="646331"/>
          </a:xfrm>
          <a:prstGeom prst="rect">
            <a:avLst/>
          </a:prstGeom>
          <a:noFill/>
        </p:spPr>
        <p:txBody>
          <a:bodyPr wrap="square" rtlCol="0">
            <a:spAutoFit/>
          </a:bodyPr>
          <a:lstStyle/>
          <a:p>
            <a:r>
              <a:rPr lang="en-GB" sz="1200" dirty="0"/>
              <a:t>that it will improve patient care and not increase clinician burden</a:t>
            </a:r>
            <a:endParaRPr lang="en-US" sz="1200" dirty="0"/>
          </a:p>
        </p:txBody>
      </p:sp>
    </p:spTree>
    <p:extLst>
      <p:ext uri="{BB962C8B-B14F-4D97-AF65-F5344CB8AC3E}">
        <p14:creationId xmlns:p14="http://schemas.microsoft.com/office/powerpoint/2010/main" val="129488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BF8239-F22B-BA48-A6D1-6FC938F4C7A0}"/>
              </a:ext>
            </a:extLst>
          </p:cNvPr>
          <p:cNvSpPr txBox="1"/>
          <p:nvPr/>
        </p:nvSpPr>
        <p:spPr>
          <a:xfrm>
            <a:off x="232013" y="259308"/>
            <a:ext cx="11723426" cy="646331"/>
          </a:xfrm>
          <a:prstGeom prst="rect">
            <a:avLst/>
          </a:prstGeom>
          <a:solidFill>
            <a:schemeClr val="accent1"/>
          </a:solidFill>
        </p:spPr>
        <p:txBody>
          <a:bodyPr wrap="square" rtlCol="0">
            <a:spAutoFit/>
          </a:bodyPr>
          <a:lstStyle/>
          <a:p>
            <a:r>
              <a:rPr lang="en-US" dirty="0"/>
              <a:t>3. What are the behavioral changes we need to see amongst our patients/service users/citizens to fully embed and optimize the technology/digital innovation we already have in Dorset?</a:t>
            </a:r>
          </a:p>
        </p:txBody>
      </p:sp>
      <p:sp>
        <p:nvSpPr>
          <p:cNvPr id="6" name="TextBox 5">
            <a:extLst>
              <a:ext uri="{FF2B5EF4-FFF2-40B4-BE49-F238E27FC236}">
                <a16:creationId xmlns:a16="http://schemas.microsoft.com/office/drawing/2014/main" id="{5AB65F00-2EEA-A742-840B-086131189912}"/>
              </a:ext>
            </a:extLst>
          </p:cNvPr>
          <p:cNvSpPr txBox="1"/>
          <p:nvPr/>
        </p:nvSpPr>
        <p:spPr>
          <a:xfrm>
            <a:off x="232013" y="1615811"/>
            <a:ext cx="996286" cy="36933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Security</a:t>
            </a:r>
          </a:p>
        </p:txBody>
      </p:sp>
      <p:sp>
        <p:nvSpPr>
          <p:cNvPr id="7" name="TextBox 6">
            <a:extLst>
              <a:ext uri="{FF2B5EF4-FFF2-40B4-BE49-F238E27FC236}">
                <a16:creationId xmlns:a16="http://schemas.microsoft.com/office/drawing/2014/main" id="{E6275C44-C953-D148-B1DF-031E0B1C9560}"/>
              </a:ext>
            </a:extLst>
          </p:cNvPr>
          <p:cNvSpPr txBox="1"/>
          <p:nvPr/>
        </p:nvSpPr>
        <p:spPr>
          <a:xfrm>
            <a:off x="9300949" y="2901670"/>
            <a:ext cx="2060812" cy="6463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Advantage of digital solutions</a:t>
            </a:r>
          </a:p>
        </p:txBody>
      </p:sp>
      <p:sp>
        <p:nvSpPr>
          <p:cNvPr id="8" name="TextBox 7">
            <a:extLst>
              <a:ext uri="{FF2B5EF4-FFF2-40B4-BE49-F238E27FC236}">
                <a16:creationId xmlns:a16="http://schemas.microsoft.com/office/drawing/2014/main" id="{01A5AD8C-438B-7747-B634-492D964F6D6E}"/>
              </a:ext>
            </a:extLst>
          </p:cNvPr>
          <p:cNvSpPr txBox="1"/>
          <p:nvPr/>
        </p:nvSpPr>
        <p:spPr>
          <a:xfrm>
            <a:off x="8091191" y="2048263"/>
            <a:ext cx="1708911" cy="646331"/>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Acceptance/ Effectiveness</a:t>
            </a:r>
          </a:p>
        </p:txBody>
      </p:sp>
      <p:sp>
        <p:nvSpPr>
          <p:cNvPr id="10" name="TextBox 9">
            <a:extLst>
              <a:ext uri="{FF2B5EF4-FFF2-40B4-BE49-F238E27FC236}">
                <a16:creationId xmlns:a16="http://schemas.microsoft.com/office/drawing/2014/main" id="{504930EE-A1BA-B14E-A2C5-76A5D112917A}"/>
              </a:ext>
            </a:extLst>
          </p:cNvPr>
          <p:cNvSpPr txBox="1"/>
          <p:nvPr/>
        </p:nvSpPr>
        <p:spPr>
          <a:xfrm>
            <a:off x="5936776" y="5186149"/>
            <a:ext cx="245659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t>Local digital champions</a:t>
            </a:r>
          </a:p>
        </p:txBody>
      </p:sp>
      <p:sp>
        <p:nvSpPr>
          <p:cNvPr id="11" name="TextBox 10">
            <a:extLst>
              <a:ext uri="{FF2B5EF4-FFF2-40B4-BE49-F238E27FC236}">
                <a16:creationId xmlns:a16="http://schemas.microsoft.com/office/drawing/2014/main" id="{4C129210-03A7-7744-BB6C-39D15539D3A8}"/>
              </a:ext>
            </a:extLst>
          </p:cNvPr>
          <p:cNvSpPr txBox="1"/>
          <p:nvPr/>
        </p:nvSpPr>
        <p:spPr>
          <a:xfrm>
            <a:off x="2074460" y="4380931"/>
            <a:ext cx="1569492" cy="36933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Quality of care</a:t>
            </a:r>
          </a:p>
        </p:txBody>
      </p:sp>
      <p:sp>
        <p:nvSpPr>
          <p:cNvPr id="17" name="TextBox 16">
            <a:extLst>
              <a:ext uri="{FF2B5EF4-FFF2-40B4-BE49-F238E27FC236}">
                <a16:creationId xmlns:a16="http://schemas.microsoft.com/office/drawing/2014/main" id="{7C7203BB-CD9E-1341-A273-9D06E69AD29A}"/>
              </a:ext>
            </a:extLst>
          </p:cNvPr>
          <p:cNvSpPr txBox="1"/>
          <p:nvPr/>
        </p:nvSpPr>
        <p:spPr>
          <a:xfrm>
            <a:off x="10476978" y="3993907"/>
            <a:ext cx="1860645" cy="646331"/>
          </a:xfrm>
          <a:prstGeom prst="rect">
            <a:avLst/>
          </a:prstGeom>
          <a:noFill/>
        </p:spPr>
        <p:txBody>
          <a:bodyPr wrap="square" rtlCol="0">
            <a:spAutoFit/>
          </a:bodyPr>
          <a:lstStyle/>
          <a:p>
            <a:r>
              <a:rPr lang="en-GB" sz="1200" dirty="0"/>
              <a:t>Appreciate new normal of digital applications and appointments (1)</a:t>
            </a:r>
            <a:endParaRPr lang="en-US" sz="1200" dirty="0"/>
          </a:p>
        </p:txBody>
      </p:sp>
      <p:sp>
        <p:nvSpPr>
          <p:cNvPr id="18" name="TextBox 17">
            <a:extLst>
              <a:ext uri="{FF2B5EF4-FFF2-40B4-BE49-F238E27FC236}">
                <a16:creationId xmlns:a16="http://schemas.microsoft.com/office/drawing/2014/main" id="{52B72020-27F7-7C40-9763-857C3E48A323}"/>
              </a:ext>
            </a:extLst>
          </p:cNvPr>
          <p:cNvSpPr txBox="1"/>
          <p:nvPr/>
        </p:nvSpPr>
        <p:spPr>
          <a:xfrm>
            <a:off x="0" y="2472291"/>
            <a:ext cx="1978925" cy="646331"/>
          </a:xfrm>
          <a:prstGeom prst="rect">
            <a:avLst/>
          </a:prstGeom>
          <a:noFill/>
        </p:spPr>
        <p:txBody>
          <a:bodyPr wrap="square" rtlCol="0">
            <a:spAutoFit/>
          </a:bodyPr>
          <a:lstStyle/>
          <a:p>
            <a:r>
              <a:rPr lang="en-GB" sz="1200" dirty="0"/>
              <a:t>Confidence in the security and confidentiality of the systems (2)</a:t>
            </a:r>
            <a:endParaRPr lang="en-US" sz="1200" dirty="0"/>
          </a:p>
        </p:txBody>
      </p:sp>
      <p:sp>
        <p:nvSpPr>
          <p:cNvPr id="19" name="TextBox 18">
            <a:extLst>
              <a:ext uri="{FF2B5EF4-FFF2-40B4-BE49-F238E27FC236}">
                <a16:creationId xmlns:a16="http://schemas.microsoft.com/office/drawing/2014/main" id="{33187B32-BA23-3744-9D9B-E8CCBB3F73E3}"/>
              </a:ext>
            </a:extLst>
          </p:cNvPr>
          <p:cNvSpPr txBox="1"/>
          <p:nvPr/>
        </p:nvSpPr>
        <p:spPr>
          <a:xfrm>
            <a:off x="116475" y="5292928"/>
            <a:ext cx="2920621" cy="461665"/>
          </a:xfrm>
          <a:prstGeom prst="rect">
            <a:avLst/>
          </a:prstGeom>
          <a:noFill/>
        </p:spPr>
        <p:txBody>
          <a:bodyPr wrap="square" rtlCol="0">
            <a:spAutoFit/>
          </a:bodyPr>
          <a:lstStyle/>
          <a:p>
            <a:r>
              <a:rPr lang="en-GB" sz="1200" dirty="0"/>
              <a:t>Provide reassurance that it doesn't affect the quality of care received (3)</a:t>
            </a:r>
            <a:endParaRPr lang="en-US" sz="1200" dirty="0"/>
          </a:p>
        </p:txBody>
      </p:sp>
      <p:sp>
        <p:nvSpPr>
          <p:cNvPr id="21" name="TextBox 20">
            <a:extLst>
              <a:ext uri="{FF2B5EF4-FFF2-40B4-BE49-F238E27FC236}">
                <a16:creationId xmlns:a16="http://schemas.microsoft.com/office/drawing/2014/main" id="{19623981-0276-344F-B014-56938D15D705}"/>
              </a:ext>
            </a:extLst>
          </p:cNvPr>
          <p:cNvSpPr txBox="1"/>
          <p:nvPr/>
        </p:nvSpPr>
        <p:spPr>
          <a:xfrm>
            <a:off x="4551270" y="4069186"/>
            <a:ext cx="2361063" cy="646331"/>
          </a:xfrm>
          <a:prstGeom prst="rect">
            <a:avLst/>
          </a:prstGeom>
          <a:noFill/>
        </p:spPr>
        <p:txBody>
          <a:bodyPr wrap="square" rtlCol="0">
            <a:spAutoFit/>
          </a:bodyPr>
          <a:lstStyle/>
          <a:p>
            <a:r>
              <a:rPr lang="en-GB" sz="1200" dirty="0"/>
              <a:t>Access to digital champions to help people with their digital journey (1)</a:t>
            </a:r>
            <a:endParaRPr lang="en-US" sz="1200" dirty="0"/>
          </a:p>
        </p:txBody>
      </p:sp>
      <p:sp>
        <p:nvSpPr>
          <p:cNvPr id="22" name="TextBox 21">
            <a:extLst>
              <a:ext uri="{FF2B5EF4-FFF2-40B4-BE49-F238E27FC236}">
                <a16:creationId xmlns:a16="http://schemas.microsoft.com/office/drawing/2014/main" id="{6ED45B00-BD7D-7D4D-8FD4-5A2D267717B2}"/>
              </a:ext>
            </a:extLst>
          </p:cNvPr>
          <p:cNvSpPr txBox="1"/>
          <p:nvPr/>
        </p:nvSpPr>
        <p:spPr>
          <a:xfrm>
            <a:off x="10250330" y="1723217"/>
            <a:ext cx="1937982" cy="1015663"/>
          </a:xfrm>
          <a:prstGeom prst="rect">
            <a:avLst/>
          </a:prstGeom>
          <a:noFill/>
        </p:spPr>
        <p:txBody>
          <a:bodyPr wrap="square" rtlCol="0">
            <a:spAutoFit/>
          </a:bodyPr>
          <a:lstStyle/>
          <a:p>
            <a:r>
              <a:rPr lang="en-GB" sz="1200" dirty="0"/>
              <a:t>Promotion of digital solutions as an advantage and addition to care (pts often see it as 'second best’) (2)</a:t>
            </a:r>
            <a:endParaRPr lang="en-US" sz="1200" dirty="0"/>
          </a:p>
        </p:txBody>
      </p:sp>
      <p:sp>
        <p:nvSpPr>
          <p:cNvPr id="23" name="TextBox 22">
            <a:extLst>
              <a:ext uri="{FF2B5EF4-FFF2-40B4-BE49-F238E27FC236}">
                <a16:creationId xmlns:a16="http://schemas.microsoft.com/office/drawing/2014/main" id="{BE24DFA8-150B-7144-9C69-A1513B3BAFCE}"/>
              </a:ext>
            </a:extLst>
          </p:cNvPr>
          <p:cNvSpPr txBox="1"/>
          <p:nvPr/>
        </p:nvSpPr>
        <p:spPr>
          <a:xfrm>
            <a:off x="6616737" y="5921496"/>
            <a:ext cx="2347415" cy="1015663"/>
          </a:xfrm>
          <a:prstGeom prst="rect">
            <a:avLst/>
          </a:prstGeom>
          <a:noFill/>
        </p:spPr>
        <p:txBody>
          <a:bodyPr wrap="square" rtlCol="0">
            <a:spAutoFit/>
          </a:bodyPr>
          <a:lstStyle/>
          <a:p>
            <a:r>
              <a:rPr lang="en-GB" sz="1200" dirty="0"/>
              <a:t>Support for those who struggle to access technology </a:t>
            </a:r>
            <a:r>
              <a:rPr lang="en-GB" sz="1200" dirty="0" err="1"/>
              <a:t>eg</a:t>
            </a:r>
            <a:r>
              <a:rPr lang="en-GB" sz="1200" dirty="0"/>
              <a:t> public access computers in a confidential space so they could use them for appointments (3)</a:t>
            </a:r>
            <a:endParaRPr lang="en-US" sz="1200" dirty="0"/>
          </a:p>
        </p:txBody>
      </p:sp>
      <p:sp>
        <p:nvSpPr>
          <p:cNvPr id="24" name="TextBox 23">
            <a:extLst>
              <a:ext uri="{FF2B5EF4-FFF2-40B4-BE49-F238E27FC236}">
                <a16:creationId xmlns:a16="http://schemas.microsoft.com/office/drawing/2014/main" id="{71F67E82-C7B2-4747-BE2F-07589AF53461}"/>
              </a:ext>
            </a:extLst>
          </p:cNvPr>
          <p:cNvSpPr txBox="1"/>
          <p:nvPr/>
        </p:nvSpPr>
        <p:spPr>
          <a:xfrm>
            <a:off x="6828292" y="2913079"/>
            <a:ext cx="1971686" cy="830997"/>
          </a:xfrm>
          <a:prstGeom prst="rect">
            <a:avLst/>
          </a:prstGeom>
          <a:noFill/>
        </p:spPr>
        <p:txBody>
          <a:bodyPr wrap="square" rtlCol="0">
            <a:spAutoFit/>
          </a:bodyPr>
          <a:lstStyle/>
          <a:p>
            <a:r>
              <a:rPr lang="en-GB" sz="1200" dirty="0"/>
              <a:t>Understanding that the digital systems can be as effective or more so as Face to face (2)</a:t>
            </a:r>
            <a:endParaRPr lang="en-US" sz="1200" dirty="0"/>
          </a:p>
        </p:txBody>
      </p:sp>
      <p:sp>
        <p:nvSpPr>
          <p:cNvPr id="25" name="TextBox 24">
            <a:extLst>
              <a:ext uri="{FF2B5EF4-FFF2-40B4-BE49-F238E27FC236}">
                <a16:creationId xmlns:a16="http://schemas.microsoft.com/office/drawing/2014/main" id="{93D1F6DF-644F-7549-B610-5BEF5AD6F079}"/>
              </a:ext>
            </a:extLst>
          </p:cNvPr>
          <p:cNvSpPr txBox="1"/>
          <p:nvPr/>
        </p:nvSpPr>
        <p:spPr>
          <a:xfrm>
            <a:off x="9052055" y="1173315"/>
            <a:ext cx="2060812" cy="461665"/>
          </a:xfrm>
          <a:prstGeom prst="rect">
            <a:avLst/>
          </a:prstGeom>
          <a:noFill/>
        </p:spPr>
        <p:txBody>
          <a:bodyPr wrap="square" rtlCol="0">
            <a:spAutoFit/>
          </a:bodyPr>
          <a:lstStyle/>
          <a:p>
            <a:r>
              <a:rPr lang="en-GB" sz="1200" dirty="0"/>
              <a:t>User friendly digital services/ easy access (2)</a:t>
            </a:r>
            <a:endParaRPr lang="en-US" sz="1200" dirty="0"/>
          </a:p>
        </p:txBody>
      </p:sp>
      <p:sp>
        <p:nvSpPr>
          <p:cNvPr id="26" name="TextBox 25">
            <a:extLst>
              <a:ext uri="{FF2B5EF4-FFF2-40B4-BE49-F238E27FC236}">
                <a16:creationId xmlns:a16="http://schemas.microsoft.com/office/drawing/2014/main" id="{20D42EFA-09DA-6540-99AD-7AD2FFFF85B0}"/>
              </a:ext>
            </a:extLst>
          </p:cNvPr>
          <p:cNvSpPr txBox="1"/>
          <p:nvPr/>
        </p:nvSpPr>
        <p:spPr>
          <a:xfrm>
            <a:off x="1597703" y="996797"/>
            <a:ext cx="1569492" cy="1200329"/>
          </a:xfrm>
          <a:prstGeom prst="rect">
            <a:avLst/>
          </a:prstGeom>
          <a:noFill/>
        </p:spPr>
        <p:txBody>
          <a:bodyPr wrap="square" rtlCol="0">
            <a:spAutoFit/>
          </a:bodyPr>
          <a:lstStyle/>
          <a:p>
            <a:r>
              <a:rPr lang="en-GB" sz="1200" dirty="0"/>
              <a:t>Clear expectations of what they are getting from the service and system they are using rather than seeing it as 2nd best (3)</a:t>
            </a:r>
            <a:endParaRPr lang="en-US" sz="1200" dirty="0"/>
          </a:p>
        </p:txBody>
      </p:sp>
      <p:sp>
        <p:nvSpPr>
          <p:cNvPr id="27" name="TextBox 26">
            <a:extLst>
              <a:ext uri="{FF2B5EF4-FFF2-40B4-BE49-F238E27FC236}">
                <a16:creationId xmlns:a16="http://schemas.microsoft.com/office/drawing/2014/main" id="{B3766E77-AE79-024D-8AFD-838B0717FB93}"/>
              </a:ext>
            </a:extLst>
          </p:cNvPr>
          <p:cNvSpPr txBox="1"/>
          <p:nvPr/>
        </p:nvSpPr>
        <p:spPr>
          <a:xfrm>
            <a:off x="3259001" y="5313760"/>
            <a:ext cx="2688125" cy="1569660"/>
          </a:xfrm>
          <a:prstGeom prst="rect">
            <a:avLst/>
          </a:prstGeom>
          <a:noFill/>
        </p:spPr>
        <p:txBody>
          <a:bodyPr wrap="square" rtlCol="0">
            <a:spAutoFit/>
          </a:bodyPr>
          <a:lstStyle/>
          <a:p>
            <a:r>
              <a:rPr lang="en-GB" sz="1200" dirty="0"/>
              <a:t>Culture, different age related generations will always have an impact on willingness to utilise. Clients in particular that are </a:t>
            </a:r>
            <a:r>
              <a:rPr lang="en-GB" sz="1200" dirty="0" err="1"/>
              <a:t>acutly</a:t>
            </a:r>
            <a:r>
              <a:rPr lang="en-GB" sz="1200" dirty="0"/>
              <a:t> unwell or have disability cant and do not feel able to access. Complexity of systems. They want to speak to an individual person for help. (4)</a:t>
            </a:r>
            <a:endParaRPr lang="en-US" sz="1200" dirty="0"/>
          </a:p>
        </p:txBody>
      </p:sp>
      <p:cxnSp>
        <p:nvCxnSpPr>
          <p:cNvPr id="3" name="Straight Connector 2"/>
          <p:cNvCxnSpPr>
            <a:cxnSpLocks/>
          </p:cNvCxnSpPr>
          <p:nvPr/>
        </p:nvCxnSpPr>
        <p:spPr>
          <a:xfrm flipH="1">
            <a:off x="9635319" y="1733185"/>
            <a:ext cx="164784" cy="229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H="1">
            <a:off x="10023666" y="2478640"/>
            <a:ext cx="151109" cy="30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11518710" y="3673652"/>
            <a:ext cx="122830" cy="143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07850" y="5651349"/>
            <a:ext cx="189485" cy="257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895832" y="5895164"/>
            <a:ext cx="431489" cy="507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98293" y="4980214"/>
            <a:ext cx="123313" cy="312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714500" y="4841421"/>
            <a:ext cx="359960" cy="386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259309" y="2161339"/>
            <a:ext cx="0" cy="219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V="1">
            <a:off x="1235123" y="1272088"/>
            <a:ext cx="307558" cy="42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09731" y="4640238"/>
            <a:ext cx="174740" cy="39444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BB7B46-7A98-1841-B612-010F6C3FA338}"/>
              </a:ext>
            </a:extLst>
          </p:cNvPr>
          <p:cNvSpPr txBox="1"/>
          <p:nvPr/>
        </p:nvSpPr>
        <p:spPr>
          <a:xfrm>
            <a:off x="8638344" y="3845552"/>
            <a:ext cx="1679536" cy="1015663"/>
          </a:xfrm>
          <a:prstGeom prst="rect">
            <a:avLst/>
          </a:prstGeom>
          <a:noFill/>
        </p:spPr>
        <p:txBody>
          <a:bodyPr wrap="square" rtlCol="0">
            <a:spAutoFit/>
          </a:bodyPr>
          <a:lstStyle/>
          <a:p>
            <a:r>
              <a:rPr lang="en-GB" sz="1200" dirty="0"/>
              <a:t>Understanding and acceptance of how virtual management can help and be willing to give it a try. (4)</a:t>
            </a:r>
            <a:endParaRPr lang="en-US" sz="1200" dirty="0"/>
          </a:p>
        </p:txBody>
      </p:sp>
      <p:cxnSp>
        <p:nvCxnSpPr>
          <p:cNvPr id="35" name="Straight Connector 34">
            <a:extLst>
              <a:ext uri="{FF2B5EF4-FFF2-40B4-BE49-F238E27FC236}">
                <a16:creationId xmlns:a16="http://schemas.microsoft.com/office/drawing/2014/main" id="{B76B2305-F40C-0A48-9EA1-8290A0CF42DF}"/>
              </a:ext>
            </a:extLst>
          </p:cNvPr>
          <p:cNvCxnSpPr>
            <a:cxnSpLocks/>
          </p:cNvCxnSpPr>
          <p:nvPr/>
        </p:nvCxnSpPr>
        <p:spPr>
          <a:xfrm>
            <a:off x="5285887" y="2747152"/>
            <a:ext cx="122830" cy="143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5773B1-367D-7746-8522-F3D932DC77AC}"/>
              </a:ext>
            </a:extLst>
          </p:cNvPr>
          <p:cNvCxnSpPr>
            <a:cxnSpLocks/>
          </p:cNvCxnSpPr>
          <p:nvPr/>
        </p:nvCxnSpPr>
        <p:spPr>
          <a:xfrm flipH="1">
            <a:off x="3297977" y="2847090"/>
            <a:ext cx="157166" cy="176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9E5502B-FBC7-C24A-BEFA-54B1F22AE1AB}"/>
              </a:ext>
            </a:extLst>
          </p:cNvPr>
          <p:cNvCxnSpPr>
            <a:cxnSpLocks/>
          </p:cNvCxnSpPr>
          <p:nvPr/>
        </p:nvCxnSpPr>
        <p:spPr>
          <a:xfrm flipH="1">
            <a:off x="11009280" y="4731137"/>
            <a:ext cx="76200" cy="130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73F102-5C44-A644-A04D-A9CF6015366B}"/>
              </a:ext>
            </a:extLst>
          </p:cNvPr>
          <p:cNvCxnSpPr>
            <a:cxnSpLocks/>
          </p:cNvCxnSpPr>
          <p:nvPr/>
        </p:nvCxnSpPr>
        <p:spPr>
          <a:xfrm flipH="1">
            <a:off x="5253527" y="1962694"/>
            <a:ext cx="32660" cy="171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41AE5E-FA2B-7348-BF66-B54685588BB1}"/>
              </a:ext>
            </a:extLst>
          </p:cNvPr>
          <p:cNvCxnSpPr>
            <a:cxnSpLocks/>
          </p:cNvCxnSpPr>
          <p:nvPr/>
        </p:nvCxnSpPr>
        <p:spPr>
          <a:xfrm flipH="1">
            <a:off x="9300949" y="3627172"/>
            <a:ext cx="177163" cy="19026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19698B1-BDC9-9643-A087-5C9650E5E42E}"/>
              </a:ext>
            </a:extLst>
          </p:cNvPr>
          <p:cNvSpPr txBox="1"/>
          <p:nvPr/>
        </p:nvSpPr>
        <p:spPr>
          <a:xfrm>
            <a:off x="3455143" y="2242172"/>
            <a:ext cx="2169080" cy="369332"/>
          </a:xfrm>
          <a:prstGeom prst="rect">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t>Trust/Empowerment</a:t>
            </a:r>
          </a:p>
        </p:txBody>
      </p:sp>
      <p:sp>
        <p:nvSpPr>
          <p:cNvPr id="30" name="TextBox 29">
            <a:extLst>
              <a:ext uri="{FF2B5EF4-FFF2-40B4-BE49-F238E27FC236}">
                <a16:creationId xmlns:a16="http://schemas.microsoft.com/office/drawing/2014/main" id="{9F388FFB-4127-8948-9964-32B763AA6C17}"/>
              </a:ext>
            </a:extLst>
          </p:cNvPr>
          <p:cNvSpPr txBox="1"/>
          <p:nvPr/>
        </p:nvSpPr>
        <p:spPr>
          <a:xfrm>
            <a:off x="4551270" y="990558"/>
            <a:ext cx="2056263" cy="1015663"/>
          </a:xfrm>
          <a:prstGeom prst="rect">
            <a:avLst/>
          </a:prstGeom>
          <a:noFill/>
        </p:spPr>
        <p:txBody>
          <a:bodyPr wrap="square" rtlCol="0">
            <a:spAutoFit/>
          </a:bodyPr>
          <a:lstStyle/>
          <a:p>
            <a:r>
              <a:rPr lang="en-GB" sz="1200" dirty="0"/>
              <a:t>Increased use of tech generally, particularly in the older age groups. We need better support for people to improve their IT literacy (3)</a:t>
            </a:r>
            <a:endParaRPr lang="en-US" sz="1200" dirty="0"/>
          </a:p>
        </p:txBody>
      </p:sp>
      <p:sp>
        <p:nvSpPr>
          <p:cNvPr id="33" name="TextBox 32">
            <a:extLst>
              <a:ext uri="{FF2B5EF4-FFF2-40B4-BE49-F238E27FC236}">
                <a16:creationId xmlns:a16="http://schemas.microsoft.com/office/drawing/2014/main" id="{A499DB38-A530-1F41-BAFD-57C04FB53DB0}"/>
              </a:ext>
            </a:extLst>
          </p:cNvPr>
          <p:cNvSpPr txBox="1"/>
          <p:nvPr/>
        </p:nvSpPr>
        <p:spPr>
          <a:xfrm>
            <a:off x="10317880" y="4980214"/>
            <a:ext cx="1658030" cy="830997"/>
          </a:xfrm>
          <a:prstGeom prst="rect">
            <a:avLst/>
          </a:prstGeom>
          <a:noFill/>
        </p:spPr>
        <p:txBody>
          <a:bodyPr wrap="square" rtlCol="0">
            <a:spAutoFit/>
          </a:bodyPr>
          <a:lstStyle/>
          <a:p>
            <a:r>
              <a:rPr lang="en-GB" sz="1200" dirty="0"/>
              <a:t>Whereas, a lot of reassurance /advice can be completed digitally (2)</a:t>
            </a:r>
            <a:endParaRPr lang="en-US" sz="1200" dirty="0"/>
          </a:p>
        </p:txBody>
      </p:sp>
      <p:sp>
        <p:nvSpPr>
          <p:cNvPr id="49" name="TextBox 48">
            <a:extLst>
              <a:ext uri="{FF2B5EF4-FFF2-40B4-BE49-F238E27FC236}">
                <a16:creationId xmlns:a16="http://schemas.microsoft.com/office/drawing/2014/main" id="{38A6F68A-03D1-F043-85F8-B2288D5B537E}"/>
              </a:ext>
            </a:extLst>
          </p:cNvPr>
          <p:cNvSpPr txBox="1"/>
          <p:nvPr/>
        </p:nvSpPr>
        <p:spPr>
          <a:xfrm>
            <a:off x="4367284" y="2875135"/>
            <a:ext cx="1960037" cy="461665"/>
          </a:xfrm>
          <a:prstGeom prst="rect">
            <a:avLst/>
          </a:prstGeom>
          <a:noFill/>
        </p:spPr>
        <p:txBody>
          <a:bodyPr wrap="square" rtlCol="0">
            <a:spAutoFit/>
          </a:bodyPr>
          <a:lstStyle/>
          <a:p>
            <a:r>
              <a:rPr lang="en-GB" sz="1200" dirty="0"/>
              <a:t>Taking more responsibility for own health (2)</a:t>
            </a:r>
            <a:endParaRPr lang="en-US" sz="1200" dirty="0"/>
          </a:p>
        </p:txBody>
      </p:sp>
      <p:sp>
        <p:nvSpPr>
          <p:cNvPr id="50" name="TextBox 49">
            <a:extLst>
              <a:ext uri="{FF2B5EF4-FFF2-40B4-BE49-F238E27FC236}">
                <a16:creationId xmlns:a16="http://schemas.microsoft.com/office/drawing/2014/main" id="{62D25452-B80E-3341-A38C-5FCE1DFD9929}"/>
              </a:ext>
            </a:extLst>
          </p:cNvPr>
          <p:cNvSpPr txBox="1"/>
          <p:nvPr/>
        </p:nvSpPr>
        <p:spPr>
          <a:xfrm>
            <a:off x="2074460" y="3105967"/>
            <a:ext cx="1937982" cy="461665"/>
          </a:xfrm>
          <a:prstGeom prst="rect">
            <a:avLst/>
          </a:prstGeom>
          <a:noFill/>
        </p:spPr>
        <p:txBody>
          <a:bodyPr wrap="square" rtlCol="0">
            <a:spAutoFit/>
          </a:bodyPr>
          <a:lstStyle/>
          <a:p>
            <a:r>
              <a:rPr lang="en-GB" sz="1200" dirty="0"/>
              <a:t>Willingness to be trust and learn technology (3)</a:t>
            </a:r>
            <a:endParaRPr lang="en-US" sz="1200" dirty="0"/>
          </a:p>
        </p:txBody>
      </p:sp>
      <p:sp>
        <p:nvSpPr>
          <p:cNvPr id="52" name="TextBox 51">
            <a:extLst>
              <a:ext uri="{FF2B5EF4-FFF2-40B4-BE49-F238E27FC236}">
                <a16:creationId xmlns:a16="http://schemas.microsoft.com/office/drawing/2014/main" id="{F329D104-7BE6-1E41-AAEC-CD06F2DFB530}"/>
              </a:ext>
            </a:extLst>
          </p:cNvPr>
          <p:cNvSpPr txBox="1"/>
          <p:nvPr/>
        </p:nvSpPr>
        <p:spPr>
          <a:xfrm>
            <a:off x="123829" y="3966920"/>
            <a:ext cx="1880537" cy="1200329"/>
          </a:xfrm>
          <a:prstGeom prst="rect">
            <a:avLst/>
          </a:prstGeom>
          <a:noFill/>
        </p:spPr>
        <p:txBody>
          <a:bodyPr wrap="square" rtlCol="0">
            <a:spAutoFit/>
          </a:bodyPr>
          <a:lstStyle/>
          <a:p>
            <a:r>
              <a:rPr lang="en-GB" sz="1200" dirty="0"/>
              <a:t>patients giving virtual appointments same level of attention and face to face - for example not a phone call whilst the are out shopping (5)</a:t>
            </a:r>
            <a:endParaRPr lang="en-US" sz="1200" dirty="0"/>
          </a:p>
        </p:txBody>
      </p:sp>
      <p:cxnSp>
        <p:nvCxnSpPr>
          <p:cNvPr id="53" name="Straight Connector 52">
            <a:extLst>
              <a:ext uri="{FF2B5EF4-FFF2-40B4-BE49-F238E27FC236}">
                <a16:creationId xmlns:a16="http://schemas.microsoft.com/office/drawing/2014/main" id="{817A64BF-B7D7-3B49-AA64-0E0E47AC86B8}"/>
              </a:ext>
            </a:extLst>
          </p:cNvPr>
          <p:cNvCxnSpPr>
            <a:cxnSpLocks/>
          </p:cNvCxnSpPr>
          <p:nvPr/>
        </p:nvCxnSpPr>
        <p:spPr>
          <a:xfrm>
            <a:off x="1714500" y="4630636"/>
            <a:ext cx="1596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122C459-CFEF-C540-B257-9ED30A8329FE}"/>
              </a:ext>
            </a:extLst>
          </p:cNvPr>
          <p:cNvCxnSpPr>
            <a:cxnSpLocks/>
          </p:cNvCxnSpPr>
          <p:nvPr/>
        </p:nvCxnSpPr>
        <p:spPr>
          <a:xfrm>
            <a:off x="9393727" y="4927079"/>
            <a:ext cx="84385" cy="209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95806D-0088-CE42-BA9C-E239232E3C46}"/>
              </a:ext>
            </a:extLst>
          </p:cNvPr>
          <p:cNvCxnSpPr>
            <a:cxnSpLocks/>
          </p:cNvCxnSpPr>
          <p:nvPr/>
        </p:nvCxnSpPr>
        <p:spPr>
          <a:xfrm flipH="1" flipV="1">
            <a:off x="8091192" y="1762875"/>
            <a:ext cx="166158" cy="149321"/>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D2D455B-D740-D643-802F-A680D98F9226}"/>
              </a:ext>
            </a:extLst>
          </p:cNvPr>
          <p:cNvSpPr txBox="1"/>
          <p:nvPr/>
        </p:nvSpPr>
        <p:spPr>
          <a:xfrm>
            <a:off x="6426329" y="864845"/>
            <a:ext cx="1725331" cy="1938992"/>
          </a:xfrm>
          <a:prstGeom prst="rect">
            <a:avLst/>
          </a:prstGeom>
          <a:noFill/>
        </p:spPr>
        <p:txBody>
          <a:bodyPr wrap="square" rtlCol="0">
            <a:spAutoFit/>
          </a:bodyPr>
          <a:lstStyle/>
          <a:p>
            <a:r>
              <a:rPr lang="en-GB" sz="1200" dirty="0"/>
              <a:t>Just as a patient may have needed or wanted someone to be free to accompany them to a face to face, they might need to plan and expect that they may need someone to help them with a virtual appointment (6)</a:t>
            </a:r>
            <a:endParaRPr lang="en-US" sz="1200" dirty="0"/>
          </a:p>
        </p:txBody>
      </p:sp>
      <p:sp>
        <p:nvSpPr>
          <p:cNvPr id="65" name="TextBox 64">
            <a:extLst>
              <a:ext uri="{FF2B5EF4-FFF2-40B4-BE49-F238E27FC236}">
                <a16:creationId xmlns:a16="http://schemas.microsoft.com/office/drawing/2014/main" id="{FBA6E4CB-011E-9F4D-8110-A1E89CA4F91D}"/>
              </a:ext>
            </a:extLst>
          </p:cNvPr>
          <p:cNvSpPr txBox="1"/>
          <p:nvPr/>
        </p:nvSpPr>
        <p:spPr>
          <a:xfrm>
            <a:off x="8964152" y="5340737"/>
            <a:ext cx="1367203" cy="1015663"/>
          </a:xfrm>
          <a:prstGeom prst="rect">
            <a:avLst/>
          </a:prstGeom>
          <a:noFill/>
        </p:spPr>
        <p:txBody>
          <a:bodyPr wrap="square" rtlCol="0">
            <a:spAutoFit/>
          </a:bodyPr>
          <a:lstStyle/>
          <a:p>
            <a:r>
              <a:rPr lang="en-GB" sz="1200" dirty="0"/>
              <a:t>Appreciate benefits of virtual consultation and how they can be interactive (6)</a:t>
            </a:r>
            <a:endParaRPr lang="en-US" sz="1200" dirty="0"/>
          </a:p>
        </p:txBody>
      </p:sp>
      <p:sp>
        <p:nvSpPr>
          <p:cNvPr id="66" name="TextBox 65">
            <a:extLst>
              <a:ext uri="{FF2B5EF4-FFF2-40B4-BE49-F238E27FC236}">
                <a16:creationId xmlns:a16="http://schemas.microsoft.com/office/drawing/2014/main" id="{CDB3A77A-8935-6D40-91A0-78FA034772EE}"/>
              </a:ext>
            </a:extLst>
          </p:cNvPr>
          <p:cNvSpPr txBox="1"/>
          <p:nvPr/>
        </p:nvSpPr>
        <p:spPr>
          <a:xfrm>
            <a:off x="2424545" y="3627172"/>
            <a:ext cx="2126725" cy="646331"/>
          </a:xfrm>
          <a:prstGeom prst="rect">
            <a:avLst/>
          </a:prstGeom>
          <a:noFill/>
        </p:spPr>
        <p:txBody>
          <a:bodyPr wrap="square" rtlCol="0">
            <a:spAutoFit/>
          </a:bodyPr>
          <a:lstStyle/>
          <a:p>
            <a:r>
              <a:rPr lang="en-GB" sz="1200" dirty="0"/>
              <a:t>That clinicians can reach a "diagnosis" without touching them (5)</a:t>
            </a:r>
            <a:endParaRPr lang="en-US" sz="1200" dirty="0"/>
          </a:p>
        </p:txBody>
      </p:sp>
      <p:cxnSp>
        <p:nvCxnSpPr>
          <p:cNvPr id="67" name="Straight Connector 66">
            <a:extLst>
              <a:ext uri="{FF2B5EF4-FFF2-40B4-BE49-F238E27FC236}">
                <a16:creationId xmlns:a16="http://schemas.microsoft.com/office/drawing/2014/main" id="{8C9E8717-E671-C74A-8A49-24B2E5A4F1B5}"/>
              </a:ext>
            </a:extLst>
          </p:cNvPr>
          <p:cNvCxnSpPr>
            <a:cxnSpLocks/>
          </p:cNvCxnSpPr>
          <p:nvPr/>
        </p:nvCxnSpPr>
        <p:spPr>
          <a:xfrm>
            <a:off x="3455143" y="4131129"/>
            <a:ext cx="110226" cy="169064"/>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9203EC6-61B2-C640-BF89-7C14A4F10CCC}"/>
              </a:ext>
            </a:extLst>
          </p:cNvPr>
          <p:cNvSpPr txBox="1"/>
          <p:nvPr/>
        </p:nvSpPr>
        <p:spPr>
          <a:xfrm>
            <a:off x="7034099" y="3792186"/>
            <a:ext cx="1473270" cy="1200329"/>
          </a:xfrm>
          <a:prstGeom prst="rect">
            <a:avLst/>
          </a:prstGeom>
          <a:noFill/>
        </p:spPr>
        <p:txBody>
          <a:bodyPr wrap="square" rtlCol="0">
            <a:spAutoFit/>
          </a:bodyPr>
          <a:lstStyle/>
          <a:p>
            <a:r>
              <a:rPr lang="en-GB" sz="1200" dirty="0"/>
              <a:t>That TM and </a:t>
            </a:r>
            <a:r>
              <a:rPr lang="en-GB" sz="1200" dirty="0" err="1"/>
              <a:t>tel</a:t>
            </a:r>
            <a:r>
              <a:rPr lang="en-GB" sz="1200" dirty="0"/>
              <a:t> appts are as precious and need to be kept - need to avoid DNAs for these appts (4)</a:t>
            </a:r>
            <a:endParaRPr lang="en-US" sz="1200" dirty="0"/>
          </a:p>
        </p:txBody>
      </p:sp>
      <p:cxnSp>
        <p:nvCxnSpPr>
          <p:cNvPr id="70" name="Straight Connector 69">
            <a:extLst>
              <a:ext uri="{FF2B5EF4-FFF2-40B4-BE49-F238E27FC236}">
                <a16:creationId xmlns:a16="http://schemas.microsoft.com/office/drawing/2014/main" id="{7558FC39-F5BB-6A4D-9945-4C7A1A615BF3}"/>
              </a:ext>
            </a:extLst>
          </p:cNvPr>
          <p:cNvCxnSpPr>
            <a:cxnSpLocks/>
          </p:cNvCxnSpPr>
          <p:nvPr/>
        </p:nvCxnSpPr>
        <p:spPr>
          <a:xfrm flipH="1">
            <a:off x="8381633" y="3696318"/>
            <a:ext cx="378645" cy="301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314C54D-B274-C04E-849F-B616CB19BD99}"/>
              </a:ext>
            </a:extLst>
          </p:cNvPr>
          <p:cNvCxnSpPr>
            <a:cxnSpLocks/>
          </p:cNvCxnSpPr>
          <p:nvPr/>
        </p:nvCxnSpPr>
        <p:spPr>
          <a:xfrm flipH="1">
            <a:off x="8638345" y="3209568"/>
            <a:ext cx="504826" cy="120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50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03746B-D272-6C48-A554-6B26223DF654}"/>
              </a:ext>
            </a:extLst>
          </p:cNvPr>
          <p:cNvSpPr txBox="1"/>
          <p:nvPr/>
        </p:nvSpPr>
        <p:spPr>
          <a:xfrm>
            <a:off x="218364" y="245660"/>
            <a:ext cx="7534498" cy="646331"/>
          </a:xfrm>
          <a:prstGeom prst="rect">
            <a:avLst/>
          </a:prstGeom>
          <a:solidFill>
            <a:schemeClr val="accent1"/>
          </a:solidFill>
        </p:spPr>
        <p:txBody>
          <a:bodyPr wrap="square" rtlCol="0">
            <a:spAutoFit/>
          </a:bodyPr>
          <a:lstStyle/>
          <a:p>
            <a:r>
              <a:rPr lang="en-US" dirty="0"/>
              <a:t>4. How might we achieve this and go further and faster in our response?</a:t>
            </a:r>
          </a:p>
          <a:p>
            <a:endParaRPr lang="en-US" dirty="0"/>
          </a:p>
        </p:txBody>
      </p:sp>
      <p:sp>
        <p:nvSpPr>
          <p:cNvPr id="5" name="TextBox 4">
            <a:extLst>
              <a:ext uri="{FF2B5EF4-FFF2-40B4-BE49-F238E27FC236}">
                <a16:creationId xmlns:a16="http://schemas.microsoft.com/office/drawing/2014/main" id="{9A41CC5A-AFED-7140-B205-CA0BE62AF2E3}"/>
              </a:ext>
            </a:extLst>
          </p:cNvPr>
          <p:cNvSpPr txBox="1"/>
          <p:nvPr/>
        </p:nvSpPr>
        <p:spPr>
          <a:xfrm>
            <a:off x="1392072" y="1787857"/>
            <a:ext cx="152854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Integrated Systems</a:t>
            </a:r>
          </a:p>
        </p:txBody>
      </p:sp>
      <p:sp>
        <p:nvSpPr>
          <p:cNvPr id="6" name="TextBox 5">
            <a:extLst>
              <a:ext uri="{FF2B5EF4-FFF2-40B4-BE49-F238E27FC236}">
                <a16:creationId xmlns:a16="http://schemas.microsoft.com/office/drawing/2014/main" id="{5DE2245E-21B5-EF4E-B1AD-CDF62238F948}"/>
              </a:ext>
            </a:extLst>
          </p:cNvPr>
          <p:cNvSpPr txBox="1"/>
          <p:nvPr/>
        </p:nvSpPr>
        <p:spPr>
          <a:xfrm>
            <a:off x="9686494" y="873451"/>
            <a:ext cx="222458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AHP Digital Champion</a:t>
            </a:r>
          </a:p>
        </p:txBody>
      </p:sp>
      <p:sp>
        <p:nvSpPr>
          <p:cNvPr id="7" name="TextBox 6">
            <a:extLst>
              <a:ext uri="{FF2B5EF4-FFF2-40B4-BE49-F238E27FC236}">
                <a16:creationId xmlns:a16="http://schemas.microsoft.com/office/drawing/2014/main" id="{5F25A671-5417-C84F-9359-67B5F69EDBAC}"/>
              </a:ext>
            </a:extLst>
          </p:cNvPr>
          <p:cNvSpPr txBox="1"/>
          <p:nvPr/>
        </p:nvSpPr>
        <p:spPr>
          <a:xfrm>
            <a:off x="205473" y="3739691"/>
            <a:ext cx="1692323" cy="369332"/>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t>Job role</a:t>
            </a:r>
          </a:p>
        </p:txBody>
      </p:sp>
      <p:sp>
        <p:nvSpPr>
          <p:cNvPr id="8" name="TextBox 7">
            <a:extLst>
              <a:ext uri="{FF2B5EF4-FFF2-40B4-BE49-F238E27FC236}">
                <a16:creationId xmlns:a16="http://schemas.microsoft.com/office/drawing/2014/main" id="{308E6B2B-7E5B-CE4E-AA41-796ABC842732}"/>
              </a:ext>
            </a:extLst>
          </p:cNvPr>
          <p:cNvSpPr txBox="1"/>
          <p:nvPr/>
        </p:nvSpPr>
        <p:spPr>
          <a:xfrm>
            <a:off x="5868537" y="5474273"/>
            <a:ext cx="1105469" cy="369332"/>
          </a:xfrm>
          <a:prstGeom prst="rect">
            <a:avLst/>
          </a:prstGeom>
          <a:solidFill>
            <a:schemeClr val="accent4"/>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Appraisal </a:t>
            </a:r>
          </a:p>
        </p:txBody>
      </p:sp>
      <p:sp>
        <p:nvSpPr>
          <p:cNvPr id="15" name="TextBox 14">
            <a:extLst>
              <a:ext uri="{FF2B5EF4-FFF2-40B4-BE49-F238E27FC236}">
                <a16:creationId xmlns:a16="http://schemas.microsoft.com/office/drawing/2014/main" id="{D3A7F9CD-4195-EE41-9577-5D86D72A0892}"/>
              </a:ext>
            </a:extLst>
          </p:cNvPr>
          <p:cNvSpPr txBox="1"/>
          <p:nvPr/>
        </p:nvSpPr>
        <p:spPr>
          <a:xfrm>
            <a:off x="8785686" y="4149504"/>
            <a:ext cx="201310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Resources Financial</a:t>
            </a:r>
          </a:p>
        </p:txBody>
      </p:sp>
      <p:sp>
        <p:nvSpPr>
          <p:cNvPr id="16" name="TextBox 15">
            <a:extLst>
              <a:ext uri="{FF2B5EF4-FFF2-40B4-BE49-F238E27FC236}">
                <a16:creationId xmlns:a16="http://schemas.microsoft.com/office/drawing/2014/main" id="{3EADDC3A-87CC-B742-91D0-B8617DF47249}"/>
              </a:ext>
            </a:extLst>
          </p:cNvPr>
          <p:cNvSpPr txBox="1"/>
          <p:nvPr/>
        </p:nvSpPr>
        <p:spPr>
          <a:xfrm>
            <a:off x="9681986" y="5614218"/>
            <a:ext cx="1518764" cy="830997"/>
          </a:xfrm>
          <a:prstGeom prst="rect">
            <a:avLst/>
          </a:prstGeom>
          <a:noFill/>
        </p:spPr>
        <p:txBody>
          <a:bodyPr wrap="square" rtlCol="0">
            <a:spAutoFit/>
          </a:bodyPr>
          <a:lstStyle/>
          <a:p>
            <a:r>
              <a:rPr lang="en-GB" sz="1200" dirty="0"/>
              <a:t>Financial investment in upgrading equipment and aligning systems (1)</a:t>
            </a:r>
            <a:endParaRPr lang="en-US" sz="1200" dirty="0"/>
          </a:p>
        </p:txBody>
      </p:sp>
      <p:sp>
        <p:nvSpPr>
          <p:cNvPr id="18" name="TextBox 17">
            <a:extLst>
              <a:ext uri="{FF2B5EF4-FFF2-40B4-BE49-F238E27FC236}">
                <a16:creationId xmlns:a16="http://schemas.microsoft.com/office/drawing/2014/main" id="{DDA4F907-930B-1F49-BF82-F692C2D86B1B}"/>
              </a:ext>
            </a:extLst>
          </p:cNvPr>
          <p:cNvSpPr txBox="1"/>
          <p:nvPr/>
        </p:nvSpPr>
        <p:spPr>
          <a:xfrm>
            <a:off x="3848669" y="1269242"/>
            <a:ext cx="2247331" cy="1384995"/>
          </a:xfrm>
          <a:prstGeom prst="rect">
            <a:avLst/>
          </a:prstGeom>
          <a:noFill/>
        </p:spPr>
        <p:txBody>
          <a:bodyPr wrap="square" rtlCol="0">
            <a:spAutoFit/>
          </a:bodyPr>
          <a:lstStyle/>
          <a:p>
            <a:r>
              <a:rPr lang="en-GB" sz="1200" dirty="0"/>
              <a:t>Joint system with health and Adult social Care will enable easier access to client information and provide quicker and better care for clients/patients without duplication (3)</a:t>
            </a:r>
            <a:endParaRPr lang="en-US" sz="1200" dirty="0"/>
          </a:p>
        </p:txBody>
      </p:sp>
      <p:sp>
        <p:nvSpPr>
          <p:cNvPr id="19" name="TextBox 18">
            <a:extLst>
              <a:ext uri="{FF2B5EF4-FFF2-40B4-BE49-F238E27FC236}">
                <a16:creationId xmlns:a16="http://schemas.microsoft.com/office/drawing/2014/main" id="{C137CC24-3F76-AD41-BC80-B1DE59BD8A71}"/>
              </a:ext>
            </a:extLst>
          </p:cNvPr>
          <p:cNvSpPr txBox="1"/>
          <p:nvPr/>
        </p:nvSpPr>
        <p:spPr>
          <a:xfrm>
            <a:off x="9937842" y="1704361"/>
            <a:ext cx="2364479" cy="1015663"/>
          </a:xfrm>
          <a:prstGeom prst="rect">
            <a:avLst/>
          </a:prstGeom>
          <a:noFill/>
        </p:spPr>
        <p:txBody>
          <a:bodyPr wrap="square" rtlCol="0">
            <a:spAutoFit/>
          </a:bodyPr>
          <a:lstStyle/>
          <a:p>
            <a:r>
              <a:rPr lang="en-GB" sz="1200" dirty="0"/>
              <a:t>Collaborative training with a 'technology champion' representing each area/service, then they can cascade down to rest of their team (5)</a:t>
            </a:r>
            <a:endParaRPr lang="en-US" sz="1200" dirty="0"/>
          </a:p>
        </p:txBody>
      </p:sp>
      <p:sp>
        <p:nvSpPr>
          <p:cNvPr id="20" name="TextBox 19">
            <a:extLst>
              <a:ext uri="{FF2B5EF4-FFF2-40B4-BE49-F238E27FC236}">
                <a16:creationId xmlns:a16="http://schemas.microsoft.com/office/drawing/2014/main" id="{AF9CD971-14CF-2A4E-8FB6-AE5585AC4EBE}"/>
              </a:ext>
            </a:extLst>
          </p:cNvPr>
          <p:cNvSpPr txBox="1"/>
          <p:nvPr/>
        </p:nvSpPr>
        <p:spPr>
          <a:xfrm>
            <a:off x="8100865" y="3117094"/>
            <a:ext cx="2558956" cy="830997"/>
          </a:xfrm>
          <a:prstGeom prst="rect">
            <a:avLst/>
          </a:prstGeom>
          <a:noFill/>
        </p:spPr>
        <p:txBody>
          <a:bodyPr wrap="square" rtlCol="0">
            <a:spAutoFit/>
          </a:bodyPr>
          <a:lstStyle/>
          <a:p>
            <a:r>
              <a:rPr lang="en-GB" sz="1200" dirty="0"/>
              <a:t>Locally embedded AHP digital champions to support, promote, connect and communicate connected to a wider strategic forum (2)</a:t>
            </a:r>
            <a:endParaRPr lang="en-US" sz="1200" dirty="0"/>
          </a:p>
        </p:txBody>
      </p:sp>
      <p:sp>
        <p:nvSpPr>
          <p:cNvPr id="21" name="TextBox 20">
            <a:extLst>
              <a:ext uri="{FF2B5EF4-FFF2-40B4-BE49-F238E27FC236}">
                <a16:creationId xmlns:a16="http://schemas.microsoft.com/office/drawing/2014/main" id="{2BE14274-03DB-E24A-B214-7CFDA1284F7E}"/>
              </a:ext>
            </a:extLst>
          </p:cNvPr>
          <p:cNvSpPr txBox="1"/>
          <p:nvPr/>
        </p:nvSpPr>
        <p:spPr>
          <a:xfrm>
            <a:off x="6276691" y="4236100"/>
            <a:ext cx="2374710" cy="1015663"/>
          </a:xfrm>
          <a:prstGeom prst="rect">
            <a:avLst/>
          </a:prstGeom>
          <a:noFill/>
        </p:spPr>
        <p:txBody>
          <a:bodyPr wrap="square" rtlCol="0">
            <a:spAutoFit/>
          </a:bodyPr>
          <a:lstStyle/>
          <a:p>
            <a:r>
              <a:rPr lang="en-GB" sz="1200" dirty="0"/>
              <a:t>Need a whole Dorset strategy that includes all providers, need IG support and guidance from the beginning, Dorset needs investment into internet provision</a:t>
            </a:r>
            <a:endParaRPr lang="en-US" sz="1200" dirty="0"/>
          </a:p>
        </p:txBody>
      </p:sp>
      <p:sp>
        <p:nvSpPr>
          <p:cNvPr id="22" name="TextBox 21">
            <a:extLst>
              <a:ext uri="{FF2B5EF4-FFF2-40B4-BE49-F238E27FC236}">
                <a16:creationId xmlns:a16="http://schemas.microsoft.com/office/drawing/2014/main" id="{FE17CB0E-5D4A-9B4E-A936-A9EFA9FD79A3}"/>
              </a:ext>
            </a:extLst>
          </p:cNvPr>
          <p:cNvSpPr txBox="1"/>
          <p:nvPr/>
        </p:nvSpPr>
        <p:spPr>
          <a:xfrm>
            <a:off x="7859831" y="5711411"/>
            <a:ext cx="1583140" cy="1015663"/>
          </a:xfrm>
          <a:prstGeom prst="rect">
            <a:avLst/>
          </a:prstGeom>
          <a:noFill/>
        </p:spPr>
        <p:txBody>
          <a:bodyPr wrap="square" rtlCol="0">
            <a:spAutoFit/>
          </a:bodyPr>
          <a:lstStyle/>
          <a:p>
            <a:r>
              <a:rPr lang="en-GB" sz="1200" dirty="0"/>
              <a:t>Invest in IT equipment for staff and departments. One Joint system for social and health (3)</a:t>
            </a:r>
            <a:endParaRPr lang="en-US" sz="1200" dirty="0"/>
          </a:p>
        </p:txBody>
      </p:sp>
      <p:sp>
        <p:nvSpPr>
          <p:cNvPr id="23" name="TextBox 22">
            <a:extLst>
              <a:ext uri="{FF2B5EF4-FFF2-40B4-BE49-F238E27FC236}">
                <a16:creationId xmlns:a16="http://schemas.microsoft.com/office/drawing/2014/main" id="{420F5997-E681-AD47-B8CE-1C5C828CCBD0}"/>
              </a:ext>
            </a:extLst>
          </p:cNvPr>
          <p:cNvSpPr txBox="1"/>
          <p:nvPr/>
        </p:nvSpPr>
        <p:spPr>
          <a:xfrm>
            <a:off x="9867331" y="150366"/>
            <a:ext cx="2679507" cy="461665"/>
          </a:xfrm>
          <a:prstGeom prst="rect">
            <a:avLst/>
          </a:prstGeom>
          <a:noFill/>
        </p:spPr>
        <p:txBody>
          <a:bodyPr wrap="square" rtlCol="0">
            <a:spAutoFit/>
          </a:bodyPr>
          <a:lstStyle/>
          <a:p>
            <a:r>
              <a:rPr lang="en-GB" sz="1200" dirty="0"/>
              <a:t>Identifying enablers/resources and support in the community (2)</a:t>
            </a:r>
            <a:endParaRPr lang="en-US" sz="1200" dirty="0"/>
          </a:p>
        </p:txBody>
      </p:sp>
      <p:sp>
        <p:nvSpPr>
          <p:cNvPr id="24" name="TextBox 23">
            <a:extLst>
              <a:ext uri="{FF2B5EF4-FFF2-40B4-BE49-F238E27FC236}">
                <a16:creationId xmlns:a16="http://schemas.microsoft.com/office/drawing/2014/main" id="{2B9DC334-06B6-B948-8C51-BA953A6ED219}"/>
              </a:ext>
            </a:extLst>
          </p:cNvPr>
          <p:cNvSpPr txBox="1"/>
          <p:nvPr/>
        </p:nvSpPr>
        <p:spPr>
          <a:xfrm>
            <a:off x="52604" y="4434861"/>
            <a:ext cx="2400633" cy="461665"/>
          </a:xfrm>
          <a:prstGeom prst="rect">
            <a:avLst/>
          </a:prstGeom>
          <a:noFill/>
        </p:spPr>
        <p:txBody>
          <a:bodyPr wrap="square" rtlCol="0">
            <a:spAutoFit/>
          </a:bodyPr>
          <a:lstStyle/>
          <a:p>
            <a:r>
              <a:rPr lang="en-GB" sz="1200" dirty="0"/>
              <a:t>Include in job role for all new starters (4)</a:t>
            </a:r>
            <a:endParaRPr lang="en-US" sz="1200" dirty="0"/>
          </a:p>
        </p:txBody>
      </p:sp>
      <p:sp>
        <p:nvSpPr>
          <p:cNvPr id="25" name="TextBox 24">
            <a:extLst>
              <a:ext uri="{FF2B5EF4-FFF2-40B4-BE49-F238E27FC236}">
                <a16:creationId xmlns:a16="http://schemas.microsoft.com/office/drawing/2014/main" id="{FEC2C124-A640-984F-A75D-53E8BE187EF8}"/>
              </a:ext>
            </a:extLst>
          </p:cNvPr>
          <p:cNvSpPr txBox="1"/>
          <p:nvPr/>
        </p:nvSpPr>
        <p:spPr>
          <a:xfrm>
            <a:off x="5819617" y="6127215"/>
            <a:ext cx="1689613" cy="477306"/>
          </a:xfrm>
          <a:prstGeom prst="rect">
            <a:avLst/>
          </a:prstGeom>
          <a:noFill/>
        </p:spPr>
        <p:txBody>
          <a:bodyPr wrap="square" rtlCol="0">
            <a:spAutoFit/>
          </a:bodyPr>
          <a:lstStyle/>
          <a:p>
            <a:r>
              <a:rPr lang="en-GB" sz="1200" dirty="0"/>
              <a:t>Ensure covered in appraisals (1)</a:t>
            </a:r>
            <a:endParaRPr lang="en-US" sz="1200" dirty="0"/>
          </a:p>
        </p:txBody>
      </p:sp>
      <p:sp>
        <p:nvSpPr>
          <p:cNvPr id="26" name="TextBox 25">
            <a:extLst>
              <a:ext uri="{FF2B5EF4-FFF2-40B4-BE49-F238E27FC236}">
                <a16:creationId xmlns:a16="http://schemas.microsoft.com/office/drawing/2014/main" id="{BECE74C0-C5B3-A14D-9D86-F913206F11DA}"/>
              </a:ext>
            </a:extLst>
          </p:cNvPr>
          <p:cNvSpPr txBox="1"/>
          <p:nvPr/>
        </p:nvSpPr>
        <p:spPr>
          <a:xfrm>
            <a:off x="1126655" y="2754371"/>
            <a:ext cx="2653164" cy="276999"/>
          </a:xfrm>
          <a:prstGeom prst="rect">
            <a:avLst/>
          </a:prstGeom>
          <a:noFill/>
        </p:spPr>
        <p:txBody>
          <a:bodyPr wrap="square" rtlCol="0">
            <a:spAutoFit/>
          </a:bodyPr>
          <a:lstStyle/>
          <a:p>
            <a:r>
              <a:rPr lang="en-GB" sz="1200" dirty="0"/>
              <a:t>Learning from early adopters (3)</a:t>
            </a:r>
            <a:endParaRPr lang="en-US" sz="1200" dirty="0"/>
          </a:p>
        </p:txBody>
      </p:sp>
      <p:sp>
        <p:nvSpPr>
          <p:cNvPr id="27" name="TextBox 26">
            <a:extLst>
              <a:ext uri="{FF2B5EF4-FFF2-40B4-BE49-F238E27FC236}">
                <a16:creationId xmlns:a16="http://schemas.microsoft.com/office/drawing/2014/main" id="{B9B9EFC8-211C-CD47-8DAE-6D9687288B88}"/>
              </a:ext>
            </a:extLst>
          </p:cNvPr>
          <p:cNvSpPr txBox="1"/>
          <p:nvPr/>
        </p:nvSpPr>
        <p:spPr>
          <a:xfrm>
            <a:off x="3871407" y="3245971"/>
            <a:ext cx="2485171" cy="276999"/>
          </a:xfrm>
          <a:prstGeom prst="rect">
            <a:avLst/>
          </a:prstGeom>
          <a:noFill/>
        </p:spPr>
        <p:txBody>
          <a:bodyPr wrap="square" rtlCol="0">
            <a:spAutoFit/>
          </a:bodyPr>
          <a:lstStyle/>
          <a:p>
            <a:r>
              <a:rPr lang="en-GB" sz="1200" dirty="0"/>
              <a:t>Offering core digital training (1)</a:t>
            </a:r>
            <a:endParaRPr lang="en-US" sz="1200" dirty="0"/>
          </a:p>
        </p:txBody>
      </p:sp>
      <p:cxnSp>
        <p:nvCxnSpPr>
          <p:cNvPr id="3" name="Straight Connector 2"/>
          <p:cNvCxnSpPr>
            <a:cxnSpLocks/>
          </p:cNvCxnSpPr>
          <p:nvPr/>
        </p:nvCxnSpPr>
        <p:spPr>
          <a:xfrm>
            <a:off x="9984921" y="4896526"/>
            <a:ext cx="64377" cy="512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8980227" y="5038863"/>
            <a:ext cx="219655" cy="484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H="1" flipV="1">
            <a:off x="10382979" y="1297049"/>
            <a:ext cx="125797" cy="290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H="1">
            <a:off x="10295302" y="629088"/>
            <a:ext cx="81886" cy="14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086600" y="5251763"/>
            <a:ext cx="555171" cy="459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774693" y="4199334"/>
            <a:ext cx="0" cy="209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2254274" y="4409069"/>
            <a:ext cx="146359" cy="28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212722" y="1606237"/>
            <a:ext cx="542849" cy="249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4459189" y="3765734"/>
            <a:ext cx="60729" cy="222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flipH="1">
            <a:off x="1969317" y="2349668"/>
            <a:ext cx="81251" cy="310632"/>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2C71F48-C6D8-0745-B25A-2BA2899194F7}"/>
              </a:ext>
            </a:extLst>
          </p:cNvPr>
          <p:cNvSpPr txBox="1"/>
          <p:nvPr/>
        </p:nvSpPr>
        <p:spPr>
          <a:xfrm>
            <a:off x="3901740" y="4149504"/>
            <a:ext cx="1041431" cy="369332"/>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t>Training</a:t>
            </a:r>
          </a:p>
        </p:txBody>
      </p:sp>
      <p:cxnSp>
        <p:nvCxnSpPr>
          <p:cNvPr id="36" name="Straight Connector 35">
            <a:extLst>
              <a:ext uri="{FF2B5EF4-FFF2-40B4-BE49-F238E27FC236}">
                <a16:creationId xmlns:a16="http://schemas.microsoft.com/office/drawing/2014/main" id="{CB299BC1-3221-FC47-BE24-D211478F9143}"/>
              </a:ext>
            </a:extLst>
          </p:cNvPr>
          <p:cNvCxnSpPr>
            <a:cxnSpLocks/>
          </p:cNvCxnSpPr>
          <p:nvPr/>
        </p:nvCxnSpPr>
        <p:spPr>
          <a:xfrm flipH="1">
            <a:off x="1051634" y="4870649"/>
            <a:ext cx="179697" cy="336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B767432-CB32-E34A-AD6A-A0A13A40E7BD}"/>
              </a:ext>
            </a:extLst>
          </p:cNvPr>
          <p:cNvCxnSpPr>
            <a:cxnSpLocks/>
          </p:cNvCxnSpPr>
          <p:nvPr/>
        </p:nvCxnSpPr>
        <p:spPr>
          <a:xfrm>
            <a:off x="6440789" y="5873048"/>
            <a:ext cx="0" cy="21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A4E421-E136-464D-95C1-2592BF265CC3}"/>
              </a:ext>
            </a:extLst>
          </p:cNvPr>
          <p:cNvCxnSpPr>
            <a:cxnSpLocks/>
          </p:cNvCxnSpPr>
          <p:nvPr/>
        </p:nvCxnSpPr>
        <p:spPr>
          <a:xfrm>
            <a:off x="3755571" y="3988220"/>
            <a:ext cx="146169" cy="109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53EE65-1BD5-3B4E-A2D8-E0F65C8C66B5}"/>
              </a:ext>
            </a:extLst>
          </p:cNvPr>
          <p:cNvCxnSpPr>
            <a:cxnSpLocks/>
          </p:cNvCxnSpPr>
          <p:nvPr/>
        </p:nvCxnSpPr>
        <p:spPr>
          <a:xfrm flipH="1">
            <a:off x="10597064" y="3812354"/>
            <a:ext cx="62757" cy="156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4C27150-BB38-9449-86B6-6665AABAA406}"/>
              </a:ext>
            </a:extLst>
          </p:cNvPr>
          <p:cNvCxnSpPr>
            <a:cxnSpLocks/>
          </p:cNvCxnSpPr>
          <p:nvPr/>
        </p:nvCxnSpPr>
        <p:spPr>
          <a:xfrm>
            <a:off x="4955865" y="4587458"/>
            <a:ext cx="107454" cy="156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E6B145E-6E0E-094D-9125-D18A643E87C7}"/>
              </a:ext>
            </a:extLst>
          </p:cNvPr>
          <p:cNvCxnSpPr>
            <a:cxnSpLocks/>
          </p:cNvCxnSpPr>
          <p:nvPr/>
        </p:nvCxnSpPr>
        <p:spPr>
          <a:xfrm flipH="1">
            <a:off x="7975352" y="1639630"/>
            <a:ext cx="200977" cy="21638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C0509D-6FBB-F041-9E82-B7780B463593}"/>
              </a:ext>
            </a:extLst>
          </p:cNvPr>
          <p:cNvSpPr txBox="1"/>
          <p:nvPr/>
        </p:nvSpPr>
        <p:spPr>
          <a:xfrm>
            <a:off x="4216286" y="4835262"/>
            <a:ext cx="1603331" cy="1569660"/>
          </a:xfrm>
          <a:prstGeom prst="rect">
            <a:avLst/>
          </a:prstGeom>
          <a:noFill/>
        </p:spPr>
        <p:txBody>
          <a:bodyPr wrap="square" rtlCol="0">
            <a:spAutoFit/>
          </a:bodyPr>
          <a:lstStyle/>
          <a:p>
            <a:r>
              <a:rPr lang="en-GB" sz="1200" dirty="0"/>
              <a:t>Training for staff on how best to manage patients in this way - </a:t>
            </a:r>
            <a:r>
              <a:rPr lang="en-GB" sz="1200" dirty="0" err="1"/>
              <a:t>ie</a:t>
            </a:r>
            <a:r>
              <a:rPr lang="en-GB" sz="1200" dirty="0"/>
              <a:t> assessment techniques and then how to get patients on board with management.</a:t>
            </a:r>
            <a:endParaRPr lang="en-US" sz="1200" dirty="0"/>
          </a:p>
        </p:txBody>
      </p:sp>
      <p:sp>
        <p:nvSpPr>
          <p:cNvPr id="49" name="TextBox 48">
            <a:extLst>
              <a:ext uri="{FF2B5EF4-FFF2-40B4-BE49-F238E27FC236}">
                <a16:creationId xmlns:a16="http://schemas.microsoft.com/office/drawing/2014/main" id="{66BF2267-0115-E241-8A1E-AF56E400DBA0}"/>
              </a:ext>
            </a:extLst>
          </p:cNvPr>
          <p:cNvSpPr txBox="1"/>
          <p:nvPr/>
        </p:nvSpPr>
        <p:spPr>
          <a:xfrm>
            <a:off x="6605064" y="2013969"/>
            <a:ext cx="1302616" cy="36933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TV/Publicity</a:t>
            </a:r>
          </a:p>
        </p:txBody>
      </p:sp>
      <p:sp>
        <p:nvSpPr>
          <p:cNvPr id="51" name="TextBox 50">
            <a:extLst>
              <a:ext uri="{FF2B5EF4-FFF2-40B4-BE49-F238E27FC236}">
                <a16:creationId xmlns:a16="http://schemas.microsoft.com/office/drawing/2014/main" id="{4EC7A495-DD46-8B45-A4A8-E44BA93BC7F7}"/>
              </a:ext>
            </a:extLst>
          </p:cNvPr>
          <p:cNvSpPr txBox="1"/>
          <p:nvPr/>
        </p:nvSpPr>
        <p:spPr>
          <a:xfrm>
            <a:off x="7975352" y="244557"/>
            <a:ext cx="1620667" cy="1384995"/>
          </a:xfrm>
          <a:prstGeom prst="rect">
            <a:avLst/>
          </a:prstGeom>
          <a:noFill/>
        </p:spPr>
        <p:txBody>
          <a:bodyPr wrap="square" rtlCol="0">
            <a:spAutoFit/>
          </a:bodyPr>
          <a:lstStyle/>
          <a:p>
            <a:r>
              <a:rPr lang="en-GB" sz="1200" dirty="0"/>
              <a:t>Greater publicity in the media generally of how digital consultations and healthcare solutions can be effective and empowering (1)</a:t>
            </a:r>
            <a:endParaRPr lang="en-US" sz="1200" dirty="0"/>
          </a:p>
        </p:txBody>
      </p:sp>
      <p:sp>
        <p:nvSpPr>
          <p:cNvPr id="53" name="TextBox 52">
            <a:extLst>
              <a:ext uri="{FF2B5EF4-FFF2-40B4-BE49-F238E27FC236}">
                <a16:creationId xmlns:a16="http://schemas.microsoft.com/office/drawing/2014/main" id="{FB21B48B-3A8E-5749-BB36-DA57A221F4A1}"/>
              </a:ext>
            </a:extLst>
          </p:cNvPr>
          <p:cNvSpPr txBox="1"/>
          <p:nvPr/>
        </p:nvSpPr>
        <p:spPr>
          <a:xfrm>
            <a:off x="10619097" y="2771458"/>
            <a:ext cx="1683224" cy="1015663"/>
          </a:xfrm>
          <a:prstGeom prst="rect">
            <a:avLst/>
          </a:prstGeom>
          <a:noFill/>
        </p:spPr>
        <p:txBody>
          <a:bodyPr wrap="square" rtlCol="0">
            <a:spAutoFit/>
          </a:bodyPr>
          <a:lstStyle/>
          <a:p>
            <a:r>
              <a:rPr lang="en-GB" sz="1200" dirty="0"/>
              <a:t>Joined up comms, easy read guidance, joint funding to deliver digital enabling interventions (2)</a:t>
            </a:r>
            <a:endParaRPr lang="en-US" sz="1200" dirty="0"/>
          </a:p>
        </p:txBody>
      </p:sp>
      <p:sp>
        <p:nvSpPr>
          <p:cNvPr id="57" name="TextBox 56">
            <a:extLst>
              <a:ext uri="{FF2B5EF4-FFF2-40B4-BE49-F238E27FC236}">
                <a16:creationId xmlns:a16="http://schemas.microsoft.com/office/drawing/2014/main" id="{B928FC9A-9A4F-274C-8A32-D4FE0944FD1B}"/>
              </a:ext>
            </a:extLst>
          </p:cNvPr>
          <p:cNvSpPr txBox="1"/>
          <p:nvPr/>
        </p:nvSpPr>
        <p:spPr>
          <a:xfrm>
            <a:off x="2453237" y="3402494"/>
            <a:ext cx="1501297" cy="830997"/>
          </a:xfrm>
          <a:prstGeom prst="rect">
            <a:avLst/>
          </a:prstGeom>
          <a:noFill/>
        </p:spPr>
        <p:txBody>
          <a:bodyPr wrap="square" rtlCol="0">
            <a:spAutoFit/>
          </a:bodyPr>
          <a:lstStyle/>
          <a:p>
            <a:r>
              <a:rPr lang="en-GB" sz="1200" dirty="0"/>
              <a:t>Use of libraries/day centres/community hubs to roll out training (3)</a:t>
            </a:r>
            <a:endParaRPr lang="en-US" sz="1200" dirty="0"/>
          </a:p>
        </p:txBody>
      </p:sp>
      <p:sp>
        <p:nvSpPr>
          <p:cNvPr id="61" name="TextBox 60">
            <a:extLst>
              <a:ext uri="{FF2B5EF4-FFF2-40B4-BE49-F238E27FC236}">
                <a16:creationId xmlns:a16="http://schemas.microsoft.com/office/drawing/2014/main" id="{3C8144F7-761C-274D-A1D8-64D8AFD939E4}"/>
              </a:ext>
            </a:extLst>
          </p:cNvPr>
          <p:cNvSpPr txBox="1"/>
          <p:nvPr/>
        </p:nvSpPr>
        <p:spPr>
          <a:xfrm>
            <a:off x="2049661" y="4980501"/>
            <a:ext cx="2001470" cy="646331"/>
          </a:xfrm>
          <a:prstGeom prst="rect">
            <a:avLst/>
          </a:prstGeom>
          <a:noFill/>
        </p:spPr>
        <p:txBody>
          <a:bodyPr wrap="square" rtlCol="0">
            <a:spAutoFit/>
          </a:bodyPr>
          <a:lstStyle/>
          <a:p>
            <a:r>
              <a:rPr lang="en-GB" sz="1200" dirty="0"/>
              <a:t>Provide community access points for those not enabled (1)</a:t>
            </a:r>
            <a:endParaRPr lang="en-US" sz="1200" dirty="0"/>
          </a:p>
        </p:txBody>
      </p:sp>
      <p:sp>
        <p:nvSpPr>
          <p:cNvPr id="64" name="TextBox 63">
            <a:extLst>
              <a:ext uri="{FF2B5EF4-FFF2-40B4-BE49-F238E27FC236}">
                <a16:creationId xmlns:a16="http://schemas.microsoft.com/office/drawing/2014/main" id="{FA7182F9-F7E4-E44F-B913-C9A4BF519D35}"/>
              </a:ext>
            </a:extLst>
          </p:cNvPr>
          <p:cNvSpPr txBox="1"/>
          <p:nvPr/>
        </p:nvSpPr>
        <p:spPr>
          <a:xfrm>
            <a:off x="10973" y="5291053"/>
            <a:ext cx="1756091" cy="646331"/>
          </a:xfrm>
          <a:prstGeom prst="rect">
            <a:avLst/>
          </a:prstGeom>
          <a:noFill/>
        </p:spPr>
        <p:txBody>
          <a:bodyPr wrap="square" rtlCol="0">
            <a:spAutoFit/>
          </a:bodyPr>
          <a:lstStyle/>
          <a:p>
            <a:r>
              <a:rPr lang="en-GB" sz="1200" dirty="0"/>
              <a:t>Be clear on virtual apt letter of expectations on both sides.</a:t>
            </a:r>
            <a:endParaRPr lang="en-US" sz="1200" dirty="0"/>
          </a:p>
        </p:txBody>
      </p:sp>
      <p:sp>
        <p:nvSpPr>
          <p:cNvPr id="65" name="TextBox 64">
            <a:extLst>
              <a:ext uri="{FF2B5EF4-FFF2-40B4-BE49-F238E27FC236}">
                <a16:creationId xmlns:a16="http://schemas.microsoft.com/office/drawing/2014/main" id="{A73A7FF6-4261-3243-8E5F-7650FE4104B0}"/>
              </a:ext>
            </a:extLst>
          </p:cNvPr>
          <p:cNvSpPr txBox="1"/>
          <p:nvPr/>
        </p:nvSpPr>
        <p:spPr>
          <a:xfrm>
            <a:off x="1705759" y="5710807"/>
            <a:ext cx="2737171" cy="1200329"/>
          </a:xfrm>
          <a:prstGeom prst="rect">
            <a:avLst/>
          </a:prstGeom>
          <a:noFill/>
        </p:spPr>
        <p:txBody>
          <a:bodyPr wrap="square" rtlCol="0">
            <a:spAutoFit/>
          </a:bodyPr>
          <a:lstStyle/>
          <a:p>
            <a:r>
              <a:rPr lang="en-GB" sz="1200" dirty="0"/>
              <a:t>Start with the quick wins. Advertise the benefits and share good examples with customer messages. At referral points can intervention method be or preference be selected so that customers know its an option (5)</a:t>
            </a:r>
            <a:endParaRPr lang="en-US" sz="1200" dirty="0"/>
          </a:p>
        </p:txBody>
      </p:sp>
      <p:cxnSp>
        <p:nvCxnSpPr>
          <p:cNvPr id="66" name="Straight Connector 65">
            <a:extLst>
              <a:ext uri="{FF2B5EF4-FFF2-40B4-BE49-F238E27FC236}">
                <a16:creationId xmlns:a16="http://schemas.microsoft.com/office/drawing/2014/main" id="{0D0B35CE-9D90-6241-9F2A-7402CD0562A3}"/>
              </a:ext>
            </a:extLst>
          </p:cNvPr>
          <p:cNvCxnSpPr>
            <a:cxnSpLocks/>
          </p:cNvCxnSpPr>
          <p:nvPr/>
        </p:nvCxnSpPr>
        <p:spPr>
          <a:xfrm>
            <a:off x="2883968" y="5423362"/>
            <a:ext cx="146359" cy="287445"/>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6DCC3D3-8BF4-384C-B16E-FD7BB73F000A}"/>
              </a:ext>
            </a:extLst>
          </p:cNvPr>
          <p:cNvSpPr txBox="1"/>
          <p:nvPr/>
        </p:nvSpPr>
        <p:spPr>
          <a:xfrm>
            <a:off x="8176329" y="2013969"/>
            <a:ext cx="1761513" cy="646331"/>
          </a:xfrm>
          <a:prstGeom prst="rect">
            <a:avLst/>
          </a:prstGeom>
          <a:noFill/>
        </p:spPr>
        <p:txBody>
          <a:bodyPr wrap="square" rtlCol="0">
            <a:spAutoFit/>
          </a:bodyPr>
          <a:lstStyle/>
          <a:p>
            <a:r>
              <a:rPr lang="en-GB" sz="1200" dirty="0"/>
              <a:t>could share some quotes from some 'satisfied customers'</a:t>
            </a:r>
            <a:endParaRPr lang="en-US" sz="1200" dirty="0"/>
          </a:p>
        </p:txBody>
      </p:sp>
      <p:cxnSp>
        <p:nvCxnSpPr>
          <p:cNvPr id="68" name="Straight Connector 67">
            <a:extLst>
              <a:ext uri="{FF2B5EF4-FFF2-40B4-BE49-F238E27FC236}">
                <a16:creationId xmlns:a16="http://schemas.microsoft.com/office/drawing/2014/main" id="{F8BB0051-F5AD-0F47-8B90-C649ABFEDDAB}"/>
              </a:ext>
            </a:extLst>
          </p:cNvPr>
          <p:cNvCxnSpPr>
            <a:cxnSpLocks/>
          </p:cNvCxnSpPr>
          <p:nvPr/>
        </p:nvCxnSpPr>
        <p:spPr>
          <a:xfrm flipH="1">
            <a:off x="9681985" y="2708905"/>
            <a:ext cx="185346" cy="273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318C3E3-DFD4-EC42-88B7-E7B9FE533D52}"/>
              </a:ext>
            </a:extLst>
          </p:cNvPr>
          <p:cNvCxnSpPr>
            <a:cxnSpLocks/>
            <a:stCxn id="67" idx="1"/>
          </p:cNvCxnSpPr>
          <p:nvPr/>
        </p:nvCxnSpPr>
        <p:spPr>
          <a:xfrm flipH="1" flipV="1">
            <a:off x="7998283" y="2289129"/>
            <a:ext cx="178046" cy="48006"/>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70888E5-5810-1543-A8EE-88FAE4D09DE2}"/>
              </a:ext>
            </a:extLst>
          </p:cNvPr>
          <p:cNvSpPr txBox="1"/>
          <p:nvPr/>
        </p:nvSpPr>
        <p:spPr>
          <a:xfrm>
            <a:off x="5113992" y="3712839"/>
            <a:ext cx="2142380" cy="461665"/>
          </a:xfrm>
          <a:prstGeom prst="rect">
            <a:avLst/>
          </a:prstGeom>
          <a:noFill/>
        </p:spPr>
        <p:txBody>
          <a:bodyPr wrap="square" rtlCol="0">
            <a:spAutoFit/>
          </a:bodyPr>
          <a:lstStyle/>
          <a:p>
            <a:r>
              <a:rPr lang="en-GB" sz="1200" dirty="0"/>
              <a:t>education, education and more education! (1)</a:t>
            </a:r>
            <a:endParaRPr lang="en-US" sz="1200" dirty="0"/>
          </a:p>
        </p:txBody>
      </p:sp>
      <p:cxnSp>
        <p:nvCxnSpPr>
          <p:cNvPr id="73" name="Straight Connector 72">
            <a:extLst>
              <a:ext uri="{FF2B5EF4-FFF2-40B4-BE49-F238E27FC236}">
                <a16:creationId xmlns:a16="http://schemas.microsoft.com/office/drawing/2014/main" id="{1B69AD81-D1FA-1B40-AEC0-DBA9BC980AF7}"/>
              </a:ext>
            </a:extLst>
          </p:cNvPr>
          <p:cNvCxnSpPr>
            <a:cxnSpLocks/>
            <a:endCxn id="72" idx="0"/>
          </p:cNvCxnSpPr>
          <p:nvPr/>
        </p:nvCxnSpPr>
        <p:spPr>
          <a:xfrm flipH="1">
            <a:off x="6185182" y="3494770"/>
            <a:ext cx="212120" cy="218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9990B1E-D51D-D64D-B10E-99AB8DEE4A83}"/>
              </a:ext>
            </a:extLst>
          </p:cNvPr>
          <p:cNvCxnSpPr>
            <a:cxnSpLocks/>
          </p:cNvCxnSpPr>
          <p:nvPr/>
        </p:nvCxnSpPr>
        <p:spPr>
          <a:xfrm flipV="1">
            <a:off x="5077037" y="4233491"/>
            <a:ext cx="211017" cy="181817"/>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9EF06B6-DAFD-4040-A493-966811609DEC}"/>
              </a:ext>
            </a:extLst>
          </p:cNvPr>
          <p:cNvSpPr txBox="1"/>
          <p:nvPr/>
        </p:nvSpPr>
        <p:spPr>
          <a:xfrm>
            <a:off x="6144254" y="2603584"/>
            <a:ext cx="2221031" cy="830997"/>
          </a:xfrm>
          <a:prstGeom prst="rect">
            <a:avLst/>
          </a:prstGeom>
          <a:noFill/>
        </p:spPr>
        <p:txBody>
          <a:bodyPr wrap="square" rtlCol="0">
            <a:spAutoFit/>
          </a:bodyPr>
          <a:lstStyle/>
          <a:p>
            <a:r>
              <a:rPr lang="en-GB" sz="1200" dirty="0"/>
              <a:t>support for patients/service users when setting up virtual consultations - central support centre for patients (2)</a:t>
            </a:r>
            <a:endParaRPr lang="en-US" sz="1200" dirty="0"/>
          </a:p>
        </p:txBody>
      </p:sp>
      <p:sp>
        <p:nvSpPr>
          <p:cNvPr id="80" name="TextBox 79">
            <a:extLst>
              <a:ext uri="{FF2B5EF4-FFF2-40B4-BE49-F238E27FC236}">
                <a16:creationId xmlns:a16="http://schemas.microsoft.com/office/drawing/2014/main" id="{CFE28946-3EBD-5B4E-8FB0-EC65D5A9017C}"/>
              </a:ext>
            </a:extLst>
          </p:cNvPr>
          <p:cNvSpPr txBox="1"/>
          <p:nvPr/>
        </p:nvSpPr>
        <p:spPr>
          <a:xfrm>
            <a:off x="150382" y="2474456"/>
            <a:ext cx="846161" cy="1015663"/>
          </a:xfrm>
          <a:prstGeom prst="rect">
            <a:avLst/>
          </a:prstGeom>
          <a:noFill/>
        </p:spPr>
        <p:txBody>
          <a:bodyPr wrap="square" rtlCol="0">
            <a:spAutoFit/>
          </a:bodyPr>
          <a:lstStyle/>
          <a:p>
            <a:r>
              <a:rPr lang="en-GB" sz="1200" dirty="0"/>
              <a:t>Embed use of tech at Uni level (3)</a:t>
            </a:r>
            <a:endParaRPr lang="en-US" sz="1200" dirty="0"/>
          </a:p>
        </p:txBody>
      </p:sp>
      <p:cxnSp>
        <p:nvCxnSpPr>
          <p:cNvPr id="81" name="Straight Connector 80">
            <a:extLst>
              <a:ext uri="{FF2B5EF4-FFF2-40B4-BE49-F238E27FC236}">
                <a16:creationId xmlns:a16="http://schemas.microsoft.com/office/drawing/2014/main" id="{8F6BC1F2-BB72-4047-99BD-FAA3997C2A30}"/>
              </a:ext>
            </a:extLst>
          </p:cNvPr>
          <p:cNvCxnSpPr>
            <a:cxnSpLocks/>
          </p:cNvCxnSpPr>
          <p:nvPr/>
        </p:nvCxnSpPr>
        <p:spPr>
          <a:xfrm>
            <a:off x="635238" y="3349866"/>
            <a:ext cx="60729" cy="222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38259B4-A8B7-824F-865E-F8835F6AE043}"/>
              </a:ext>
            </a:extLst>
          </p:cNvPr>
          <p:cNvCxnSpPr>
            <a:cxnSpLocks/>
          </p:cNvCxnSpPr>
          <p:nvPr/>
        </p:nvCxnSpPr>
        <p:spPr>
          <a:xfrm>
            <a:off x="10922956" y="4701251"/>
            <a:ext cx="197125" cy="225354"/>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8A179B05-3C26-4243-89C1-0A9AB00D6473}"/>
              </a:ext>
            </a:extLst>
          </p:cNvPr>
          <p:cNvSpPr txBox="1"/>
          <p:nvPr/>
        </p:nvSpPr>
        <p:spPr>
          <a:xfrm>
            <a:off x="11200750" y="4518836"/>
            <a:ext cx="866559" cy="1754326"/>
          </a:xfrm>
          <a:prstGeom prst="rect">
            <a:avLst/>
          </a:prstGeom>
          <a:noFill/>
        </p:spPr>
        <p:txBody>
          <a:bodyPr wrap="square" rtlCol="0">
            <a:spAutoFit/>
          </a:bodyPr>
          <a:lstStyle/>
          <a:p>
            <a:r>
              <a:rPr lang="en-GB" sz="1200" dirty="0"/>
              <a:t>Provision of some specialist equipment where deemed appropriate for patients</a:t>
            </a:r>
            <a:endParaRPr lang="en-US" sz="1200" dirty="0"/>
          </a:p>
        </p:txBody>
      </p:sp>
    </p:spTree>
    <p:extLst>
      <p:ext uri="{BB962C8B-B14F-4D97-AF65-F5344CB8AC3E}">
        <p14:creationId xmlns:p14="http://schemas.microsoft.com/office/powerpoint/2010/main" val="311974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38332" y="4442690"/>
            <a:ext cx="4077584" cy="2310007"/>
          </a:xfrm>
          <a:prstGeom prst="roundRect">
            <a:avLst>
              <a:gd name="adj" fmla="val 3948"/>
            </a:avLst>
          </a:prstGeom>
          <a:solidFill>
            <a:schemeClr val="tx2">
              <a:lumMod val="60000"/>
              <a:lumOff val="40000"/>
            </a:schemeClr>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b="1" dirty="0">
                <a:solidFill>
                  <a:prstClr val="white"/>
                </a:solidFill>
                <a:latin typeface="Calibri"/>
              </a:rPr>
              <a:t>Relevant National AHP Objective / Policies / Strategies  that the project aligns with:</a:t>
            </a:r>
          </a:p>
          <a:p>
            <a:endParaRPr lang="en-GB" sz="1300" b="1" dirty="0">
              <a:solidFill>
                <a:prstClr val="white"/>
              </a:solidFill>
              <a:latin typeface="Calibri"/>
            </a:endParaRPr>
          </a:p>
          <a:p>
            <a:pPr marL="171450" indent="-171450">
              <a:buFont typeface="Arial" panose="020B0604020202020204" pitchFamily="34" charset="0"/>
              <a:buChar char="•"/>
            </a:pPr>
            <a:r>
              <a:rPr lang="en-GB" sz="1100" b="1" dirty="0">
                <a:solidFill>
                  <a:prstClr val="white"/>
                </a:solidFill>
                <a:latin typeface="Calibri"/>
              </a:rPr>
              <a:t>Job planning, ESR and workforce productivity</a:t>
            </a:r>
          </a:p>
          <a:p>
            <a:pPr marL="171450" indent="-171450">
              <a:lnSpc>
                <a:spcPct val="107000"/>
              </a:lnSpc>
              <a:buFont typeface="Arial" panose="020B0604020202020204" pitchFamily="34" charset="0"/>
              <a:buChar char="•"/>
            </a:pPr>
            <a:r>
              <a:rPr lang="en-GB" sz="1100" b="1" dirty="0">
                <a:solidFill>
                  <a:prstClr val="white"/>
                </a:solidFill>
                <a:latin typeface="Calibri"/>
              </a:rPr>
              <a:t>All AHP understand  and access Digital health technology plans to support self-management.</a:t>
            </a:r>
            <a:r>
              <a:rPr lang="en-GB" sz="1100" b="1" dirty="0">
                <a:solidFill>
                  <a:prstClr val="white"/>
                </a:solidFill>
                <a:latin typeface="Calibri"/>
                <a:ea typeface="Calibri"/>
                <a:cs typeface="Times New Roman"/>
              </a:rPr>
              <a:t> </a:t>
            </a:r>
          </a:p>
          <a:p>
            <a:pPr marL="171450" indent="-171450">
              <a:lnSpc>
                <a:spcPct val="107000"/>
              </a:lnSpc>
              <a:buFont typeface="Arial" panose="020B0604020202020204" pitchFamily="34" charset="0"/>
              <a:buChar char="•"/>
            </a:pPr>
            <a:r>
              <a:rPr lang="en-GB" sz="1100" b="1" dirty="0">
                <a:solidFill>
                  <a:prstClr val="white"/>
                </a:solidFill>
                <a:latin typeface="Calibri"/>
                <a:ea typeface="Calibri"/>
                <a:cs typeface="Times New Roman"/>
              </a:rPr>
              <a:t>Local Digital Roadmaps and the use of the Digital Maturity Assessment </a:t>
            </a:r>
          </a:p>
          <a:p>
            <a:pPr marL="171450" indent="-171450">
              <a:lnSpc>
                <a:spcPct val="107000"/>
              </a:lnSpc>
              <a:buFont typeface="Arial" panose="020B0604020202020204" pitchFamily="34" charset="0"/>
              <a:buChar char="•"/>
            </a:pPr>
            <a:r>
              <a:rPr lang="en-GB" sz="1100" b="1" dirty="0">
                <a:solidFill>
                  <a:prstClr val="white"/>
                </a:solidFill>
                <a:latin typeface="Calibri"/>
                <a:ea typeface="Calibri"/>
                <a:cs typeface="Times New Roman"/>
              </a:rPr>
              <a:t> “The future of healthcare: our vision for digital, data and technology in health and care (2018).”</a:t>
            </a:r>
          </a:p>
          <a:p>
            <a:endParaRPr lang="en-GB" sz="1300" b="1" dirty="0">
              <a:solidFill>
                <a:prstClr val="white"/>
              </a:solidFill>
              <a:latin typeface="Calibri"/>
            </a:endParaRPr>
          </a:p>
          <a:p>
            <a:endParaRPr lang="en-GB" sz="1300" b="1" dirty="0">
              <a:solidFill>
                <a:prstClr val="white"/>
              </a:solidFill>
              <a:latin typeface="Calibri"/>
            </a:endParaRPr>
          </a:p>
        </p:txBody>
      </p:sp>
      <p:sp>
        <p:nvSpPr>
          <p:cNvPr id="16" name="Rounded Rectangle 15"/>
          <p:cNvSpPr/>
          <p:nvPr/>
        </p:nvSpPr>
        <p:spPr>
          <a:xfrm>
            <a:off x="1232651" y="797690"/>
            <a:ext cx="9619317" cy="903119"/>
          </a:xfrm>
          <a:prstGeom prst="roundRect">
            <a:avLst>
              <a:gd name="adj" fmla="val 3948"/>
            </a:avLst>
          </a:prstGeom>
          <a:solidFill>
            <a:schemeClr val="tx2">
              <a:lumMod val="60000"/>
              <a:lumOff val="40000"/>
            </a:schemeClr>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prstClr val="white"/>
                </a:solidFill>
                <a:latin typeface="Calibri"/>
              </a:rPr>
              <a:t>General Overview of the purpose of the project including key deliverables and timeframes;</a:t>
            </a:r>
          </a:p>
          <a:p>
            <a:pPr algn="ctr"/>
            <a:r>
              <a:rPr lang="en-GB" sz="1100" b="1" dirty="0">
                <a:solidFill>
                  <a:prstClr val="white"/>
                </a:solidFill>
                <a:latin typeface="Calibri"/>
                <a:cs typeface="Arial" panose="020B0604020202020204" pitchFamily="34" charset="0"/>
              </a:rPr>
              <a:t>Following the publication of the National AHP Digital Framework in 2019 and the explosion of Digital health during the Covid19 pandemic it was suggested that we should develop a Dorset AHP Digital strategy. We approached the Wessex AHSN who gave us the process to engage with AHP’s across Dorset through four Team  events. The outputs from the events have been used to develop a strategy, driver diagram and action plan</a:t>
            </a:r>
            <a:endParaRPr lang="en-GB" sz="1000" b="1" dirty="0">
              <a:solidFill>
                <a:prstClr val="white">
                  <a:lumMod val="50000"/>
                </a:prstClr>
              </a:solidFill>
              <a:latin typeface="Calibri"/>
              <a:cs typeface="Arial" panose="020B0604020202020204" pitchFamily="34" charset="0"/>
            </a:endParaRPr>
          </a:p>
        </p:txBody>
      </p:sp>
      <p:sp>
        <p:nvSpPr>
          <p:cNvPr id="12" name="Rounded Rectangle 11"/>
          <p:cNvSpPr/>
          <p:nvPr/>
        </p:nvSpPr>
        <p:spPr>
          <a:xfrm>
            <a:off x="5423298" y="2061084"/>
            <a:ext cx="5536052" cy="3309360"/>
          </a:xfrm>
          <a:prstGeom prst="roundRect">
            <a:avLst>
              <a:gd name="adj" fmla="val 3948"/>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 name="TextBox 4"/>
          <p:cNvSpPr txBox="1"/>
          <p:nvPr/>
        </p:nvSpPr>
        <p:spPr>
          <a:xfrm>
            <a:off x="5315916" y="6594814"/>
            <a:ext cx="5536052" cy="307777"/>
          </a:xfrm>
          <a:prstGeom prst="rect">
            <a:avLst/>
          </a:prstGeom>
          <a:noFill/>
        </p:spPr>
        <p:txBody>
          <a:bodyPr wrap="square" rtlCol="0">
            <a:spAutoFit/>
          </a:bodyPr>
          <a:lstStyle/>
          <a:p>
            <a:pPr algn="r"/>
            <a:r>
              <a:rPr lang="en-GB" sz="1400" b="1" dirty="0">
                <a:solidFill>
                  <a:prstClr val="white">
                    <a:lumMod val="50000"/>
                  </a:prstClr>
                </a:solidFill>
                <a:latin typeface="Calibri"/>
              </a:rPr>
              <a:t>Dorset AHP Digital Overview – AHP Lead</a:t>
            </a:r>
          </a:p>
        </p:txBody>
      </p:sp>
      <p:sp>
        <p:nvSpPr>
          <p:cNvPr id="8" name="Rounded Rectangle 29">
            <a:extLst>
              <a:ext uri="{FF2B5EF4-FFF2-40B4-BE49-F238E27FC236}">
                <a16:creationId xmlns:a16="http://schemas.microsoft.com/office/drawing/2014/main" id="{175CB407-D018-4FFE-93F1-2A463EE5F750}"/>
              </a:ext>
            </a:extLst>
          </p:cNvPr>
          <p:cNvSpPr/>
          <p:nvPr/>
        </p:nvSpPr>
        <p:spPr>
          <a:xfrm>
            <a:off x="2279577" y="188642"/>
            <a:ext cx="8592955" cy="504056"/>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latin typeface="Calibri"/>
              </a:rPr>
              <a:t>Dorset AHP DIGITAL STRATEGY Overview - 2020/21. </a:t>
            </a:r>
          </a:p>
        </p:txBody>
      </p:sp>
      <p:sp>
        <p:nvSpPr>
          <p:cNvPr id="9" name="Rounded Rectangle 12">
            <a:extLst>
              <a:ext uri="{FF2B5EF4-FFF2-40B4-BE49-F238E27FC236}">
                <a16:creationId xmlns:a16="http://schemas.microsoft.com/office/drawing/2014/main" id="{DF0F5114-E6D2-4C0D-B1E0-E173CF640DB1}"/>
              </a:ext>
            </a:extLst>
          </p:cNvPr>
          <p:cNvSpPr/>
          <p:nvPr/>
        </p:nvSpPr>
        <p:spPr>
          <a:xfrm>
            <a:off x="1245351" y="1844825"/>
            <a:ext cx="4077584" cy="2487242"/>
          </a:xfrm>
          <a:prstGeom prst="roundRect">
            <a:avLst>
              <a:gd name="adj" fmla="val 3948"/>
            </a:avLst>
          </a:prstGeom>
          <a:solidFill>
            <a:schemeClr val="tx2">
              <a:lumMod val="60000"/>
              <a:lumOff val="40000"/>
            </a:schemeClr>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1100" b="1" dirty="0">
                <a:solidFill>
                  <a:prstClr val="white"/>
                </a:solidFill>
                <a:latin typeface="Calibri"/>
              </a:rPr>
              <a:t>The Dorset AHP DSG was established to provide oversight, guidance and a reporting structure for AHP’s with regard to the Digital agenda across the Dorset ICS. </a:t>
            </a:r>
          </a:p>
          <a:p>
            <a:pPr marL="171450" indent="-171450">
              <a:buFont typeface="Arial" panose="020B0604020202020204" pitchFamily="34" charset="0"/>
              <a:buChar char="•"/>
            </a:pPr>
            <a:endParaRPr lang="en-GB" sz="1100" b="1" dirty="0">
              <a:solidFill>
                <a:prstClr val="white"/>
              </a:solidFill>
              <a:latin typeface="Calibri"/>
            </a:endParaRPr>
          </a:p>
          <a:p>
            <a:pPr marL="171450" indent="-171450">
              <a:buFont typeface="Arial" panose="020B0604020202020204" pitchFamily="34" charset="0"/>
              <a:buChar char="•"/>
            </a:pPr>
            <a:r>
              <a:rPr lang="en-GB" sz="1100" b="1" dirty="0">
                <a:solidFill>
                  <a:prstClr val="white"/>
                </a:solidFill>
                <a:latin typeface="Calibri"/>
              </a:rPr>
              <a:t>We will promote good practice, disseminate learning and establish a system for all AHP’s to be provided with the right tools to embrace digital technologies in their roles.</a:t>
            </a:r>
          </a:p>
          <a:p>
            <a:pPr marL="171450" indent="-171450">
              <a:buFont typeface="Arial" panose="020B0604020202020204" pitchFamily="34" charset="0"/>
              <a:buChar char="•"/>
            </a:pPr>
            <a:endParaRPr lang="en-GB" sz="1100" b="1" dirty="0">
              <a:solidFill>
                <a:prstClr val="white"/>
              </a:solidFill>
              <a:latin typeface="Calibri"/>
            </a:endParaRPr>
          </a:p>
          <a:p>
            <a:pPr marL="171450" indent="-171450">
              <a:buFont typeface="Arial" panose="020B0604020202020204" pitchFamily="34" charset="0"/>
              <a:buChar char="•"/>
            </a:pPr>
            <a:r>
              <a:rPr lang="en-GB" sz="1100" b="1" dirty="0">
                <a:solidFill>
                  <a:prstClr val="white"/>
                </a:solidFill>
                <a:latin typeface="Calibri"/>
              </a:rPr>
              <a:t>The core focus of the group will be to develop and implement a strategy for AHPs across Dorset using the UK Allied Health Professions Digital Framework as guidance.</a:t>
            </a:r>
          </a:p>
          <a:p>
            <a:endParaRPr lang="en-GB" sz="1300" b="1" dirty="0">
              <a:solidFill>
                <a:prstClr val="white"/>
              </a:solidFill>
              <a:latin typeface="Calibri"/>
            </a:endParaRPr>
          </a:p>
          <a:p>
            <a:endParaRPr lang="en-GB" sz="1300" b="1" dirty="0">
              <a:solidFill>
                <a:prstClr val="white"/>
              </a:solidFill>
              <a:latin typeface="Calibri"/>
            </a:endParaRPr>
          </a:p>
          <a:p>
            <a:endParaRPr lang="en-GB" sz="1300" b="1" dirty="0">
              <a:solidFill>
                <a:prstClr val="white"/>
              </a:solidFill>
              <a:latin typeface="Calibri"/>
            </a:endParaRPr>
          </a:p>
          <a:p>
            <a:endParaRPr lang="en-GB" sz="1300" b="1" dirty="0">
              <a:solidFill>
                <a:prstClr val="white"/>
              </a:solidFill>
              <a:latin typeface="Calibri"/>
            </a:endParaRPr>
          </a:p>
          <a:p>
            <a:endParaRPr lang="en-GB" sz="1300" b="1" dirty="0">
              <a:solidFill>
                <a:prstClr val="white"/>
              </a:solidFill>
              <a:latin typeface="Calibri"/>
            </a:endParaRPr>
          </a:p>
          <a:p>
            <a:pPr marL="285750" indent="-285750">
              <a:buFont typeface="Arial" panose="020B0604020202020204" pitchFamily="34" charset="0"/>
              <a:buChar char="•"/>
            </a:pPr>
            <a:endParaRPr lang="en-GB" sz="1300" b="1" dirty="0">
              <a:solidFill>
                <a:prstClr val="white"/>
              </a:solidFill>
              <a:latin typeface="Calibri"/>
            </a:endParaRPr>
          </a:p>
          <a:p>
            <a:endParaRPr lang="en-GB" sz="1150" b="1" dirty="0">
              <a:solidFill>
                <a:prstClr val="white"/>
              </a:solidFill>
              <a:latin typeface="Calibri"/>
            </a:endParaRPr>
          </a:p>
        </p:txBody>
      </p:sp>
      <p:pic>
        <p:nvPicPr>
          <p:cNvPr id="4" name="Picture 3" descr="A picture containing toy&#10;&#10;Description automatically generated">
            <a:extLst>
              <a:ext uri="{FF2B5EF4-FFF2-40B4-BE49-F238E27FC236}">
                <a16:creationId xmlns:a16="http://schemas.microsoft.com/office/drawing/2014/main" id="{DC8D9D90-28C2-4959-8270-9D5AB8447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222" y="5421818"/>
            <a:ext cx="5365778" cy="1117457"/>
          </a:xfrm>
          <a:prstGeom prst="rect">
            <a:avLst/>
          </a:prstGeom>
        </p:spPr>
      </p:pic>
      <p:pic>
        <p:nvPicPr>
          <p:cNvPr id="14" name="Picture 13">
            <a:extLst>
              <a:ext uri="{FF2B5EF4-FFF2-40B4-BE49-F238E27FC236}">
                <a16:creationId xmlns:a16="http://schemas.microsoft.com/office/drawing/2014/main" id="{BBD20E1F-A217-4B6C-B50E-3B9244CCB1D6}"/>
              </a:ext>
            </a:extLst>
          </p:cNvPr>
          <p:cNvPicPr>
            <a:picLocks noChangeAspect="1"/>
          </p:cNvPicPr>
          <p:nvPr/>
        </p:nvPicPr>
        <p:blipFill>
          <a:blip r:embed="rId4"/>
          <a:stretch>
            <a:fillRect/>
          </a:stretch>
        </p:blipFill>
        <p:spPr>
          <a:xfrm>
            <a:off x="1319470" y="10097"/>
            <a:ext cx="816091" cy="787592"/>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216" t="12743" r="1"/>
          <a:stretch/>
        </p:blipFill>
        <p:spPr bwMode="auto">
          <a:xfrm>
            <a:off x="13703862" y="1310910"/>
            <a:ext cx="25158137" cy="897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727" t="13084" r="5372" b="11110"/>
          <a:stretch/>
        </p:blipFill>
        <p:spPr bwMode="auto">
          <a:xfrm>
            <a:off x="5735961" y="2080968"/>
            <a:ext cx="4896544" cy="327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82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 name="Group 266">
            <a:extLst>
              <a:ext uri="{FF2B5EF4-FFF2-40B4-BE49-F238E27FC236}">
                <a16:creationId xmlns:a16="http://schemas.microsoft.com/office/drawing/2014/main" id="{2E6AC325-9E38-4041-8AC2-64C22C5AD0C6}"/>
              </a:ext>
            </a:extLst>
          </p:cNvPr>
          <p:cNvGrpSpPr/>
          <p:nvPr/>
        </p:nvGrpSpPr>
        <p:grpSpPr>
          <a:xfrm flipH="1">
            <a:off x="7962832" y="6378039"/>
            <a:ext cx="393239" cy="335523"/>
            <a:chOff x="2329773" y="177751"/>
            <a:chExt cx="648947" cy="502728"/>
          </a:xfrm>
        </p:grpSpPr>
        <p:sp>
          <p:nvSpPr>
            <p:cNvPr id="268" name="Right Arrow 60">
              <a:extLst>
                <a:ext uri="{FF2B5EF4-FFF2-40B4-BE49-F238E27FC236}">
                  <a16:creationId xmlns:a16="http://schemas.microsoft.com/office/drawing/2014/main" id="{352FD614-3C84-4A60-8294-313ED93BFBEA}"/>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9" name="Right Arrow 4">
              <a:extLst>
                <a:ext uri="{FF2B5EF4-FFF2-40B4-BE49-F238E27FC236}">
                  <a16:creationId xmlns:a16="http://schemas.microsoft.com/office/drawing/2014/main" id="{4AEF7EA9-0872-47E6-B053-9E54A51FE3F0}"/>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grpSp>
        <p:nvGrpSpPr>
          <p:cNvPr id="264" name="Group 263">
            <a:extLst>
              <a:ext uri="{FF2B5EF4-FFF2-40B4-BE49-F238E27FC236}">
                <a16:creationId xmlns:a16="http://schemas.microsoft.com/office/drawing/2014/main" id="{46C9410E-4B70-4921-8D5D-BF8C7358BA01}"/>
              </a:ext>
            </a:extLst>
          </p:cNvPr>
          <p:cNvGrpSpPr/>
          <p:nvPr/>
        </p:nvGrpSpPr>
        <p:grpSpPr>
          <a:xfrm flipH="1">
            <a:off x="7931476" y="5764792"/>
            <a:ext cx="540786" cy="421672"/>
            <a:chOff x="2329773" y="177751"/>
            <a:chExt cx="648947" cy="502728"/>
          </a:xfrm>
        </p:grpSpPr>
        <p:sp>
          <p:nvSpPr>
            <p:cNvPr id="265" name="Right Arrow 60">
              <a:extLst>
                <a:ext uri="{FF2B5EF4-FFF2-40B4-BE49-F238E27FC236}">
                  <a16:creationId xmlns:a16="http://schemas.microsoft.com/office/drawing/2014/main" id="{FEC815BA-D7DD-4F86-8295-6F611E8EAAC3}"/>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6" name="Right Arrow 4">
              <a:extLst>
                <a:ext uri="{FF2B5EF4-FFF2-40B4-BE49-F238E27FC236}">
                  <a16:creationId xmlns:a16="http://schemas.microsoft.com/office/drawing/2014/main" id="{67F2FBFE-E459-4C08-9E56-524E5D0D211C}"/>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grpSp>
        <p:nvGrpSpPr>
          <p:cNvPr id="144" name="Group 143">
            <a:extLst>
              <a:ext uri="{FF2B5EF4-FFF2-40B4-BE49-F238E27FC236}">
                <a16:creationId xmlns:a16="http://schemas.microsoft.com/office/drawing/2014/main" id="{8D4E3FAE-FDE4-4588-9689-163C23584037}"/>
              </a:ext>
            </a:extLst>
          </p:cNvPr>
          <p:cNvGrpSpPr/>
          <p:nvPr/>
        </p:nvGrpSpPr>
        <p:grpSpPr>
          <a:xfrm flipH="1">
            <a:off x="7938189" y="4714251"/>
            <a:ext cx="534075" cy="421672"/>
            <a:chOff x="2329773" y="177751"/>
            <a:chExt cx="648947" cy="502728"/>
          </a:xfrm>
        </p:grpSpPr>
        <p:sp>
          <p:nvSpPr>
            <p:cNvPr id="145" name="Right Arrow 60">
              <a:extLst>
                <a:ext uri="{FF2B5EF4-FFF2-40B4-BE49-F238E27FC236}">
                  <a16:creationId xmlns:a16="http://schemas.microsoft.com/office/drawing/2014/main" id="{BA6312E1-4A76-4BB5-BE1F-C7C22F800E4E}"/>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6" name="Right Arrow 4">
              <a:extLst>
                <a:ext uri="{FF2B5EF4-FFF2-40B4-BE49-F238E27FC236}">
                  <a16:creationId xmlns:a16="http://schemas.microsoft.com/office/drawing/2014/main" id="{D90DE256-A7A0-4E94-8BFC-7F67643CB287}"/>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sp>
        <p:nvSpPr>
          <p:cNvPr id="22" name="Rounded Rectangle 21"/>
          <p:cNvSpPr/>
          <p:nvPr/>
        </p:nvSpPr>
        <p:spPr>
          <a:xfrm>
            <a:off x="5591945" y="1104891"/>
            <a:ext cx="2449199" cy="4951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Digital literacy </a:t>
            </a:r>
          </a:p>
          <a:p>
            <a:r>
              <a:rPr lang="en-GB" sz="1100" b="1" dirty="0">
                <a:solidFill>
                  <a:prstClr val="white"/>
                </a:solidFill>
                <a:latin typeface="Calibri"/>
              </a:rPr>
              <a:t>AHP Clinical skills in coding</a:t>
            </a:r>
          </a:p>
          <a:p>
            <a:r>
              <a:rPr lang="en-GB" sz="1100" b="1" dirty="0">
                <a:solidFill>
                  <a:prstClr val="white"/>
                </a:solidFill>
                <a:latin typeface="Calibri"/>
              </a:rPr>
              <a:t> </a:t>
            </a:r>
          </a:p>
        </p:txBody>
      </p:sp>
      <p:sp>
        <p:nvSpPr>
          <p:cNvPr id="25" name="Rounded Rectangle 24"/>
          <p:cNvSpPr/>
          <p:nvPr/>
        </p:nvSpPr>
        <p:spPr>
          <a:xfrm>
            <a:off x="3431704" y="4663009"/>
            <a:ext cx="1512168" cy="1193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prstClr val="white"/>
                </a:solidFill>
                <a:latin typeface="Calibri"/>
              </a:rPr>
              <a:t>Ambition 3 :</a:t>
            </a:r>
          </a:p>
          <a:p>
            <a:r>
              <a:rPr lang="en-GB" sz="1200" b="1" dirty="0">
                <a:solidFill>
                  <a:prstClr val="white"/>
                </a:solidFill>
                <a:latin typeface="Calibri"/>
              </a:rPr>
              <a:t>Data enabled AHP services</a:t>
            </a:r>
          </a:p>
        </p:txBody>
      </p:sp>
      <p:cxnSp>
        <p:nvCxnSpPr>
          <p:cNvPr id="37" name="Straight Connector 36"/>
          <p:cNvCxnSpPr>
            <a:cxnSpLocks/>
            <a:stCxn id="66" idx="3"/>
            <a:endCxn id="22" idx="1"/>
          </p:cNvCxnSpPr>
          <p:nvPr/>
        </p:nvCxnSpPr>
        <p:spPr>
          <a:xfrm flipV="1">
            <a:off x="4943872" y="1352469"/>
            <a:ext cx="648072" cy="61374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a:stCxn id="66" idx="3"/>
            <a:endCxn id="49" idx="1"/>
          </p:cNvCxnSpPr>
          <p:nvPr/>
        </p:nvCxnSpPr>
        <p:spPr>
          <a:xfrm>
            <a:off x="4943872" y="1966216"/>
            <a:ext cx="648072" cy="7468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a:endCxn id="50" idx="1"/>
          </p:cNvCxnSpPr>
          <p:nvPr/>
        </p:nvCxnSpPr>
        <p:spPr>
          <a:xfrm>
            <a:off x="4943872" y="3556065"/>
            <a:ext cx="648072" cy="79583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2207569" y="188642"/>
            <a:ext cx="8664963" cy="504056"/>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latin typeface="Calibri"/>
              </a:rPr>
              <a:t>Dorset Digital Driver Diagram 2020/21. </a:t>
            </a:r>
          </a:p>
        </p:txBody>
      </p:sp>
      <p:sp>
        <p:nvSpPr>
          <p:cNvPr id="4" name="TextBox 3"/>
          <p:cNvSpPr txBox="1"/>
          <p:nvPr/>
        </p:nvSpPr>
        <p:spPr>
          <a:xfrm>
            <a:off x="854076" y="737750"/>
            <a:ext cx="2304256" cy="369332"/>
          </a:xfrm>
          <a:prstGeom prst="rect">
            <a:avLst/>
          </a:prstGeom>
          <a:noFill/>
          <a:ln>
            <a:noFill/>
          </a:ln>
        </p:spPr>
        <p:txBody>
          <a:bodyPr wrap="square" rtlCol="0">
            <a:spAutoFit/>
          </a:bodyPr>
          <a:lstStyle/>
          <a:p>
            <a:pPr algn="ctr"/>
            <a:r>
              <a:rPr lang="en-GB" b="1" dirty="0">
                <a:solidFill>
                  <a:prstClr val="white">
                    <a:lumMod val="50000"/>
                  </a:prstClr>
                </a:solidFill>
                <a:latin typeface="Calibri"/>
              </a:rPr>
              <a:t>Aim/Objectives</a:t>
            </a:r>
          </a:p>
        </p:txBody>
      </p:sp>
      <p:sp>
        <p:nvSpPr>
          <p:cNvPr id="35" name="TextBox 34"/>
          <p:cNvSpPr txBox="1"/>
          <p:nvPr/>
        </p:nvSpPr>
        <p:spPr>
          <a:xfrm>
            <a:off x="3549631" y="712622"/>
            <a:ext cx="1782628" cy="369332"/>
          </a:xfrm>
          <a:prstGeom prst="rect">
            <a:avLst/>
          </a:prstGeom>
          <a:noFill/>
        </p:spPr>
        <p:txBody>
          <a:bodyPr wrap="square" rtlCol="0">
            <a:spAutoFit/>
          </a:bodyPr>
          <a:lstStyle/>
          <a:p>
            <a:pPr algn="ctr"/>
            <a:r>
              <a:rPr lang="en-GB" b="1" dirty="0">
                <a:solidFill>
                  <a:prstClr val="white">
                    <a:lumMod val="50000"/>
                  </a:prstClr>
                </a:solidFill>
                <a:latin typeface="Calibri"/>
              </a:rPr>
              <a:t>Primary Drivers</a:t>
            </a:r>
          </a:p>
        </p:txBody>
      </p:sp>
      <p:sp>
        <p:nvSpPr>
          <p:cNvPr id="36" name="TextBox 35"/>
          <p:cNvSpPr txBox="1"/>
          <p:nvPr/>
        </p:nvSpPr>
        <p:spPr>
          <a:xfrm>
            <a:off x="5650477" y="712300"/>
            <a:ext cx="2187327" cy="369332"/>
          </a:xfrm>
          <a:prstGeom prst="rect">
            <a:avLst/>
          </a:prstGeom>
          <a:noFill/>
        </p:spPr>
        <p:txBody>
          <a:bodyPr wrap="square" rtlCol="0">
            <a:spAutoFit/>
          </a:bodyPr>
          <a:lstStyle/>
          <a:p>
            <a:pPr algn="ctr"/>
            <a:r>
              <a:rPr lang="en-GB" b="1" dirty="0">
                <a:solidFill>
                  <a:prstClr val="white">
                    <a:lumMod val="50000"/>
                  </a:prstClr>
                </a:solidFill>
                <a:latin typeface="Calibri"/>
              </a:rPr>
              <a:t>Secondary Drivers</a:t>
            </a:r>
          </a:p>
        </p:txBody>
      </p:sp>
      <p:sp>
        <p:nvSpPr>
          <p:cNvPr id="38" name="TextBox 37"/>
          <p:cNvSpPr txBox="1"/>
          <p:nvPr/>
        </p:nvSpPr>
        <p:spPr>
          <a:xfrm>
            <a:off x="8314561" y="721377"/>
            <a:ext cx="2398563" cy="369332"/>
          </a:xfrm>
          <a:prstGeom prst="rect">
            <a:avLst/>
          </a:prstGeom>
          <a:noFill/>
        </p:spPr>
        <p:txBody>
          <a:bodyPr wrap="square" rtlCol="0">
            <a:spAutoFit/>
          </a:bodyPr>
          <a:lstStyle/>
          <a:p>
            <a:pPr algn="ctr"/>
            <a:r>
              <a:rPr lang="en-GB" b="1" dirty="0">
                <a:solidFill>
                  <a:prstClr val="white">
                    <a:lumMod val="50000"/>
                  </a:prstClr>
                </a:solidFill>
                <a:latin typeface="Calibri"/>
              </a:rPr>
              <a:t>Project Activities 20/21</a:t>
            </a:r>
          </a:p>
        </p:txBody>
      </p:sp>
      <p:sp>
        <p:nvSpPr>
          <p:cNvPr id="39" name="Rounded Rectangle 38"/>
          <p:cNvSpPr/>
          <p:nvPr/>
        </p:nvSpPr>
        <p:spPr>
          <a:xfrm>
            <a:off x="1332137" y="1412777"/>
            <a:ext cx="1451496" cy="41582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prstClr val="white"/>
                </a:solidFill>
                <a:latin typeface="Calibri"/>
              </a:rPr>
              <a:t>Strategic Aim</a:t>
            </a:r>
          </a:p>
          <a:p>
            <a:endParaRPr lang="en-GB" sz="1400" b="1" dirty="0">
              <a:solidFill>
                <a:prstClr val="white"/>
              </a:solidFill>
              <a:latin typeface="Calibri"/>
            </a:endParaRPr>
          </a:p>
          <a:p>
            <a:r>
              <a:rPr lang="en-GB" sz="1400" b="1" dirty="0">
                <a:solidFill>
                  <a:prstClr val="white"/>
                </a:solidFill>
                <a:latin typeface="Calibri"/>
              </a:rPr>
              <a:t>To support the Dorset Digital plans and embed the National AHP Digital framework in all AHP services across Dorset by 2024 </a:t>
            </a:r>
          </a:p>
          <a:p>
            <a:endParaRPr lang="en-GB" sz="1400" b="1" dirty="0">
              <a:solidFill>
                <a:prstClr val="white"/>
              </a:solidFill>
              <a:latin typeface="Calibri"/>
            </a:endParaRPr>
          </a:p>
          <a:p>
            <a:pPr marL="171450" indent="-171450">
              <a:buFont typeface="Arial" panose="020B0604020202020204" pitchFamily="34" charset="0"/>
              <a:buChar char="•"/>
            </a:pPr>
            <a:endParaRPr lang="en-GB" sz="1100" dirty="0">
              <a:solidFill>
                <a:prstClr val="white"/>
              </a:solidFill>
              <a:latin typeface="Calibri"/>
            </a:endParaRPr>
          </a:p>
        </p:txBody>
      </p:sp>
      <p:sp>
        <p:nvSpPr>
          <p:cNvPr id="49" name="Rounded Rectangle 48"/>
          <p:cNvSpPr/>
          <p:nvPr/>
        </p:nvSpPr>
        <p:spPr>
          <a:xfrm>
            <a:off x="5591945" y="2495068"/>
            <a:ext cx="2478557" cy="4360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Increase number of AHP’s in Digital careers</a:t>
            </a:r>
          </a:p>
        </p:txBody>
      </p:sp>
      <p:sp>
        <p:nvSpPr>
          <p:cNvPr id="50" name="Rounded Rectangle 49"/>
          <p:cNvSpPr/>
          <p:nvPr/>
        </p:nvSpPr>
        <p:spPr>
          <a:xfrm>
            <a:off x="5591944" y="4113209"/>
            <a:ext cx="2434148" cy="4773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Advanced data analytics and population Health management</a:t>
            </a:r>
          </a:p>
        </p:txBody>
      </p:sp>
      <p:sp>
        <p:nvSpPr>
          <p:cNvPr id="54" name="Rounded Rectangle 53"/>
          <p:cNvSpPr/>
          <p:nvPr/>
        </p:nvSpPr>
        <p:spPr>
          <a:xfrm>
            <a:off x="5591945" y="3618864"/>
            <a:ext cx="2429973" cy="4093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Effective integration and interoperability</a:t>
            </a:r>
          </a:p>
        </p:txBody>
      </p:sp>
      <p:sp>
        <p:nvSpPr>
          <p:cNvPr id="59" name="Rounded Rectangle 58"/>
          <p:cNvSpPr/>
          <p:nvPr/>
        </p:nvSpPr>
        <p:spPr>
          <a:xfrm>
            <a:off x="5591945" y="1631061"/>
            <a:ext cx="2429973" cy="4479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All AHP aware of Digital Health Technology plan</a:t>
            </a:r>
          </a:p>
        </p:txBody>
      </p:sp>
      <p:sp>
        <p:nvSpPr>
          <p:cNvPr id="62" name="Rounded Rectangle 61"/>
          <p:cNvSpPr/>
          <p:nvPr/>
        </p:nvSpPr>
        <p:spPr>
          <a:xfrm>
            <a:off x="5591944" y="2133485"/>
            <a:ext cx="2463568" cy="3122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Digital leadership</a:t>
            </a:r>
          </a:p>
        </p:txBody>
      </p:sp>
      <p:cxnSp>
        <p:nvCxnSpPr>
          <p:cNvPr id="64" name="Straight Connector 63"/>
          <p:cNvCxnSpPr>
            <a:cxnSpLocks/>
            <a:stCxn id="66" idx="3"/>
            <a:endCxn id="59" idx="1"/>
          </p:cNvCxnSpPr>
          <p:nvPr/>
        </p:nvCxnSpPr>
        <p:spPr>
          <a:xfrm flipV="1">
            <a:off x="4943872" y="1855019"/>
            <a:ext cx="648072" cy="1111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82" idx="3"/>
            <a:endCxn id="54" idx="1"/>
          </p:cNvCxnSpPr>
          <p:nvPr/>
        </p:nvCxnSpPr>
        <p:spPr>
          <a:xfrm>
            <a:off x="4943872" y="3549683"/>
            <a:ext cx="648072" cy="2738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a:stCxn id="66" idx="3"/>
            <a:endCxn id="62" idx="1"/>
          </p:cNvCxnSpPr>
          <p:nvPr/>
        </p:nvCxnSpPr>
        <p:spPr>
          <a:xfrm>
            <a:off x="4943872" y="1966215"/>
            <a:ext cx="648072" cy="32339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flipH="1">
            <a:off x="2855640" y="1778283"/>
            <a:ext cx="802080" cy="375864"/>
            <a:chOff x="2329773" y="177751"/>
            <a:chExt cx="648947" cy="502728"/>
          </a:xfrm>
        </p:grpSpPr>
        <p:sp>
          <p:nvSpPr>
            <p:cNvPr id="61" name="Right Arrow 60"/>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Right Arrow 4"/>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sp>
        <p:nvSpPr>
          <p:cNvPr id="66" name="Rounded Rectangle 65"/>
          <p:cNvSpPr/>
          <p:nvPr/>
        </p:nvSpPr>
        <p:spPr>
          <a:xfrm>
            <a:off x="3431704" y="1412777"/>
            <a:ext cx="1512168" cy="11068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prstClr val="white"/>
                </a:solidFill>
                <a:latin typeface="Calibri"/>
              </a:rPr>
              <a:t>Ambition 1:</a:t>
            </a:r>
          </a:p>
          <a:p>
            <a:r>
              <a:rPr lang="en-GB" sz="1200" b="1" dirty="0">
                <a:solidFill>
                  <a:prstClr val="white"/>
                </a:solidFill>
                <a:latin typeface="Calibri"/>
              </a:rPr>
              <a:t>Digitally ready AHP services</a:t>
            </a:r>
          </a:p>
        </p:txBody>
      </p:sp>
      <p:grpSp>
        <p:nvGrpSpPr>
          <p:cNvPr id="68" name="Group 67"/>
          <p:cNvGrpSpPr/>
          <p:nvPr/>
        </p:nvGrpSpPr>
        <p:grpSpPr>
          <a:xfrm flipH="1">
            <a:off x="2927648" y="5016494"/>
            <a:ext cx="504056" cy="341342"/>
            <a:chOff x="2329773" y="177751"/>
            <a:chExt cx="648947" cy="502728"/>
          </a:xfrm>
        </p:grpSpPr>
        <p:sp>
          <p:nvSpPr>
            <p:cNvPr id="69" name="Right Arrow 68"/>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1" name="Right Arrow 4"/>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sp>
        <p:nvSpPr>
          <p:cNvPr id="72" name="Rounded Rectangle 71"/>
          <p:cNvSpPr/>
          <p:nvPr/>
        </p:nvSpPr>
        <p:spPr>
          <a:xfrm>
            <a:off x="5591945" y="4663009"/>
            <a:ext cx="2449199" cy="6223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AHP  improvement projects include Digital capabilities compliant  National standards</a:t>
            </a:r>
          </a:p>
        </p:txBody>
      </p:sp>
      <p:sp>
        <p:nvSpPr>
          <p:cNvPr id="95" name="Rounded Rectangle 71">
            <a:extLst>
              <a:ext uri="{FF2B5EF4-FFF2-40B4-BE49-F238E27FC236}">
                <a16:creationId xmlns:a16="http://schemas.microsoft.com/office/drawing/2014/main" id="{961A6B9B-CE1C-4943-B023-80B70BB85050}"/>
              </a:ext>
            </a:extLst>
          </p:cNvPr>
          <p:cNvSpPr/>
          <p:nvPr/>
        </p:nvSpPr>
        <p:spPr>
          <a:xfrm>
            <a:off x="5591944" y="6378038"/>
            <a:ext cx="2412020" cy="4202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Resource sustainability data supports capacity &amp; demand workforce model</a:t>
            </a:r>
          </a:p>
        </p:txBody>
      </p:sp>
      <p:cxnSp>
        <p:nvCxnSpPr>
          <p:cNvPr id="135" name="Straight Connector 134">
            <a:extLst>
              <a:ext uri="{FF2B5EF4-FFF2-40B4-BE49-F238E27FC236}">
                <a16:creationId xmlns:a16="http://schemas.microsoft.com/office/drawing/2014/main" id="{CC2ABDF7-F093-4E57-BBF4-6BAD46C3BC0D}"/>
              </a:ext>
            </a:extLst>
          </p:cNvPr>
          <p:cNvCxnSpPr>
            <a:cxnSpLocks/>
            <a:stCxn id="25" idx="3"/>
            <a:endCxn id="95" idx="1"/>
          </p:cNvCxnSpPr>
          <p:nvPr/>
        </p:nvCxnSpPr>
        <p:spPr>
          <a:xfrm>
            <a:off x="4943872" y="5259659"/>
            <a:ext cx="648072" cy="13285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3A36306-7DAC-4E73-8888-4F79E3C33356}"/>
              </a:ext>
            </a:extLst>
          </p:cNvPr>
          <p:cNvCxnSpPr>
            <a:cxnSpLocks/>
            <a:stCxn id="25" idx="3"/>
            <a:endCxn id="72" idx="1"/>
          </p:cNvCxnSpPr>
          <p:nvPr/>
        </p:nvCxnSpPr>
        <p:spPr>
          <a:xfrm flipV="1">
            <a:off x="4943872" y="4974190"/>
            <a:ext cx="648072" cy="28546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1" name="Rounded Rectangle 61">
            <a:extLst>
              <a:ext uri="{FF2B5EF4-FFF2-40B4-BE49-F238E27FC236}">
                <a16:creationId xmlns:a16="http://schemas.microsoft.com/office/drawing/2014/main" id="{86DF623A-B63E-4E8A-8183-885D1E742A2C}"/>
              </a:ext>
            </a:extLst>
          </p:cNvPr>
          <p:cNvSpPr/>
          <p:nvPr/>
        </p:nvSpPr>
        <p:spPr>
          <a:xfrm>
            <a:off x="8330746" y="1090710"/>
            <a:ext cx="2566549" cy="5403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AHP’s can evidence digital; literacy in CPD. Link with HEI to ensure Digital skills are embedded in curriculum</a:t>
            </a:r>
          </a:p>
        </p:txBody>
      </p:sp>
      <p:sp>
        <p:nvSpPr>
          <p:cNvPr id="152" name="Rounded Rectangle 6">
            <a:extLst>
              <a:ext uri="{FF2B5EF4-FFF2-40B4-BE49-F238E27FC236}">
                <a16:creationId xmlns:a16="http://schemas.microsoft.com/office/drawing/2014/main" id="{074DEE51-CC0E-4AB2-8573-5D8C633485CE}"/>
              </a:ext>
            </a:extLst>
          </p:cNvPr>
          <p:cNvSpPr/>
          <p:nvPr/>
        </p:nvSpPr>
        <p:spPr>
          <a:xfrm>
            <a:off x="8319001" y="3618865"/>
            <a:ext cx="2564689" cy="36721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Increased use of Digital Care Record and </a:t>
            </a:r>
            <a:r>
              <a:rPr lang="en-GB" sz="1100" b="1" dirty="0" err="1">
                <a:solidFill>
                  <a:prstClr val="white"/>
                </a:solidFill>
                <a:latin typeface="Calibri"/>
              </a:rPr>
              <a:t>myDCR</a:t>
            </a:r>
            <a:endParaRPr lang="en-GB" sz="1100" b="1" dirty="0">
              <a:solidFill>
                <a:prstClr val="white"/>
              </a:solidFill>
              <a:latin typeface="Calibri"/>
            </a:endParaRPr>
          </a:p>
        </p:txBody>
      </p:sp>
      <p:sp>
        <p:nvSpPr>
          <p:cNvPr id="156" name="Rounded Rectangle 6">
            <a:extLst>
              <a:ext uri="{FF2B5EF4-FFF2-40B4-BE49-F238E27FC236}">
                <a16:creationId xmlns:a16="http://schemas.microsoft.com/office/drawing/2014/main" id="{9E736B56-8364-4410-BDB7-CDAD8511D136}"/>
              </a:ext>
            </a:extLst>
          </p:cNvPr>
          <p:cNvSpPr/>
          <p:nvPr/>
        </p:nvSpPr>
        <p:spPr>
          <a:xfrm>
            <a:off x="8317140" y="6186465"/>
            <a:ext cx="2606770" cy="585663"/>
          </a:xfrm>
          <a:prstGeom prst="roundRect">
            <a:avLst>
              <a:gd name="adj" fmla="val 2489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AHP leaders enabled  to collate Clinical Hours to Contact Times  data to be used for  business cases</a:t>
            </a:r>
          </a:p>
        </p:txBody>
      </p:sp>
      <p:sp>
        <p:nvSpPr>
          <p:cNvPr id="158" name="Rounded Rectangle 6">
            <a:extLst>
              <a:ext uri="{FF2B5EF4-FFF2-40B4-BE49-F238E27FC236}">
                <a16:creationId xmlns:a16="http://schemas.microsoft.com/office/drawing/2014/main" id="{A0ADF4B7-6CB3-41B5-990F-4311F21796D9}"/>
              </a:ext>
            </a:extLst>
          </p:cNvPr>
          <p:cNvSpPr/>
          <p:nvPr/>
        </p:nvSpPr>
        <p:spPr>
          <a:xfrm>
            <a:off x="8341904" y="5711926"/>
            <a:ext cx="2544231" cy="42396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Service reviews include digital and virtual, use of qualitative feedback </a:t>
            </a:r>
          </a:p>
        </p:txBody>
      </p:sp>
      <p:sp>
        <p:nvSpPr>
          <p:cNvPr id="159" name="Rounded Rectangle 6">
            <a:extLst>
              <a:ext uri="{FF2B5EF4-FFF2-40B4-BE49-F238E27FC236}">
                <a16:creationId xmlns:a16="http://schemas.microsoft.com/office/drawing/2014/main" id="{B9E0700E-BEAF-48C6-B277-536DAFE04ED0}"/>
              </a:ext>
            </a:extLst>
          </p:cNvPr>
          <p:cNvSpPr/>
          <p:nvPr/>
        </p:nvSpPr>
        <p:spPr>
          <a:xfrm>
            <a:off x="8308738" y="4103121"/>
            <a:ext cx="2588556" cy="48746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Enable population health data to be shared and used by Dorset AHP’s</a:t>
            </a:r>
          </a:p>
        </p:txBody>
      </p:sp>
      <p:sp>
        <p:nvSpPr>
          <p:cNvPr id="161" name="Rounded Rectangle 6">
            <a:extLst>
              <a:ext uri="{FF2B5EF4-FFF2-40B4-BE49-F238E27FC236}">
                <a16:creationId xmlns:a16="http://schemas.microsoft.com/office/drawing/2014/main" id="{AA3F28FD-7357-4665-8F2D-864C214BAA58}"/>
              </a:ext>
            </a:extLst>
          </p:cNvPr>
          <p:cNvSpPr/>
          <p:nvPr/>
        </p:nvSpPr>
        <p:spPr>
          <a:xfrm>
            <a:off x="8340910" y="2154148"/>
            <a:ext cx="2556384" cy="36550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Raise awareness of Digital Fellowship opportunities</a:t>
            </a:r>
          </a:p>
        </p:txBody>
      </p:sp>
      <p:sp>
        <p:nvSpPr>
          <p:cNvPr id="163" name="Rounded Rectangle 6">
            <a:extLst>
              <a:ext uri="{FF2B5EF4-FFF2-40B4-BE49-F238E27FC236}">
                <a16:creationId xmlns:a16="http://schemas.microsoft.com/office/drawing/2014/main" id="{0F86D615-3AC0-4299-A6AC-16D1C4454D99}"/>
              </a:ext>
            </a:extLst>
          </p:cNvPr>
          <p:cNvSpPr/>
          <p:nvPr/>
        </p:nvSpPr>
        <p:spPr>
          <a:xfrm>
            <a:off x="8317140" y="1670768"/>
            <a:ext cx="2580154" cy="40820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AHP’s can access Dorset wide Academy for training</a:t>
            </a:r>
          </a:p>
        </p:txBody>
      </p:sp>
      <p:sp>
        <p:nvSpPr>
          <p:cNvPr id="189" name="Rounded Rectangle 58">
            <a:extLst>
              <a:ext uri="{FF2B5EF4-FFF2-40B4-BE49-F238E27FC236}">
                <a16:creationId xmlns:a16="http://schemas.microsoft.com/office/drawing/2014/main" id="{6EE14EED-3E90-4CC2-B41B-E7D61DF08231}"/>
              </a:ext>
            </a:extLst>
          </p:cNvPr>
          <p:cNvSpPr/>
          <p:nvPr/>
        </p:nvSpPr>
        <p:spPr>
          <a:xfrm>
            <a:off x="5591944" y="2996245"/>
            <a:ext cx="2501060" cy="553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1" dirty="0">
              <a:solidFill>
                <a:prstClr val="white"/>
              </a:solidFill>
              <a:latin typeface="Calibri"/>
            </a:endParaRPr>
          </a:p>
          <a:p>
            <a:r>
              <a:rPr lang="en-GB" sz="1100" b="1" dirty="0">
                <a:solidFill>
                  <a:prstClr val="white"/>
                </a:solidFill>
                <a:latin typeface="Calibri"/>
              </a:rPr>
              <a:t>Knowledge exchange on digital health information available across the ICS </a:t>
            </a:r>
          </a:p>
          <a:p>
            <a:endParaRPr lang="en-GB" sz="1100" b="1" dirty="0">
              <a:solidFill>
                <a:prstClr val="white"/>
              </a:solidFill>
              <a:latin typeface="Calibri"/>
            </a:endParaRPr>
          </a:p>
        </p:txBody>
      </p:sp>
      <p:cxnSp>
        <p:nvCxnSpPr>
          <p:cNvPr id="190" name="Straight Connector 189">
            <a:extLst>
              <a:ext uri="{FF2B5EF4-FFF2-40B4-BE49-F238E27FC236}">
                <a16:creationId xmlns:a16="http://schemas.microsoft.com/office/drawing/2014/main" id="{B73750E9-AC51-472F-B736-75A351C5D6F2}"/>
              </a:ext>
            </a:extLst>
          </p:cNvPr>
          <p:cNvCxnSpPr>
            <a:cxnSpLocks/>
            <a:stCxn id="82" idx="3"/>
            <a:endCxn id="189" idx="1"/>
          </p:cNvCxnSpPr>
          <p:nvPr/>
        </p:nvCxnSpPr>
        <p:spPr>
          <a:xfrm flipV="1">
            <a:off x="4943872" y="3272965"/>
            <a:ext cx="648072" cy="276719"/>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38" name="Group 237">
            <a:extLst>
              <a:ext uri="{FF2B5EF4-FFF2-40B4-BE49-F238E27FC236}">
                <a16:creationId xmlns:a16="http://schemas.microsoft.com/office/drawing/2014/main" id="{6CE6EF54-B1B0-44E3-A706-F8FBDF8DF3A4}"/>
              </a:ext>
            </a:extLst>
          </p:cNvPr>
          <p:cNvGrpSpPr/>
          <p:nvPr/>
        </p:nvGrpSpPr>
        <p:grpSpPr>
          <a:xfrm flipH="1">
            <a:off x="7937506" y="1178375"/>
            <a:ext cx="393239" cy="337338"/>
            <a:chOff x="2329773" y="177751"/>
            <a:chExt cx="648947" cy="502728"/>
          </a:xfrm>
        </p:grpSpPr>
        <p:sp>
          <p:nvSpPr>
            <p:cNvPr id="239" name="Right Arrow 60">
              <a:extLst>
                <a:ext uri="{FF2B5EF4-FFF2-40B4-BE49-F238E27FC236}">
                  <a16:creationId xmlns:a16="http://schemas.microsoft.com/office/drawing/2014/main" id="{65057665-FDFE-4E84-8B5C-6ABC213729BB}"/>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0" name="Right Arrow 4">
              <a:extLst>
                <a:ext uri="{FF2B5EF4-FFF2-40B4-BE49-F238E27FC236}">
                  <a16:creationId xmlns:a16="http://schemas.microsoft.com/office/drawing/2014/main" id="{5E666E77-7F88-4591-BAE0-58C7D1F85DC7}"/>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grpSp>
        <p:nvGrpSpPr>
          <p:cNvPr id="246" name="Group 245">
            <a:extLst>
              <a:ext uri="{FF2B5EF4-FFF2-40B4-BE49-F238E27FC236}">
                <a16:creationId xmlns:a16="http://schemas.microsoft.com/office/drawing/2014/main" id="{F2B5E1E3-F393-48B7-8EC4-8C96229FB6A9}"/>
              </a:ext>
            </a:extLst>
          </p:cNvPr>
          <p:cNvGrpSpPr/>
          <p:nvPr/>
        </p:nvGrpSpPr>
        <p:grpSpPr>
          <a:xfrm flipH="1">
            <a:off x="7937503" y="1724436"/>
            <a:ext cx="381191" cy="354539"/>
            <a:chOff x="2329773" y="177751"/>
            <a:chExt cx="648947" cy="502728"/>
          </a:xfrm>
        </p:grpSpPr>
        <p:sp>
          <p:nvSpPr>
            <p:cNvPr id="247" name="Right Arrow 60">
              <a:extLst>
                <a:ext uri="{FF2B5EF4-FFF2-40B4-BE49-F238E27FC236}">
                  <a16:creationId xmlns:a16="http://schemas.microsoft.com/office/drawing/2014/main" id="{94C49D95-9F6A-4187-B715-B21EBCF9E951}"/>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8" name="Right Arrow 4">
              <a:extLst>
                <a:ext uri="{FF2B5EF4-FFF2-40B4-BE49-F238E27FC236}">
                  <a16:creationId xmlns:a16="http://schemas.microsoft.com/office/drawing/2014/main" id="{7FC573FC-6064-4445-A147-F241A6D802C4}"/>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grpSp>
        <p:nvGrpSpPr>
          <p:cNvPr id="249" name="Group 248">
            <a:extLst>
              <a:ext uri="{FF2B5EF4-FFF2-40B4-BE49-F238E27FC236}">
                <a16:creationId xmlns:a16="http://schemas.microsoft.com/office/drawing/2014/main" id="{E0102344-F8E4-4FF5-9761-75FE9B053FAF}"/>
              </a:ext>
            </a:extLst>
          </p:cNvPr>
          <p:cNvGrpSpPr/>
          <p:nvPr/>
        </p:nvGrpSpPr>
        <p:grpSpPr>
          <a:xfrm flipH="1">
            <a:off x="7961194" y="2073397"/>
            <a:ext cx="393239" cy="432425"/>
            <a:chOff x="2293593" y="64385"/>
            <a:chExt cx="648947" cy="515548"/>
          </a:xfrm>
        </p:grpSpPr>
        <p:sp>
          <p:nvSpPr>
            <p:cNvPr id="250" name="Right Arrow 60">
              <a:extLst>
                <a:ext uri="{FF2B5EF4-FFF2-40B4-BE49-F238E27FC236}">
                  <a16:creationId xmlns:a16="http://schemas.microsoft.com/office/drawing/2014/main" id="{9529E812-1AEE-4122-B5C5-C2D0F413F24E}"/>
                </a:ext>
              </a:extLst>
            </p:cNvPr>
            <p:cNvSpPr/>
            <p:nvPr/>
          </p:nvSpPr>
          <p:spPr>
            <a:xfrm>
              <a:off x="2293593" y="64385"/>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1" name="Right Arrow 4">
              <a:extLst>
                <a:ext uri="{FF2B5EF4-FFF2-40B4-BE49-F238E27FC236}">
                  <a16:creationId xmlns:a16="http://schemas.microsoft.com/office/drawing/2014/main" id="{33914E6B-12C9-404C-B29D-7E4B86CDE18E}"/>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grpSp>
        <p:nvGrpSpPr>
          <p:cNvPr id="252" name="Group 251">
            <a:extLst>
              <a:ext uri="{FF2B5EF4-FFF2-40B4-BE49-F238E27FC236}">
                <a16:creationId xmlns:a16="http://schemas.microsoft.com/office/drawing/2014/main" id="{2F26209C-C9DD-472A-9BD1-3185186FABF1}"/>
              </a:ext>
            </a:extLst>
          </p:cNvPr>
          <p:cNvGrpSpPr/>
          <p:nvPr/>
        </p:nvGrpSpPr>
        <p:grpSpPr>
          <a:xfrm flipH="1">
            <a:off x="7961194" y="2624568"/>
            <a:ext cx="393239" cy="337338"/>
            <a:chOff x="2329773" y="177751"/>
            <a:chExt cx="648947" cy="502728"/>
          </a:xfrm>
        </p:grpSpPr>
        <p:sp>
          <p:nvSpPr>
            <p:cNvPr id="253" name="Right Arrow 60">
              <a:extLst>
                <a:ext uri="{FF2B5EF4-FFF2-40B4-BE49-F238E27FC236}">
                  <a16:creationId xmlns:a16="http://schemas.microsoft.com/office/drawing/2014/main" id="{29C49278-504D-4874-9AFB-B6E3082CA4A6}"/>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4" name="Right Arrow 4">
              <a:extLst>
                <a:ext uri="{FF2B5EF4-FFF2-40B4-BE49-F238E27FC236}">
                  <a16:creationId xmlns:a16="http://schemas.microsoft.com/office/drawing/2014/main" id="{C7F72561-3EBC-49B6-9AED-D32B3E35F4FA}"/>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grpSp>
        <p:nvGrpSpPr>
          <p:cNvPr id="255" name="Group 254">
            <a:extLst>
              <a:ext uri="{FF2B5EF4-FFF2-40B4-BE49-F238E27FC236}">
                <a16:creationId xmlns:a16="http://schemas.microsoft.com/office/drawing/2014/main" id="{2D0871B8-1D8D-4357-AFC5-427CF6F41187}"/>
              </a:ext>
            </a:extLst>
          </p:cNvPr>
          <p:cNvGrpSpPr/>
          <p:nvPr/>
        </p:nvGrpSpPr>
        <p:grpSpPr>
          <a:xfrm flipH="1">
            <a:off x="7923902" y="3171919"/>
            <a:ext cx="423375" cy="346812"/>
            <a:chOff x="2329773" y="177751"/>
            <a:chExt cx="822213" cy="502728"/>
          </a:xfrm>
        </p:grpSpPr>
        <p:sp>
          <p:nvSpPr>
            <p:cNvPr id="256" name="Right Arrow 60">
              <a:extLst>
                <a:ext uri="{FF2B5EF4-FFF2-40B4-BE49-F238E27FC236}">
                  <a16:creationId xmlns:a16="http://schemas.microsoft.com/office/drawing/2014/main" id="{801E5F07-296E-4E89-9709-BC6F8ED71F99}"/>
                </a:ext>
              </a:extLst>
            </p:cNvPr>
            <p:cNvSpPr/>
            <p:nvPr/>
          </p:nvSpPr>
          <p:spPr>
            <a:xfrm>
              <a:off x="2329773" y="177751"/>
              <a:ext cx="822213"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7" name="Right Arrow 4">
              <a:extLst>
                <a:ext uri="{FF2B5EF4-FFF2-40B4-BE49-F238E27FC236}">
                  <a16:creationId xmlns:a16="http://schemas.microsoft.com/office/drawing/2014/main" id="{AC7060A6-67F5-4DDC-9103-9A119AD61CB8}"/>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grpSp>
        <p:nvGrpSpPr>
          <p:cNvPr id="258" name="Group 257">
            <a:extLst>
              <a:ext uri="{FF2B5EF4-FFF2-40B4-BE49-F238E27FC236}">
                <a16:creationId xmlns:a16="http://schemas.microsoft.com/office/drawing/2014/main" id="{00FB3022-5852-44B3-8ED5-FBFB1BE12B1F}"/>
              </a:ext>
            </a:extLst>
          </p:cNvPr>
          <p:cNvGrpSpPr/>
          <p:nvPr/>
        </p:nvGrpSpPr>
        <p:grpSpPr>
          <a:xfrm flipH="1">
            <a:off x="7931478" y="3618865"/>
            <a:ext cx="393239" cy="421672"/>
            <a:chOff x="2329773" y="177751"/>
            <a:chExt cx="648947" cy="502728"/>
          </a:xfrm>
        </p:grpSpPr>
        <p:sp>
          <p:nvSpPr>
            <p:cNvPr id="259" name="Right Arrow 60">
              <a:extLst>
                <a:ext uri="{FF2B5EF4-FFF2-40B4-BE49-F238E27FC236}">
                  <a16:creationId xmlns:a16="http://schemas.microsoft.com/office/drawing/2014/main" id="{B3585BEF-7EAD-430D-8F5E-F768BAFFE0C7}"/>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0" name="Right Arrow 4">
              <a:extLst>
                <a:ext uri="{FF2B5EF4-FFF2-40B4-BE49-F238E27FC236}">
                  <a16:creationId xmlns:a16="http://schemas.microsoft.com/office/drawing/2014/main" id="{718E6EFD-F2AA-46CB-8E66-2F3F75C3ACEC}"/>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grpSp>
        <p:nvGrpSpPr>
          <p:cNvPr id="261" name="Group 260">
            <a:extLst>
              <a:ext uri="{FF2B5EF4-FFF2-40B4-BE49-F238E27FC236}">
                <a16:creationId xmlns:a16="http://schemas.microsoft.com/office/drawing/2014/main" id="{8D4E3FAE-FDE4-4588-9689-163C23584037}"/>
              </a:ext>
            </a:extLst>
          </p:cNvPr>
          <p:cNvGrpSpPr/>
          <p:nvPr/>
        </p:nvGrpSpPr>
        <p:grpSpPr>
          <a:xfrm flipH="1">
            <a:off x="7939271" y="4117160"/>
            <a:ext cx="393239" cy="421672"/>
            <a:chOff x="2329773" y="177751"/>
            <a:chExt cx="648947" cy="502728"/>
          </a:xfrm>
        </p:grpSpPr>
        <p:sp>
          <p:nvSpPr>
            <p:cNvPr id="262" name="Right Arrow 60">
              <a:extLst>
                <a:ext uri="{FF2B5EF4-FFF2-40B4-BE49-F238E27FC236}">
                  <a16:creationId xmlns:a16="http://schemas.microsoft.com/office/drawing/2014/main" id="{BA6312E1-4A76-4BB5-BE1F-C7C22F800E4E}"/>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3" name="Right Arrow 4">
              <a:extLst>
                <a:ext uri="{FF2B5EF4-FFF2-40B4-BE49-F238E27FC236}">
                  <a16:creationId xmlns:a16="http://schemas.microsoft.com/office/drawing/2014/main" id="{D90DE256-A7A0-4E94-8BFC-7F67643CB287}"/>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pic>
        <p:nvPicPr>
          <p:cNvPr id="96" name="Picture 95">
            <a:extLst>
              <a:ext uri="{FF2B5EF4-FFF2-40B4-BE49-F238E27FC236}">
                <a16:creationId xmlns:a16="http://schemas.microsoft.com/office/drawing/2014/main" id="{D3397972-7882-4D03-9343-C339758984D9}"/>
              </a:ext>
            </a:extLst>
          </p:cNvPr>
          <p:cNvPicPr>
            <a:picLocks noChangeAspect="1"/>
          </p:cNvPicPr>
          <p:nvPr/>
        </p:nvPicPr>
        <p:blipFill>
          <a:blip r:embed="rId2"/>
          <a:stretch>
            <a:fillRect/>
          </a:stretch>
        </p:blipFill>
        <p:spPr>
          <a:xfrm>
            <a:off x="1319470" y="10097"/>
            <a:ext cx="816091" cy="787592"/>
          </a:xfrm>
          <a:prstGeom prst="rect">
            <a:avLst/>
          </a:prstGeom>
        </p:spPr>
      </p:pic>
      <p:sp>
        <p:nvSpPr>
          <p:cNvPr id="82" name="Rounded Rectangle 81"/>
          <p:cNvSpPr/>
          <p:nvPr/>
        </p:nvSpPr>
        <p:spPr>
          <a:xfrm>
            <a:off x="3431704" y="2996245"/>
            <a:ext cx="1512168" cy="11068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prstClr val="white"/>
                </a:solidFill>
                <a:latin typeface="Calibri"/>
              </a:rPr>
              <a:t>Ambition 2: </a:t>
            </a:r>
          </a:p>
          <a:p>
            <a:r>
              <a:rPr lang="en-GB" sz="1200" b="1" dirty="0">
                <a:solidFill>
                  <a:prstClr val="white"/>
                </a:solidFill>
                <a:latin typeface="Calibri"/>
              </a:rPr>
              <a:t>Digitally mature AHP services</a:t>
            </a:r>
          </a:p>
        </p:txBody>
      </p:sp>
      <p:grpSp>
        <p:nvGrpSpPr>
          <p:cNvPr id="83" name="Group 82"/>
          <p:cNvGrpSpPr/>
          <p:nvPr/>
        </p:nvGrpSpPr>
        <p:grpSpPr>
          <a:xfrm flipH="1">
            <a:off x="2855640" y="3280091"/>
            <a:ext cx="576064" cy="408134"/>
            <a:chOff x="2329773" y="177751"/>
            <a:chExt cx="648947" cy="502728"/>
          </a:xfrm>
        </p:grpSpPr>
        <p:sp>
          <p:nvSpPr>
            <p:cNvPr id="84" name="Right Arrow 83"/>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5" name="Right Arrow 4"/>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sp>
        <p:nvSpPr>
          <p:cNvPr id="162" name="Rounded Rectangle 6">
            <a:extLst>
              <a:ext uri="{FF2B5EF4-FFF2-40B4-BE49-F238E27FC236}">
                <a16:creationId xmlns:a16="http://schemas.microsoft.com/office/drawing/2014/main" id="{73194162-441A-449F-9249-84970BD4A277}"/>
              </a:ext>
            </a:extLst>
          </p:cNvPr>
          <p:cNvSpPr/>
          <p:nvPr/>
        </p:nvSpPr>
        <p:spPr>
          <a:xfrm>
            <a:off x="8317141" y="2564905"/>
            <a:ext cx="2555391" cy="4313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Ensure Digital competencies are in the Dorset AHP Career framework</a:t>
            </a:r>
          </a:p>
        </p:txBody>
      </p:sp>
      <p:sp>
        <p:nvSpPr>
          <p:cNvPr id="160" name="Rounded Rectangle 6">
            <a:extLst>
              <a:ext uri="{FF2B5EF4-FFF2-40B4-BE49-F238E27FC236}">
                <a16:creationId xmlns:a16="http://schemas.microsoft.com/office/drawing/2014/main" id="{194B0655-A941-4A8E-9012-AEC80C96774A}"/>
              </a:ext>
            </a:extLst>
          </p:cNvPr>
          <p:cNvSpPr/>
          <p:nvPr/>
        </p:nvSpPr>
        <p:spPr>
          <a:xfrm>
            <a:off x="8303609" y="3068960"/>
            <a:ext cx="2557762" cy="48710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AHP leaders enabled to use Model Hospital, ESR, EPR,  NHS APP, ORCHA, Assistive technologies, Teams, life-size</a:t>
            </a:r>
          </a:p>
        </p:txBody>
      </p:sp>
      <p:sp>
        <p:nvSpPr>
          <p:cNvPr id="133" name="Rounded Rectangle 132"/>
          <p:cNvSpPr/>
          <p:nvPr/>
        </p:nvSpPr>
        <p:spPr>
          <a:xfrm>
            <a:off x="5591944" y="5781861"/>
            <a:ext cx="2423362" cy="5118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AHP’s will use digital technologies to promote both staff and patient experience</a:t>
            </a:r>
          </a:p>
        </p:txBody>
      </p:sp>
      <p:cxnSp>
        <p:nvCxnSpPr>
          <p:cNvPr id="136" name="Straight Connector 135">
            <a:extLst>
              <a:ext uri="{FF2B5EF4-FFF2-40B4-BE49-F238E27FC236}">
                <a16:creationId xmlns:a16="http://schemas.microsoft.com/office/drawing/2014/main" id="{CC2ABDF7-F093-4E57-BBF4-6BAD46C3BC0D}"/>
              </a:ext>
            </a:extLst>
          </p:cNvPr>
          <p:cNvCxnSpPr>
            <a:cxnSpLocks/>
            <a:stCxn id="25" idx="3"/>
            <a:endCxn id="133" idx="1"/>
          </p:cNvCxnSpPr>
          <p:nvPr/>
        </p:nvCxnSpPr>
        <p:spPr>
          <a:xfrm>
            <a:off x="4943872" y="5259658"/>
            <a:ext cx="648072" cy="7781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3" name="Rounded Rectangle 6">
            <a:extLst>
              <a:ext uri="{FF2B5EF4-FFF2-40B4-BE49-F238E27FC236}">
                <a16:creationId xmlns:a16="http://schemas.microsoft.com/office/drawing/2014/main" id="{A0ADF4B7-6CB3-41B5-990F-4311F21796D9}"/>
              </a:ext>
            </a:extLst>
          </p:cNvPr>
          <p:cNvSpPr/>
          <p:nvPr/>
        </p:nvSpPr>
        <p:spPr>
          <a:xfrm>
            <a:off x="8372129" y="4714252"/>
            <a:ext cx="2529256" cy="45791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Standardise outcome measures across Dorset AHP ‘s</a:t>
            </a:r>
          </a:p>
        </p:txBody>
      </p:sp>
      <p:grpSp>
        <p:nvGrpSpPr>
          <p:cNvPr id="148" name="Group 147">
            <a:extLst>
              <a:ext uri="{FF2B5EF4-FFF2-40B4-BE49-F238E27FC236}">
                <a16:creationId xmlns:a16="http://schemas.microsoft.com/office/drawing/2014/main" id="{8D4E3FAE-FDE4-4588-9689-163C23584037}"/>
              </a:ext>
            </a:extLst>
          </p:cNvPr>
          <p:cNvGrpSpPr/>
          <p:nvPr/>
        </p:nvGrpSpPr>
        <p:grpSpPr>
          <a:xfrm flipH="1">
            <a:off x="7975773" y="5262545"/>
            <a:ext cx="393239" cy="421672"/>
            <a:chOff x="2329773" y="177751"/>
            <a:chExt cx="648947" cy="502728"/>
          </a:xfrm>
        </p:grpSpPr>
        <p:sp>
          <p:nvSpPr>
            <p:cNvPr id="149" name="Right Arrow 60">
              <a:extLst>
                <a:ext uri="{FF2B5EF4-FFF2-40B4-BE49-F238E27FC236}">
                  <a16:creationId xmlns:a16="http://schemas.microsoft.com/office/drawing/2014/main" id="{BA6312E1-4A76-4BB5-BE1F-C7C22F800E4E}"/>
                </a:ext>
              </a:extLst>
            </p:cNvPr>
            <p:cNvSpPr/>
            <p:nvPr/>
          </p:nvSpPr>
          <p:spPr>
            <a:xfrm>
              <a:off x="2329773" y="177751"/>
              <a:ext cx="648947" cy="50272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0" name="Right Arrow 4">
              <a:extLst>
                <a:ext uri="{FF2B5EF4-FFF2-40B4-BE49-F238E27FC236}">
                  <a16:creationId xmlns:a16="http://schemas.microsoft.com/office/drawing/2014/main" id="{D90DE256-A7A0-4E94-8BFC-7F67643CB287}"/>
                </a:ext>
              </a:extLst>
            </p:cNvPr>
            <p:cNvSpPr/>
            <p:nvPr/>
          </p:nvSpPr>
          <p:spPr>
            <a:xfrm>
              <a:off x="2329773" y="278297"/>
              <a:ext cx="498129" cy="301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en-GB" sz="800">
                <a:solidFill>
                  <a:prstClr val="white"/>
                </a:solidFill>
                <a:latin typeface="Calibri"/>
              </a:endParaRPr>
            </a:p>
          </p:txBody>
        </p:sp>
      </p:grpSp>
      <p:sp>
        <p:nvSpPr>
          <p:cNvPr id="153" name="Rounded Rectangle 6">
            <a:extLst>
              <a:ext uri="{FF2B5EF4-FFF2-40B4-BE49-F238E27FC236}">
                <a16:creationId xmlns:a16="http://schemas.microsoft.com/office/drawing/2014/main" id="{A0ADF4B7-6CB3-41B5-990F-4311F21796D9}"/>
              </a:ext>
            </a:extLst>
          </p:cNvPr>
          <p:cNvSpPr/>
          <p:nvPr/>
        </p:nvSpPr>
        <p:spPr>
          <a:xfrm>
            <a:off x="8379680" y="5187166"/>
            <a:ext cx="2544231" cy="46254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Encourage KPI’s and outcome measures to reduce unwarranted variation </a:t>
            </a:r>
          </a:p>
        </p:txBody>
      </p:sp>
      <p:sp>
        <p:nvSpPr>
          <p:cNvPr id="157" name="Rounded Rectangle 71">
            <a:extLst>
              <a:ext uri="{FF2B5EF4-FFF2-40B4-BE49-F238E27FC236}">
                <a16:creationId xmlns:a16="http://schemas.microsoft.com/office/drawing/2014/main" id="{961A6B9B-CE1C-4943-B023-80B70BB85050}"/>
              </a:ext>
            </a:extLst>
          </p:cNvPr>
          <p:cNvSpPr/>
          <p:nvPr/>
        </p:nvSpPr>
        <p:spPr>
          <a:xfrm>
            <a:off x="5591944" y="5312490"/>
            <a:ext cx="2440250" cy="3994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latin typeface="Calibri"/>
              </a:rPr>
              <a:t>AHPs look at digital solutions for outcome measures</a:t>
            </a:r>
          </a:p>
        </p:txBody>
      </p:sp>
      <p:cxnSp>
        <p:nvCxnSpPr>
          <p:cNvPr id="164" name="Straight Connector 163">
            <a:extLst>
              <a:ext uri="{FF2B5EF4-FFF2-40B4-BE49-F238E27FC236}">
                <a16:creationId xmlns:a16="http://schemas.microsoft.com/office/drawing/2014/main" id="{CC2ABDF7-F093-4E57-BBF4-6BAD46C3BC0D}"/>
              </a:ext>
            </a:extLst>
          </p:cNvPr>
          <p:cNvCxnSpPr>
            <a:cxnSpLocks/>
            <a:stCxn id="25" idx="3"/>
            <a:endCxn id="157" idx="1"/>
          </p:cNvCxnSpPr>
          <p:nvPr/>
        </p:nvCxnSpPr>
        <p:spPr>
          <a:xfrm>
            <a:off x="4943872" y="5259658"/>
            <a:ext cx="648072" cy="25255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81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27208" y="857251"/>
            <a:ext cx="4747280" cy="3098061"/>
          </a:xfrm>
        </p:spPr>
        <p:txBody>
          <a:bodyPr anchor="b">
            <a:normAutofit/>
          </a:bodyPr>
          <a:lstStyle/>
          <a:p>
            <a:pPr algn="l"/>
            <a:r>
              <a:rPr lang="en-GB" dirty="0">
                <a:solidFill>
                  <a:srgbClr val="FFFFFF"/>
                </a:solidFill>
              </a:rPr>
              <a:t>HIOW Allied Health Professions Digital network </a:t>
            </a:r>
            <a:br>
              <a:rPr lang="en-GB" dirty="0">
                <a:solidFill>
                  <a:srgbClr val="FFFFFF"/>
                </a:solidFill>
              </a:rPr>
            </a:br>
            <a:endParaRPr lang="en-GB" dirty="0">
              <a:solidFill>
                <a:srgbClr val="FFFFFF"/>
              </a:solidFill>
            </a:endParaRPr>
          </a:p>
        </p:txBody>
      </p:sp>
      <p:sp>
        <p:nvSpPr>
          <p:cNvPr id="46" name="Rectangle 45">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27208" y="4756265"/>
            <a:ext cx="4393278" cy="1244483"/>
          </a:xfrm>
        </p:spPr>
        <p:txBody>
          <a:bodyPr anchor="t">
            <a:normAutofit/>
          </a:bodyPr>
          <a:lstStyle/>
          <a:p>
            <a:pPr algn="l"/>
            <a:r>
              <a:rPr lang="en-GB">
                <a:solidFill>
                  <a:srgbClr val="FFFFFF"/>
                </a:solidFill>
              </a:rPr>
              <a:t>Priorities for 2021/22</a:t>
            </a:r>
          </a:p>
        </p:txBody>
      </p:sp>
      <p:sp>
        <p:nvSpPr>
          <p:cNvPr id="48" name="Oval 47">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C7DD3EF-8704-4A6F-BA8A-E71530E0999D}"/>
              </a:ext>
            </a:extLst>
          </p:cNvPr>
          <p:cNvPicPr>
            <a:picLocks noChangeAspect="1"/>
          </p:cNvPicPr>
          <p:nvPr/>
        </p:nvPicPr>
        <p:blipFill>
          <a:blip r:embed="rId2"/>
          <a:stretch>
            <a:fillRect/>
          </a:stretch>
        </p:blipFill>
        <p:spPr>
          <a:xfrm>
            <a:off x="6920559" y="2842869"/>
            <a:ext cx="3737164" cy="1186549"/>
          </a:xfrm>
          <a:prstGeom prst="rect">
            <a:avLst/>
          </a:prstGeom>
        </p:spPr>
      </p:pic>
    </p:spTree>
    <p:extLst>
      <p:ext uri="{BB962C8B-B14F-4D97-AF65-F5344CB8AC3E}">
        <p14:creationId xmlns:p14="http://schemas.microsoft.com/office/powerpoint/2010/main" val="370547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Rectangle 8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B2217-47CC-4788-96A3-A2328046068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HIOW AHP DIGITAL Network</a:t>
            </a:r>
            <a:endParaRPr lang="en-GB" sz="4000">
              <a:solidFill>
                <a:srgbClr val="FFFFFF"/>
              </a:solidFill>
            </a:endParaRPr>
          </a:p>
        </p:txBody>
      </p:sp>
      <p:sp>
        <p:nvSpPr>
          <p:cNvPr id="3" name="Content Placeholder 2">
            <a:extLst>
              <a:ext uri="{FF2B5EF4-FFF2-40B4-BE49-F238E27FC236}">
                <a16:creationId xmlns:a16="http://schemas.microsoft.com/office/drawing/2014/main" id="{5ADC42E9-F00F-48E6-947A-0D1461A463CD}"/>
              </a:ext>
            </a:extLst>
          </p:cNvPr>
          <p:cNvSpPr>
            <a:spLocks noGrp="1"/>
          </p:cNvSpPr>
          <p:nvPr>
            <p:ph idx="1"/>
          </p:nvPr>
        </p:nvSpPr>
        <p:spPr>
          <a:xfrm>
            <a:off x="4134811" y="649480"/>
            <a:ext cx="4176170" cy="5546047"/>
          </a:xfrm>
        </p:spPr>
        <p:txBody>
          <a:bodyPr anchor="ctr">
            <a:normAutofit/>
          </a:bodyPr>
          <a:lstStyle/>
          <a:p>
            <a:pPr marL="285750" indent="-285750"/>
            <a:r>
              <a:rPr lang="en-GB" sz="2800" dirty="0"/>
              <a:t>Introductions</a:t>
            </a:r>
          </a:p>
          <a:p>
            <a:pPr marL="285750" indent="-285750"/>
            <a:r>
              <a:rPr lang="en-GB" sz="2800" dirty="0"/>
              <a:t>Share local Digital initiatives, learn from each other</a:t>
            </a:r>
          </a:p>
          <a:p>
            <a:pPr marL="285750" indent="-285750"/>
            <a:r>
              <a:rPr lang="en-GB" sz="2800" dirty="0"/>
              <a:t>Share/discuss national AHP Digital resources/developments</a:t>
            </a:r>
          </a:p>
          <a:p>
            <a:pPr marL="285750" indent="-285750"/>
            <a:r>
              <a:rPr lang="en-GB" sz="2800" dirty="0"/>
              <a:t>HIOW strategy?</a:t>
            </a:r>
          </a:p>
          <a:p>
            <a:pPr marL="0" indent="0">
              <a:buNone/>
            </a:pPr>
            <a:endParaRPr lang="en-GB" sz="2000" dirty="0"/>
          </a:p>
        </p:txBody>
      </p:sp>
      <p:pic>
        <p:nvPicPr>
          <p:cNvPr id="6" name="Picture 5">
            <a:extLst>
              <a:ext uri="{FF2B5EF4-FFF2-40B4-BE49-F238E27FC236}">
                <a16:creationId xmlns:a16="http://schemas.microsoft.com/office/drawing/2014/main" id="{656BC444-42AF-4F16-94AD-3F9FB0BFDD5A}"/>
              </a:ext>
            </a:extLst>
          </p:cNvPr>
          <p:cNvPicPr>
            <a:picLocks noChangeAspect="1"/>
          </p:cNvPicPr>
          <p:nvPr/>
        </p:nvPicPr>
        <p:blipFill rotWithShape="1">
          <a:blip r:embed="rId2"/>
          <a:srcRect t="4469" r="-2" b="1078"/>
          <a:stretch/>
        </p:blipFill>
        <p:spPr>
          <a:xfrm>
            <a:off x="8310980" y="342812"/>
            <a:ext cx="3615776" cy="2185690"/>
          </a:xfrm>
          <a:prstGeom prst="rect">
            <a:avLst/>
          </a:prstGeom>
        </p:spPr>
      </p:pic>
      <p:pic>
        <p:nvPicPr>
          <p:cNvPr id="4" name="Picture 3">
            <a:extLst>
              <a:ext uri="{FF2B5EF4-FFF2-40B4-BE49-F238E27FC236}">
                <a16:creationId xmlns:a16="http://schemas.microsoft.com/office/drawing/2014/main" id="{B789C11A-6B59-47B8-8DD5-9FD7CB33D015}"/>
              </a:ext>
            </a:extLst>
          </p:cNvPr>
          <p:cNvPicPr>
            <a:picLocks noChangeAspect="1"/>
          </p:cNvPicPr>
          <p:nvPr/>
        </p:nvPicPr>
        <p:blipFill>
          <a:blip r:embed="rId3"/>
          <a:stretch>
            <a:fillRect/>
          </a:stretch>
        </p:blipFill>
        <p:spPr>
          <a:xfrm>
            <a:off x="732540" y="5139101"/>
            <a:ext cx="2572735" cy="816935"/>
          </a:xfrm>
          <a:prstGeom prst="rect">
            <a:avLst/>
          </a:prstGeom>
        </p:spPr>
      </p:pic>
    </p:spTree>
    <p:extLst>
      <p:ext uri="{BB962C8B-B14F-4D97-AF65-F5344CB8AC3E}">
        <p14:creationId xmlns:p14="http://schemas.microsoft.com/office/powerpoint/2010/main" val="314204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TASK 1 HIOW - AHP DIGITAL Leadership Strategy</a:t>
            </a:r>
            <a:br>
              <a:rPr lang="en-GB" sz="4000">
                <a:solidFill>
                  <a:srgbClr val="FFFFFF"/>
                </a:solidFill>
              </a:rPr>
            </a:br>
            <a:r>
              <a:rPr lang="en-GB" sz="4000">
                <a:solidFill>
                  <a:srgbClr val="FFFFFF"/>
                </a:solidFill>
              </a:rPr>
              <a:t>  </a:t>
            </a:r>
          </a:p>
        </p:txBody>
      </p:sp>
      <p:sp>
        <p:nvSpPr>
          <p:cNvPr id="3" name="Content Placeholder 2"/>
          <p:cNvSpPr>
            <a:spLocks noGrp="1"/>
          </p:cNvSpPr>
          <p:nvPr>
            <p:ph idx="1"/>
          </p:nvPr>
        </p:nvSpPr>
        <p:spPr>
          <a:xfrm>
            <a:off x="4810259" y="201478"/>
            <a:ext cx="6555347" cy="6369803"/>
          </a:xfrm>
        </p:spPr>
        <p:txBody>
          <a:bodyPr anchor="ctr">
            <a:normAutofit/>
          </a:bodyPr>
          <a:lstStyle/>
          <a:p>
            <a:pPr marL="0" indent="0">
              <a:lnSpc>
                <a:spcPct val="90000"/>
              </a:lnSpc>
              <a:buNone/>
            </a:pPr>
            <a:r>
              <a:rPr lang="en-GB" sz="1800" b="1" dirty="0"/>
              <a:t>VISION</a:t>
            </a:r>
          </a:p>
          <a:p>
            <a:pPr>
              <a:lnSpc>
                <a:spcPct val="90000"/>
              </a:lnSpc>
            </a:pPr>
            <a:r>
              <a:rPr lang="en-GB" sz="1800" b="1" dirty="0"/>
              <a:t>Understanding what digital literacy is so that all staff can contribute</a:t>
            </a:r>
          </a:p>
          <a:p>
            <a:pPr>
              <a:lnSpc>
                <a:spcPct val="90000"/>
              </a:lnSpc>
            </a:pPr>
            <a:r>
              <a:rPr lang="en-GB" sz="1800" b="1" dirty="0"/>
              <a:t>Digital therapeutics and decision support</a:t>
            </a:r>
          </a:p>
          <a:p>
            <a:pPr>
              <a:lnSpc>
                <a:spcPct val="90000"/>
              </a:lnSpc>
            </a:pPr>
            <a:r>
              <a:rPr lang="en-GB" sz="1800" b="1" dirty="0"/>
              <a:t>System wide access to links for NHS evidence for al clinicians  Advanced Practice</a:t>
            </a:r>
          </a:p>
          <a:p>
            <a:pPr>
              <a:lnSpc>
                <a:spcPct val="90000"/>
              </a:lnSpc>
            </a:pPr>
            <a:r>
              <a:rPr lang="en-GB" sz="1800" b="1" dirty="0"/>
              <a:t>Assets and resource optimisation</a:t>
            </a:r>
          </a:p>
          <a:p>
            <a:pPr>
              <a:lnSpc>
                <a:spcPct val="90000"/>
              </a:lnSpc>
            </a:pPr>
            <a:r>
              <a:rPr lang="en-GB" sz="1800" b="1" dirty="0"/>
              <a:t>Improved accuracy</a:t>
            </a:r>
          </a:p>
          <a:p>
            <a:pPr marL="0" indent="0">
              <a:lnSpc>
                <a:spcPct val="90000"/>
              </a:lnSpc>
              <a:buNone/>
            </a:pPr>
            <a:endParaRPr lang="en-GB" sz="1800" b="1" dirty="0"/>
          </a:p>
          <a:p>
            <a:pPr marL="0" indent="0">
              <a:lnSpc>
                <a:spcPct val="90000"/>
              </a:lnSpc>
              <a:buNone/>
            </a:pPr>
            <a:r>
              <a:rPr lang="en-GB" sz="1800" b="1" dirty="0"/>
              <a:t>OBJECTIVES</a:t>
            </a:r>
          </a:p>
          <a:p>
            <a:pPr>
              <a:lnSpc>
                <a:spcPct val="90000"/>
              </a:lnSpc>
            </a:pPr>
            <a:r>
              <a:rPr lang="en-GB" sz="1800" b="1" dirty="0"/>
              <a:t>Widely available digital literacy training</a:t>
            </a:r>
          </a:p>
          <a:p>
            <a:pPr>
              <a:lnSpc>
                <a:spcPct val="90000"/>
              </a:lnSpc>
            </a:pPr>
            <a:r>
              <a:rPr lang="en-GB" sz="1800" b="1" dirty="0"/>
              <a:t>Digital leadership placement</a:t>
            </a:r>
          </a:p>
          <a:p>
            <a:pPr>
              <a:lnSpc>
                <a:spcPct val="90000"/>
              </a:lnSpc>
            </a:pPr>
            <a:r>
              <a:rPr lang="en-GB" sz="1800" b="1" dirty="0"/>
              <a:t>Develop a system for recording CPD</a:t>
            </a:r>
          </a:p>
          <a:p>
            <a:pPr>
              <a:lnSpc>
                <a:spcPct val="90000"/>
              </a:lnSpc>
            </a:pPr>
            <a:r>
              <a:rPr lang="en-GB" sz="1800" b="1" dirty="0"/>
              <a:t>Integrated IT platforms with shared access</a:t>
            </a:r>
            <a:endParaRPr lang="en-GB" sz="1800" dirty="0"/>
          </a:p>
          <a:p>
            <a:pPr>
              <a:lnSpc>
                <a:spcPct val="90000"/>
              </a:lnSpc>
            </a:pPr>
            <a:r>
              <a:rPr lang="en-GB" sz="1800" b="1" dirty="0"/>
              <a:t>Business intelligence</a:t>
            </a:r>
          </a:p>
          <a:p>
            <a:pPr>
              <a:lnSpc>
                <a:spcPct val="90000"/>
              </a:lnSpc>
            </a:pPr>
            <a:r>
              <a:rPr lang="en-GB" sz="1800" b="1" dirty="0"/>
              <a:t>Apps for self management</a:t>
            </a:r>
          </a:p>
          <a:p>
            <a:pPr>
              <a:lnSpc>
                <a:spcPct val="90000"/>
              </a:lnSpc>
            </a:pPr>
            <a:r>
              <a:rPr lang="en-GB" sz="1800" b="1" dirty="0"/>
              <a:t>Weekly data to track progress</a:t>
            </a:r>
          </a:p>
          <a:p>
            <a:pPr>
              <a:lnSpc>
                <a:spcPct val="90000"/>
              </a:lnSpc>
            </a:pPr>
            <a:r>
              <a:rPr lang="en-GB" sz="1800" b="1" dirty="0"/>
              <a:t>Single point of access</a:t>
            </a:r>
          </a:p>
          <a:p>
            <a:pPr>
              <a:lnSpc>
                <a:spcPct val="90000"/>
              </a:lnSpc>
            </a:pPr>
            <a:r>
              <a:rPr lang="en-GB" sz="1800" b="1" dirty="0"/>
              <a:t>Meta competencies</a:t>
            </a:r>
          </a:p>
          <a:p>
            <a:pPr>
              <a:lnSpc>
                <a:spcPct val="90000"/>
              </a:lnSpc>
            </a:pPr>
            <a:r>
              <a:rPr lang="en-GB" sz="1800" b="1" dirty="0"/>
              <a:t>Cyber security</a:t>
            </a:r>
          </a:p>
          <a:p>
            <a:pPr>
              <a:lnSpc>
                <a:spcPct val="90000"/>
              </a:lnSpc>
            </a:pPr>
            <a:r>
              <a:rPr lang="en-GB" sz="1800" b="1" dirty="0"/>
              <a:t>GDPR</a:t>
            </a:r>
          </a:p>
          <a:p>
            <a:pPr marL="0" indent="0">
              <a:lnSpc>
                <a:spcPct val="90000"/>
              </a:lnSpc>
              <a:buNone/>
            </a:pPr>
            <a:endParaRPr lang="en-GB" sz="1600" dirty="0"/>
          </a:p>
        </p:txBody>
      </p:sp>
      <p:pic>
        <p:nvPicPr>
          <p:cNvPr id="6" name="Picture 5">
            <a:extLst>
              <a:ext uri="{FF2B5EF4-FFF2-40B4-BE49-F238E27FC236}">
                <a16:creationId xmlns:a16="http://schemas.microsoft.com/office/drawing/2014/main" id="{1366CD04-E62A-4383-B6DC-15A42AAF6216}"/>
              </a:ext>
            </a:extLst>
          </p:cNvPr>
          <p:cNvPicPr>
            <a:picLocks noChangeAspect="1"/>
          </p:cNvPicPr>
          <p:nvPr/>
        </p:nvPicPr>
        <p:blipFill>
          <a:blip r:embed="rId2"/>
          <a:stretch>
            <a:fillRect/>
          </a:stretch>
        </p:blipFill>
        <p:spPr>
          <a:xfrm>
            <a:off x="781037" y="5311601"/>
            <a:ext cx="2572735" cy="816935"/>
          </a:xfrm>
          <a:prstGeom prst="rect">
            <a:avLst/>
          </a:prstGeom>
        </p:spPr>
      </p:pic>
    </p:spTree>
    <p:extLst>
      <p:ext uri="{BB962C8B-B14F-4D97-AF65-F5344CB8AC3E}">
        <p14:creationId xmlns:p14="http://schemas.microsoft.com/office/powerpoint/2010/main" val="152435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GB" sz="3700" dirty="0">
                <a:solidFill>
                  <a:srgbClr val="FFFFFF"/>
                </a:solidFill>
              </a:rPr>
              <a:t>Task 2 HIOW AHP electronic documentation</a:t>
            </a:r>
          </a:p>
        </p:txBody>
      </p:sp>
      <p:sp>
        <p:nvSpPr>
          <p:cNvPr id="3" name="Content Placeholder 2"/>
          <p:cNvSpPr>
            <a:spLocks noGrp="1"/>
          </p:cNvSpPr>
          <p:nvPr>
            <p:ph idx="1"/>
          </p:nvPr>
        </p:nvSpPr>
        <p:spPr>
          <a:xfrm>
            <a:off x="4134811" y="123986"/>
            <a:ext cx="7230796" cy="6723876"/>
          </a:xfrm>
        </p:spPr>
        <p:txBody>
          <a:bodyPr anchor="ctr">
            <a:normAutofit fontScale="40000" lnSpcReduction="20000"/>
          </a:bodyPr>
          <a:lstStyle/>
          <a:p>
            <a:pPr marL="0" indent="0">
              <a:lnSpc>
                <a:spcPct val="90000"/>
              </a:lnSpc>
              <a:buNone/>
            </a:pPr>
            <a:endParaRPr lang="en-GB" sz="1300" b="1" dirty="0"/>
          </a:p>
          <a:p>
            <a:pPr marL="0" indent="0">
              <a:lnSpc>
                <a:spcPct val="90000"/>
              </a:lnSpc>
              <a:buNone/>
            </a:pPr>
            <a:endParaRPr lang="en-GB" sz="4200" b="1" dirty="0"/>
          </a:p>
          <a:p>
            <a:pPr marL="0" indent="0">
              <a:lnSpc>
                <a:spcPct val="90000"/>
              </a:lnSpc>
              <a:buNone/>
            </a:pPr>
            <a:r>
              <a:rPr lang="en-GB" sz="5000" b="1" dirty="0"/>
              <a:t>CHANGES</a:t>
            </a:r>
          </a:p>
          <a:p>
            <a:pPr>
              <a:lnSpc>
                <a:spcPct val="90000"/>
              </a:lnSpc>
            </a:pPr>
            <a:r>
              <a:rPr lang="en-GB" sz="5000" b="1" dirty="0"/>
              <a:t>Access to patient information</a:t>
            </a:r>
          </a:p>
          <a:p>
            <a:pPr>
              <a:lnSpc>
                <a:spcPct val="90000"/>
              </a:lnSpc>
            </a:pPr>
            <a:r>
              <a:rPr lang="en-GB" sz="5000" b="1" dirty="0"/>
              <a:t>Reduce duplication</a:t>
            </a:r>
          </a:p>
          <a:p>
            <a:pPr>
              <a:lnSpc>
                <a:spcPct val="90000"/>
              </a:lnSpc>
            </a:pPr>
            <a:r>
              <a:rPr lang="en-GB" sz="5000" b="1" dirty="0"/>
              <a:t>Integrated health and social care </a:t>
            </a:r>
          </a:p>
          <a:p>
            <a:pPr>
              <a:lnSpc>
                <a:spcPct val="90000"/>
              </a:lnSpc>
            </a:pPr>
            <a:r>
              <a:rPr lang="en-GB" sz="5000" b="1" dirty="0"/>
              <a:t>Duplication</a:t>
            </a:r>
          </a:p>
          <a:p>
            <a:pPr>
              <a:lnSpc>
                <a:spcPct val="90000"/>
              </a:lnSpc>
            </a:pPr>
            <a:r>
              <a:rPr lang="en-GB" sz="5000" b="1" dirty="0"/>
              <a:t>Mobile working</a:t>
            </a:r>
          </a:p>
          <a:p>
            <a:pPr>
              <a:lnSpc>
                <a:spcPct val="90000"/>
              </a:lnSpc>
            </a:pPr>
            <a:r>
              <a:rPr lang="en-GB" sz="5000" b="1" dirty="0"/>
              <a:t>Availability for clinical outcomes to be online</a:t>
            </a:r>
          </a:p>
          <a:p>
            <a:pPr>
              <a:lnSpc>
                <a:spcPct val="90000"/>
              </a:lnSpc>
            </a:pPr>
            <a:endParaRPr lang="en-GB" sz="5000" b="1" dirty="0"/>
          </a:p>
          <a:p>
            <a:pPr marL="0" indent="0">
              <a:lnSpc>
                <a:spcPct val="90000"/>
              </a:lnSpc>
              <a:buNone/>
            </a:pPr>
            <a:r>
              <a:rPr lang="en-GB" sz="5000" b="1" dirty="0"/>
              <a:t>BENEFITS</a:t>
            </a:r>
          </a:p>
          <a:p>
            <a:pPr>
              <a:lnSpc>
                <a:spcPct val="90000"/>
              </a:lnSpc>
            </a:pPr>
            <a:r>
              <a:rPr lang="en-GB" sz="5000" b="1" dirty="0"/>
              <a:t>Times scale reporting</a:t>
            </a:r>
          </a:p>
          <a:p>
            <a:pPr>
              <a:lnSpc>
                <a:spcPct val="90000"/>
              </a:lnSpc>
            </a:pPr>
            <a:r>
              <a:rPr lang="en-GB" sz="5000" b="1" dirty="0"/>
              <a:t>separate training systems</a:t>
            </a:r>
          </a:p>
          <a:p>
            <a:pPr>
              <a:lnSpc>
                <a:spcPct val="90000"/>
              </a:lnSpc>
            </a:pPr>
            <a:r>
              <a:rPr lang="en-GB" sz="5000" b="1" dirty="0"/>
              <a:t>Parity between systems</a:t>
            </a:r>
          </a:p>
          <a:p>
            <a:pPr>
              <a:lnSpc>
                <a:spcPct val="90000"/>
              </a:lnSpc>
            </a:pPr>
            <a:r>
              <a:rPr lang="en-GB" sz="5000" b="1" dirty="0"/>
              <a:t>Wider population engagement</a:t>
            </a:r>
          </a:p>
          <a:p>
            <a:pPr marL="0" indent="0">
              <a:lnSpc>
                <a:spcPct val="90000"/>
              </a:lnSpc>
              <a:buNone/>
            </a:pPr>
            <a:endParaRPr lang="en-GB" sz="5000" b="1" dirty="0"/>
          </a:p>
          <a:p>
            <a:pPr marL="0" indent="0">
              <a:lnSpc>
                <a:spcPct val="90000"/>
              </a:lnSpc>
              <a:buNone/>
            </a:pPr>
            <a:r>
              <a:rPr lang="en-GB" sz="5000" b="1" dirty="0"/>
              <a:t>EQUIPMENT</a:t>
            </a:r>
          </a:p>
          <a:p>
            <a:pPr>
              <a:lnSpc>
                <a:spcPct val="90000"/>
              </a:lnSpc>
            </a:pPr>
            <a:r>
              <a:rPr lang="en-GB" sz="5000" b="1" dirty="0"/>
              <a:t>Lap top versus App</a:t>
            </a:r>
          </a:p>
          <a:p>
            <a:pPr>
              <a:lnSpc>
                <a:spcPct val="90000"/>
              </a:lnSpc>
            </a:pPr>
            <a:r>
              <a:rPr lang="en-GB" sz="5000" b="1" dirty="0"/>
              <a:t>More reliable network</a:t>
            </a:r>
          </a:p>
          <a:p>
            <a:pPr>
              <a:lnSpc>
                <a:spcPct val="90000"/>
              </a:lnSpc>
            </a:pPr>
            <a:r>
              <a:rPr lang="en-GB" sz="5000" b="1" dirty="0"/>
              <a:t>Resources </a:t>
            </a:r>
          </a:p>
          <a:p>
            <a:pPr>
              <a:lnSpc>
                <a:spcPct val="90000"/>
              </a:lnSpc>
            </a:pPr>
            <a:r>
              <a:rPr lang="en-GB" sz="5000" b="1" dirty="0"/>
              <a:t>Ability to upload audio visual and images</a:t>
            </a:r>
          </a:p>
          <a:p>
            <a:pPr>
              <a:lnSpc>
                <a:spcPct val="90000"/>
              </a:lnSpc>
            </a:pPr>
            <a:r>
              <a:rPr lang="en-GB" sz="5000" b="1" dirty="0"/>
              <a:t>Docking stations work space</a:t>
            </a:r>
          </a:p>
          <a:p>
            <a:pPr>
              <a:lnSpc>
                <a:spcPct val="90000"/>
              </a:lnSpc>
            </a:pPr>
            <a:r>
              <a:rPr lang="en-GB" sz="5000" b="1" dirty="0"/>
              <a:t>Value in doing things versus time</a:t>
            </a:r>
          </a:p>
          <a:p>
            <a:pPr>
              <a:lnSpc>
                <a:spcPct val="90000"/>
              </a:lnSpc>
            </a:pPr>
            <a:endParaRPr lang="en-GB" sz="1300" b="1" dirty="0"/>
          </a:p>
        </p:txBody>
      </p:sp>
      <p:pic>
        <p:nvPicPr>
          <p:cNvPr id="6" name="Picture 5">
            <a:extLst>
              <a:ext uri="{FF2B5EF4-FFF2-40B4-BE49-F238E27FC236}">
                <a16:creationId xmlns:a16="http://schemas.microsoft.com/office/drawing/2014/main" id="{7845037B-DEC0-4E43-856C-6543F1E21DE8}"/>
              </a:ext>
            </a:extLst>
          </p:cNvPr>
          <p:cNvPicPr>
            <a:picLocks noChangeAspect="1"/>
          </p:cNvPicPr>
          <p:nvPr/>
        </p:nvPicPr>
        <p:blipFill>
          <a:blip r:embed="rId2"/>
          <a:stretch>
            <a:fillRect/>
          </a:stretch>
        </p:blipFill>
        <p:spPr>
          <a:xfrm>
            <a:off x="738731" y="5171735"/>
            <a:ext cx="2572735" cy="816935"/>
          </a:xfrm>
          <a:prstGeom prst="rect">
            <a:avLst/>
          </a:prstGeom>
        </p:spPr>
      </p:pic>
    </p:spTree>
    <p:extLst>
      <p:ext uri="{BB962C8B-B14F-4D97-AF65-F5344CB8AC3E}">
        <p14:creationId xmlns:p14="http://schemas.microsoft.com/office/powerpoint/2010/main" val="137985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6D098-52CD-BB46-AECF-652531885D84}"/>
              </a:ext>
            </a:extLst>
          </p:cNvPr>
          <p:cNvSpPr>
            <a:spLocks noGrp="1"/>
          </p:cNvSpPr>
          <p:nvPr>
            <p:ph type="title"/>
          </p:nvPr>
        </p:nvSpPr>
        <p:spPr>
          <a:xfrm>
            <a:off x="699714" y="5490971"/>
            <a:ext cx="7280504" cy="1159200"/>
          </a:xfrm>
        </p:spPr>
        <p:txBody>
          <a:bodyPr vert="horz" lIns="91440" tIns="45720" rIns="91440" bIns="45720" rtlCol="0" anchor="ctr">
            <a:normAutofit fontScale="90000"/>
          </a:bodyPr>
          <a:lstStyle/>
          <a:p>
            <a:pPr algn="l">
              <a:lnSpc>
                <a:spcPct val="90000"/>
              </a:lnSpc>
            </a:pPr>
            <a:r>
              <a:rPr lang="en-US" sz="4000" kern="1200" dirty="0">
                <a:solidFill>
                  <a:srgbClr val="FFFFFF"/>
                </a:solidFill>
                <a:latin typeface="+mj-lt"/>
                <a:ea typeface="+mj-ea"/>
                <a:cs typeface="+mj-cs"/>
              </a:rPr>
              <a:t>AHPs </a:t>
            </a:r>
            <a:r>
              <a:rPr lang="en-US" sz="4000" dirty="0">
                <a:solidFill>
                  <a:srgbClr val="FFFFFF"/>
                </a:solidFill>
              </a:rPr>
              <a:t>Digital Competency</a:t>
            </a:r>
            <a:r>
              <a:rPr lang="en-US" sz="4000" kern="1200" dirty="0">
                <a:solidFill>
                  <a:srgbClr val="FFFFFF"/>
                </a:solidFill>
                <a:latin typeface="+mj-lt"/>
                <a:ea typeface="+mj-ea"/>
                <a:cs typeface="+mj-cs"/>
              </a:rPr>
              <a:t> Framework </a:t>
            </a:r>
          </a:p>
        </p:txBody>
      </p:sp>
      <p:pic>
        <p:nvPicPr>
          <p:cNvPr id="5" name="Picture 4">
            <a:extLst>
              <a:ext uri="{FF2B5EF4-FFF2-40B4-BE49-F238E27FC236}">
                <a16:creationId xmlns:a16="http://schemas.microsoft.com/office/drawing/2014/main" id="{F043A076-E164-4011-99EF-38B600015985}"/>
              </a:ext>
            </a:extLst>
          </p:cNvPr>
          <p:cNvPicPr>
            <a:picLocks noChangeAspect="1"/>
          </p:cNvPicPr>
          <p:nvPr/>
        </p:nvPicPr>
        <p:blipFill>
          <a:blip r:embed="rId3"/>
          <a:stretch>
            <a:fillRect/>
          </a:stretch>
        </p:blipFill>
        <p:spPr>
          <a:xfrm>
            <a:off x="142504" y="95003"/>
            <a:ext cx="11815948" cy="5172255"/>
          </a:xfrm>
          <a:prstGeom prst="rect">
            <a:avLst/>
          </a:prstGeom>
        </p:spPr>
      </p:pic>
    </p:spTree>
    <p:extLst>
      <p:ext uri="{BB962C8B-B14F-4D97-AF65-F5344CB8AC3E}">
        <p14:creationId xmlns:p14="http://schemas.microsoft.com/office/powerpoint/2010/main" val="200064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46D098-52CD-BB46-AECF-652531885D84}"/>
              </a:ext>
            </a:extLst>
          </p:cNvPr>
          <p:cNvSpPr>
            <a:spLocks noGrp="1"/>
          </p:cNvSpPr>
          <p:nvPr>
            <p:ph type="title"/>
          </p:nvPr>
        </p:nvSpPr>
        <p:spPr>
          <a:xfrm>
            <a:off x="524256" y="583616"/>
            <a:ext cx="3722141" cy="5520579"/>
          </a:xfrm>
        </p:spPr>
        <p:txBody>
          <a:bodyPr>
            <a:normAutofit/>
          </a:bodyPr>
          <a:lstStyle/>
          <a:p>
            <a:r>
              <a:rPr lang="en-US">
                <a:solidFill>
                  <a:srgbClr val="FFFFFF"/>
                </a:solidFill>
              </a:rPr>
              <a:t>AIMS </a:t>
            </a:r>
          </a:p>
        </p:txBody>
      </p:sp>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0BFA8D-6519-394B-A98B-71189E07E12C}"/>
              </a:ext>
            </a:extLst>
          </p:cNvPr>
          <p:cNvSpPr>
            <a:spLocks noGrp="1"/>
          </p:cNvSpPr>
          <p:nvPr>
            <p:ph idx="1"/>
          </p:nvPr>
        </p:nvSpPr>
        <p:spPr>
          <a:xfrm>
            <a:off x="4934269" y="583616"/>
            <a:ext cx="6594189" cy="5520579"/>
          </a:xfrm>
        </p:spPr>
        <p:txBody>
          <a:bodyPr anchor="ctr">
            <a:normAutofit/>
          </a:bodyPr>
          <a:lstStyle/>
          <a:p>
            <a:r>
              <a:rPr lang="en-US">
                <a:solidFill>
                  <a:srgbClr val="FFFFFF"/>
                </a:solidFill>
              </a:rPr>
              <a:t>National AHPs Deliver </a:t>
            </a:r>
          </a:p>
          <a:p>
            <a:r>
              <a:rPr lang="en-US">
                <a:solidFill>
                  <a:srgbClr val="FFFFFF"/>
                </a:solidFill>
              </a:rPr>
              <a:t>National Digital Framework</a:t>
            </a:r>
          </a:p>
          <a:p>
            <a:r>
              <a:rPr lang="en-US">
                <a:solidFill>
                  <a:srgbClr val="FFFFFF"/>
                </a:solidFill>
              </a:rPr>
              <a:t>Dorset Digital Strategy engagement and ambitions</a:t>
            </a:r>
          </a:p>
          <a:p>
            <a:r>
              <a:rPr lang="en-US">
                <a:solidFill>
                  <a:srgbClr val="FFFFFF"/>
                </a:solidFill>
              </a:rPr>
              <a:t>HIOW AHPs engagement</a:t>
            </a:r>
          </a:p>
          <a:p>
            <a:r>
              <a:rPr lang="en-US">
                <a:solidFill>
                  <a:srgbClr val="FFFFFF"/>
                </a:solidFill>
              </a:rPr>
              <a:t>Workshop</a:t>
            </a:r>
          </a:p>
        </p:txBody>
      </p:sp>
    </p:spTree>
    <p:extLst>
      <p:ext uri="{BB962C8B-B14F-4D97-AF65-F5344CB8AC3E}">
        <p14:creationId xmlns:p14="http://schemas.microsoft.com/office/powerpoint/2010/main" val="231332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5953AC-DE14-467F-9B33-C7298952CBBB}"/>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DIGITAL TASK</a:t>
            </a:r>
          </a:p>
        </p:txBody>
      </p:sp>
      <p:graphicFrame>
        <p:nvGraphicFramePr>
          <p:cNvPr id="5" name="Content Placeholder 2">
            <a:extLst>
              <a:ext uri="{FF2B5EF4-FFF2-40B4-BE49-F238E27FC236}">
                <a16:creationId xmlns:a16="http://schemas.microsoft.com/office/drawing/2014/main" id="{499C7024-3050-6D8D-7452-064940698C3C}"/>
              </a:ext>
            </a:extLst>
          </p:cNvPr>
          <p:cNvGraphicFramePr>
            <a:graphicFrameLocks noGrp="1"/>
          </p:cNvGraphicFramePr>
          <p:nvPr>
            <p:ph idx="1"/>
            <p:extLst>
              <p:ext uri="{D42A27DB-BD31-4B8C-83A1-F6EECF244321}">
                <p14:modId xmlns:p14="http://schemas.microsoft.com/office/powerpoint/2010/main" val="176280549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10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646D098-52CD-BB46-AECF-652531885D84}"/>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AHPs Deliver </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0BFA8D-6519-394B-A98B-71189E07E12C}"/>
              </a:ext>
            </a:extLst>
          </p:cNvPr>
          <p:cNvSpPr>
            <a:spLocks noGrp="1"/>
          </p:cNvSpPr>
          <p:nvPr>
            <p:ph idx="1"/>
          </p:nvPr>
        </p:nvSpPr>
        <p:spPr>
          <a:xfrm>
            <a:off x="4379709" y="686862"/>
            <a:ext cx="7037591" cy="5475129"/>
          </a:xfrm>
        </p:spPr>
        <p:txBody>
          <a:bodyPr anchor="ctr">
            <a:normAutofit/>
          </a:bodyPr>
          <a:lstStyle/>
          <a:p>
            <a:pPr marL="0" marR="0" lvl="0" indent="0" defTabSz="914400" rtl="0" eaLnBrk="1" fontAlgn="auto" latinLnBrk="0" hangingPunct="1">
              <a:lnSpc>
                <a:spcPct val="90000"/>
              </a:lnSpc>
              <a:spcBef>
                <a:spcPct val="20000"/>
              </a:spcBef>
              <a:spcAft>
                <a:spcPts val="0"/>
              </a:spcAft>
              <a:buClrTx/>
              <a:buSzTx/>
              <a:buNone/>
              <a:tabLst/>
              <a:defRPr/>
            </a:pPr>
            <a:endParaRPr kumimoji="0" lang="en-US" sz="2400" b="0" i="0" u="none" strike="noStrike" kern="1200" cap="none" spc="0" normalizeH="0" baseline="0" noProof="0">
              <a:ln>
                <a:noFill/>
              </a:ln>
              <a:effectLst/>
              <a:uLnTx/>
              <a:uFillTx/>
              <a:latin typeface="Calibri"/>
              <a:ea typeface="+mn-ea"/>
              <a:cs typeface="+mn-cs"/>
            </a:endParaRPr>
          </a:p>
          <a:p>
            <a:pPr marL="0" indent="0">
              <a:lnSpc>
                <a:spcPct val="90000"/>
              </a:lnSpc>
              <a:spcBef>
                <a:spcPts val="1700"/>
              </a:spcBef>
              <a:spcAft>
                <a:spcPts val="1400"/>
              </a:spcAft>
              <a:buNone/>
            </a:pPr>
            <a:r>
              <a:rPr lang="en-GB" sz="2400" b="1">
                <a:effectLst/>
                <a:latin typeface="Frutiger LT Std 45 Light"/>
                <a:ea typeface="Calibri" panose="020F0502020204030204" pitchFamily="34" charset="0"/>
                <a:cs typeface="Calibri" panose="020F0502020204030204" pitchFamily="34" charset="0"/>
              </a:rPr>
              <a:t>AHPs can further harness digital technology and innovate with data</a:t>
            </a:r>
            <a:endParaRPr lang="en-GB" sz="2400">
              <a:effectLst/>
              <a:latin typeface="Frutiger LT Std 45 Light"/>
              <a:ea typeface="Calibri" panose="020F0502020204030204" pitchFamily="34" charset="0"/>
              <a:cs typeface="Calibri" panose="020F0502020204030204" pitchFamily="34" charset="0"/>
            </a:endParaRPr>
          </a:p>
          <a:p>
            <a:pPr marL="342900" lvl="0" indent="-342900">
              <a:lnSpc>
                <a:spcPct val="90000"/>
              </a:lnSpc>
              <a:spcAft>
                <a:spcPts val="490"/>
              </a:spcAft>
              <a:buFont typeface="+mj-lt"/>
              <a:buAutoNum type="arabicPeriod"/>
            </a:pPr>
            <a:r>
              <a:rPr lang="en-GB" sz="2400" b="1">
                <a:effectLst/>
                <a:ea typeface="Calibri" panose="020F0502020204030204" pitchFamily="34" charset="0"/>
                <a:cs typeface="Aldhabi" panose="020B0604020202020204" pitchFamily="2" charset="-78"/>
              </a:rPr>
              <a:t>Creating digitally ready AHP services: </a:t>
            </a:r>
            <a:r>
              <a:rPr lang="en-GB" sz="2400">
                <a:effectLst/>
                <a:ea typeface="Calibri" panose="020F0502020204030204" pitchFamily="34" charset="0"/>
                <a:cs typeface="Aldhabi" panose="020B0604020202020204" pitchFamily="2" charset="-78"/>
              </a:rPr>
              <a:t>focusing on digital leadership, digitally ready AHPs and AHPs in clinical informatics addressing the use of digital capabilities, integration, interoperability and digitally - enabled AHP services</a:t>
            </a:r>
          </a:p>
          <a:p>
            <a:pPr marL="342900" lvl="0" indent="-342900">
              <a:lnSpc>
                <a:spcPct val="90000"/>
              </a:lnSpc>
              <a:spcAft>
                <a:spcPts val="490"/>
              </a:spcAft>
              <a:buFont typeface="+mj-lt"/>
              <a:buAutoNum type="arabicPeriod"/>
            </a:pPr>
            <a:r>
              <a:rPr lang="en-GB" sz="2400" b="1">
                <a:effectLst/>
                <a:ea typeface="Calibri" panose="020F0502020204030204" pitchFamily="34" charset="0"/>
                <a:cs typeface="Aldhabi" panose="020B0604020202020204" pitchFamily="2" charset="-78"/>
              </a:rPr>
              <a:t>Developing digitally mature AHP services: </a:t>
            </a:r>
            <a:r>
              <a:rPr lang="en-GB" sz="2400">
                <a:effectLst/>
                <a:ea typeface="Calibri" panose="020F0502020204030204" pitchFamily="34" charset="0"/>
                <a:cs typeface="Aldhabi" panose="020B0604020202020204" pitchFamily="2" charset="-78"/>
              </a:rPr>
              <a:t>calling on AHPs to ensure that the adoption of new technologies and processes, and the services data from these, leads to improvements</a:t>
            </a:r>
          </a:p>
          <a:p>
            <a:pPr marL="342900" lvl="0" indent="-342900">
              <a:lnSpc>
                <a:spcPct val="90000"/>
              </a:lnSpc>
              <a:buFont typeface="+mj-lt"/>
              <a:buAutoNum type="arabicPeriod"/>
            </a:pPr>
            <a:r>
              <a:rPr lang="en-GB" sz="2400" b="1">
                <a:effectLst/>
                <a:ea typeface="Calibri" panose="020F0502020204030204" pitchFamily="34" charset="0"/>
                <a:cs typeface="Aldhabi" panose="020B0604020202020204" pitchFamily="2" charset="-78"/>
              </a:rPr>
              <a:t>Supporting data - enabled AHP services</a:t>
            </a:r>
            <a:endParaRPr lang="en-GB" sz="2400">
              <a:effectLst/>
              <a:ea typeface="Calibri" panose="020F0502020204030204" pitchFamily="34" charset="0"/>
              <a:cs typeface="Aldhabi" panose="020B0604020202020204" pitchFamily="2" charset="-78"/>
            </a:endParaRPr>
          </a:p>
          <a:p>
            <a:pPr>
              <a:lnSpc>
                <a:spcPct val="90000"/>
              </a:lnSpc>
            </a:pPr>
            <a:endParaRPr lang="en-US" sz="2400"/>
          </a:p>
        </p:txBody>
      </p:sp>
      <p:pic>
        <p:nvPicPr>
          <p:cNvPr id="5" name="Picture 4">
            <a:extLst>
              <a:ext uri="{FF2B5EF4-FFF2-40B4-BE49-F238E27FC236}">
                <a16:creationId xmlns:a16="http://schemas.microsoft.com/office/drawing/2014/main" id="{92732EF4-5583-4770-A820-F1009C5C5420}"/>
              </a:ext>
            </a:extLst>
          </p:cNvPr>
          <p:cNvPicPr>
            <a:picLocks noChangeAspect="1"/>
          </p:cNvPicPr>
          <p:nvPr/>
        </p:nvPicPr>
        <p:blipFill rotWithShape="1">
          <a:blip r:embed="rId3"/>
          <a:srcRect l="890" t="14010" r="53093" b="10355"/>
          <a:stretch/>
        </p:blipFill>
        <p:spPr>
          <a:xfrm>
            <a:off x="466344" y="4419227"/>
            <a:ext cx="3414368" cy="2123554"/>
          </a:xfrm>
          <a:prstGeom prst="rect">
            <a:avLst/>
          </a:prstGeom>
        </p:spPr>
      </p:pic>
    </p:spTree>
    <p:extLst>
      <p:ext uri="{BB962C8B-B14F-4D97-AF65-F5344CB8AC3E}">
        <p14:creationId xmlns:p14="http://schemas.microsoft.com/office/powerpoint/2010/main" val="63308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646D098-52CD-BB46-AECF-652531885D84}"/>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AHPs National Framework </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0BFA8D-6519-394B-A98B-71189E07E12C}"/>
              </a:ext>
            </a:extLst>
          </p:cNvPr>
          <p:cNvSpPr>
            <a:spLocks noGrp="1"/>
          </p:cNvSpPr>
          <p:nvPr>
            <p:ph idx="1"/>
          </p:nvPr>
        </p:nvSpPr>
        <p:spPr>
          <a:xfrm>
            <a:off x="4379709" y="686862"/>
            <a:ext cx="7037591" cy="5475129"/>
          </a:xfrm>
        </p:spPr>
        <p:txBody>
          <a:bodyPr anchor="ctr">
            <a:normAutofit/>
          </a:bodyPr>
          <a:lstStyle/>
          <a:p>
            <a:pPr marL="0" marR="0" lvl="0" indent="0" defTabSz="914400" rtl="0" eaLnBrk="1" fontAlgn="auto" latinLnBrk="0" hangingPunct="1">
              <a:lnSpc>
                <a:spcPct val="90000"/>
              </a:lnSpc>
              <a:spcBef>
                <a:spcPct val="20000"/>
              </a:spcBef>
              <a:spcAft>
                <a:spcPts val="0"/>
              </a:spcAft>
              <a:buClrTx/>
              <a:buSzTx/>
              <a:buNone/>
              <a:tabLst/>
              <a:defRPr/>
            </a:pPr>
            <a:r>
              <a:rPr kumimoji="0" lang="en-US" sz="2400" b="0" i="0" u="none" strike="noStrike" kern="1200" cap="none" spc="0" normalizeH="0" baseline="0" noProof="0" dirty="0">
                <a:ln>
                  <a:noFill/>
                </a:ln>
                <a:effectLst/>
                <a:uLnTx/>
                <a:uFillTx/>
                <a:latin typeface="Calibri"/>
                <a:ea typeface="+mn-ea"/>
                <a:cs typeface="+mn-cs"/>
              </a:rPr>
              <a:t>DOMAINS</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G</a:t>
            </a:r>
            <a:r>
              <a:rPr kumimoji="0" lang="en-US" sz="2400" b="0" i="0" u="none" strike="noStrike" kern="1200" cap="none" spc="0" normalizeH="0" baseline="0" noProof="0" dirty="0" err="1">
                <a:ln>
                  <a:noFill/>
                </a:ln>
                <a:effectLst/>
                <a:uLnTx/>
                <a:uFillTx/>
                <a:latin typeface="Calibri"/>
                <a:ea typeface="+mn-ea"/>
                <a:cs typeface="+mn-cs"/>
              </a:rPr>
              <a:t>eneral</a:t>
            </a:r>
            <a:r>
              <a:rPr kumimoji="0" lang="en-US" sz="2400" b="0" i="0" u="none" strike="noStrike" kern="1200" cap="none" spc="0" normalizeH="0" baseline="0" noProof="0" dirty="0">
                <a:ln>
                  <a:noFill/>
                </a:ln>
                <a:effectLst/>
                <a:uLnTx/>
                <a:uFillTx/>
                <a:latin typeface="Calibri"/>
                <a:ea typeface="+mn-ea"/>
                <a:cs typeface="+mn-cs"/>
              </a:rPr>
              <a:t> </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Data management and clinical informatics</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Calibri"/>
                <a:ea typeface="+mn-ea"/>
                <a:cs typeface="+mn-cs"/>
              </a:rPr>
              <a:t>Records</a:t>
            </a:r>
            <a:r>
              <a:rPr lang="en-US" sz="2400" dirty="0">
                <a:latin typeface="Calibri"/>
              </a:rPr>
              <a:t>, assessments and plans</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Transfer of care</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Medicines management and optimization</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Orders and results management</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Assets and resource </a:t>
            </a:r>
            <a:r>
              <a:rPr lang="en-US" sz="2400" dirty="0" err="1">
                <a:latin typeface="Calibri"/>
              </a:rPr>
              <a:t>optimisation</a:t>
            </a:r>
            <a:r>
              <a:rPr lang="en-US" sz="2400" dirty="0">
                <a:latin typeface="Calibri"/>
              </a:rPr>
              <a:t> business </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Decision support</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Digital therapeutics</a:t>
            </a:r>
          </a:p>
          <a:p>
            <a:pPr marL="457200" marR="0" lvl="0" indent="-457200" defTabSz="914400" rtl="0" eaLnBrk="1" fontAlgn="auto" latinLnBrk="0" hangingPunct="1">
              <a:lnSpc>
                <a:spcPct val="90000"/>
              </a:lnSpc>
              <a:spcBef>
                <a:spcPct val="20000"/>
              </a:spcBef>
              <a:spcAft>
                <a:spcPts val="0"/>
              </a:spcAft>
              <a:buClrTx/>
              <a:buSzTx/>
              <a:buFont typeface="+mj-lt"/>
              <a:buAutoNum type="arabicPeriod"/>
              <a:tabLst/>
              <a:defRPr/>
            </a:pPr>
            <a:r>
              <a:rPr lang="en-US" sz="2400" dirty="0">
                <a:latin typeface="Calibri"/>
              </a:rPr>
              <a:t>Meta-competencies</a:t>
            </a:r>
            <a:endParaRPr kumimoji="0" lang="en-US" sz="2400" b="0" i="0" u="none" strike="noStrike" kern="1200" cap="none" spc="0" normalizeH="0" baseline="0" noProof="0" dirty="0">
              <a:ln>
                <a:noFill/>
              </a:ln>
              <a:effectLst/>
              <a:uLnTx/>
              <a:uFillTx/>
              <a:latin typeface="Calibri"/>
              <a:ea typeface="+mn-ea"/>
              <a:cs typeface="+mn-cs"/>
            </a:endParaRPr>
          </a:p>
          <a:p>
            <a:pPr>
              <a:lnSpc>
                <a:spcPct val="90000"/>
              </a:lnSpc>
            </a:pPr>
            <a:endParaRPr lang="en-US" sz="2400" dirty="0"/>
          </a:p>
        </p:txBody>
      </p:sp>
    </p:spTree>
    <p:extLst>
      <p:ext uri="{BB962C8B-B14F-4D97-AF65-F5344CB8AC3E}">
        <p14:creationId xmlns:p14="http://schemas.microsoft.com/office/powerpoint/2010/main" val="20082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6D098-52CD-BB46-AECF-652531885D84}"/>
              </a:ext>
            </a:extLst>
          </p:cNvPr>
          <p:cNvSpPr>
            <a:spLocks noGrp="1"/>
          </p:cNvSpPr>
          <p:nvPr>
            <p:ph type="title"/>
          </p:nvPr>
        </p:nvSpPr>
        <p:spPr>
          <a:xfrm>
            <a:off x="699714" y="5490971"/>
            <a:ext cx="7280504" cy="1159200"/>
          </a:xfrm>
        </p:spPr>
        <p:txBody>
          <a:bodyPr vert="horz" lIns="91440" tIns="45720" rIns="91440" bIns="45720" rtlCol="0" anchor="ctr">
            <a:normAutofit fontScale="90000"/>
          </a:bodyPr>
          <a:lstStyle/>
          <a:p>
            <a:pPr algn="l">
              <a:lnSpc>
                <a:spcPct val="90000"/>
              </a:lnSpc>
            </a:pPr>
            <a:r>
              <a:rPr lang="en-US" sz="4000" kern="1200" dirty="0">
                <a:solidFill>
                  <a:srgbClr val="FFFFFF"/>
                </a:solidFill>
                <a:latin typeface="+mj-lt"/>
                <a:ea typeface="+mj-ea"/>
                <a:cs typeface="+mj-cs"/>
              </a:rPr>
              <a:t>AHPs </a:t>
            </a:r>
            <a:r>
              <a:rPr lang="en-US" sz="4000" dirty="0">
                <a:solidFill>
                  <a:srgbClr val="FFFFFF"/>
                </a:solidFill>
              </a:rPr>
              <a:t>Digital Competency</a:t>
            </a:r>
            <a:r>
              <a:rPr lang="en-US" sz="4000" kern="1200" dirty="0">
                <a:solidFill>
                  <a:srgbClr val="FFFFFF"/>
                </a:solidFill>
                <a:latin typeface="+mj-lt"/>
                <a:ea typeface="+mj-ea"/>
                <a:cs typeface="+mj-cs"/>
              </a:rPr>
              <a:t> Framework </a:t>
            </a:r>
          </a:p>
        </p:txBody>
      </p:sp>
      <p:pic>
        <p:nvPicPr>
          <p:cNvPr id="5" name="Picture 4">
            <a:extLst>
              <a:ext uri="{FF2B5EF4-FFF2-40B4-BE49-F238E27FC236}">
                <a16:creationId xmlns:a16="http://schemas.microsoft.com/office/drawing/2014/main" id="{F043A076-E164-4011-99EF-38B600015985}"/>
              </a:ext>
            </a:extLst>
          </p:cNvPr>
          <p:cNvPicPr>
            <a:picLocks noChangeAspect="1"/>
          </p:cNvPicPr>
          <p:nvPr/>
        </p:nvPicPr>
        <p:blipFill>
          <a:blip r:embed="rId3"/>
          <a:stretch>
            <a:fillRect/>
          </a:stretch>
        </p:blipFill>
        <p:spPr>
          <a:xfrm>
            <a:off x="142504" y="95003"/>
            <a:ext cx="11815948" cy="5172255"/>
          </a:xfrm>
          <a:prstGeom prst="rect">
            <a:avLst/>
          </a:prstGeom>
        </p:spPr>
      </p:pic>
    </p:spTree>
    <p:extLst>
      <p:ext uri="{BB962C8B-B14F-4D97-AF65-F5344CB8AC3E}">
        <p14:creationId xmlns:p14="http://schemas.microsoft.com/office/powerpoint/2010/main" val="159854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CD129E-5DFA-C44D-BBCA-3E8735188755}"/>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Dorset AHP Digital Strategy</a:t>
            </a:r>
          </a:p>
        </p:txBody>
      </p:sp>
      <p:sp>
        <p:nvSpPr>
          <p:cNvPr id="3" name="Subtitle 2">
            <a:extLst>
              <a:ext uri="{FF2B5EF4-FFF2-40B4-BE49-F238E27FC236}">
                <a16:creationId xmlns:a16="http://schemas.microsoft.com/office/drawing/2014/main" id="{84BA22D5-2282-0E45-AB5B-AE6B39231E30}"/>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Review of Engagement Events </a:t>
            </a:r>
          </a:p>
        </p:txBody>
      </p:sp>
    </p:spTree>
    <p:extLst>
      <p:ext uri="{BB962C8B-B14F-4D97-AF65-F5344CB8AC3E}">
        <p14:creationId xmlns:p14="http://schemas.microsoft.com/office/powerpoint/2010/main" val="212023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46D098-52CD-BB46-AECF-652531885D84}"/>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Event Summary </a:t>
            </a:r>
          </a:p>
        </p:txBody>
      </p:sp>
      <p:sp>
        <p:nvSpPr>
          <p:cNvPr id="3" name="Content Placeholder 2">
            <a:extLst>
              <a:ext uri="{FF2B5EF4-FFF2-40B4-BE49-F238E27FC236}">
                <a16:creationId xmlns:a16="http://schemas.microsoft.com/office/drawing/2014/main" id="{DB0BFA8D-6519-394B-A98B-71189E07E12C}"/>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Introduction </a:t>
            </a:r>
          </a:p>
          <a:p>
            <a:r>
              <a:rPr lang="en-US" sz="2000" dirty="0">
                <a:solidFill>
                  <a:srgbClr val="000000"/>
                </a:solidFill>
              </a:rPr>
              <a:t>Outline of Purpose</a:t>
            </a:r>
          </a:p>
          <a:p>
            <a:r>
              <a:rPr lang="en-US" sz="2000" dirty="0">
                <a:solidFill>
                  <a:srgbClr val="000000"/>
                </a:solidFill>
              </a:rPr>
              <a:t>Hilary Hall (Lead AHP ICS) Aligning the Dorset strategy to the National Digital Framework</a:t>
            </a:r>
          </a:p>
          <a:p>
            <a:r>
              <a:rPr lang="en-US" sz="2000" dirty="0">
                <a:solidFill>
                  <a:srgbClr val="000000"/>
                </a:solidFill>
              </a:rPr>
              <a:t>Jo Elliot (Clinical Head of Systems Processes) Explanation of Digital Strategy ambitions</a:t>
            </a:r>
          </a:p>
          <a:p>
            <a:r>
              <a:rPr lang="en-US" sz="2000" dirty="0">
                <a:solidFill>
                  <a:srgbClr val="000000"/>
                </a:solidFill>
              </a:rPr>
              <a:t>4 Questions- Responses through chat bar and downloaded after for outputs. </a:t>
            </a:r>
          </a:p>
          <a:p>
            <a:r>
              <a:rPr lang="en-US" sz="2000" dirty="0">
                <a:solidFill>
                  <a:srgbClr val="000000"/>
                </a:solidFill>
              </a:rPr>
              <a:t>2 Chat Bar observers- Pulling out key themes and feeding back after each question </a:t>
            </a:r>
          </a:p>
        </p:txBody>
      </p:sp>
    </p:spTree>
    <p:extLst>
      <p:ext uri="{BB962C8B-B14F-4D97-AF65-F5344CB8AC3E}">
        <p14:creationId xmlns:p14="http://schemas.microsoft.com/office/powerpoint/2010/main" val="279344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A26F74-1CEC-C248-AE2E-8B5FA3187962}"/>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Participants per event </a:t>
            </a:r>
            <a:br>
              <a:rPr lang="en-US" dirty="0">
                <a:solidFill>
                  <a:srgbClr val="FFFFFF"/>
                </a:solidFill>
              </a:rPr>
            </a:br>
            <a:r>
              <a:rPr lang="en-US" dirty="0">
                <a:solidFill>
                  <a:srgbClr val="FFFFFF"/>
                </a:solidFill>
              </a:rPr>
              <a:t>(47 Total) </a:t>
            </a:r>
          </a:p>
        </p:txBody>
      </p:sp>
      <p:graphicFrame>
        <p:nvGraphicFramePr>
          <p:cNvPr id="4" name="Content Placeholder 3">
            <a:extLst>
              <a:ext uri="{FF2B5EF4-FFF2-40B4-BE49-F238E27FC236}">
                <a16:creationId xmlns:a16="http://schemas.microsoft.com/office/drawing/2014/main" id="{EBF27135-93B6-844C-B540-B31B97E6F59E}"/>
              </a:ext>
            </a:extLst>
          </p:cNvPr>
          <p:cNvGraphicFramePr>
            <a:graphicFrameLocks noGrp="1"/>
          </p:cNvGraphicFramePr>
          <p:nvPr>
            <p:ph idx="1"/>
            <p:extLst>
              <p:ext uri="{D42A27DB-BD31-4B8C-83A1-F6EECF244321}">
                <p14:modId xmlns:p14="http://schemas.microsoft.com/office/powerpoint/2010/main" val="2515211952"/>
              </p:ext>
            </p:extLst>
          </p:nvPr>
        </p:nvGraphicFramePr>
        <p:xfrm>
          <a:off x="6091238" y="801688"/>
          <a:ext cx="5305425" cy="5230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050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3A9382-7153-4841-AD6F-526F37201708}"/>
              </a:ext>
            </a:extLst>
          </p:cNvPr>
          <p:cNvSpPr txBox="1"/>
          <p:nvPr/>
        </p:nvSpPr>
        <p:spPr>
          <a:xfrm>
            <a:off x="9161186" y="2335173"/>
            <a:ext cx="1985495"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Resources Equipment</a:t>
            </a:r>
          </a:p>
        </p:txBody>
      </p:sp>
      <p:sp>
        <p:nvSpPr>
          <p:cNvPr id="6" name="TextBox 5">
            <a:extLst>
              <a:ext uri="{FF2B5EF4-FFF2-40B4-BE49-F238E27FC236}">
                <a16:creationId xmlns:a16="http://schemas.microsoft.com/office/drawing/2014/main" id="{D78D7478-6CF2-2D49-8C94-D0BB26621466}"/>
              </a:ext>
            </a:extLst>
          </p:cNvPr>
          <p:cNvSpPr txBox="1"/>
          <p:nvPr/>
        </p:nvSpPr>
        <p:spPr>
          <a:xfrm>
            <a:off x="8488907" y="4577852"/>
            <a:ext cx="166502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Integrated  systems</a:t>
            </a:r>
          </a:p>
        </p:txBody>
      </p:sp>
      <p:sp>
        <p:nvSpPr>
          <p:cNvPr id="7" name="TextBox 6">
            <a:extLst>
              <a:ext uri="{FF2B5EF4-FFF2-40B4-BE49-F238E27FC236}">
                <a16:creationId xmlns:a16="http://schemas.microsoft.com/office/drawing/2014/main" id="{A6E81F80-C300-9E48-BFEC-536DBA54B90E}"/>
              </a:ext>
            </a:extLst>
          </p:cNvPr>
          <p:cNvSpPr txBox="1"/>
          <p:nvPr/>
        </p:nvSpPr>
        <p:spPr>
          <a:xfrm>
            <a:off x="2542422" y="1504073"/>
            <a:ext cx="2306472" cy="36933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Willingness</a:t>
            </a:r>
          </a:p>
        </p:txBody>
      </p:sp>
      <p:sp>
        <p:nvSpPr>
          <p:cNvPr id="8" name="TextBox 7">
            <a:extLst>
              <a:ext uri="{FF2B5EF4-FFF2-40B4-BE49-F238E27FC236}">
                <a16:creationId xmlns:a16="http://schemas.microsoft.com/office/drawing/2014/main" id="{9436EFF1-3FAF-7E41-A018-BD7095A7CA27}"/>
              </a:ext>
            </a:extLst>
          </p:cNvPr>
          <p:cNvSpPr txBox="1"/>
          <p:nvPr/>
        </p:nvSpPr>
        <p:spPr>
          <a:xfrm>
            <a:off x="2204822" y="4276732"/>
            <a:ext cx="20062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Training </a:t>
            </a:r>
          </a:p>
        </p:txBody>
      </p:sp>
      <p:sp>
        <p:nvSpPr>
          <p:cNvPr id="9" name="TextBox 8">
            <a:extLst>
              <a:ext uri="{FF2B5EF4-FFF2-40B4-BE49-F238E27FC236}">
                <a16:creationId xmlns:a16="http://schemas.microsoft.com/office/drawing/2014/main" id="{6EBB6B53-0993-F242-8ACC-3181EBE4D6BE}"/>
              </a:ext>
            </a:extLst>
          </p:cNvPr>
          <p:cNvSpPr txBox="1"/>
          <p:nvPr/>
        </p:nvSpPr>
        <p:spPr>
          <a:xfrm>
            <a:off x="354842" y="259307"/>
            <a:ext cx="7557571" cy="369332"/>
          </a:xfrm>
          <a:prstGeom prst="rect">
            <a:avLst/>
          </a:prstGeom>
          <a:solidFill>
            <a:schemeClr val="accent1"/>
          </a:solidFill>
          <a:ln>
            <a:solidFill>
              <a:schemeClr val="bg1"/>
            </a:solidFill>
          </a:ln>
        </p:spPr>
        <p:txBody>
          <a:bodyPr wrap="square" rtlCol="0">
            <a:spAutoFit/>
          </a:bodyPr>
          <a:lstStyle/>
          <a:p>
            <a:r>
              <a:rPr lang="en-US" dirty="0"/>
              <a:t>1. What prevents us from using the proven digital technology we already have?</a:t>
            </a:r>
          </a:p>
        </p:txBody>
      </p:sp>
      <p:sp>
        <p:nvSpPr>
          <p:cNvPr id="26" name="TextBox 25">
            <a:extLst>
              <a:ext uri="{FF2B5EF4-FFF2-40B4-BE49-F238E27FC236}">
                <a16:creationId xmlns:a16="http://schemas.microsoft.com/office/drawing/2014/main" id="{A06974E9-D22F-7145-B9AF-31A04DCEDE85}"/>
              </a:ext>
            </a:extLst>
          </p:cNvPr>
          <p:cNvSpPr txBox="1"/>
          <p:nvPr/>
        </p:nvSpPr>
        <p:spPr>
          <a:xfrm>
            <a:off x="8249712" y="3389683"/>
            <a:ext cx="1665027" cy="646331"/>
          </a:xfrm>
          <a:prstGeom prst="rect">
            <a:avLst/>
          </a:prstGeom>
          <a:noFill/>
        </p:spPr>
        <p:txBody>
          <a:bodyPr wrap="square" rtlCol="0">
            <a:spAutoFit/>
          </a:bodyPr>
          <a:lstStyle/>
          <a:p>
            <a:r>
              <a:rPr lang="en-US" sz="1200" dirty="0"/>
              <a:t>Laptop reliability, due for update but no timescale (2)</a:t>
            </a:r>
          </a:p>
        </p:txBody>
      </p:sp>
      <p:sp>
        <p:nvSpPr>
          <p:cNvPr id="28" name="TextBox 27">
            <a:extLst>
              <a:ext uri="{FF2B5EF4-FFF2-40B4-BE49-F238E27FC236}">
                <a16:creationId xmlns:a16="http://schemas.microsoft.com/office/drawing/2014/main" id="{367A913F-E525-C046-A7AB-4C89DB1646FF}"/>
              </a:ext>
            </a:extLst>
          </p:cNvPr>
          <p:cNvSpPr txBox="1"/>
          <p:nvPr/>
        </p:nvSpPr>
        <p:spPr>
          <a:xfrm>
            <a:off x="10272433" y="3203062"/>
            <a:ext cx="1569492" cy="646331"/>
          </a:xfrm>
          <a:prstGeom prst="rect">
            <a:avLst/>
          </a:prstGeom>
          <a:noFill/>
        </p:spPr>
        <p:txBody>
          <a:bodyPr wrap="square" rtlCol="0">
            <a:spAutoFit/>
          </a:bodyPr>
          <a:lstStyle/>
          <a:p>
            <a:r>
              <a:rPr lang="en-US" sz="1200" dirty="0"/>
              <a:t>Patient access to hardware/functioning computer (2)</a:t>
            </a:r>
          </a:p>
        </p:txBody>
      </p:sp>
      <p:sp>
        <p:nvSpPr>
          <p:cNvPr id="30" name="TextBox 29">
            <a:extLst>
              <a:ext uri="{FF2B5EF4-FFF2-40B4-BE49-F238E27FC236}">
                <a16:creationId xmlns:a16="http://schemas.microsoft.com/office/drawing/2014/main" id="{5A8AAA8D-FB52-7A4B-A89A-517EDE02249D}"/>
              </a:ext>
            </a:extLst>
          </p:cNvPr>
          <p:cNvSpPr txBox="1"/>
          <p:nvPr/>
        </p:nvSpPr>
        <p:spPr>
          <a:xfrm>
            <a:off x="354842" y="5369382"/>
            <a:ext cx="2006221" cy="646331"/>
          </a:xfrm>
          <a:prstGeom prst="rect">
            <a:avLst/>
          </a:prstGeom>
          <a:noFill/>
        </p:spPr>
        <p:txBody>
          <a:bodyPr wrap="square" rtlCol="0">
            <a:spAutoFit/>
          </a:bodyPr>
          <a:lstStyle/>
          <a:p>
            <a:r>
              <a:rPr lang="en-US" sz="1200" dirty="0"/>
              <a:t>Not enough awareness of resources/technology that are available (4)</a:t>
            </a:r>
          </a:p>
        </p:txBody>
      </p:sp>
      <p:sp>
        <p:nvSpPr>
          <p:cNvPr id="31" name="TextBox 30">
            <a:extLst>
              <a:ext uri="{FF2B5EF4-FFF2-40B4-BE49-F238E27FC236}">
                <a16:creationId xmlns:a16="http://schemas.microsoft.com/office/drawing/2014/main" id="{A0B0EDAC-102B-B049-AF4A-A918EED4BFB9}"/>
              </a:ext>
            </a:extLst>
          </p:cNvPr>
          <p:cNvSpPr txBox="1"/>
          <p:nvPr/>
        </p:nvSpPr>
        <p:spPr>
          <a:xfrm>
            <a:off x="2723447" y="5256813"/>
            <a:ext cx="1501254" cy="646331"/>
          </a:xfrm>
          <a:prstGeom prst="rect">
            <a:avLst/>
          </a:prstGeom>
          <a:noFill/>
        </p:spPr>
        <p:txBody>
          <a:bodyPr wrap="square" rtlCol="0">
            <a:spAutoFit/>
          </a:bodyPr>
          <a:lstStyle/>
          <a:p>
            <a:r>
              <a:rPr lang="en-US" sz="1200" dirty="0"/>
              <a:t>Not enough tech savviness, learning ‘off the hoof’ (1)</a:t>
            </a:r>
          </a:p>
        </p:txBody>
      </p:sp>
      <p:sp>
        <p:nvSpPr>
          <p:cNvPr id="32" name="TextBox 31">
            <a:extLst>
              <a:ext uri="{FF2B5EF4-FFF2-40B4-BE49-F238E27FC236}">
                <a16:creationId xmlns:a16="http://schemas.microsoft.com/office/drawing/2014/main" id="{7DADEA9B-3F2E-9D4D-BB7E-02B679BC860A}"/>
              </a:ext>
            </a:extLst>
          </p:cNvPr>
          <p:cNvSpPr txBox="1"/>
          <p:nvPr/>
        </p:nvSpPr>
        <p:spPr>
          <a:xfrm>
            <a:off x="6638927" y="4485519"/>
            <a:ext cx="1342032" cy="830997"/>
          </a:xfrm>
          <a:prstGeom prst="rect">
            <a:avLst/>
          </a:prstGeom>
          <a:noFill/>
        </p:spPr>
        <p:txBody>
          <a:bodyPr wrap="square" rtlCol="0">
            <a:spAutoFit/>
          </a:bodyPr>
          <a:lstStyle/>
          <a:p>
            <a:r>
              <a:rPr lang="en-US" sz="1200" dirty="0"/>
              <a:t>Multiple systems but not enough knowledge of each (1) </a:t>
            </a:r>
          </a:p>
        </p:txBody>
      </p:sp>
      <p:sp>
        <p:nvSpPr>
          <p:cNvPr id="33" name="TextBox 32">
            <a:extLst>
              <a:ext uri="{FF2B5EF4-FFF2-40B4-BE49-F238E27FC236}">
                <a16:creationId xmlns:a16="http://schemas.microsoft.com/office/drawing/2014/main" id="{7A9F240B-AECB-BF42-835C-33210571F4EB}"/>
              </a:ext>
            </a:extLst>
          </p:cNvPr>
          <p:cNvSpPr txBox="1"/>
          <p:nvPr/>
        </p:nvSpPr>
        <p:spPr>
          <a:xfrm>
            <a:off x="354842" y="2183642"/>
            <a:ext cx="2006221" cy="830997"/>
          </a:xfrm>
          <a:prstGeom prst="rect">
            <a:avLst/>
          </a:prstGeom>
          <a:noFill/>
        </p:spPr>
        <p:txBody>
          <a:bodyPr wrap="square" rtlCol="0">
            <a:spAutoFit/>
          </a:bodyPr>
          <a:lstStyle/>
          <a:p>
            <a:r>
              <a:rPr lang="en-US" sz="1200" dirty="0"/>
              <a:t>Patient ability to use it, does not always suit the purpose </a:t>
            </a:r>
            <a:r>
              <a:rPr lang="en-US" sz="1200" dirty="0" err="1"/>
              <a:t>eg</a:t>
            </a:r>
            <a:r>
              <a:rPr lang="en-US" sz="1200" dirty="0"/>
              <a:t>; group sessions/hands on assessments (2)</a:t>
            </a:r>
          </a:p>
        </p:txBody>
      </p:sp>
      <p:sp>
        <p:nvSpPr>
          <p:cNvPr id="34" name="TextBox 33">
            <a:extLst>
              <a:ext uri="{FF2B5EF4-FFF2-40B4-BE49-F238E27FC236}">
                <a16:creationId xmlns:a16="http://schemas.microsoft.com/office/drawing/2014/main" id="{6950B335-0404-BA47-B078-B5BC1B758D6B}"/>
              </a:ext>
            </a:extLst>
          </p:cNvPr>
          <p:cNvSpPr txBox="1"/>
          <p:nvPr/>
        </p:nvSpPr>
        <p:spPr>
          <a:xfrm>
            <a:off x="968991" y="777736"/>
            <a:ext cx="1719618" cy="461665"/>
          </a:xfrm>
          <a:prstGeom prst="rect">
            <a:avLst/>
          </a:prstGeom>
          <a:noFill/>
        </p:spPr>
        <p:txBody>
          <a:bodyPr wrap="square" rtlCol="0">
            <a:spAutoFit/>
          </a:bodyPr>
          <a:lstStyle/>
          <a:p>
            <a:r>
              <a:rPr lang="en-US" sz="1200" dirty="0"/>
              <a:t>People access to wi-fi, users understanding (2)</a:t>
            </a:r>
          </a:p>
        </p:txBody>
      </p:sp>
      <p:sp>
        <p:nvSpPr>
          <p:cNvPr id="35" name="TextBox 34">
            <a:extLst>
              <a:ext uri="{FF2B5EF4-FFF2-40B4-BE49-F238E27FC236}">
                <a16:creationId xmlns:a16="http://schemas.microsoft.com/office/drawing/2014/main" id="{B195AD7A-DBBB-114D-95A1-13C714C4B4CE}"/>
              </a:ext>
            </a:extLst>
          </p:cNvPr>
          <p:cNvSpPr txBox="1"/>
          <p:nvPr/>
        </p:nvSpPr>
        <p:spPr>
          <a:xfrm>
            <a:off x="10153934" y="4067033"/>
            <a:ext cx="1542197" cy="646331"/>
          </a:xfrm>
          <a:prstGeom prst="rect">
            <a:avLst/>
          </a:prstGeom>
          <a:noFill/>
        </p:spPr>
        <p:txBody>
          <a:bodyPr wrap="square" rtlCol="0">
            <a:spAutoFit/>
          </a:bodyPr>
          <a:lstStyle/>
          <a:p>
            <a:r>
              <a:rPr lang="en-US" sz="1200" dirty="0"/>
              <a:t>Lack of ability to use 1 system </a:t>
            </a:r>
            <a:r>
              <a:rPr lang="en-US" sz="1200" dirty="0" err="1"/>
              <a:t>eg</a:t>
            </a:r>
            <a:r>
              <a:rPr lang="en-US" sz="1200" dirty="0"/>
              <a:t>; System 1 (3)</a:t>
            </a:r>
          </a:p>
        </p:txBody>
      </p:sp>
      <p:sp>
        <p:nvSpPr>
          <p:cNvPr id="36" name="TextBox 35">
            <a:extLst>
              <a:ext uri="{FF2B5EF4-FFF2-40B4-BE49-F238E27FC236}">
                <a16:creationId xmlns:a16="http://schemas.microsoft.com/office/drawing/2014/main" id="{5B522051-D36D-BD4D-8383-BEEDE82FAA8D}"/>
              </a:ext>
            </a:extLst>
          </p:cNvPr>
          <p:cNvSpPr txBox="1"/>
          <p:nvPr/>
        </p:nvSpPr>
        <p:spPr>
          <a:xfrm>
            <a:off x="2831401" y="2782936"/>
            <a:ext cx="2511719" cy="1015663"/>
          </a:xfrm>
          <a:prstGeom prst="rect">
            <a:avLst/>
          </a:prstGeom>
          <a:noFill/>
        </p:spPr>
        <p:txBody>
          <a:bodyPr wrap="square" rtlCol="0">
            <a:spAutoFit/>
          </a:bodyPr>
          <a:lstStyle/>
          <a:p>
            <a:r>
              <a:rPr lang="en-GB" sz="1200" dirty="0"/>
              <a:t>Lack of confidence / training for staff – this is a new way of working often unfamiliar to clinicians. Plus tech use still emerging in older generations of the population we serve</a:t>
            </a:r>
            <a:r>
              <a:rPr lang="en-US" sz="1200" dirty="0"/>
              <a:t>(2)</a:t>
            </a:r>
          </a:p>
        </p:txBody>
      </p:sp>
      <p:sp>
        <p:nvSpPr>
          <p:cNvPr id="37" name="TextBox 36">
            <a:extLst>
              <a:ext uri="{FF2B5EF4-FFF2-40B4-BE49-F238E27FC236}">
                <a16:creationId xmlns:a16="http://schemas.microsoft.com/office/drawing/2014/main" id="{D5E9B2CF-483E-054D-B87A-1F95868CF421}"/>
              </a:ext>
            </a:extLst>
          </p:cNvPr>
          <p:cNvSpPr txBox="1"/>
          <p:nvPr/>
        </p:nvSpPr>
        <p:spPr>
          <a:xfrm>
            <a:off x="8488907" y="5778181"/>
            <a:ext cx="1665027" cy="646331"/>
          </a:xfrm>
          <a:prstGeom prst="rect">
            <a:avLst/>
          </a:prstGeom>
          <a:noFill/>
        </p:spPr>
        <p:txBody>
          <a:bodyPr wrap="square" rtlCol="0">
            <a:spAutoFit/>
          </a:bodyPr>
          <a:lstStyle/>
          <a:p>
            <a:r>
              <a:rPr lang="en-US" sz="1200" dirty="0"/>
              <a:t>Health and Dorset council on different systems (3)</a:t>
            </a:r>
          </a:p>
        </p:txBody>
      </p:sp>
      <p:sp>
        <p:nvSpPr>
          <p:cNvPr id="38" name="TextBox 37">
            <a:extLst>
              <a:ext uri="{FF2B5EF4-FFF2-40B4-BE49-F238E27FC236}">
                <a16:creationId xmlns:a16="http://schemas.microsoft.com/office/drawing/2014/main" id="{29D6C085-95B4-D646-9904-BE5D3D8C1342}"/>
              </a:ext>
            </a:extLst>
          </p:cNvPr>
          <p:cNvSpPr txBox="1"/>
          <p:nvPr/>
        </p:nvSpPr>
        <p:spPr>
          <a:xfrm>
            <a:off x="9308376" y="1640668"/>
            <a:ext cx="1378424" cy="461665"/>
          </a:xfrm>
          <a:prstGeom prst="rect">
            <a:avLst/>
          </a:prstGeom>
          <a:noFill/>
        </p:spPr>
        <p:txBody>
          <a:bodyPr wrap="square" rtlCol="0">
            <a:spAutoFit/>
          </a:bodyPr>
          <a:lstStyle/>
          <a:p>
            <a:r>
              <a:rPr lang="en-US" sz="1200" dirty="0"/>
              <a:t>Old I.T equipment (1)</a:t>
            </a:r>
          </a:p>
        </p:txBody>
      </p:sp>
      <p:sp>
        <p:nvSpPr>
          <p:cNvPr id="39" name="TextBox 38">
            <a:extLst>
              <a:ext uri="{FF2B5EF4-FFF2-40B4-BE49-F238E27FC236}">
                <a16:creationId xmlns:a16="http://schemas.microsoft.com/office/drawing/2014/main" id="{FD7AB8D0-8E58-E546-92CF-DFADA6912A8D}"/>
              </a:ext>
            </a:extLst>
          </p:cNvPr>
          <p:cNvSpPr txBox="1"/>
          <p:nvPr/>
        </p:nvSpPr>
        <p:spPr>
          <a:xfrm>
            <a:off x="354842" y="3660969"/>
            <a:ext cx="2006221" cy="461665"/>
          </a:xfrm>
          <a:prstGeom prst="rect">
            <a:avLst/>
          </a:prstGeom>
          <a:noFill/>
        </p:spPr>
        <p:txBody>
          <a:bodyPr wrap="square" rtlCol="0">
            <a:spAutoFit/>
          </a:bodyPr>
          <a:lstStyle/>
          <a:p>
            <a:r>
              <a:rPr lang="en-US" sz="1200" dirty="0"/>
              <a:t>Not enough time to explore what is available (1)</a:t>
            </a:r>
          </a:p>
        </p:txBody>
      </p:sp>
      <p:cxnSp>
        <p:nvCxnSpPr>
          <p:cNvPr id="3" name="Straight Connector 2"/>
          <p:cNvCxnSpPr>
            <a:cxnSpLocks/>
          </p:cNvCxnSpPr>
          <p:nvPr/>
        </p:nvCxnSpPr>
        <p:spPr>
          <a:xfrm flipH="1">
            <a:off x="9224840" y="3064029"/>
            <a:ext cx="271518" cy="283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1057179" y="3014639"/>
            <a:ext cx="122829" cy="2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9884942" y="1900410"/>
            <a:ext cx="112646" cy="43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8914702" y="1004510"/>
            <a:ext cx="232044" cy="10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2361063" y="2069026"/>
            <a:ext cx="181359" cy="34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02276" y="2054647"/>
            <a:ext cx="210248" cy="603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3680148" y="3834427"/>
            <a:ext cx="114626" cy="253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00200" y="4218098"/>
            <a:ext cx="457200" cy="20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600200" y="3110593"/>
            <a:ext cx="651680" cy="473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926040" y="4901018"/>
            <a:ext cx="435023" cy="415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3329024" y="4782184"/>
            <a:ext cx="0" cy="34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032663" y="5445579"/>
            <a:ext cx="0" cy="246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708227" y="4218098"/>
            <a:ext cx="350173" cy="267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7995212" y="4738502"/>
            <a:ext cx="357536" cy="8736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62C24AA-AAFB-EB49-8169-BC2EC50E9E3E}"/>
              </a:ext>
            </a:extLst>
          </p:cNvPr>
          <p:cNvSpPr txBox="1"/>
          <p:nvPr/>
        </p:nvSpPr>
        <p:spPr>
          <a:xfrm>
            <a:off x="354842" y="1459392"/>
            <a:ext cx="2573394" cy="461665"/>
          </a:xfrm>
          <a:prstGeom prst="rect">
            <a:avLst/>
          </a:prstGeom>
          <a:noFill/>
        </p:spPr>
        <p:txBody>
          <a:bodyPr wrap="square" rtlCol="0">
            <a:spAutoFit/>
          </a:bodyPr>
          <a:lstStyle/>
          <a:p>
            <a:r>
              <a:rPr lang="en-US" sz="1200" dirty="0"/>
              <a:t>Underestimating our clients competency to use it (1)</a:t>
            </a:r>
          </a:p>
        </p:txBody>
      </p:sp>
      <p:cxnSp>
        <p:nvCxnSpPr>
          <p:cNvPr id="41" name="Straight Connector 40">
            <a:extLst>
              <a:ext uri="{FF2B5EF4-FFF2-40B4-BE49-F238E27FC236}">
                <a16:creationId xmlns:a16="http://schemas.microsoft.com/office/drawing/2014/main" id="{B8C2BCB9-6DE0-9F41-8FEA-07E999901CB4}"/>
              </a:ext>
            </a:extLst>
          </p:cNvPr>
          <p:cNvCxnSpPr>
            <a:cxnSpLocks/>
          </p:cNvCxnSpPr>
          <p:nvPr/>
        </p:nvCxnSpPr>
        <p:spPr>
          <a:xfrm flipV="1">
            <a:off x="2251880" y="1677424"/>
            <a:ext cx="203877" cy="18909"/>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8EE32E9-321A-0949-8B4B-F3A63D36E175}"/>
              </a:ext>
            </a:extLst>
          </p:cNvPr>
          <p:cNvSpPr txBox="1"/>
          <p:nvPr/>
        </p:nvSpPr>
        <p:spPr>
          <a:xfrm>
            <a:off x="7912413" y="1283495"/>
            <a:ext cx="1234333" cy="369332"/>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Awareness</a:t>
            </a:r>
          </a:p>
        </p:txBody>
      </p:sp>
      <p:sp>
        <p:nvSpPr>
          <p:cNvPr id="21" name="TextBox 20">
            <a:extLst>
              <a:ext uri="{FF2B5EF4-FFF2-40B4-BE49-F238E27FC236}">
                <a16:creationId xmlns:a16="http://schemas.microsoft.com/office/drawing/2014/main" id="{7E461B0C-7289-5449-84B9-E7B90A73895D}"/>
              </a:ext>
            </a:extLst>
          </p:cNvPr>
          <p:cNvSpPr txBox="1"/>
          <p:nvPr/>
        </p:nvSpPr>
        <p:spPr>
          <a:xfrm>
            <a:off x="9082225" y="443973"/>
            <a:ext cx="2759700" cy="461665"/>
          </a:xfrm>
          <a:prstGeom prst="rect">
            <a:avLst/>
          </a:prstGeom>
          <a:noFill/>
        </p:spPr>
        <p:txBody>
          <a:bodyPr wrap="square" rtlCol="0">
            <a:spAutoFit/>
          </a:bodyPr>
          <a:lstStyle/>
          <a:p>
            <a:r>
              <a:rPr lang="en-GB" sz="1200" dirty="0"/>
              <a:t>Awareness of the proven digital technologies; access to digital tech</a:t>
            </a:r>
            <a:endParaRPr lang="en-US" sz="1200" dirty="0"/>
          </a:p>
        </p:txBody>
      </p:sp>
      <p:sp>
        <p:nvSpPr>
          <p:cNvPr id="47" name="TextBox 46">
            <a:extLst>
              <a:ext uri="{FF2B5EF4-FFF2-40B4-BE49-F238E27FC236}">
                <a16:creationId xmlns:a16="http://schemas.microsoft.com/office/drawing/2014/main" id="{27EE7E94-EAB2-D646-965A-6FEFE7A3598E}"/>
              </a:ext>
            </a:extLst>
          </p:cNvPr>
          <p:cNvSpPr txBox="1"/>
          <p:nvPr/>
        </p:nvSpPr>
        <p:spPr>
          <a:xfrm>
            <a:off x="5959333" y="2961889"/>
            <a:ext cx="1779098" cy="3693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Attitudes/Stigma</a:t>
            </a:r>
          </a:p>
        </p:txBody>
      </p:sp>
      <p:sp>
        <p:nvSpPr>
          <p:cNvPr id="22" name="TextBox 21">
            <a:extLst>
              <a:ext uri="{FF2B5EF4-FFF2-40B4-BE49-F238E27FC236}">
                <a16:creationId xmlns:a16="http://schemas.microsoft.com/office/drawing/2014/main" id="{3F9C8FC1-87C5-8741-B427-6F84F7D73186}"/>
              </a:ext>
            </a:extLst>
          </p:cNvPr>
          <p:cNvSpPr txBox="1"/>
          <p:nvPr/>
        </p:nvSpPr>
        <p:spPr>
          <a:xfrm>
            <a:off x="7346337" y="2149688"/>
            <a:ext cx="1772695" cy="646331"/>
          </a:xfrm>
          <a:prstGeom prst="rect">
            <a:avLst/>
          </a:prstGeom>
          <a:noFill/>
        </p:spPr>
        <p:txBody>
          <a:bodyPr wrap="square" rtlCol="0">
            <a:spAutoFit/>
          </a:bodyPr>
          <a:lstStyle/>
          <a:p>
            <a:r>
              <a:rPr lang="en-GB" sz="1200" dirty="0"/>
              <a:t>Time pressure to get an outcome, rather than an holistic outcome! (4)</a:t>
            </a:r>
            <a:endParaRPr lang="en-US" sz="1200" dirty="0"/>
          </a:p>
        </p:txBody>
      </p:sp>
      <p:sp>
        <p:nvSpPr>
          <p:cNvPr id="25" name="TextBox 24">
            <a:extLst>
              <a:ext uri="{FF2B5EF4-FFF2-40B4-BE49-F238E27FC236}">
                <a16:creationId xmlns:a16="http://schemas.microsoft.com/office/drawing/2014/main" id="{6D254024-5D82-5E49-B54F-38244B24B037}"/>
              </a:ext>
            </a:extLst>
          </p:cNvPr>
          <p:cNvSpPr txBox="1"/>
          <p:nvPr/>
        </p:nvSpPr>
        <p:spPr>
          <a:xfrm>
            <a:off x="7075723" y="810222"/>
            <a:ext cx="1838979" cy="276999"/>
          </a:xfrm>
          <a:prstGeom prst="rect">
            <a:avLst/>
          </a:prstGeom>
          <a:noFill/>
        </p:spPr>
        <p:txBody>
          <a:bodyPr wrap="square" rtlCol="0">
            <a:spAutoFit/>
          </a:bodyPr>
          <a:lstStyle/>
          <a:p>
            <a:r>
              <a:rPr lang="en-US" sz="1200" dirty="0"/>
              <a:t>No tech road map  (1)</a:t>
            </a:r>
          </a:p>
        </p:txBody>
      </p:sp>
      <p:cxnSp>
        <p:nvCxnSpPr>
          <p:cNvPr id="51" name="Straight Connector 50">
            <a:extLst>
              <a:ext uri="{FF2B5EF4-FFF2-40B4-BE49-F238E27FC236}">
                <a16:creationId xmlns:a16="http://schemas.microsoft.com/office/drawing/2014/main" id="{7D506938-ED57-2249-BA6A-AC91D492AAA6}"/>
              </a:ext>
            </a:extLst>
          </p:cNvPr>
          <p:cNvCxnSpPr>
            <a:cxnSpLocks/>
          </p:cNvCxnSpPr>
          <p:nvPr/>
        </p:nvCxnSpPr>
        <p:spPr>
          <a:xfrm flipV="1">
            <a:off x="7221905" y="2741453"/>
            <a:ext cx="157738"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1AD6D0-8327-7740-85EC-0DA1B798BCFB}"/>
              </a:ext>
            </a:extLst>
          </p:cNvPr>
          <p:cNvCxnSpPr>
            <a:cxnSpLocks/>
          </p:cNvCxnSpPr>
          <p:nvPr/>
        </p:nvCxnSpPr>
        <p:spPr>
          <a:xfrm flipH="1" flipV="1">
            <a:off x="2457514" y="1292999"/>
            <a:ext cx="96835" cy="113727"/>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889F5FB-C213-844D-884E-1C1AB86CF371}"/>
              </a:ext>
            </a:extLst>
          </p:cNvPr>
          <p:cNvSpPr txBox="1"/>
          <p:nvPr/>
        </p:nvSpPr>
        <p:spPr>
          <a:xfrm>
            <a:off x="5281760" y="3590917"/>
            <a:ext cx="2760890" cy="830997"/>
          </a:xfrm>
          <a:prstGeom prst="rect">
            <a:avLst/>
          </a:prstGeom>
          <a:noFill/>
        </p:spPr>
        <p:txBody>
          <a:bodyPr wrap="square" rtlCol="0">
            <a:spAutoFit/>
          </a:bodyPr>
          <a:lstStyle/>
          <a:p>
            <a:r>
              <a:rPr lang="en-GB" sz="1200" dirty="0"/>
              <a:t>This is a new way of working often unfamiliar to clinicians. Plus tech use still emerging in older generations of the population we serve</a:t>
            </a:r>
            <a:r>
              <a:rPr lang="en-US" sz="1200" dirty="0"/>
              <a:t>(2)</a:t>
            </a:r>
          </a:p>
        </p:txBody>
      </p:sp>
      <p:cxnSp>
        <p:nvCxnSpPr>
          <p:cNvPr id="59" name="Straight Connector 58">
            <a:extLst>
              <a:ext uri="{FF2B5EF4-FFF2-40B4-BE49-F238E27FC236}">
                <a16:creationId xmlns:a16="http://schemas.microsoft.com/office/drawing/2014/main" id="{2FAF8773-CA8E-944F-A602-94618F842510}"/>
              </a:ext>
            </a:extLst>
          </p:cNvPr>
          <p:cNvCxnSpPr>
            <a:cxnSpLocks/>
          </p:cNvCxnSpPr>
          <p:nvPr/>
        </p:nvCxnSpPr>
        <p:spPr>
          <a:xfrm flipV="1">
            <a:off x="6562875" y="3460800"/>
            <a:ext cx="51141" cy="141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7810B8D-0B05-4043-8A91-11A6CA14907B}"/>
              </a:ext>
            </a:extLst>
          </p:cNvPr>
          <p:cNvCxnSpPr>
            <a:cxnSpLocks/>
          </p:cNvCxnSpPr>
          <p:nvPr/>
        </p:nvCxnSpPr>
        <p:spPr>
          <a:xfrm flipH="1" flipV="1">
            <a:off x="7702619" y="1078498"/>
            <a:ext cx="139646" cy="16452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56C0FA8-C2E7-1541-8337-3A500107D3A1}"/>
              </a:ext>
            </a:extLst>
          </p:cNvPr>
          <p:cNvSpPr txBox="1"/>
          <p:nvPr/>
        </p:nvSpPr>
        <p:spPr>
          <a:xfrm>
            <a:off x="5482516" y="2088664"/>
            <a:ext cx="1779099" cy="923330"/>
          </a:xfrm>
          <a:prstGeom prst="rect">
            <a:avLst/>
          </a:prstGeom>
          <a:noFill/>
        </p:spPr>
        <p:txBody>
          <a:bodyPr wrap="square" rtlCol="0">
            <a:spAutoFit/>
          </a:bodyPr>
          <a:lstStyle/>
          <a:p>
            <a:r>
              <a:rPr lang="en-GB" sz="1200" dirty="0"/>
              <a:t>There is some avoidance by some pockets of clinicians (1)</a:t>
            </a:r>
            <a:endParaRPr lang="en-US" sz="1200" dirty="0"/>
          </a:p>
          <a:p>
            <a:endParaRPr lang="en-US" dirty="0"/>
          </a:p>
        </p:txBody>
      </p:sp>
      <p:sp>
        <p:nvSpPr>
          <p:cNvPr id="64" name="TextBox 63">
            <a:extLst>
              <a:ext uri="{FF2B5EF4-FFF2-40B4-BE49-F238E27FC236}">
                <a16:creationId xmlns:a16="http://schemas.microsoft.com/office/drawing/2014/main" id="{C22AEC37-7BC0-7549-95B9-8F35A95D46E8}"/>
              </a:ext>
            </a:extLst>
          </p:cNvPr>
          <p:cNvSpPr txBox="1"/>
          <p:nvPr/>
        </p:nvSpPr>
        <p:spPr>
          <a:xfrm>
            <a:off x="5193973" y="1078115"/>
            <a:ext cx="2036523" cy="1107996"/>
          </a:xfrm>
          <a:prstGeom prst="rect">
            <a:avLst/>
          </a:prstGeom>
          <a:noFill/>
        </p:spPr>
        <p:txBody>
          <a:bodyPr wrap="square" rtlCol="0">
            <a:spAutoFit/>
          </a:bodyPr>
          <a:lstStyle/>
          <a:p>
            <a:r>
              <a:rPr lang="en-GB" sz="1200" dirty="0"/>
              <a:t>Some staff have a perception that patients won’t want to use technology but this is a clinicians bias.</a:t>
            </a:r>
            <a:endParaRPr lang="en-US" sz="1200" dirty="0"/>
          </a:p>
          <a:p>
            <a:endParaRPr lang="en-US" dirty="0"/>
          </a:p>
        </p:txBody>
      </p:sp>
      <p:cxnSp>
        <p:nvCxnSpPr>
          <p:cNvPr id="65" name="Straight Connector 64">
            <a:extLst>
              <a:ext uri="{FF2B5EF4-FFF2-40B4-BE49-F238E27FC236}">
                <a16:creationId xmlns:a16="http://schemas.microsoft.com/office/drawing/2014/main" id="{667B19BC-2EA5-7943-8EFF-B872F935C426}"/>
              </a:ext>
            </a:extLst>
          </p:cNvPr>
          <p:cNvCxnSpPr>
            <a:cxnSpLocks/>
          </p:cNvCxnSpPr>
          <p:nvPr/>
        </p:nvCxnSpPr>
        <p:spPr>
          <a:xfrm flipV="1">
            <a:off x="6499787" y="1924886"/>
            <a:ext cx="0" cy="129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A3959E2-E303-3D40-B735-4CFA79CCA6A5}"/>
              </a:ext>
            </a:extLst>
          </p:cNvPr>
          <p:cNvCxnSpPr>
            <a:cxnSpLocks/>
          </p:cNvCxnSpPr>
          <p:nvPr/>
        </p:nvCxnSpPr>
        <p:spPr>
          <a:xfrm flipH="1" flipV="1">
            <a:off x="6507348" y="2702193"/>
            <a:ext cx="38835" cy="104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B5C8ABE-EC23-1349-BD4B-FF09F50B35A8}"/>
              </a:ext>
            </a:extLst>
          </p:cNvPr>
          <p:cNvCxnSpPr>
            <a:cxnSpLocks/>
          </p:cNvCxnSpPr>
          <p:nvPr/>
        </p:nvCxnSpPr>
        <p:spPr>
          <a:xfrm flipV="1">
            <a:off x="3844456" y="1309091"/>
            <a:ext cx="1" cy="97635"/>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A90D908-0CF6-BF42-A031-F80175B8F87C}"/>
              </a:ext>
            </a:extLst>
          </p:cNvPr>
          <p:cNvSpPr txBox="1"/>
          <p:nvPr/>
        </p:nvSpPr>
        <p:spPr>
          <a:xfrm>
            <a:off x="2731238" y="722550"/>
            <a:ext cx="2362572" cy="830997"/>
          </a:xfrm>
          <a:prstGeom prst="rect">
            <a:avLst/>
          </a:prstGeom>
          <a:noFill/>
        </p:spPr>
        <p:txBody>
          <a:bodyPr wrap="square" rtlCol="0">
            <a:spAutoFit/>
          </a:bodyPr>
          <a:lstStyle/>
          <a:p>
            <a:r>
              <a:rPr lang="en-GB" sz="1200" dirty="0"/>
              <a:t>Patients ability to understand how to access and having the time to chat through with patients how to use (5)</a:t>
            </a:r>
            <a:endParaRPr lang="en-US" sz="1200" dirty="0"/>
          </a:p>
        </p:txBody>
      </p:sp>
      <p:sp>
        <p:nvSpPr>
          <p:cNvPr id="74" name="TextBox 73">
            <a:extLst>
              <a:ext uri="{FF2B5EF4-FFF2-40B4-BE49-F238E27FC236}">
                <a16:creationId xmlns:a16="http://schemas.microsoft.com/office/drawing/2014/main" id="{AE10102F-0D0D-BC48-8B15-B093DD455AB2}"/>
              </a:ext>
            </a:extLst>
          </p:cNvPr>
          <p:cNvSpPr txBox="1"/>
          <p:nvPr/>
        </p:nvSpPr>
        <p:spPr>
          <a:xfrm>
            <a:off x="4956223" y="5953704"/>
            <a:ext cx="1389160" cy="369332"/>
          </a:xfrm>
          <a:prstGeom prst="rect">
            <a:avLst/>
          </a:prstGeom>
          <a:solidFill>
            <a:schemeClr val="accent4">
              <a:lumMod val="50000"/>
            </a:schemeClr>
          </a:solidFill>
          <a:ln>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Connectivity </a:t>
            </a:r>
          </a:p>
        </p:txBody>
      </p:sp>
      <p:cxnSp>
        <p:nvCxnSpPr>
          <p:cNvPr id="75" name="Straight Connector 74">
            <a:extLst>
              <a:ext uri="{FF2B5EF4-FFF2-40B4-BE49-F238E27FC236}">
                <a16:creationId xmlns:a16="http://schemas.microsoft.com/office/drawing/2014/main" id="{65FFB4D0-934D-CE45-8F71-070B2F57AF2B}"/>
              </a:ext>
            </a:extLst>
          </p:cNvPr>
          <p:cNvCxnSpPr>
            <a:cxnSpLocks/>
          </p:cNvCxnSpPr>
          <p:nvPr/>
        </p:nvCxnSpPr>
        <p:spPr>
          <a:xfrm>
            <a:off x="5464884" y="5613911"/>
            <a:ext cx="130502" cy="16427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399D379-1B19-FF4A-97F5-716A91DD1AAA}"/>
              </a:ext>
            </a:extLst>
          </p:cNvPr>
          <p:cNvSpPr txBox="1"/>
          <p:nvPr/>
        </p:nvSpPr>
        <p:spPr>
          <a:xfrm>
            <a:off x="4191624" y="5099556"/>
            <a:ext cx="2258123" cy="461665"/>
          </a:xfrm>
          <a:prstGeom prst="rect">
            <a:avLst/>
          </a:prstGeom>
          <a:noFill/>
        </p:spPr>
        <p:txBody>
          <a:bodyPr wrap="square" rtlCol="0">
            <a:spAutoFit/>
          </a:bodyPr>
          <a:lstStyle/>
          <a:p>
            <a:r>
              <a:rPr lang="en-US" sz="1200" dirty="0"/>
              <a:t>Connectivity issues both at work and at home (2)</a:t>
            </a:r>
          </a:p>
        </p:txBody>
      </p:sp>
      <p:sp>
        <p:nvSpPr>
          <p:cNvPr id="78" name="TextBox 77">
            <a:extLst>
              <a:ext uri="{FF2B5EF4-FFF2-40B4-BE49-F238E27FC236}">
                <a16:creationId xmlns:a16="http://schemas.microsoft.com/office/drawing/2014/main" id="{B0C509FF-4870-3B42-A40B-EDAF2AE7AF78}"/>
              </a:ext>
            </a:extLst>
          </p:cNvPr>
          <p:cNvSpPr txBox="1"/>
          <p:nvPr/>
        </p:nvSpPr>
        <p:spPr>
          <a:xfrm>
            <a:off x="6546183" y="5445579"/>
            <a:ext cx="1806565" cy="1384995"/>
          </a:xfrm>
          <a:prstGeom prst="rect">
            <a:avLst/>
          </a:prstGeom>
          <a:noFill/>
        </p:spPr>
        <p:txBody>
          <a:bodyPr wrap="square" rtlCol="0">
            <a:spAutoFit/>
          </a:bodyPr>
          <a:lstStyle/>
          <a:p>
            <a:r>
              <a:rPr lang="en-GB" sz="1200" dirty="0"/>
              <a:t>The availability of the technology and the failure of connections; patient's having the appropriate technology their end; difficulty with physical assessment remotely (2)</a:t>
            </a:r>
            <a:endParaRPr lang="en-US" sz="1200" dirty="0"/>
          </a:p>
        </p:txBody>
      </p:sp>
      <p:cxnSp>
        <p:nvCxnSpPr>
          <p:cNvPr id="79" name="Straight Connector 78">
            <a:extLst>
              <a:ext uri="{FF2B5EF4-FFF2-40B4-BE49-F238E27FC236}">
                <a16:creationId xmlns:a16="http://schemas.microsoft.com/office/drawing/2014/main" id="{BDA3B900-1078-AD4B-AA81-1348C0A5138D}"/>
              </a:ext>
            </a:extLst>
          </p:cNvPr>
          <p:cNvCxnSpPr>
            <a:cxnSpLocks/>
          </p:cNvCxnSpPr>
          <p:nvPr/>
        </p:nvCxnSpPr>
        <p:spPr>
          <a:xfrm flipV="1">
            <a:off x="6378903" y="6014713"/>
            <a:ext cx="147862" cy="123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4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1092</TotalTime>
  <Words>3107</Words>
  <Application>Microsoft Office PowerPoint</Application>
  <PresentationFormat>Widescreen</PresentationFormat>
  <Paragraphs>281</Paragraphs>
  <Slides>20</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Frutiger LT Std 45 Light</vt:lpstr>
      <vt:lpstr>Office Theme</vt:lpstr>
      <vt:lpstr>1_Office Theme</vt:lpstr>
      <vt:lpstr>AHP Digital </vt:lpstr>
      <vt:lpstr>AIMS </vt:lpstr>
      <vt:lpstr>AHPs Deliver </vt:lpstr>
      <vt:lpstr>AHPs National Framework </vt:lpstr>
      <vt:lpstr>AHPs Digital Competency Framework </vt:lpstr>
      <vt:lpstr>Dorset AHP Digital Strategy</vt:lpstr>
      <vt:lpstr>Event Summary </vt:lpstr>
      <vt:lpstr>Participants per event  (47 Total) </vt:lpstr>
      <vt:lpstr>PowerPoint Presentation</vt:lpstr>
      <vt:lpstr>PowerPoint Presentation</vt:lpstr>
      <vt:lpstr>PowerPoint Presentation</vt:lpstr>
      <vt:lpstr>PowerPoint Presentation</vt:lpstr>
      <vt:lpstr>PowerPoint Presentation</vt:lpstr>
      <vt:lpstr>PowerPoint Presentation</vt:lpstr>
      <vt:lpstr>HIOW Allied Health Professions Digital network  </vt:lpstr>
      <vt:lpstr>HIOW AHP DIGITAL Network</vt:lpstr>
      <vt:lpstr>TASK 1 HIOW - AHP DIGITAL Leadership Strategy   </vt:lpstr>
      <vt:lpstr>Task 2 HIOW AHP electronic documentation</vt:lpstr>
      <vt:lpstr>AHPs Digital Competency Framework </vt:lpstr>
      <vt:lpstr>DIGITAL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Dorset AHP Digital Strategy</dc:title>
  <dc:creator>andy robinson</dc:creator>
  <cp:lastModifiedBy>Mindy Dalloway</cp:lastModifiedBy>
  <cp:revision>28</cp:revision>
  <dcterms:created xsi:type="dcterms:W3CDTF">2020-11-11T12:46:41Z</dcterms:created>
  <dcterms:modified xsi:type="dcterms:W3CDTF">2022-12-05T16:06:00Z</dcterms:modified>
</cp:coreProperties>
</file>