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KEY, Jane (TEES, ESK AND WEAR VALLEYS NHS FOUNDATION TRUST)" initials="BJ(EAWVNFT" lastIdx="1" clrIdx="0">
    <p:extLst>
      <p:ext uri="{19B8F6BF-5375-455C-9EA6-DF929625EA0E}">
        <p15:presenceInfo xmlns:p15="http://schemas.microsoft.com/office/powerpoint/2012/main" userId="S::jane.blakey@nhs.net::60d7afbc-21be-4622-bda4-a6b518ef70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156B6"/>
    <a:srgbClr val="B60606"/>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740" autoAdjust="0"/>
  </p:normalViewPr>
  <p:slideViewPr>
    <p:cSldViewPr>
      <p:cViewPr varScale="1">
        <p:scale>
          <a:sx n="48" d="100"/>
          <a:sy n="48" d="100"/>
        </p:scale>
        <p:origin x="18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024A5F-EA49-4783-8439-FE1F2A37292C}"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n-GB"/>
        </a:p>
      </dgm:t>
    </dgm:pt>
    <dgm:pt modelId="{05D0BADA-6B6E-4A50-B025-1E7D9CD42C23}">
      <dgm:prSet/>
      <dgm:spPr/>
      <dgm:t>
        <a:bodyPr/>
        <a:lstStyle/>
        <a:p>
          <a:r>
            <a:rPr lang="en-GB" dirty="0"/>
            <a:t>4 Pillars of Practice</a:t>
          </a:r>
        </a:p>
      </dgm:t>
    </dgm:pt>
    <dgm:pt modelId="{656E79F0-1C40-42BD-9ACE-CD4010E2C2E1}" type="parTrans" cxnId="{3EC86FF2-2842-49B8-8CB3-2B2622D65BC8}">
      <dgm:prSet/>
      <dgm:spPr/>
      <dgm:t>
        <a:bodyPr/>
        <a:lstStyle/>
        <a:p>
          <a:endParaRPr lang="en-GB"/>
        </a:p>
      </dgm:t>
    </dgm:pt>
    <dgm:pt modelId="{9AC678E7-78A1-41A8-BF42-A48D6EBC0A0E}" type="sibTrans" cxnId="{3EC86FF2-2842-49B8-8CB3-2B2622D65BC8}">
      <dgm:prSet/>
      <dgm:spPr/>
      <dgm:t>
        <a:bodyPr/>
        <a:lstStyle/>
        <a:p>
          <a:endParaRPr lang="en-GB"/>
        </a:p>
      </dgm:t>
    </dgm:pt>
    <dgm:pt modelId="{B8E2F231-CB50-4819-A6BC-FC9FF9329E8D}">
      <dgm:prSet/>
      <dgm:spPr/>
      <dgm:t>
        <a:bodyPr/>
        <a:lstStyle/>
        <a:p>
          <a:endParaRPr lang="en-GB"/>
        </a:p>
      </dgm:t>
    </dgm:pt>
    <dgm:pt modelId="{73D2C109-183E-467B-8496-C7C078DF0026}" type="parTrans" cxnId="{79083FEC-0871-4C05-84BB-0DFA8BF32646}">
      <dgm:prSet/>
      <dgm:spPr/>
      <dgm:t>
        <a:bodyPr/>
        <a:lstStyle/>
        <a:p>
          <a:endParaRPr lang="en-GB"/>
        </a:p>
      </dgm:t>
    </dgm:pt>
    <dgm:pt modelId="{1B9CF5BE-FE4F-40E6-AFFD-5FAD7FDDCACF}" type="sibTrans" cxnId="{79083FEC-0871-4C05-84BB-0DFA8BF32646}">
      <dgm:prSet/>
      <dgm:spPr/>
      <dgm:t>
        <a:bodyPr/>
        <a:lstStyle/>
        <a:p>
          <a:endParaRPr lang="en-GB"/>
        </a:p>
      </dgm:t>
    </dgm:pt>
    <dgm:pt modelId="{4969B4AA-315F-480E-AC43-830199B0A85D}">
      <dgm:prSet/>
      <dgm:spPr/>
      <dgm:t>
        <a:bodyPr/>
        <a:lstStyle/>
        <a:p>
          <a:r>
            <a:rPr lang="en-GB" dirty="0"/>
            <a:t>Clinical Practice</a:t>
          </a:r>
        </a:p>
      </dgm:t>
    </dgm:pt>
    <dgm:pt modelId="{DFD260D5-C764-4A32-BB32-3E8E2C1E0043}" type="parTrans" cxnId="{5B570755-B52A-4A1E-972A-1DF5AF648119}">
      <dgm:prSet/>
      <dgm:spPr/>
      <dgm:t>
        <a:bodyPr/>
        <a:lstStyle/>
        <a:p>
          <a:endParaRPr lang="en-GB"/>
        </a:p>
      </dgm:t>
    </dgm:pt>
    <dgm:pt modelId="{96D87A29-C243-4300-AF6F-4A2B872342EE}" type="sibTrans" cxnId="{5B570755-B52A-4A1E-972A-1DF5AF648119}">
      <dgm:prSet/>
      <dgm:spPr/>
      <dgm:t>
        <a:bodyPr/>
        <a:lstStyle/>
        <a:p>
          <a:endParaRPr lang="en-GB"/>
        </a:p>
      </dgm:t>
    </dgm:pt>
    <dgm:pt modelId="{1E94EFEF-FDCF-4CE9-92F1-193D771C66CB}">
      <dgm:prSet/>
      <dgm:spPr/>
      <dgm:t>
        <a:bodyPr/>
        <a:lstStyle/>
        <a:p>
          <a:r>
            <a:rPr lang="en-GB" dirty="0"/>
            <a:t>Leadership &amp; Management</a:t>
          </a:r>
        </a:p>
      </dgm:t>
    </dgm:pt>
    <dgm:pt modelId="{5D806D80-3352-40C5-83C9-63ACBC13F9AA}" type="parTrans" cxnId="{464C2C12-3C8F-424F-956D-5DB3F023F1E5}">
      <dgm:prSet/>
      <dgm:spPr/>
      <dgm:t>
        <a:bodyPr/>
        <a:lstStyle/>
        <a:p>
          <a:endParaRPr lang="en-GB"/>
        </a:p>
      </dgm:t>
    </dgm:pt>
    <dgm:pt modelId="{E54AA507-0939-422C-84B6-884A984810F5}" type="sibTrans" cxnId="{464C2C12-3C8F-424F-956D-5DB3F023F1E5}">
      <dgm:prSet/>
      <dgm:spPr/>
      <dgm:t>
        <a:bodyPr/>
        <a:lstStyle/>
        <a:p>
          <a:endParaRPr lang="en-GB"/>
        </a:p>
      </dgm:t>
    </dgm:pt>
    <dgm:pt modelId="{31B87398-6B10-4851-9EEA-D2CEADBD9779}">
      <dgm:prSet/>
      <dgm:spPr/>
      <dgm:t>
        <a:bodyPr/>
        <a:lstStyle/>
        <a:p>
          <a:r>
            <a:rPr lang="en-GB" dirty="0"/>
            <a:t>Education (self &amp; others)</a:t>
          </a:r>
        </a:p>
      </dgm:t>
    </dgm:pt>
    <dgm:pt modelId="{A804C848-545D-4664-832D-08E1A6CFF491}" type="parTrans" cxnId="{AF92B465-E783-48BF-A035-8B08B8D1BBF0}">
      <dgm:prSet/>
      <dgm:spPr/>
      <dgm:t>
        <a:bodyPr/>
        <a:lstStyle/>
        <a:p>
          <a:endParaRPr lang="en-GB"/>
        </a:p>
      </dgm:t>
    </dgm:pt>
    <dgm:pt modelId="{4952C03E-A335-4AB5-97E0-83D152175AEB}" type="sibTrans" cxnId="{AF92B465-E783-48BF-A035-8B08B8D1BBF0}">
      <dgm:prSet/>
      <dgm:spPr/>
      <dgm:t>
        <a:bodyPr/>
        <a:lstStyle/>
        <a:p>
          <a:endParaRPr lang="en-GB"/>
        </a:p>
      </dgm:t>
    </dgm:pt>
    <dgm:pt modelId="{B7F2D76A-B5FB-43B4-8D52-128A980E9138}">
      <dgm:prSet/>
      <dgm:spPr/>
      <dgm:t>
        <a:bodyPr/>
        <a:lstStyle/>
        <a:p>
          <a:r>
            <a:rPr lang="en-GB" dirty="0"/>
            <a:t>Research </a:t>
          </a:r>
        </a:p>
      </dgm:t>
    </dgm:pt>
    <dgm:pt modelId="{CD03A5FF-CF07-46FA-92D5-6586D0F96BA0}" type="parTrans" cxnId="{DB34F44C-94E2-4704-A6C8-071A3D30FF9A}">
      <dgm:prSet/>
      <dgm:spPr/>
      <dgm:t>
        <a:bodyPr/>
        <a:lstStyle/>
        <a:p>
          <a:endParaRPr lang="en-GB"/>
        </a:p>
      </dgm:t>
    </dgm:pt>
    <dgm:pt modelId="{B7245182-0996-40E1-A19D-E1CE820E2BFE}" type="sibTrans" cxnId="{DB34F44C-94E2-4704-A6C8-071A3D30FF9A}">
      <dgm:prSet/>
      <dgm:spPr/>
      <dgm:t>
        <a:bodyPr/>
        <a:lstStyle/>
        <a:p>
          <a:endParaRPr lang="en-GB"/>
        </a:p>
      </dgm:t>
    </dgm:pt>
    <dgm:pt modelId="{56F2594F-6FA5-4417-978E-C9DE7CCA11FA}" type="pres">
      <dgm:prSet presAssocID="{BD024A5F-EA49-4783-8439-FE1F2A37292C}" presName="diagram" presStyleCnt="0">
        <dgm:presLayoutVars>
          <dgm:chMax val="1"/>
          <dgm:dir/>
          <dgm:animLvl val="ctr"/>
          <dgm:resizeHandles val="exact"/>
        </dgm:presLayoutVars>
      </dgm:prSet>
      <dgm:spPr/>
    </dgm:pt>
    <dgm:pt modelId="{57D95E7D-E5DD-45BF-B3B9-0A1082D7D159}" type="pres">
      <dgm:prSet presAssocID="{BD024A5F-EA49-4783-8439-FE1F2A37292C}" presName="matrix" presStyleCnt="0"/>
      <dgm:spPr/>
    </dgm:pt>
    <dgm:pt modelId="{80B20658-461C-42B3-B238-868C0076FE2D}" type="pres">
      <dgm:prSet presAssocID="{BD024A5F-EA49-4783-8439-FE1F2A37292C}" presName="tile1" presStyleLbl="node1" presStyleIdx="0" presStyleCnt="4"/>
      <dgm:spPr/>
    </dgm:pt>
    <dgm:pt modelId="{ECCA389A-0BA9-4A19-A216-930BFDF7311B}" type="pres">
      <dgm:prSet presAssocID="{BD024A5F-EA49-4783-8439-FE1F2A37292C}" presName="tile1text" presStyleLbl="node1" presStyleIdx="0" presStyleCnt="4">
        <dgm:presLayoutVars>
          <dgm:chMax val="0"/>
          <dgm:chPref val="0"/>
          <dgm:bulletEnabled val="1"/>
        </dgm:presLayoutVars>
      </dgm:prSet>
      <dgm:spPr/>
    </dgm:pt>
    <dgm:pt modelId="{2026CCC1-A192-4709-82B1-5349228598AF}" type="pres">
      <dgm:prSet presAssocID="{BD024A5F-EA49-4783-8439-FE1F2A37292C}" presName="tile2" presStyleLbl="node1" presStyleIdx="1" presStyleCnt="4"/>
      <dgm:spPr/>
    </dgm:pt>
    <dgm:pt modelId="{4688C01B-1F13-4150-AC0D-14ED5AA09474}" type="pres">
      <dgm:prSet presAssocID="{BD024A5F-EA49-4783-8439-FE1F2A37292C}" presName="tile2text" presStyleLbl="node1" presStyleIdx="1" presStyleCnt="4">
        <dgm:presLayoutVars>
          <dgm:chMax val="0"/>
          <dgm:chPref val="0"/>
          <dgm:bulletEnabled val="1"/>
        </dgm:presLayoutVars>
      </dgm:prSet>
      <dgm:spPr/>
    </dgm:pt>
    <dgm:pt modelId="{B112A137-00A8-46BB-9CA7-8E543197ADE5}" type="pres">
      <dgm:prSet presAssocID="{BD024A5F-EA49-4783-8439-FE1F2A37292C}" presName="tile3" presStyleLbl="node1" presStyleIdx="2" presStyleCnt="4"/>
      <dgm:spPr/>
    </dgm:pt>
    <dgm:pt modelId="{C6C132C7-C0E7-4E82-84D2-2C802D5512B4}" type="pres">
      <dgm:prSet presAssocID="{BD024A5F-EA49-4783-8439-FE1F2A37292C}" presName="tile3text" presStyleLbl="node1" presStyleIdx="2" presStyleCnt="4">
        <dgm:presLayoutVars>
          <dgm:chMax val="0"/>
          <dgm:chPref val="0"/>
          <dgm:bulletEnabled val="1"/>
        </dgm:presLayoutVars>
      </dgm:prSet>
      <dgm:spPr/>
    </dgm:pt>
    <dgm:pt modelId="{57A9F22B-22A4-4926-A54F-35733497812F}" type="pres">
      <dgm:prSet presAssocID="{BD024A5F-EA49-4783-8439-FE1F2A37292C}" presName="tile4" presStyleLbl="node1" presStyleIdx="3" presStyleCnt="4"/>
      <dgm:spPr/>
    </dgm:pt>
    <dgm:pt modelId="{4BC8B6C9-38D7-4E96-9E03-B851795C9C7B}" type="pres">
      <dgm:prSet presAssocID="{BD024A5F-EA49-4783-8439-FE1F2A37292C}" presName="tile4text" presStyleLbl="node1" presStyleIdx="3" presStyleCnt="4">
        <dgm:presLayoutVars>
          <dgm:chMax val="0"/>
          <dgm:chPref val="0"/>
          <dgm:bulletEnabled val="1"/>
        </dgm:presLayoutVars>
      </dgm:prSet>
      <dgm:spPr/>
    </dgm:pt>
    <dgm:pt modelId="{1BA07E61-16CF-449A-91CC-F5F0B7C482A9}" type="pres">
      <dgm:prSet presAssocID="{BD024A5F-EA49-4783-8439-FE1F2A37292C}" presName="centerTile" presStyleLbl="fgShp" presStyleIdx="0" presStyleCnt="1">
        <dgm:presLayoutVars>
          <dgm:chMax val="0"/>
          <dgm:chPref val="0"/>
        </dgm:presLayoutVars>
      </dgm:prSet>
      <dgm:spPr/>
    </dgm:pt>
  </dgm:ptLst>
  <dgm:cxnLst>
    <dgm:cxn modelId="{464C2C12-3C8F-424F-956D-5DB3F023F1E5}" srcId="{05D0BADA-6B6E-4A50-B025-1E7D9CD42C23}" destId="{1E94EFEF-FDCF-4CE9-92F1-193D771C66CB}" srcOrd="1" destOrd="0" parTransId="{5D806D80-3352-40C5-83C9-63ACBC13F9AA}" sibTransId="{E54AA507-0939-422C-84B6-884A984810F5}"/>
    <dgm:cxn modelId="{CD01EC1C-C8EA-428A-B871-8DE2C1A613B5}" type="presOf" srcId="{31B87398-6B10-4851-9EEA-D2CEADBD9779}" destId="{B112A137-00A8-46BB-9CA7-8E543197ADE5}" srcOrd="0" destOrd="0" presId="urn:microsoft.com/office/officeart/2005/8/layout/matrix1"/>
    <dgm:cxn modelId="{AF92B465-E783-48BF-A035-8B08B8D1BBF0}" srcId="{05D0BADA-6B6E-4A50-B025-1E7D9CD42C23}" destId="{31B87398-6B10-4851-9EEA-D2CEADBD9779}" srcOrd="2" destOrd="0" parTransId="{A804C848-545D-4664-832D-08E1A6CFF491}" sibTransId="{4952C03E-A335-4AB5-97E0-83D152175AEB}"/>
    <dgm:cxn modelId="{2726AE49-F038-4A0D-87CA-48B6A74F1B46}" type="presOf" srcId="{B7F2D76A-B5FB-43B4-8D52-128A980E9138}" destId="{4BC8B6C9-38D7-4E96-9E03-B851795C9C7B}" srcOrd="1" destOrd="0" presId="urn:microsoft.com/office/officeart/2005/8/layout/matrix1"/>
    <dgm:cxn modelId="{DB34F44C-94E2-4704-A6C8-071A3D30FF9A}" srcId="{05D0BADA-6B6E-4A50-B025-1E7D9CD42C23}" destId="{B7F2D76A-B5FB-43B4-8D52-128A980E9138}" srcOrd="3" destOrd="0" parTransId="{CD03A5FF-CF07-46FA-92D5-6586D0F96BA0}" sibTransId="{B7245182-0996-40E1-A19D-E1CE820E2BFE}"/>
    <dgm:cxn modelId="{5B570755-B52A-4A1E-972A-1DF5AF648119}" srcId="{05D0BADA-6B6E-4A50-B025-1E7D9CD42C23}" destId="{4969B4AA-315F-480E-AC43-830199B0A85D}" srcOrd="0" destOrd="0" parTransId="{DFD260D5-C764-4A32-BB32-3E8E2C1E0043}" sibTransId="{96D87A29-C243-4300-AF6F-4A2B872342EE}"/>
    <dgm:cxn modelId="{3D091A7B-838F-451F-8FAF-16DBD12E094C}" type="presOf" srcId="{BD024A5F-EA49-4783-8439-FE1F2A37292C}" destId="{56F2594F-6FA5-4417-978E-C9DE7CCA11FA}" srcOrd="0" destOrd="0" presId="urn:microsoft.com/office/officeart/2005/8/layout/matrix1"/>
    <dgm:cxn modelId="{7F9BAF7C-0B08-4892-83F8-6204FF6DC7AC}" type="presOf" srcId="{4969B4AA-315F-480E-AC43-830199B0A85D}" destId="{ECCA389A-0BA9-4A19-A216-930BFDF7311B}" srcOrd="1" destOrd="0" presId="urn:microsoft.com/office/officeart/2005/8/layout/matrix1"/>
    <dgm:cxn modelId="{3AA65596-12C1-4EF1-A9A8-E53212795033}" type="presOf" srcId="{31B87398-6B10-4851-9EEA-D2CEADBD9779}" destId="{C6C132C7-C0E7-4E82-84D2-2C802D5512B4}" srcOrd="1" destOrd="0" presId="urn:microsoft.com/office/officeart/2005/8/layout/matrix1"/>
    <dgm:cxn modelId="{9A9CB4B0-CC4E-417C-88A4-B059F3EF9894}" type="presOf" srcId="{05D0BADA-6B6E-4A50-B025-1E7D9CD42C23}" destId="{1BA07E61-16CF-449A-91CC-F5F0B7C482A9}" srcOrd="0" destOrd="0" presId="urn:microsoft.com/office/officeart/2005/8/layout/matrix1"/>
    <dgm:cxn modelId="{A0A716C6-EE64-46BD-B1EB-EC2438811388}" type="presOf" srcId="{4969B4AA-315F-480E-AC43-830199B0A85D}" destId="{80B20658-461C-42B3-B238-868C0076FE2D}" srcOrd="0" destOrd="0" presId="urn:microsoft.com/office/officeart/2005/8/layout/matrix1"/>
    <dgm:cxn modelId="{313E89C7-8887-48E5-AB8E-AEAF4B223A56}" type="presOf" srcId="{1E94EFEF-FDCF-4CE9-92F1-193D771C66CB}" destId="{4688C01B-1F13-4150-AC0D-14ED5AA09474}" srcOrd="1" destOrd="0" presId="urn:microsoft.com/office/officeart/2005/8/layout/matrix1"/>
    <dgm:cxn modelId="{79083FEC-0871-4C05-84BB-0DFA8BF32646}" srcId="{BD024A5F-EA49-4783-8439-FE1F2A37292C}" destId="{B8E2F231-CB50-4819-A6BC-FC9FF9329E8D}" srcOrd="1" destOrd="0" parTransId="{73D2C109-183E-467B-8496-C7C078DF0026}" sibTransId="{1B9CF5BE-FE4F-40E6-AFFD-5FAD7FDDCACF}"/>
    <dgm:cxn modelId="{1660F6F0-060A-4767-8D3D-AF2942CD5E85}" type="presOf" srcId="{1E94EFEF-FDCF-4CE9-92F1-193D771C66CB}" destId="{2026CCC1-A192-4709-82B1-5349228598AF}" srcOrd="0" destOrd="0" presId="urn:microsoft.com/office/officeart/2005/8/layout/matrix1"/>
    <dgm:cxn modelId="{3EC86FF2-2842-49B8-8CB3-2B2622D65BC8}" srcId="{BD024A5F-EA49-4783-8439-FE1F2A37292C}" destId="{05D0BADA-6B6E-4A50-B025-1E7D9CD42C23}" srcOrd="0" destOrd="0" parTransId="{656E79F0-1C40-42BD-9ACE-CD4010E2C2E1}" sibTransId="{9AC678E7-78A1-41A8-BF42-A48D6EBC0A0E}"/>
    <dgm:cxn modelId="{C34EDAF3-7D9A-4339-90C2-BAF6AADEFBFE}" type="presOf" srcId="{B7F2D76A-B5FB-43B4-8D52-128A980E9138}" destId="{57A9F22B-22A4-4926-A54F-35733497812F}" srcOrd="0" destOrd="0" presId="urn:microsoft.com/office/officeart/2005/8/layout/matrix1"/>
    <dgm:cxn modelId="{503A0EEC-436E-4E6F-A8A6-33B31A934856}" type="presParOf" srcId="{56F2594F-6FA5-4417-978E-C9DE7CCA11FA}" destId="{57D95E7D-E5DD-45BF-B3B9-0A1082D7D159}" srcOrd="0" destOrd="0" presId="urn:microsoft.com/office/officeart/2005/8/layout/matrix1"/>
    <dgm:cxn modelId="{FFB834A1-D84F-4D39-8D24-C61D432B6AB8}" type="presParOf" srcId="{57D95E7D-E5DD-45BF-B3B9-0A1082D7D159}" destId="{80B20658-461C-42B3-B238-868C0076FE2D}" srcOrd="0" destOrd="0" presId="urn:microsoft.com/office/officeart/2005/8/layout/matrix1"/>
    <dgm:cxn modelId="{41CF5F32-81AE-4C5B-BFFB-DBB984FFF2FB}" type="presParOf" srcId="{57D95E7D-E5DD-45BF-B3B9-0A1082D7D159}" destId="{ECCA389A-0BA9-4A19-A216-930BFDF7311B}" srcOrd="1" destOrd="0" presId="urn:microsoft.com/office/officeart/2005/8/layout/matrix1"/>
    <dgm:cxn modelId="{F59D39F3-6629-4144-AA3C-F59ECC9318F6}" type="presParOf" srcId="{57D95E7D-E5DD-45BF-B3B9-0A1082D7D159}" destId="{2026CCC1-A192-4709-82B1-5349228598AF}" srcOrd="2" destOrd="0" presId="urn:microsoft.com/office/officeart/2005/8/layout/matrix1"/>
    <dgm:cxn modelId="{1F08C726-8006-42AB-BCD0-C59AF881D486}" type="presParOf" srcId="{57D95E7D-E5DD-45BF-B3B9-0A1082D7D159}" destId="{4688C01B-1F13-4150-AC0D-14ED5AA09474}" srcOrd="3" destOrd="0" presId="urn:microsoft.com/office/officeart/2005/8/layout/matrix1"/>
    <dgm:cxn modelId="{CC6D4FFD-526E-4D19-8CD4-189A50A38B00}" type="presParOf" srcId="{57D95E7D-E5DD-45BF-B3B9-0A1082D7D159}" destId="{B112A137-00A8-46BB-9CA7-8E543197ADE5}" srcOrd="4" destOrd="0" presId="urn:microsoft.com/office/officeart/2005/8/layout/matrix1"/>
    <dgm:cxn modelId="{9957F55D-6339-47B4-B7E0-DDE86940B405}" type="presParOf" srcId="{57D95E7D-E5DD-45BF-B3B9-0A1082D7D159}" destId="{C6C132C7-C0E7-4E82-84D2-2C802D5512B4}" srcOrd="5" destOrd="0" presId="urn:microsoft.com/office/officeart/2005/8/layout/matrix1"/>
    <dgm:cxn modelId="{08727C00-5321-45A3-8DEA-F9503558DC01}" type="presParOf" srcId="{57D95E7D-E5DD-45BF-B3B9-0A1082D7D159}" destId="{57A9F22B-22A4-4926-A54F-35733497812F}" srcOrd="6" destOrd="0" presId="urn:microsoft.com/office/officeart/2005/8/layout/matrix1"/>
    <dgm:cxn modelId="{121D6F36-0199-4238-87A0-271D3F482922}" type="presParOf" srcId="{57D95E7D-E5DD-45BF-B3B9-0A1082D7D159}" destId="{4BC8B6C9-38D7-4E96-9E03-B851795C9C7B}" srcOrd="7" destOrd="0" presId="urn:microsoft.com/office/officeart/2005/8/layout/matrix1"/>
    <dgm:cxn modelId="{FF1AA9DF-1F26-4A7D-98AE-63B866C5A0AE}" type="presParOf" srcId="{56F2594F-6FA5-4417-978E-C9DE7CCA11FA}" destId="{1BA07E61-16CF-449A-91CC-F5F0B7C482A9}"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30D866-0346-4917-BE45-04BFEE38B491}" type="doc">
      <dgm:prSet loTypeId="urn:microsoft.com/office/officeart/2005/8/layout/hList3" loCatId="list" qsTypeId="urn:microsoft.com/office/officeart/2005/8/quickstyle/simple1" qsCatId="simple" csTypeId="urn:microsoft.com/office/officeart/2005/8/colors/accent5_4" csCatId="accent5" phldr="1"/>
      <dgm:spPr/>
      <dgm:t>
        <a:bodyPr/>
        <a:lstStyle/>
        <a:p>
          <a:endParaRPr lang="en-GB"/>
        </a:p>
      </dgm:t>
    </dgm:pt>
    <dgm:pt modelId="{1F75DB21-F30F-4521-8C23-2AC43FFBD9A3}">
      <dgm:prSet phldrT="[Text]"/>
      <dgm:spPr/>
      <dgm:t>
        <a:bodyPr/>
        <a:lstStyle/>
        <a:p>
          <a:r>
            <a:rPr lang="en-GB" dirty="0"/>
            <a:t>Advanced Clinical Practice</a:t>
          </a:r>
        </a:p>
      </dgm:t>
    </dgm:pt>
    <dgm:pt modelId="{6AE64E43-C73D-45D0-9923-5E925940A3F2}" type="parTrans" cxnId="{CEC3CA35-6247-4F5C-A3EF-3812621659DB}">
      <dgm:prSet/>
      <dgm:spPr/>
      <dgm:t>
        <a:bodyPr/>
        <a:lstStyle/>
        <a:p>
          <a:endParaRPr lang="en-GB"/>
        </a:p>
      </dgm:t>
    </dgm:pt>
    <dgm:pt modelId="{A3BC6B77-A845-41B4-8D0A-6B2315561185}" type="sibTrans" cxnId="{CEC3CA35-6247-4F5C-A3EF-3812621659DB}">
      <dgm:prSet/>
      <dgm:spPr/>
      <dgm:t>
        <a:bodyPr/>
        <a:lstStyle/>
        <a:p>
          <a:endParaRPr lang="en-GB"/>
        </a:p>
      </dgm:t>
    </dgm:pt>
    <dgm:pt modelId="{515C16F0-4862-424B-990E-6363D456B7F6}">
      <dgm:prSet phldrT="[Text]"/>
      <dgm:spPr/>
      <dgm:t>
        <a:bodyPr/>
        <a:lstStyle/>
        <a:p>
          <a:r>
            <a:rPr lang="en-GB" dirty="0"/>
            <a:t>It is a level of practice </a:t>
          </a:r>
        </a:p>
      </dgm:t>
    </dgm:pt>
    <dgm:pt modelId="{B855A518-58FE-4506-B803-A4B40024F324}" type="parTrans" cxnId="{5FCDDBAA-4686-4D2F-880B-B53D5CAEF314}">
      <dgm:prSet/>
      <dgm:spPr/>
      <dgm:t>
        <a:bodyPr/>
        <a:lstStyle/>
        <a:p>
          <a:endParaRPr lang="en-GB"/>
        </a:p>
      </dgm:t>
    </dgm:pt>
    <dgm:pt modelId="{4C532668-3087-4119-B256-4E1019CA0511}" type="sibTrans" cxnId="{5FCDDBAA-4686-4D2F-880B-B53D5CAEF314}">
      <dgm:prSet/>
      <dgm:spPr/>
      <dgm:t>
        <a:bodyPr/>
        <a:lstStyle/>
        <a:p>
          <a:endParaRPr lang="en-GB"/>
        </a:p>
      </dgm:t>
    </dgm:pt>
    <dgm:pt modelId="{3149D954-AA1C-47A8-91C6-E82B6B0AEDFD}">
      <dgm:prSet phldrT="[Text]"/>
      <dgm:spPr/>
      <dgm:t>
        <a:bodyPr/>
        <a:lstStyle/>
        <a:p>
          <a:r>
            <a:rPr lang="en-GB" dirty="0"/>
            <a:t>Encompasses the four pillars of practice</a:t>
          </a:r>
        </a:p>
      </dgm:t>
    </dgm:pt>
    <dgm:pt modelId="{0144569E-8C09-44B2-A125-89119C7C255F}" type="parTrans" cxnId="{F1A30060-F93D-4998-81A8-BAD0D7A5B8EB}">
      <dgm:prSet/>
      <dgm:spPr/>
      <dgm:t>
        <a:bodyPr/>
        <a:lstStyle/>
        <a:p>
          <a:endParaRPr lang="en-GB"/>
        </a:p>
      </dgm:t>
    </dgm:pt>
    <dgm:pt modelId="{F44E24DE-614F-4BA4-8B94-AE8D69292C96}" type="sibTrans" cxnId="{F1A30060-F93D-4998-81A8-BAD0D7A5B8EB}">
      <dgm:prSet/>
      <dgm:spPr/>
      <dgm:t>
        <a:bodyPr/>
        <a:lstStyle/>
        <a:p>
          <a:endParaRPr lang="en-GB"/>
        </a:p>
      </dgm:t>
    </dgm:pt>
    <dgm:pt modelId="{6080FA9B-BC51-443D-817F-D1A5E6A8D14B}">
      <dgm:prSet phldrT="[Text]"/>
      <dgm:spPr/>
      <dgm:t>
        <a:bodyPr/>
        <a:lstStyle/>
        <a:p>
          <a:r>
            <a:rPr lang="en-GB" dirty="0"/>
            <a:t>Core capabilities and area specific competence</a:t>
          </a:r>
        </a:p>
      </dgm:t>
    </dgm:pt>
    <dgm:pt modelId="{847DB0C1-FC6B-46A4-8BE1-93323D3C2665}" type="parTrans" cxnId="{1BE42CBA-7880-4C18-9A9B-B8843D27C473}">
      <dgm:prSet/>
      <dgm:spPr/>
      <dgm:t>
        <a:bodyPr/>
        <a:lstStyle/>
        <a:p>
          <a:endParaRPr lang="en-GB"/>
        </a:p>
      </dgm:t>
    </dgm:pt>
    <dgm:pt modelId="{A09C92B2-4DEE-4E62-8CA6-60BABF2665D2}" type="sibTrans" cxnId="{1BE42CBA-7880-4C18-9A9B-B8843D27C473}">
      <dgm:prSet/>
      <dgm:spPr/>
      <dgm:t>
        <a:bodyPr/>
        <a:lstStyle/>
        <a:p>
          <a:endParaRPr lang="en-GB"/>
        </a:p>
      </dgm:t>
    </dgm:pt>
    <dgm:pt modelId="{BB2AA007-C87F-4CAA-A336-51386A2707D5}">
      <dgm:prSet/>
      <dgm:spPr/>
      <dgm:t>
        <a:bodyPr/>
        <a:lstStyle/>
        <a:p>
          <a:endParaRPr lang="en-GB"/>
        </a:p>
      </dgm:t>
    </dgm:pt>
    <dgm:pt modelId="{BF193B18-9E11-400C-829D-C1F8C22DD05C}" type="parTrans" cxnId="{9B35DA4A-86C1-4A05-919E-EAA10ACD1949}">
      <dgm:prSet/>
      <dgm:spPr/>
      <dgm:t>
        <a:bodyPr/>
        <a:lstStyle/>
        <a:p>
          <a:endParaRPr lang="en-GB"/>
        </a:p>
      </dgm:t>
    </dgm:pt>
    <dgm:pt modelId="{E26DA455-7C88-4475-ADBF-E656D558BAE6}" type="sibTrans" cxnId="{9B35DA4A-86C1-4A05-919E-EAA10ACD1949}">
      <dgm:prSet/>
      <dgm:spPr/>
      <dgm:t>
        <a:bodyPr/>
        <a:lstStyle/>
        <a:p>
          <a:endParaRPr lang="en-GB"/>
        </a:p>
      </dgm:t>
    </dgm:pt>
    <dgm:pt modelId="{54EDA160-BFC8-4350-8B65-4237C4D9EA0A}" type="pres">
      <dgm:prSet presAssocID="{5730D866-0346-4917-BE45-04BFEE38B491}" presName="composite" presStyleCnt="0">
        <dgm:presLayoutVars>
          <dgm:chMax val="1"/>
          <dgm:dir/>
          <dgm:resizeHandles val="exact"/>
        </dgm:presLayoutVars>
      </dgm:prSet>
      <dgm:spPr/>
    </dgm:pt>
    <dgm:pt modelId="{597AB005-94F8-4F32-BB32-C492CC5CAFB5}" type="pres">
      <dgm:prSet presAssocID="{1F75DB21-F30F-4521-8C23-2AC43FFBD9A3}" presName="roof" presStyleLbl="dkBgShp" presStyleIdx="0" presStyleCnt="2" custLinFactNeighborX="1181" custLinFactNeighborY="2106"/>
      <dgm:spPr/>
    </dgm:pt>
    <dgm:pt modelId="{FF4143B3-B2F8-4F70-878B-8A08C77CB802}" type="pres">
      <dgm:prSet presAssocID="{1F75DB21-F30F-4521-8C23-2AC43FFBD9A3}" presName="pillars" presStyleCnt="0"/>
      <dgm:spPr/>
    </dgm:pt>
    <dgm:pt modelId="{22ED7B30-EEAF-4A90-9233-206954DAF569}" type="pres">
      <dgm:prSet presAssocID="{1F75DB21-F30F-4521-8C23-2AC43FFBD9A3}" presName="pillar1" presStyleLbl="node1" presStyleIdx="0" presStyleCnt="3">
        <dgm:presLayoutVars>
          <dgm:bulletEnabled val="1"/>
        </dgm:presLayoutVars>
      </dgm:prSet>
      <dgm:spPr/>
    </dgm:pt>
    <dgm:pt modelId="{C3382EC8-23C5-48FA-A83D-AA6B14E4288E}" type="pres">
      <dgm:prSet presAssocID="{3149D954-AA1C-47A8-91C6-E82B6B0AEDFD}" presName="pillarX" presStyleLbl="node1" presStyleIdx="1" presStyleCnt="3">
        <dgm:presLayoutVars>
          <dgm:bulletEnabled val="1"/>
        </dgm:presLayoutVars>
      </dgm:prSet>
      <dgm:spPr/>
    </dgm:pt>
    <dgm:pt modelId="{FC82B19B-029B-4857-9068-0EE95E4C2E50}" type="pres">
      <dgm:prSet presAssocID="{6080FA9B-BC51-443D-817F-D1A5E6A8D14B}" presName="pillarX" presStyleLbl="node1" presStyleIdx="2" presStyleCnt="3">
        <dgm:presLayoutVars>
          <dgm:bulletEnabled val="1"/>
        </dgm:presLayoutVars>
      </dgm:prSet>
      <dgm:spPr/>
    </dgm:pt>
    <dgm:pt modelId="{3F9556EA-D86A-460C-B876-42537B50CDC9}" type="pres">
      <dgm:prSet presAssocID="{1F75DB21-F30F-4521-8C23-2AC43FFBD9A3}" presName="base" presStyleLbl="dkBgShp" presStyleIdx="1" presStyleCnt="2"/>
      <dgm:spPr/>
    </dgm:pt>
  </dgm:ptLst>
  <dgm:cxnLst>
    <dgm:cxn modelId="{04310E19-E018-457B-A033-37E08242F2FA}" type="presOf" srcId="{515C16F0-4862-424B-990E-6363D456B7F6}" destId="{22ED7B30-EEAF-4A90-9233-206954DAF569}" srcOrd="0" destOrd="0" presId="urn:microsoft.com/office/officeart/2005/8/layout/hList3"/>
    <dgm:cxn modelId="{25975D1D-EE43-44D0-A806-C0070AEBF050}" type="presOf" srcId="{1F75DB21-F30F-4521-8C23-2AC43FFBD9A3}" destId="{597AB005-94F8-4F32-BB32-C492CC5CAFB5}" srcOrd="0" destOrd="0" presId="urn:microsoft.com/office/officeart/2005/8/layout/hList3"/>
    <dgm:cxn modelId="{D4314035-F042-4D6F-8247-732D256CDC27}" type="presOf" srcId="{6080FA9B-BC51-443D-817F-D1A5E6A8D14B}" destId="{FC82B19B-029B-4857-9068-0EE95E4C2E50}" srcOrd="0" destOrd="0" presId="urn:microsoft.com/office/officeart/2005/8/layout/hList3"/>
    <dgm:cxn modelId="{CEC3CA35-6247-4F5C-A3EF-3812621659DB}" srcId="{5730D866-0346-4917-BE45-04BFEE38B491}" destId="{1F75DB21-F30F-4521-8C23-2AC43FFBD9A3}" srcOrd="0" destOrd="0" parTransId="{6AE64E43-C73D-45D0-9923-5E925940A3F2}" sibTransId="{A3BC6B77-A845-41B4-8D0A-6B2315561185}"/>
    <dgm:cxn modelId="{F1A30060-F93D-4998-81A8-BAD0D7A5B8EB}" srcId="{1F75DB21-F30F-4521-8C23-2AC43FFBD9A3}" destId="{3149D954-AA1C-47A8-91C6-E82B6B0AEDFD}" srcOrd="1" destOrd="0" parTransId="{0144569E-8C09-44B2-A125-89119C7C255F}" sibTransId="{F44E24DE-614F-4BA4-8B94-AE8D69292C96}"/>
    <dgm:cxn modelId="{9B35DA4A-86C1-4A05-919E-EAA10ACD1949}" srcId="{5730D866-0346-4917-BE45-04BFEE38B491}" destId="{BB2AA007-C87F-4CAA-A336-51386A2707D5}" srcOrd="1" destOrd="0" parTransId="{BF193B18-9E11-400C-829D-C1F8C22DD05C}" sibTransId="{E26DA455-7C88-4475-ADBF-E656D558BAE6}"/>
    <dgm:cxn modelId="{A5752358-0EE8-4DF6-BD65-573B853E75FC}" type="presOf" srcId="{5730D866-0346-4917-BE45-04BFEE38B491}" destId="{54EDA160-BFC8-4350-8B65-4237C4D9EA0A}" srcOrd="0" destOrd="0" presId="urn:microsoft.com/office/officeart/2005/8/layout/hList3"/>
    <dgm:cxn modelId="{AF528BA7-5355-4F85-A468-7611A5F34970}" type="presOf" srcId="{3149D954-AA1C-47A8-91C6-E82B6B0AEDFD}" destId="{C3382EC8-23C5-48FA-A83D-AA6B14E4288E}" srcOrd="0" destOrd="0" presId="urn:microsoft.com/office/officeart/2005/8/layout/hList3"/>
    <dgm:cxn modelId="{5FCDDBAA-4686-4D2F-880B-B53D5CAEF314}" srcId="{1F75DB21-F30F-4521-8C23-2AC43FFBD9A3}" destId="{515C16F0-4862-424B-990E-6363D456B7F6}" srcOrd="0" destOrd="0" parTransId="{B855A518-58FE-4506-B803-A4B40024F324}" sibTransId="{4C532668-3087-4119-B256-4E1019CA0511}"/>
    <dgm:cxn modelId="{1BE42CBA-7880-4C18-9A9B-B8843D27C473}" srcId="{1F75DB21-F30F-4521-8C23-2AC43FFBD9A3}" destId="{6080FA9B-BC51-443D-817F-D1A5E6A8D14B}" srcOrd="2" destOrd="0" parTransId="{847DB0C1-FC6B-46A4-8BE1-93323D3C2665}" sibTransId="{A09C92B2-4DEE-4E62-8CA6-60BABF2665D2}"/>
    <dgm:cxn modelId="{9E908192-AAAF-48F0-8C90-C854EDB06BBB}" type="presParOf" srcId="{54EDA160-BFC8-4350-8B65-4237C4D9EA0A}" destId="{597AB005-94F8-4F32-BB32-C492CC5CAFB5}" srcOrd="0" destOrd="0" presId="urn:microsoft.com/office/officeart/2005/8/layout/hList3"/>
    <dgm:cxn modelId="{461E6B41-41AC-465B-B804-EAB78125B42E}" type="presParOf" srcId="{54EDA160-BFC8-4350-8B65-4237C4D9EA0A}" destId="{FF4143B3-B2F8-4F70-878B-8A08C77CB802}" srcOrd="1" destOrd="0" presId="urn:microsoft.com/office/officeart/2005/8/layout/hList3"/>
    <dgm:cxn modelId="{8C8A6FC1-61A4-49B2-939A-22A566F1B1E1}" type="presParOf" srcId="{FF4143B3-B2F8-4F70-878B-8A08C77CB802}" destId="{22ED7B30-EEAF-4A90-9233-206954DAF569}" srcOrd="0" destOrd="0" presId="urn:microsoft.com/office/officeart/2005/8/layout/hList3"/>
    <dgm:cxn modelId="{52213952-BFD8-49C9-BE8E-F9F110C40675}" type="presParOf" srcId="{FF4143B3-B2F8-4F70-878B-8A08C77CB802}" destId="{C3382EC8-23C5-48FA-A83D-AA6B14E4288E}" srcOrd="1" destOrd="0" presId="urn:microsoft.com/office/officeart/2005/8/layout/hList3"/>
    <dgm:cxn modelId="{93418ADA-4FD3-4BDC-8E7D-B51978F0E0AF}" type="presParOf" srcId="{FF4143B3-B2F8-4F70-878B-8A08C77CB802}" destId="{FC82B19B-029B-4857-9068-0EE95E4C2E50}" srcOrd="2" destOrd="0" presId="urn:microsoft.com/office/officeart/2005/8/layout/hList3"/>
    <dgm:cxn modelId="{B172DEA1-5A8A-478F-A43B-AA618B1051EC}" type="presParOf" srcId="{54EDA160-BFC8-4350-8B65-4237C4D9EA0A}" destId="{3F9556EA-D86A-460C-B876-42537B50CDC9}"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024A5F-EA49-4783-8439-FE1F2A37292C}"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n-GB"/>
        </a:p>
      </dgm:t>
    </dgm:pt>
    <dgm:pt modelId="{B8E2F231-CB50-4819-A6BC-FC9FF9329E8D}">
      <dgm:prSet/>
      <dgm:spPr/>
      <dgm:t>
        <a:bodyPr/>
        <a:lstStyle/>
        <a:p>
          <a:endParaRPr lang="en-GB"/>
        </a:p>
      </dgm:t>
    </dgm:pt>
    <dgm:pt modelId="{73D2C109-183E-467B-8496-C7C078DF0026}" type="parTrans" cxnId="{79083FEC-0871-4C05-84BB-0DFA8BF32646}">
      <dgm:prSet/>
      <dgm:spPr/>
      <dgm:t>
        <a:bodyPr/>
        <a:lstStyle/>
        <a:p>
          <a:endParaRPr lang="en-GB"/>
        </a:p>
      </dgm:t>
    </dgm:pt>
    <dgm:pt modelId="{1B9CF5BE-FE4F-40E6-AFFD-5FAD7FDDCACF}" type="sibTrans" cxnId="{79083FEC-0871-4C05-84BB-0DFA8BF32646}">
      <dgm:prSet/>
      <dgm:spPr/>
      <dgm:t>
        <a:bodyPr/>
        <a:lstStyle/>
        <a:p>
          <a:endParaRPr lang="en-GB"/>
        </a:p>
      </dgm:t>
    </dgm:pt>
    <dgm:pt modelId="{1E94EFEF-FDCF-4CE9-92F1-193D771C66CB}">
      <dgm:prSet custT="1"/>
      <dgm:spPr/>
      <dgm:t>
        <a:bodyPr/>
        <a:lstStyle/>
        <a:p>
          <a:r>
            <a:rPr lang="en-GB" sz="3200" dirty="0"/>
            <a:t>Leadership &amp; Management</a:t>
          </a:r>
        </a:p>
        <a:p>
          <a:endParaRPr lang="en-GB" sz="2400" dirty="0"/>
        </a:p>
        <a:p>
          <a:r>
            <a:rPr lang="en-GB" sz="2000" dirty="0"/>
            <a:t>11 capabilities </a:t>
          </a:r>
        </a:p>
      </dgm:t>
    </dgm:pt>
    <dgm:pt modelId="{5D806D80-3352-40C5-83C9-63ACBC13F9AA}" type="parTrans" cxnId="{464C2C12-3C8F-424F-956D-5DB3F023F1E5}">
      <dgm:prSet/>
      <dgm:spPr/>
      <dgm:t>
        <a:bodyPr/>
        <a:lstStyle/>
        <a:p>
          <a:endParaRPr lang="en-GB"/>
        </a:p>
      </dgm:t>
    </dgm:pt>
    <dgm:pt modelId="{E54AA507-0939-422C-84B6-884A984810F5}" type="sibTrans" cxnId="{464C2C12-3C8F-424F-956D-5DB3F023F1E5}">
      <dgm:prSet/>
      <dgm:spPr/>
      <dgm:t>
        <a:bodyPr/>
        <a:lstStyle/>
        <a:p>
          <a:endParaRPr lang="en-GB"/>
        </a:p>
      </dgm:t>
    </dgm:pt>
    <dgm:pt modelId="{31B87398-6B10-4851-9EEA-D2CEADBD9779}">
      <dgm:prSet custT="1"/>
      <dgm:spPr/>
      <dgm:t>
        <a:bodyPr/>
        <a:lstStyle/>
        <a:p>
          <a:r>
            <a:rPr lang="en-GB" sz="3200" dirty="0"/>
            <a:t>Education (self &amp; others)</a:t>
          </a:r>
          <a:endParaRPr lang="en-GB" sz="2400" dirty="0"/>
        </a:p>
        <a:p>
          <a:r>
            <a:rPr lang="en-GB" sz="2000" dirty="0"/>
            <a:t>8 capabilities </a:t>
          </a:r>
        </a:p>
      </dgm:t>
    </dgm:pt>
    <dgm:pt modelId="{A804C848-545D-4664-832D-08E1A6CFF491}" type="parTrans" cxnId="{AF92B465-E783-48BF-A035-8B08B8D1BBF0}">
      <dgm:prSet/>
      <dgm:spPr/>
      <dgm:t>
        <a:bodyPr/>
        <a:lstStyle/>
        <a:p>
          <a:endParaRPr lang="en-GB"/>
        </a:p>
      </dgm:t>
    </dgm:pt>
    <dgm:pt modelId="{4952C03E-A335-4AB5-97E0-83D152175AEB}" type="sibTrans" cxnId="{AF92B465-E783-48BF-A035-8B08B8D1BBF0}">
      <dgm:prSet/>
      <dgm:spPr/>
      <dgm:t>
        <a:bodyPr/>
        <a:lstStyle/>
        <a:p>
          <a:endParaRPr lang="en-GB"/>
        </a:p>
      </dgm:t>
    </dgm:pt>
    <dgm:pt modelId="{B7F2D76A-B5FB-43B4-8D52-128A980E9138}">
      <dgm:prSet custT="1"/>
      <dgm:spPr/>
      <dgm:t>
        <a:bodyPr/>
        <a:lstStyle/>
        <a:p>
          <a:r>
            <a:rPr lang="en-GB" sz="3200" dirty="0"/>
            <a:t>Research</a:t>
          </a:r>
        </a:p>
        <a:p>
          <a:r>
            <a:rPr lang="en-GB" sz="2000" dirty="0"/>
            <a:t>8 capabilities </a:t>
          </a:r>
          <a:r>
            <a:rPr lang="en-GB" sz="5800" dirty="0"/>
            <a:t> </a:t>
          </a:r>
        </a:p>
      </dgm:t>
    </dgm:pt>
    <dgm:pt modelId="{CD03A5FF-CF07-46FA-92D5-6586D0F96BA0}" type="parTrans" cxnId="{DB34F44C-94E2-4704-A6C8-071A3D30FF9A}">
      <dgm:prSet/>
      <dgm:spPr/>
      <dgm:t>
        <a:bodyPr/>
        <a:lstStyle/>
        <a:p>
          <a:endParaRPr lang="en-GB"/>
        </a:p>
      </dgm:t>
    </dgm:pt>
    <dgm:pt modelId="{B7245182-0996-40E1-A19D-E1CE820E2BFE}" type="sibTrans" cxnId="{DB34F44C-94E2-4704-A6C8-071A3D30FF9A}">
      <dgm:prSet/>
      <dgm:spPr/>
      <dgm:t>
        <a:bodyPr/>
        <a:lstStyle/>
        <a:p>
          <a:endParaRPr lang="en-GB"/>
        </a:p>
      </dgm:t>
    </dgm:pt>
    <dgm:pt modelId="{4969B4AA-315F-480E-AC43-830199B0A85D}">
      <dgm:prSet custT="1"/>
      <dgm:spPr/>
      <dgm:t>
        <a:bodyPr/>
        <a:lstStyle/>
        <a:p>
          <a:r>
            <a:rPr lang="en-GB" sz="3200" dirty="0"/>
            <a:t>Clinical Practice</a:t>
          </a:r>
        </a:p>
        <a:p>
          <a:endParaRPr lang="en-GB" sz="2000" dirty="0"/>
        </a:p>
        <a:p>
          <a:endParaRPr lang="en-GB" sz="2000" dirty="0"/>
        </a:p>
        <a:p>
          <a:r>
            <a:rPr lang="en-GB" sz="2000" dirty="0"/>
            <a:t>11 capabilities </a:t>
          </a:r>
        </a:p>
      </dgm:t>
    </dgm:pt>
    <dgm:pt modelId="{96D87A29-C243-4300-AF6F-4A2B872342EE}" type="sibTrans" cxnId="{5B570755-B52A-4A1E-972A-1DF5AF648119}">
      <dgm:prSet/>
      <dgm:spPr/>
      <dgm:t>
        <a:bodyPr/>
        <a:lstStyle/>
        <a:p>
          <a:endParaRPr lang="en-GB"/>
        </a:p>
      </dgm:t>
    </dgm:pt>
    <dgm:pt modelId="{DFD260D5-C764-4A32-BB32-3E8E2C1E0043}" type="parTrans" cxnId="{5B570755-B52A-4A1E-972A-1DF5AF648119}">
      <dgm:prSet/>
      <dgm:spPr/>
      <dgm:t>
        <a:bodyPr/>
        <a:lstStyle/>
        <a:p>
          <a:endParaRPr lang="en-GB"/>
        </a:p>
      </dgm:t>
    </dgm:pt>
    <dgm:pt modelId="{05D0BADA-6B6E-4A50-B025-1E7D9CD42C23}">
      <dgm:prSet/>
      <dgm:spPr/>
      <dgm:t>
        <a:bodyPr/>
        <a:lstStyle/>
        <a:p>
          <a:endParaRPr lang="en-GB" dirty="0"/>
        </a:p>
      </dgm:t>
    </dgm:pt>
    <dgm:pt modelId="{9AC678E7-78A1-41A8-BF42-A48D6EBC0A0E}" type="sibTrans" cxnId="{3EC86FF2-2842-49B8-8CB3-2B2622D65BC8}">
      <dgm:prSet/>
      <dgm:spPr/>
      <dgm:t>
        <a:bodyPr/>
        <a:lstStyle/>
        <a:p>
          <a:endParaRPr lang="en-GB"/>
        </a:p>
      </dgm:t>
    </dgm:pt>
    <dgm:pt modelId="{656E79F0-1C40-42BD-9ACE-CD4010E2C2E1}" type="parTrans" cxnId="{3EC86FF2-2842-49B8-8CB3-2B2622D65BC8}">
      <dgm:prSet/>
      <dgm:spPr/>
      <dgm:t>
        <a:bodyPr/>
        <a:lstStyle/>
        <a:p>
          <a:endParaRPr lang="en-GB"/>
        </a:p>
      </dgm:t>
    </dgm:pt>
    <dgm:pt modelId="{56F2594F-6FA5-4417-978E-C9DE7CCA11FA}" type="pres">
      <dgm:prSet presAssocID="{BD024A5F-EA49-4783-8439-FE1F2A37292C}" presName="diagram" presStyleCnt="0">
        <dgm:presLayoutVars>
          <dgm:chMax val="1"/>
          <dgm:dir/>
          <dgm:animLvl val="ctr"/>
          <dgm:resizeHandles val="exact"/>
        </dgm:presLayoutVars>
      </dgm:prSet>
      <dgm:spPr/>
    </dgm:pt>
    <dgm:pt modelId="{57D95E7D-E5DD-45BF-B3B9-0A1082D7D159}" type="pres">
      <dgm:prSet presAssocID="{BD024A5F-EA49-4783-8439-FE1F2A37292C}" presName="matrix" presStyleCnt="0"/>
      <dgm:spPr/>
    </dgm:pt>
    <dgm:pt modelId="{80B20658-461C-42B3-B238-868C0076FE2D}" type="pres">
      <dgm:prSet presAssocID="{BD024A5F-EA49-4783-8439-FE1F2A37292C}" presName="tile1" presStyleLbl="node1" presStyleIdx="0" presStyleCnt="4" custLinFactNeighborX="-5126" custLinFactNeighborY="0"/>
      <dgm:spPr/>
    </dgm:pt>
    <dgm:pt modelId="{ECCA389A-0BA9-4A19-A216-930BFDF7311B}" type="pres">
      <dgm:prSet presAssocID="{BD024A5F-EA49-4783-8439-FE1F2A37292C}" presName="tile1text" presStyleLbl="node1" presStyleIdx="0" presStyleCnt="4">
        <dgm:presLayoutVars>
          <dgm:chMax val="0"/>
          <dgm:chPref val="0"/>
          <dgm:bulletEnabled val="1"/>
        </dgm:presLayoutVars>
      </dgm:prSet>
      <dgm:spPr/>
    </dgm:pt>
    <dgm:pt modelId="{2026CCC1-A192-4709-82B1-5349228598AF}" type="pres">
      <dgm:prSet presAssocID="{BD024A5F-EA49-4783-8439-FE1F2A37292C}" presName="tile2" presStyleLbl="node1" presStyleIdx="1" presStyleCnt="4"/>
      <dgm:spPr/>
    </dgm:pt>
    <dgm:pt modelId="{4688C01B-1F13-4150-AC0D-14ED5AA09474}" type="pres">
      <dgm:prSet presAssocID="{BD024A5F-EA49-4783-8439-FE1F2A37292C}" presName="tile2text" presStyleLbl="node1" presStyleIdx="1" presStyleCnt="4">
        <dgm:presLayoutVars>
          <dgm:chMax val="0"/>
          <dgm:chPref val="0"/>
          <dgm:bulletEnabled val="1"/>
        </dgm:presLayoutVars>
      </dgm:prSet>
      <dgm:spPr/>
    </dgm:pt>
    <dgm:pt modelId="{B112A137-00A8-46BB-9CA7-8E543197ADE5}" type="pres">
      <dgm:prSet presAssocID="{BD024A5F-EA49-4783-8439-FE1F2A37292C}" presName="tile3" presStyleLbl="node1" presStyleIdx="2" presStyleCnt="4" custLinFactNeighborY="0"/>
      <dgm:spPr/>
    </dgm:pt>
    <dgm:pt modelId="{C6C132C7-C0E7-4E82-84D2-2C802D5512B4}" type="pres">
      <dgm:prSet presAssocID="{BD024A5F-EA49-4783-8439-FE1F2A37292C}" presName="tile3text" presStyleLbl="node1" presStyleIdx="2" presStyleCnt="4">
        <dgm:presLayoutVars>
          <dgm:chMax val="0"/>
          <dgm:chPref val="0"/>
          <dgm:bulletEnabled val="1"/>
        </dgm:presLayoutVars>
      </dgm:prSet>
      <dgm:spPr/>
    </dgm:pt>
    <dgm:pt modelId="{57A9F22B-22A4-4926-A54F-35733497812F}" type="pres">
      <dgm:prSet presAssocID="{BD024A5F-EA49-4783-8439-FE1F2A37292C}" presName="tile4" presStyleLbl="node1" presStyleIdx="3" presStyleCnt="4"/>
      <dgm:spPr/>
    </dgm:pt>
    <dgm:pt modelId="{4BC8B6C9-38D7-4E96-9E03-B851795C9C7B}" type="pres">
      <dgm:prSet presAssocID="{BD024A5F-EA49-4783-8439-FE1F2A37292C}" presName="tile4text" presStyleLbl="node1" presStyleIdx="3" presStyleCnt="4">
        <dgm:presLayoutVars>
          <dgm:chMax val="0"/>
          <dgm:chPref val="0"/>
          <dgm:bulletEnabled val="1"/>
        </dgm:presLayoutVars>
      </dgm:prSet>
      <dgm:spPr/>
    </dgm:pt>
    <dgm:pt modelId="{1BA07E61-16CF-449A-91CC-F5F0B7C482A9}" type="pres">
      <dgm:prSet presAssocID="{BD024A5F-EA49-4783-8439-FE1F2A37292C}" presName="centerTile" presStyleLbl="fgShp" presStyleIdx="0" presStyleCnt="1" custFlipVert="1" custFlipHor="1" custScaleX="12161" custScaleY="14039">
        <dgm:presLayoutVars>
          <dgm:chMax val="0"/>
          <dgm:chPref val="0"/>
        </dgm:presLayoutVars>
      </dgm:prSet>
      <dgm:spPr/>
    </dgm:pt>
  </dgm:ptLst>
  <dgm:cxnLst>
    <dgm:cxn modelId="{464C2C12-3C8F-424F-956D-5DB3F023F1E5}" srcId="{05D0BADA-6B6E-4A50-B025-1E7D9CD42C23}" destId="{1E94EFEF-FDCF-4CE9-92F1-193D771C66CB}" srcOrd="1" destOrd="0" parTransId="{5D806D80-3352-40C5-83C9-63ACBC13F9AA}" sibTransId="{E54AA507-0939-422C-84B6-884A984810F5}"/>
    <dgm:cxn modelId="{CD01EC1C-C8EA-428A-B871-8DE2C1A613B5}" type="presOf" srcId="{31B87398-6B10-4851-9EEA-D2CEADBD9779}" destId="{B112A137-00A8-46BB-9CA7-8E543197ADE5}" srcOrd="0" destOrd="0" presId="urn:microsoft.com/office/officeart/2005/8/layout/matrix1"/>
    <dgm:cxn modelId="{AF92B465-E783-48BF-A035-8B08B8D1BBF0}" srcId="{05D0BADA-6B6E-4A50-B025-1E7D9CD42C23}" destId="{31B87398-6B10-4851-9EEA-D2CEADBD9779}" srcOrd="2" destOrd="0" parTransId="{A804C848-545D-4664-832D-08E1A6CFF491}" sibTransId="{4952C03E-A335-4AB5-97E0-83D152175AEB}"/>
    <dgm:cxn modelId="{2726AE49-F038-4A0D-87CA-48B6A74F1B46}" type="presOf" srcId="{B7F2D76A-B5FB-43B4-8D52-128A980E9138}" destId="{4BC8B6C9-38D7-4E96-9E03-B851795C9C7B}" srcOrd="1" destOrd="0" presId="urn:microsoft.com/office/officeart/2005/8/layout/matrix1"/>
    <dgm:cxn modelId="{DB34F44C-94E2-4704-A6C8-071A3D30FF9A}" srcId="{05D0BADA-6B6E-4A50-B025-1E7D9CD42C23}" destId="{B7F2D76A-B5FB-43B4-8D52-128A980E9138}" srcOrd="3" destOrd="0" parTransId="{CD03A5FF-CF07-46FA-92D5-6586D0F96BA0}" sibTransId="{B7245182-0996-40E1-A19D-E1CE820E2BFE}"/>
    <dgm:cxn modelId="{5B570755-B52A-4A1E-972A-1DF5AF648119}" srcId="{05D0BADA-6B6E-4A50-B025-1E7D9CD42C23}" destId="{4969B4AA-315F-480E-AC43-830199B0A85D}" srcOrd="0" destOrd="0" parTransId="{DFD260D5-C764-4A32-BB32-3E8E2C1E0043}" sibTransId="{96D87A29-C243-4300-AF6F-4A2B872342EE}"/>
    <dgm:cxn modelId="{3D091A7B-838F-451F-8FAF-16DBD12E094C}" type="presOf" srcId="{BD024A5F-EA49-4783-8439-FE1F2A37292C}" destId="{56F2594F-6FA5-4417-978E-C9DE7CCA11FA}" srcOrd="0" destOrd="0" presId="urn:microsoft.com/office/officeart/2005/8/layout/matrix1"/>
    <dgm:cxn modelId="{7F9BAF7C-0B08-4892-83F8-6204FF6DC7AC}" type="presOf" srcId="{4969B4AA-315F-480E-AC43-830199B0A85D}" destId="{ECCA389A-0BA9-4A19-A216-930BFDF7311B}" srcOrd="1" destOrd="0" presId="urn:microsoft.com/office/officeart/2005/8/layout/matrix1"/>
    <dgm:cxn modelId="{3AA65596-12C1-4EF1-A9A8-E53212795033}" type="presOf" srcId="{31B87398-6B10-4851-9EEA-D2CEADBD9779}" destId="{C6C132C7-C0E7-4E82-84D2-2C802D5512B4}" srcOrd="1" destOrd="0" presId="urn:microsoft.com/office/officeart/2005/8/layout/matrix1"/>
    <dgm:cxn modelId="{9A9CB4B0-CC4E-417C-88A4-B059F3EF9894}" type="presOf" srcId="{05D0BADA-6B6E-4A50-B025-1E7D9CD42C23}" destId="{1BA07E61-16CF-449A-91CC-F5F0B7C482A9}" srcOrd="0" destOrd="0" presId="urn:microsoft.com/office/officeart/2005/8/layout/matrix1"/>
    <dgm:cxn modelId="{A0A716C6-EE64-46BD-B1EB-EC2438811388}" type="presOf" srcId="{4969B4AA-315F-480E-AC43-830199B0A85D}" destId="{80B20658-461C-42B3-B238-868C0076FE2D}" srcOrd="0" destOrd="0" presId="urn:microsoft.com/office/officeart/2005/8/layout/matrix1"/>
    <dgm:cxn modelId="{313E89C7-8887-48E5-AB8E-AEAF4B223A56}" type="presOf" srcId="{1E94EFEF-FDCF-4CE9-92F1-193D771C66CB}" destId="{4688C01B-1F13-4150-AC0D-14ED5AA09474}" srcOrd="1" destOrd="0" presId="urn:microsoft.com/office/officeart/2005/8/layout/matrix1"/>
    <dgm:cxn modelId="{79083FEC-0871-4C05-84BB-0DFA8BF32646}" srcId="{BD024A5F-EA49-4783-8439-FE1F2A37292C}" destId="{B8E2F231-CB50-4819-A6BC-FC9FF9329E8D}" srcOrd="1" destOrd="0" parTransId="{73D2C109-183E-467B-8496-C7C078DF0026}" sibTransId="{1B9CF5BE-FE4F-40E6-AFFD-5FAD7FDDCACF}"/>
    <dgm:cxn modelId="{1660F6F0-060A-4767-8D3D-AF2942CD5E85}" type="presOf" srcId="{1E94EFEF-FDCF-4CE9-92F1-193D771C66CB}" destId="{2026CCC1-A192-4709-82B1-5349228598AF}" srcOrd="0" destOrd="0" presId="urn:microsoft.com/office/officeart/2005/8/layout/matrix1"/>
    <dgm:cxn modelId="{3EC86FF2-2842-49B8-8CB3-2B2622D65BC8}" srcId="{BD024A5F-EA49-4783-8439-FE1F2A37292C}" destId="{05D0BADA-6B6E-4A50-B025-1E7D9CD42C23}" srcOrd="0" destOrd="0" parTransId="{656E79F0-1C40-42BD-9ACE-CD4010E2C2E1}" sibTransId="{9AC678E7-78A1-41A8-BF42-A48D6EBC0A0E}"/>
    <dgm:cxn modelId="{C34EDAF3-7D9A-4339-90C2-BAF6AADEFBFE}" type="presOf" srcId="{B7F2D76A-B5FB-43B4-8D52-128A980E9138}" destId="{57A9F22B-22A4-4926-A54F-35733497812F}" srcOrd="0" destOrd="0" presId="urn:microsoft.com/office/officeart/2005/8/layout/matrix1"/>
    <dgm:cxn modelId="{503A0EEC-436E-4E6F-A8A6-33B31A934856}" type="presParOf" srcId="{56F2594F-6FA5-4417-978E-C9DE7CCA11FA}" destId="{57D95E7D-E5DD-45BF-B3B9-0A1082D7D159}" srcOrd="0" destOrd="0" presId="urn:microsoft.com/office/officeart/2005/8/layout/matrix1"/>
    <dgm:cxn modelId="{FFB834A1-D84F-4D39-8D24-C61D432B6AB8}" type="presParOf" srcId="{57D95E7D-E5DD-45BF-B3B9-0A1082D7D159}" destId="{80B20658-461C-42B3-B238-868C0076FE2D}" srcOrd="0" destOrd="0" presId="urn:microsoft.com/office/officeart/2005/8/layout/matrix1"/>
    <dgm:cxn modelId="{41CF5F32-81AE-4C5B-BFFB-DBB984FFF2FB}" type="presParOf" srcId="{57D95E7D-E5DD-45BF-B3B9-0A1082D7D159}" destId="{ECCA389A-0BA9-4A19-A216-930BFDF7311B}" srcOrd="1" destOrd="0" presId="urn:microsoft.com/office/officeart/2005/8/layout/matrix1"/>
    <dgm:cxn modelId="{F59D39F3-6629-4144-AA3C-F59ECC9318F6}" type="presParOf" srcId="{57D95E7D-E5DD-45BF-B3B9-0A1082D7D159}" destId="{2026CCC1-A192-4709-82B1-5349228598AF}" srcOrd="2" destOrd="0" presId="urn:microsoft.com/office/officeart/2005/8/layout/matrix1"/>
    <dgm:cxn modelId="{1F08C726-8006-42AB-BCD0-C59AF881D486}" type="presParOf" srcId="{57D95E7D-E5DD-45BF-B3B9-0A1082D7D159}" destId="{4688C01B-1F13-4150-AC0D-14ED5AA09474}" srcOrd="3" destOrd="0" presId="urn:microsoft.com/office/officeart/2005/8/layout/matrix1"/>
    <dgm:cxn modelId="{CC6D4FFD-526E-4D19-8CD4-189A50A38B00}" type="presParOf" srcId="{57D95E7D-E5DD-45BF-B3B9-0A1082D7D159}" destId="{B112A137-00A8-46BB-9CA7-8E543197ADE5}" srcOrd="4" destOrd="0" presId="urn:microsoft.com/office/officeart/2005/8/layout/matrix1"/>
    <dgm:cxn modelId="{9957F55D-6339-47B4-B7E0-DDE86940B405}" type="presParOf" srcId="{57D95E7D-E5DD-45BF-B3B9-0A1082D7D159}" destId="{C6C132C7-C0E7-4E82-84D2-2C802D5512B4}" srcOrd="5" destOrd="0" presId="urn:microsoft.com/office/officeart/2005/8/layout/matrix1"/>
    <dgm:cxn modelId="{08727C00-5321-45A3-8DEA-F9503558DC01}" type="presParOf" srcId="{57D95E7D-E5DD-45BF-B3B9-0A1082D7D159}" destId="{57A9F22B-22A4-4926-A54F-35733497812F}" srcOrd="6" destOrd="0" presId="urn:microsoft.com/office/officeart/2005/8/layout/matrix1"/>
    <dgm:cxn modelId="{121D6F36-0199-4238-87A0-271D3F482922}" type="presParOf" srcId="{57D95E7D-E5DD-45BF-B3B9-0A1082D7D159}" destId="{4BC8B6C9-38D7-4E96-9E03-B851795C9C7B}" srcOrd="7" destOrd="0" presId="urn:microsoft.com/office/officeart/2005/8/layout/matrix1"/>
    <dgm:cxn modelId="{FF1AA9DF-1F26-4A7D-98AE-63B866C5A0AE}" type="presParOf" srcId="{56F2594F-6FA5-4417-978E-C9DE7CCA11FA}" destId="{1BA07E61-16CF-449A-91CC-F5F0B7C482A9}"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20658-461C-42B3-B238-868C0076FE2D}">
      <dsp:nvSpPr>
        <dsp:cNvPr id="0" name=""/>
        <dsp:cNvSpPr/>
      </dsp:nvSpPr>
      <dsp:spPr>
        <a:xfrm rot="16200000">
          <a:off x="969168" y="-969168"/>
          <a:ext cx="1947862" cy="38862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dirty="0"/>
            <a:t>Clinical Practice</a:t>
          </a:r>
        </a:p>
      </dsp:txBody>
      <dsp:txXfrm rot="5400000">
        <a:off x="-1" y="1"/>
        <a:ext cx="3886200" cy="1460896"/>
      </dsp:txXfrm>
    </dsp:sp>
    <dsp:sp modelId="{2026CCC1-A192-4709-82B1-5349228598AF}">
      <dsp:nvSpPr>
        <dsp:cNvPr id="0" name=""/>
        <dsp:cNvSpPr/>
      </dsp:nvSpPr>
      <dsp:spPr>
        <a:xfrm>
          <a:off x="3886200" y="0"/>
          <a:ext cx="3886200" cy="1947862"/>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dirty="0"/>
            <a:t>Leadership &amp; Management</a:t>
          </a:r>
        </a:p>
      </dsp:txBody>
      <dsp:txXfrm>
        <a:off x="3886200" y="0"/>
        <a:ext cx="3886200" cy="1460896"/>
      </dsp:txXfrm>
    </dsp:sp>
    <dsp:sp modelId="{B112A137-00A8-46BB-9CA7-8E543197ADE5}">
      <dsp:nvSpPr>
        <dsp:cNvPr id="0" name=""/>
        <dsp:cNvSpPr/>
      </dsp:nvSpPr>
      <dsp:spPr>
        <a:xfrm rot="10800000">
          <a:off x="0" y="1947862"/>
          <a:ext cx="3886200" cy="1947862"/>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dirty="0"/>
            <a:t>Education (self &amp; others)</a:t>
          </a:r>
        </a:p>
      </dsp:txBody>
      <dsp:txXfrm rot="10800000">
        <a:off x="0" y="2434828"/>
        <a:ext cx="3886200" cy="1460896"/>
      </dsp:txXfrm>
    </dsp:sp>
    <dsp:sp modelId="{57A9F22B-22A4-4926-A54F-35733497812F}">
      <dsp:nvSpPr>
        <dsp:cNvPr id="0" name=""/>
        <dsp:cNvSpPr/>
      </dsp:nvSpPr>
      <dsp:spPr>
        <a:xfrm rot="5400000">
          <a:off x="4855368" y="978693"/>
          <a:ext cx="1947862" cy="3886200"/>
        </a:xfrm>
        <a:prstGeom prst="round1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dirty="0"/>
            <a:t>Research </a:t>
          </a:r>
        </a:p>
      </dsp:txBody>
      <dsp:txXfrm rot="-5400000">
        <a:off x="3886199" y="2434828"/>
        <a:ext cx="3886200" cy="1460896"/>
      </dsp:txXfrm>
    </dsp:sp>
    <dsp:sp modelId="{1BA07E61-16CF-449A-91CC-F5F0B7C482A9}">
      <dsp:nvSpPr>
        <dsp:cNvPr id="0" name=""/>
        <dsp:cNvSpPr/>
      </dsp:nvSpPr>
      <dsp:spPr>
        <a:xfrm>
          <a:off x="2720340" y="1460896"/>
          <a:ext cx="2331720" cy="973931"/>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4 Pillars of Practice</a:t>
          </a:r>
        </a:p>
      </dsp:txBody>
      <dsp:txXfrm>
        <a:off x="2767883" y="1508439"/>
        <a:ext cx="2236634" cy="878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AB005-94F8-4F32-BB32-C492CC5CAFB5}">
      <dsp:nvSpPr>
        <dsp:cNvPr id="0" name=""/>
        <dsp:cNvSpPr/>
      </dsp:nvSpPr>
      <dsp:spPr>
        <a:xfrm>
          <a:off x="0" y="31177"/>
          <a:ext cx="8229600" cy="1480390"/>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GB" sz="5200" kern="1200" dirty="0"/>
            <a:t>Advanced Clinical Practice</a:t>
          </a:r>
        </a:p>
      </dsp:txBody>
      <dsp:txXfrm>
        <a:off x="0" y="31177"/>
        <a:ext cx="8229600" cy="1480390"/>
      </dsp:txXfrm>
    </dsp:sp>
    <dsp:sp modelId="{22ED7B30-EEAF-4A90-9233-206954DAF569}">
      <dsp:nvSpPr>
        <dsp:cNvPr id="0" name=""/>
        <dsp:cNvSpPr/>
      </dsp:nvSpPr>
      <dsp:spPr>
        <a:xfrm>
          <a:off x="4018" y="1480390"/>
          <a:ext cx="2740521" cy="3108820"/>
        </a:xfrm>
        <a:prstGeom prst="rect">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GB" sz="3100" kern="1200" dirty="0"/>
            <a:t>It is a level of practice </a:t>
          </a:r>
        </a:p>
      </dsp:txBody>
      <dsp:txXfrm>
        <a:off x="4018" y="1480390"/>
        <a:ext cx="2740521" cy="3108820"/>
      </dsp:txXfrm>
    </dsp:sp>
    <dsp:sp modelId="{C3382EC8-23C5-48FA-A83D-AA6B14E4288E}">
      <dsp:nvSpPr>
        <dsp:cNvPr id="0" name=""/>
        <dsp:cNvSpPr/>
      </dsp:nvSpPr>
      <dsp:spPr>
        <a:xfrm>
          <a:off x="2744539" y="1480390"/>
          <a:ext cx="2740521" cy="3108820"/>
        </a:xfrm>
        <a:prstGeom prst="rect">
          <a:avLst/>
        </a:prstGeom>
        <a:solidFill>
          <a:schemeClr val="accent5">
            <a:shade val="50000"/>
            <a:hueOff val="168648"/>
            <a:satOff val="-3730"/>
            <a:lumOff val="279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GB" sz="3100" kern="1200" dirty="0"/>
            <a:t>Encompasses the four pillars of practice</a:t>
          </a:r>
        </a:p>
      </dsp:txBody>
      <dsp:txXfrm>
        <a:off x="2744539" y="1480390"/>
        <a:ext cx="2740521" cy="3108820"/>
      </dsp:txXfrm>
    </dsp:sp>
    <dsp:sp modelId="{FC82B19B-029B-4857-9068-0EE95E4C2E50}">
      <dsp:nvSpPr>
        <dsp:cNvPr id="0" name=""/>
        <dsp:cNvSpPr/>
      </dsp:nvSpPr>
      <dsp:spPr>
        <a:xfrm>
          <a:off x="5485060" y="1480390"/>
          <a:ext cx="2740521" cy="3108820"/>
        </a:xfrm>
        <a:prstGeom prst="rect">
          <a:avLst/>
        </a:prstGeom>
        <a:solidFill>
          <a:schemeClr val="accent5">
            <a:shade val="50000"/>
            <a:hueOff val="168648"/>
            <a:satOff val="-3730"/>
            <a:lumOff val="279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GB" sz="3100" kern="1200" dirty="0"/>
            <a:t>Core capabilities and area specific competence</a:t>
          </a:r>
        </a:p>
      </dsp:txBody>
      <dsp:txXfrm>
        <a:off x="5485060" y="1480390"/>
        <a:ext cx="2740521" cy="3108820"/>
      </dsp:txXfrm>
    </dsp:sp>
    <dsp:sp modelId="{3F9556EA-D86A-460C-B876-42537B50CDC9}">
      <dsp:nvSpPr>
        <dsp:cNvPr id="0" name=""/>
        <dsp:cNvSpPr/>
      </dsp:nvSpPr>
      <dsp:spPr>
        <a:xfrm>
          <a:off x="0" y="4589210"/>
          <a:ext cx="8229600" cy="345424"/>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20658-461C-42B3-B238-868C0076FE2D}">
      <dsp:nvSpPr>
        <dsp:cNvPr id="0" name=""/>
        <dsp:cNvSpPr/>
      </dsp:nvSpPr>
      <dsp:spPr>
        <a:xfrm rot="16200000">
          <a:off x="656946" y="-656946"/>
          <a:ext cx="2664295" cy="3978188"/>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kern="1200" dirty="0"/>
            <a:t>Clinical Practice</a:t>
          </a:r>
        </a:p>
        <a:p>
          <a:pPr marL="0" lvl="0" indent="0" algn="ctr" defTabSz="1422400">
            <a:lnSpc>
              <a:spcPct val="90000"/>
            </a:lnSpc>
            <a:spcBef>
              <a:spcPct val="0"/>
            </a:spcBef>
            <a:spcAft>
              <a:spcPct val="35000"/>
            </a:spcAft>
            <a:buNone/>
          </a:pPr>
          <a:endParaRPr lang="en-GB" sz="2000" kern="1200" dirty="0"/>
        </a:p>
        <a:p>
          <a:pPr marL="0" lvl="0" indent="0" algn="ctr" defTabSz="1422400">
            <a:lnSpc>
              <a:spcPct val="90000"/>
            </a:lnSpc>
            <a:spcBef>
              <a:spcPct val="0"/>
            </a:spcBef>
            <a:spcAft>
              <a:spcPct val="35000"/>
            </a:spcAft>
            <a:buNone/>
          </a:pPr>
          <a:endParaRPr lang="en-GB" sz="2000" kern="1200" dirty="0"/>
        </a:p>
        <a:p>
          <a:pPr marL="0" lvl="0" indent="0" algn="ctr" defTabSz="1422400">
            <a:lnSpc>
              <a:spcPct val="90000"/>
            </a:lnSpc>
            <a:spcBef>
              <a:spcPct val="0"/>
            </a:spcBef>
            <a:spcAft>
              <a:spcPct val="35000"/>
            </a:spcAft>
            <a:buNone/>
          </a:pPr>
          <a:r>
            <a:rPr lang="en-GB" sz="2000" kern="1200" dirty="0"/>
            <a:t>11 capabilities </a:t>
          </a:r>
        </a:p>
      </dsp:txBody>
      <dsp:txXfrm rot="5400000">
        <a:off x="-1" y="1"/>
        <a:ext cx="3978188" cy="1998222"/>
      </dsp:txXfrm>
    </dsp:sp>
    <dsp:sp modelId="{2026CCC1-A192-4709-82B1-5349228598AF}">
      <dsp:nvSpPr>
        <dsp:cNvPr id="0" name=""/>
        <dsp:cNvSpPr/>
      </dsp:nvSpPr>
      <dsp:spPr>
        <a:xfrm>
          <a:off x="3978188" y="0"/>
          <a:ext cx="3978188" cy="2664295"/>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kern="1200" dirty="0"/>
            <a:t>Leadership &amp; Management</a:t>
          </a:r>
        </a:p>
        <a:p>
          <a:pPr marL="0" lvl="0" indent="0" algn="ctr" defTabSz="1422400">
            <a:lnSpc>
              <a:spcPct val="90000"/>
            </a:lnSpc>
            <a:spcBef>
              <a:spcPct val="0"/>
            </a:spcBef>
            <a:spcAft>
              <a:spcPct val="35000"/>
            </a:spcAft>
            <a:buNone/>
          </a:pPr>
          <a:endParaRPr lang="en-GB" sz="2400" kern="1200" dirty="0"/>
        </a:p>
        <a:p>
          <a:pPr marL="0" lvl="0" indent="0" algn="ctr" defTabSz="1422400">
            <a:lnSpc>
              <a:spcPct val="90000"/>
            </a:lnSpc>
            <a:spcBef>
              <a:spcPct val="0"/>
            </a:spcBef>
            <a:spcAft>
              <a:spcPct val="35000"/>
            </a:spcAft>
            <a:buNone/>
          </a:pPr>
          <a:r>
            <a:rPr lang="en-GB" sz="2000" kern="1200" dirty="0"/>
            <a:t>11 capabilities </a:t>
          </a:r>
        </a:p>
      </dsp:txBody>
      <dsp:txXfrm>
        <a:off x="3978188" y="0"/>
        <a:ext cx="3978188" cy="1998222"/>
      </dsp:txXfrm>
    </dsp:sp>
    <dsp:sp modelId="{B112A137-00A8-46BB-9CA7-8E543197ADE5}">
      <dsp:nvSpPr>
        <dsp:cNvPr id="0" name=""/>
        <dsp:cNvSpPr/>
      </dsp:nvSpPr>
      <dsp:spPr>
        <a:xfrm rot="10800000">
          <a:off x="0" y="2664295"/>
          <a:ext cx="3978188" cy="2664295"/>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kern="1200" dirty="0"/>
            <a:t>Education (self &amp; others)</a:t>
          </a:r>
          <a:endParaRPr lang="en-GB" sz="2400" kern="1200" dirty="0"/>
        </a:p>
        <a:p>
          <a:pPr marL="0" lvl="0" indent="0" algn="ctr" defTabSz="1422400">
            <a:lnSpc>
              <a:spcPct val="90000"/>
            </a:lnSpc>
            <a:spcBef>
              <a:spcPct val="0"/>
            </a:spcBef>
            <a:spcAft>
              <a:spcPct val="35000"/>
            </a:spcAft>
            <a:buNone/>
          </a:pPr>
          <a:r>
            <a:rPr lang="en-GB" sz="2000" kern="1200" dirty="0"/>
            <a:t>8 capabilities </a:t>
          </a:r>
        </a:p>
      </dsp:txBody>
      <dsp:txXfrm rot="10800000">
        <a:off x="0" y="3330369"/>
        <a:ext cx="3978188" cy="1998222"/>
      </dsp:txXfrm>
    </dsp:sp>
    <dsp:sp modelId="{57A9F22B-22A4-4926-A54F-35733497812F}">
      <dsp:nvSpPr>
        <dsp:cNvPr id="0" name=""/>
        <dsp:cNvSpPr/>
      </dsp:nvSpPr>
      <dsp:spPr>
        <a:xfrm rot="5400000">
          <a:off x="4635134" y="2007349"/>
          <a:ext cx="2664295" cy="3978188"/>
        </a:xfrm>
        <a:prstGeom prst="round1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kern="1200" dirty="0"/>
            <a:t>Research</a:t>
          </a:r>
        </a:p>
        <a:p>
          <a:pPr marL="0" lvl="0" indent="0" algn="ctr" defTabSz="1422400">
            <a:lnSpc>
              <a:spcPct val="90000"/>
            </a:lnSpc>
            <a:spcBef>
              <a:spcPct val="0"/>
            </a:spcBef>
            <a:spcAft>
              <a:spcPct val="35000"/>
            </a:spcAft>
            <a:buNone/>
          </a:pPr>
          <a:r>
            <a:rPr lang="en-GB" sz="2000" kern="1200" dirty="0"/>
            <a:t>8 capabilities </a:t>
          </a:r>
          <a:r>
            <a:rPr lang="en-GB" sz="5800" kern="1200" dirty="0"/>
            <a:t> </a:t>
          </a:r>
        </a:p>
      </dsp:txBody>
      <dsp:txXfrm rot="-5400000">
        <a:off x="3978188" y="3330369"/>
        <a:ext cx="3978188" cy="1998222"/>
      </dsp:txXfrm>
    </dsp:sp>
    <dsp:sp modelId="{1BA07E61-16CF-449A-91CC-F5F0B7C482A9}">
      <dsp:nvSpPr>
        <dsp:cNvPr id="0" name=""/>
        <dsp:cNvSpPr/>
      </dsp:nvSpPr>
      <dsp:spPr>
        <a:xfrm flipH="1" flipV="1">
          <a:off x="3833051" y="2570785"/>
          <a:ext cx="290272" cy="187020"/>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endParaRPr lang="en-GB" sz="800" kern="1200" dirty="0"/>
        </a:p>
      </dsp:txBody>
      <dsp:txXfrm rot="10800000">
        <a:off x="3842181" y="2579915"/>
        <a:ext cx="272012" cy="16876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D4A406-0BE5-4975-B91E-D73A987EC6A2}" type="datetimeFigureOut">
              <a:rPr lang="en-GB" smtClean="0"/>
              <a:t>07/02/2022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11B1B-FDF7-4285-A5A3-E00B16D1EF2D}" type="slidenum">
              <a:rPr lang="en-GB" smtClean="0"/>
              <a:t>‹#›</a:t>
            </a:fld>
            <a:endParaRPr lang="en-GB"/>
          </a:p>
        </p:txBody>
      </p:sp>
    </p:spTree>
    <p:extLst>
      <p:ext uri="{BB962C8B-B14F-4D97-AF65-F5344CB8AC3E}">
        <p14:creationId xmlns:p14="http://schemas.microsoft.com/office/powerpoint/2010/main" val="648263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pillars of practice are </a:t>
            </a:r>
            <a:r>
              <a:rPr lang="en-GB" b="1" u="sng" dirty="0"/>
              <a:t>not</a:t>
            </a:r>
            <a:r>
              <a:rPr lang="en-GB" dirty="0"/>
              <a:t> to be confused with the </a:t>
            </a:r>
            <a:r>
              <a:rPr lang="en-GB" b="1" dirty="0"/>
              <a:t>four pillars of physiotherapy practice</a:t>
            </a:r>
          </a:p>
          <a:p>
            <a:pPr marL="171450" indent="-171450">
              <a:buFontTx/>
              <a:buChar char="-"/>
            </a:pPr>
            <a:r>
              <a:rPr lang="en-GB" b="1" dirty="0"/>
              <a:t>Exercise, movement and rehabilitation</a:t>
            </a:r>
          </a:p>
          <a:p>
            <a:pPr marL="171450" indent="-171450">
              <a:buFontTx/>
              <a:buChar char="-"/>
            </a:pPr>
            <a:r>
              <a:rPr lang="en-GB" b="1" dirty="0"/>
              <a:t>Manual therapy and therapeutic handling</a:t>
            </a:r>
          </a:p>
          <a:p>
            <a:pPr marL="171450" indent="-171450">
              <a:buFontTx/>
              <a:buChar char="-"/>
            </a:pPr>
            <a:r>
              <a:rPr lang="en-GB" b="1" dirty="0"/>
              <a:t>Therapeutic and diagnostic technologies</a:t>
            </a:r>
          </a:p>
          <a:p>
            <a:pPr marL="171450" indent="-171450">
              <a:buFontTx/>
              <a:buChar char="-"/>
            </a:pPr>
            <a:r>
              <a:rPr lang="en-GB" b="1" dirty="0"/>
              <a:t>Allied approaches </a:t>
            </a:r>
          </a:p>
        </p:txBody>
      </p:sp>
      <p:sp>
        <p:nvSpPr>
          <p:cNvPr id="4" name="Slide Number Placeholder 3"/>
          <p:cNvSpPr>
            <a:spLocks noGrp="1"/>
          </p:cNvSpPr>
          <p:nvPr>
            <p:ph type="sldNum" sz="quarter" idx="5"/>
          </p:nvPr>
        </p:nvSpPr>
        <p:spPr/>
        <p:txBody>
          <a:bodyPr/>
          <a:lstStyle/>
          <a:p>
            <a:fld id="{A8611B1B-FDF7-4285-A5A3-E00B16D1EF2D}" type="slidenum">
              <a:rPr lang="en-GB" smtClean="0"/>
              <a:t>2</a:t>
            </a:fld>
            <a:endParaRPr lang="en-GB"/>
          </a:p>
        </p:txBody>
      </p:sp>
    </p:spTree>
    <p:extLst>
      <p:ext uri="{BB962C8B-B14F-4D97-AF65-F5344CB8AC3E}">
        <p14:creationId xmlns:p14="http://schemas.microsoft.com/office/powerpoint/2010/main" val="2626486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ACP’s will have developed their skills and knowledge to the same standards, and therefore all posts will contain some elements of each pillar but the composition may be different depending on the job role. </a:t>
            </a:r>
          </a:p>
        </p:txBody>
      </p:sp>
      <p:sp>
        <p:nvSpPr>
          <p:cNvPr id="4" name="Slide Number Placeholder 3"/>
          <p:cNvSpPr>
            <a:spLocks noGrp="1"/>
          </p:cNvSpPr>
          <p:nvPr>
            <p:ph type="sldNum" sz="quarter" idx="5"/>
          </p:nvPr>
        </p:nvSpPr>
        <p:spPr/>
        <p:txBody>
          <a:bodyPr/>
          <a:lstStyle/>
          <a:p>
            <a:fld id="{A8611B1B-FDF7-4285-A5A3-E00B16D1EF2D}" type="slidenum">
              <a:rPr lang="en-GB" smtClean="0"/>
              <a:t>3</a:t>
            </a:fld>
            <a:endParaRPr lang="en-GB"/>
          </a:p>
        </p:txBody>
      </p:sp>
    </p:spTree>
    <p:extLst>
      <p:ext uri="{BB962C8B-B14F-4D97-AF65-F5344CB8AC3E}">
        <p14:creationId xmlns:p14="http://schemas.microsoft.com/office/powerpoint/2010/main" val="99536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Roles contain the same element of all of the pillars but the proportion of their role for each pillar changes.  </a:t>
            </a:r>
          </a:p>
        </p:txBody>
      </p:sp>
      <p:sp>
        <p:nvSpPr>
          <p:cNvPr id="4" name="Slide Number Placeholder 3"/>
          <p:cNvSpPr>
            <a:spLocks noGrp="1"/>
          </p:cNvSpPr>
          <p:nvPr>
            <p:ph type="sldNum" sz="quarter" idx="5"/>
          </p:nvPr>
        </p:nvSpPr>
        <p:spPr/>
        <p:txBody>
          <a:bodyPr/>
          <a:lstStyle/>
          <a:p>
            <a:fld id="{A8611B1B-FDF7-4285-A5A3-E00B16D1EF2D}" type="slidenum">
              <a:rPr lang="en-GB" smtClean="0"/>
              <a:t>4</a:t>
            </a:fld>
            <a:endParaRPr lang="en-GB"/>
          </a:p>
        </p:txBody>
      </p:sp>
    </p:spTree>
    <p:extLst>
      <p:ext uri="{BB962C8B-B14F-4D97-AF65-F5344CB8AC3E}">
        <p14:creationId xmlns:p14="http://schemas.microsoft.com/office/powerpoint/2010/main" val="3692038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8611B1B-FDF7-4285-A5A3-E00B16D1EF2D}" type="slidenum">
              <a:rPr lang="en-GB" smtClean="0"/>
              <a:t>5</a:t>
            </a:fld>
            <a:endParaRPr lang="en-GB"/>
          </a:p>
        </p:txBody>
      </p:sp>
    </p:spTree>
    <p:extLst>
      <p:ext uri="{BB962C8B-B14F-4D97-AF65-F5344CB8AC3E}">
        <p14:creationId xmlns:p14="http://schemas.microsoft.com/office/powerpoint/2010/main" val="3752523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summary;</a:t>
            </a:r>
          </a:p>
          <a:p>
            <a:r>
              <a:rPr lang="en-GB" dirty="0"/>
              <a:t> </a:t>
            </a:r>
          </a:p>
          <a:p>
            <a:pPr marL="171450" indent="-171450">
              <a:buFont typeface="Wingdings" panose="05000000000000000000" pitchFamily="2" charset="2"/>
              <a:buChar char="ü"/>
            </a:pPr>
            <a:r>
              <a:rPr lang="en-GB" dirty="0"/>
              <a:t>All ACP’s will have developed their skills and knowledge to the same standards, </a:t>
            </a:r>
            <a:r>
              <a:rPr lang="en-GB" b="1" u="sng" dirty="0"/>
              <a:t>BUT </a:t>
            </a:r>
            <a:r>
              <a:rPr lang="en-GB" b="0" u="none" dirty="0"/>
              <a:t>each practitioner will demonstrate that capability in different ways depending on the scope and context of their practice, role and profession. </a:t>
            </a:r>
          </a:p>
          <a:p>
            <a:pPr marL="0" indent="0">
              <a:buFont typeface="Wingdings" panose="05000000000000000000" pitchFamily="2" charset="2"/>
              <a:buNone/>
            </a:pPr>
            <a:endParaRPr lang="en-GB" b="0" u="none" dirty="0"/>
          </a:p>
          <a:p>
            <a:pPr marL="171450" indent="-171450">
              <a:buFont typeface="Wingdings" panose="05000000000000000000" pitchFamily="2" charset="2"/>
              <a:buChar char="ü"/>
            </a:pPr>
            <a:r>
              <a:rPr lang="en-GB" b="0" u="none" dirty="0"/>
              <a:t>The composition of the 4 pillars of practice will also differ between ACP’s as this is determined by service need in and individuals professional scope of practice.</a:t>
            </a:r>
            <a:endParaRPr lang="en-GB" b="1" u="sng" dirty="0"/>
          </a:p>
        </p:txBody>
      </p:sp>
      <p:sp>
        <p:nvSpPr>
          <p:cNvPr id="4" name="Slide Number Placeholder 3"/>
          <p:cNvSpPr>
            <a:spLocks noGrp="1"/>
          </p:cNvSpPr>
          <p:nvPr>
            <p:ph type="sldNum" sz="quarter" idx="5"/>
          </p:nvPr>
        </p:nvSpPr>
        <p:spPr/>
        <p:txBody>
          <a:bodyPr/>
          <a:lstStyle/>
          <a:p>
            <a:fld id="{A8611B1B-FDF7-4285-A5A3-E00B16D1EF2D}" type="slidenum">
              <a:rPr lang="en-GB" smtClean="0"/>
              <a:t>6</a:t>
            </a:fld>
            <a:endParaRPr lang="en-GB"/>
          </a:p>
        </p:txBody>
      </p:sp>
    </p:spTree>
    <p:extLst>
      <p:ext uri="{BB962C8B-B14F-4D97-AF65-F5344CB8AC3E}">
        <p14:creationId xmlns:p14="http://schemas.microsoft.com/office/powerpoint/2010/main" val="2687577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D763724C-E7A2-4A6D-A4BD-CDB6C1C03172}"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724C-E7A2-4A6D-A4BD-CDB6C1C03172}"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724C-E7A2-4A6D-A4BD-CDB6C1C03172}"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63724C-E7A2-4A6D-A4BD-CDB6C1C03172}"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63724C-E7A2-4A6D-A4BD-CDB6C1C03172}"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724C-E7A2-4A6D-A4BD-CDB6C1C03172}"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724C-E7A2-4A6D-A4BD-CDB6C1C03172}" type="datetimeFigureOut">
              <a:rPr lang="en-US" smtClean="0"/>
              <a:t>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724C-E7A2-4A6D-A4BD-CDB6C1C03172}" type="datetimeFigureOut">
              <a:rPr lang="en-US" smtClean="0"/>
              <a:t>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724C-E7A2-4A6D-A4BD-CDB6C1C03172}" type="datetimeFigureOut">
              <a:rPr lang="en-US" smtClean="0"/>
              <a:t>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63724C-E7A2-4A6D-A4BD-CDB6C1C03172}"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63724C-E7A2-4A6D-A4BD-CDB6C1C03172}"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724C-E7A2-4A6D-A4BD-CDB6C1C03172}" type="datetimeFigureOut">
              <a:rPr lang="en-US" smtClean="0"/>
              <a:t>2/7/2022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hyperlink" Target="https://www.hee.nhs.uk/sites/default/files/documents/multi-professionalframeworkforadvancedclinicalpracticeinengland.pdf" TargetMode="Externa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www.wales.nhs.uk/sitesplus/documents/829/NLIAH%20Advanced%20Practice%20Framework.pdf"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hee.nhs.uk/sites/default/files/documents/multi-professionalframeworkforadvancedclinicalpracticeinengland.pdf"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nmahpdevelopmentframework.nes.scot.nhs.uk/post-reg-framework/four-pillars-of-practic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wales.nhs.uk/sitesplus/documents/829/NLIAH%20Advanced%20Practice%20Framework.pdf"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gov.wales/sites/default/files/publications/2020-02/modernising-allied-health-professions-careers-in-wal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sp>
        <p:nvSpPr>
          <p:cNvPr id="5" name="Title 3"/>
          <p:cNvSpPr>
            <a:spLocks noGrp="1"/>
          </p:cNvSpPr>
          <p:nvPr>
            <p:ph type="ctrTitle"/>
          </p:nvPr>
        </p:nvSpPr>
        <p:spPr>
          <a:xfrm>
            <a:off x="685800" y="2130425"/>
            <a:ext cx="7772400" cy="1470025"/>
          </a:xfrm>
        </p:spPr>
        <p:txBody>
          <a:bodyPr/>
          <a:lstStyle/>
          <a:p>
            <a:pPr algn="ctr"/>
            <a:r>
              <a:rPr lang="en-GB" dirty="0">
                <a:solidFill>
                  <a:srgbClr val="005EB8"/>
                </a:solidFill>
              </a:rPr>
              <a:t>4 Pillars of Practice – Advanced Clinical Practitioner</a:t>
            </a:r>
          </a:p>
        </p:txBody>
      </p:sp>
      <p:sp>
        <p:nvSpPr>
          <p:cNvPr id="6" name="Subtitle 4"/>
          <p:cNvSpPr>
            <a:spLocks noGrp="1"/>
          </p:cNvSpPr>
          <p:nvPr>
            <p:ph type="subTitle" idx="1"/>
          </p:nvPr>
        </p:nvSpPr>
        <p:spPr>
          <a:xfrm>
            <a:off x="1371600" y="4149080"/>
            <a:ext cx="6400800" cy="1489720"/>
          </a:xfrm>
        </p:spPr>
        <p:txBody>
          <a:bodyPr>
            <a:normAutofit fontScale="77500" lnSpcReduction="20000"/>
          </a:bodyPr>
          <a:lstStyle/>
          <a:p>
            <a:endParaRPr lang="en-GB" dirty="0"/>
          </a:p>
          <a:p>
            <a:r>
              <a:rPr lang="en-GB" dirty="0"/>
              <a:t>Jane Blakey: Trainee ACP Physiotherapist Mental Health Services for Older People</a:t>
            </a:r>
          </a:p>
          <a:p>
            <a:r>
              <a:rPr lang="en-GB"/>
              <a:t>February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graphicFrame>
        <p:nvGraphicFramePr>
          <p:cNvPr id="9" name="Content Placeholder 8">
            <a:extLst>
              <a:ext uri="{FF2B5EF4-FFF2-40B4-BE49-F238E27FC236}">
                <a16:creationId xmlns:a16="http://schemas.microsoft.com/office/drawing/2014/main" id="{611E1D8F-224F-4C6A-89E5-3094936E29D1}"/>
              </a:ext>
            </a:extLst>
          </p:cNvPr>
          <p:cNvGraphicFramePr>
            <a:graphicFrameLocks noGrp="1"/>
          </p:cNvGraphicFramePr>
          <p:nvPr>
            <p:ph idx="1"/>
            <p:extLst>
              <p:ext uri="{D42A27DB-BD31-4B8C-83A1-F6EECF244321}">
                <p14:modId xmlns:p14="http://schemas.microsoft.com/office/powerpoint/2010/main" val="2800501139"/>
              </p:ext>
            </p:extLst>
          </p:nvPr>
        </p:nvGraphicFramePr>
        <p:xfrm>
          <a:off x="685800" y="1196752"/>
          <a:ext cx="7772400" cy="38957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B3D35851-F029-4054-BAD4-B4A754B87609}"/>
              </a:ext>
            </a:extLst>
          </p:cNvPr>
          <p:cNvSpPr txBox="1"/>
          <p:nvPr/>
        </p:nvSpPr>
        <p:spPr>
          <a:xfrm>
            <a:off x="708146" y="5517232"/>
            <a:ext cx="8568952" cy="646331"/>
          </a:xfrm>
          <a:prstGeom prst="rect">
            <a:avLst/>
          </a:prstGeom>
          <a:noFill/>
        </p:spPr>
        <p:txBody>
          <a:bodyPr wrap="square" rtlCol="0">
            <a:spAutoFit/>
          </a:bodyPr>
          <a:lstStyle/>
          <a:p>
            <a:r>
              <a:rPr lang="en-GB" dirty="0">
                <a:hlinkClick r:id="rId9"/>
              </a:rPr>
              <a:t>Multi-professionals framework for advanced clinical practice in England</a:t>
            </a:r>
            <a:endParaRPr lang="en-GB" dirty="0"/>
          </a:p>
          <a:p>
            <a:endParaRPr lang="en-GB" dirty="0"/>
          </a:p>
        </p:txBody>
      </p:sp>
    </p:spTree>
    <p:extLst>
      <p:ext uri="{BB962C8B-B14F-4D97-AF65-F5344CB8AC3E}">
        <p14:creationId xmlns:p14="http://schemas.microsoft.com/office/powerpoint/2010/main" val="1744980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graphicFrame>
        <p:nvGraphicFramePr>
          <p:cNvPr id="8" name="Content Placeholder 7">
            <a:extLst>
              <a:ext uri="{FF2B5EF4-FFF2-40B4-BE49-F238E27FC236}">
                <a16:creationId xmlns:a16="http://schemas.microsoft.com/office/drawing/2014/main" id="{90C78A46-57B3-492E-A164-E0ADC7DA513D}"/>
              </a:ext>
            </a:extLst>
          </p:cNvPr>
          <p:cNvGraphicFramePr>
            <a:graphicFrameLocks noGrp="1"/>
          </p:cNvGraphicFramePr>
          <p:nvPr>
            <p:ph idx="1"/>
            <p:extLst>
              <p:ext uri="{D42A27DB-BD31-4B8C-83A1-F6EECF244321}">
                <p14:modId xmlns:p14="http://schemas.microsoft.com/office/powerpoint/2010/main" val="1235132961"/>
              </p:ext>
            </p:extLst>
          </p:nvPr>
        </p:nvGraphicFramePr>
        <p:xfrm>
          <a:off x="529614" y="1374685"/>
          <a:ext cx="8229600" cy="49346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58866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pic>
        <p:nvPicPr>
          <p:cNvPr id="5" name="Content Placeholder 4">
            <a:extLst>
              <a:ext uri="{FF2B5EF4-FFF2-40B4-BE49-F238E27FC236}">
                <a16:creationId xmlns:a16="http://schemas.microsoft.com/office/drawing/2014/main" id="{468E2A58-8CB6-45F6-8A47-AD23D0050DA6}"/>
              </a:ext>
            </a:extLst>
          </p:cNvPr>
          <p:cNvPicPr>
            <a:picLocks noGrp="1" noChangeAspect="1"/>
          </p:cNvPicPr>
          <p:nvPr>
            <p:ph idx="1"/>
          </p:nvPr>
        </p:nvPicPr>
        <p:blipFill>
          <a:blip r:embed="rId4"/>
          <a:stretch>
            <a:fillRect/>
          </a:stretch>
        </p:blipFill>
        <p:spPr>
          <a:xfrm>
            <a:off x="611560" y="1016989"/>
            <a:ext cx="3024336" cy="3293527"/>
          </a:xfrm>
          <a:prstGeom prst="rect">
            <a:avLst/>
          </a:prstGeom>
        </p:spPr>
      </p:pic>
      <p:sp>
        <p:nvSpPr>
          <p:cNvPr id="11" name="TextBox 10">
            <a:extLst>
              <a:ext uri="{FF2B5EF4-FFF2-40B4-BE49-F238E27FC236}">
                <a16:creationId xmlns:a16="http://schemas.microsoft.com/office/drawing/2014/main" id="{234F8ACE-C973-4A84-BF6C-568F18F43865}"/>
              </a:ext>
            </a:extLst>
          </p:cNvPr>
          <p:cNvSpPr txBox="1"/>
          <p:nvPr/>
        </p:nvSpPr>
        <p:spPr>
          <a:xfrm>
            <a:off x="360040" y="4460919"/>
            <a:ext cx="3744416" cy="1200329"/>
          </a:xfrm>
          <a:prstGeom prst="rect">
            <a:avLst/>
          </a:prstGeom>
          <a:noFill/>
        </p:spPr>
        <p:txBody>
          <a:bodyPr wrap="square">
            <a:spAutoFit/>
          </a:bodyPr>
          <a:lstStyle/>
          <a:p>
            <a:r>
              <a:rPr lang="en-GB" b="1" i="1" dirty="0"/>
              <a:t>Advanced Practice clinical role with a large management element </a:t>
            </a:r>
          </a:p>
          <a:p>
            <a:endParaRPr lang="en-GB" b="1" i="1" dirty="0"/>
          </a:p>
        </p:txBody>
      </p:sp>
      <p:sp>
        <p:nvSpPr>
          <p:cNvPr id="13" name="TextBox 12">
            <a:extLst>
              <a:ext uri="{FF2B5EF4-FFF2-40B4-BE49-F238E27FC236}">
                <a16:creationId xmlns:a16="http://schemas.microsoft.com/office/drawing/2014/main" id="{92D3F784-7DED-4DF4-92DC-448414FD1FD3}"/>
              </a:ext>
            </a:extLst>
          </p:cNvPr>
          <p:cNvSpPr txBox="1"/>
          <p:nvPr/>
        </p:nvSpPr>
        <p:spPr>
          <a:xfrm>
            <a:off x="827584" y="5661248"/>
            <a:ext cx="7272808" cy="800219"/>
          </a:xfrm>
          <a:prstGeom prst="rect">
            <a:avLst/>
          </a:prstGeom>
          <a:noFill/>
        </p:spPr>
        <p:txBody>
          <a:bodyPr wrap="square" rtlCol="0">
            <a:spAutoFit/>
          </a:bodyPr>
          <a:lstStyle/>
          <a:p>
            <a:r>
              <a:rPr lang="en-GB" sz="1400" dirty="0">
                <a:hlinkClick r:id="rId5"/>
              </a:rPr>
              <a:t>Framework for Advanced Nursing, Midwifery and Allied Health Professional Practice in Wales (2016)</a:t>
            </a:r>
            <a:endParaRPr lang="en-GB" sz="1400" dirty="0"/>
          </a:p>
          <a:p>
            <a:endParaRPr lang="en-GB" dirty="0"/>
          </a:p>
        </p:txBody>
      </p:sp>
      <p:pic>
        <p:nvPicPr>
          <p:cNvPr id="14" name="Picture 13">
            <a:extLst>
              <a:ext uri="{FF2B5EF4-FFF2-40B4-BE49-F238E27FC236}">
                <a16:creationId xmlns:a16="http://schemas.microsoft.com/office/drawing/2014/main" id="{223BEC29-F96A-4ED5-B44A-66F001C0FF9F}"/>
              </a:ext>
            </a:extLst>
          </p:cNvPr>
          <p:cNvPicPr>
            <a:picLocks noChangeAspect="1"/>
          </p:cNvPicPr>
          <p:nvPr/>
        </p:nvPicPr>
        <p:blipFill>
          <a:blip r:embed="rId6"/>
          <a:stretch>
            <a:fillRect/>
          </a:stretch>
        </p:blipFill>
        <p:spPr>
          <a:xfrm>
            <a:off x="5076056" y="1044095"/>
            <a:ext cx="2736304" cy="3393017"/>
          </a:xfrm>
          <a:prstGeom prst="rect">
            <a:avLst/>
          </a:prstGeom>
        </p:spPr>
      </p:pic>
      <p:sp>
        <p:nvSpPr>
          <p:cNvPr id="15" name="TextBox 14">
            <a:extLst>
              <a:ext uri="{FF2B5EF4-FFF2-40B4-BE49-F238E27FC236}">
                <a16:creationId xmlns:a16="http://schemas.microsoft.com/office/drawing/2014/main" id="{D56B0D39-C720-4B95-8520-D85335CDE039}"/>
              </a:ext>
            </a:extLst>
          </p:cNvPr>
          <p:cNvSpPr txBox="1"/>
          <p:nvPr/>
        </p:nvSpPr>
        <p:spPr>
          <a:xfrm>
            <a:off x="5076056" y="4437112"/>
            <a:ext cx="3528392" cy="923330"/>
          </a:xfrm>
          <a:prstGeom prst="rect">
            <a:avLst/>
          </a:prstGeom>
          <a:noFill/>
        </p:spPr>
        <p:txBody>
          <a:bodyPr wrap="square" rtlCol="0">
            <a:spAutoFit/>
          </a:bodyPr>
          <a:lstStyle/>
          <a:p>
            <a:r>
              <a:rPr lang="en-GB" b="1" i="1" dirty="0"/>
              <a:t>Advanced Practice clinical role with strong research/teaching elements</a:t>
            </a:r>
          </a:p>
        </p:txBody>
      </p:sp>
    </p:spTree>
    <p:extLst>
      <p:ext uri="{BB962C8B-B14F-4D97-AF65-F5344CB8AC3E}">
        <p14:creationId xmlns:p14="http://schemas.microsoft.com/office/powerpoint/2010/main" val="319066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graphicFrame>
        <p:nvGraphicFramePr>
          <p:cNvPr id="9" name="Content Placeholder 8">
            <a:extLst>
              <a:ext uri="{FF2B5EF4-FFF2-40B4-BE49-F238E27FC236}">
                <a16:creationId xmlns:a16="http://schemas.microsoft.com/office/drawing/2014/main" id="{611E1D8F-224F-4C6A-89E5-3094936E29D1}"/>
              </a:ext>
            </a:extLst>
          </p:cNvPr>
          <p:cNvGraphicFramePr>
            <a:graphicFrameLocks noGrp="1"/>
          </p:cNvGraphicFramePr>
          <p:nvPr>
            <p:ph idx="1"/>
            <p:extLst>
              <p:ext uri="{D42A27DB-BD31-4B8C-83A1-F6EECF244321}">
                <p14:modId xmlns:p14="http://schemas.microsoft.com/office/powerpoint/2010/main" val="3370019070"/>
              </p:ext>
            </p:extLst>
          </p:nvPr>
        </p:nvGraphicFramePr>
        <p:xfrm>
          <a:off x="593812" y="1196752"/>
          <a:ext cx="7956376" cy="53285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96826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graphicFrame>
        <p:nvGraphicFramePr>
          <p:cNvPr id="8" name="Table 9">
            <a:extLst>
              <a:ext uri="{FF2B5EF4-FFF2-40B4-BE49-F238E27FC236}">
                <a16:creationId xmlns:a16="http://schemas.microsoft.com/office/drawing/2014/main" id="{F14C2B63-2173-441C-92F9-2DDF4A099E63}"/>
              </a:ext>
            </a:extLst>
          </p:cNvPr>
          <p:cNvGraphicFramePr>
            <a:graphicFrameLocks noGrp="1"/>
          </p:cNvGraphicFramePr>
          <p:nvPr>
            <p:ph idx="1"/>
            <p:extLst>
              <p:ext uri="{D42A27DB-BD31-4B8C-83A1-F6EECF244321}">
                <p14:modId xmlns:p14="http://schemas.microsoft.com/office/powerpoint/2010/main" val="2217070237"/>
              </p:ext>
            </p:extLst>
          </p:nvPr>
        </p:nvGraphicFramePr>
        <p:xfrm>
          <a:off x="179512" y="193956"/>
          <a:ext cx="8604448" cy="6366950"/>
        </p:xfrm>
        <a:graphic>
          <a:graphicData uri="http://schemas.openxmlformats.org/drawingml/2006/table">
            <a:tbl>
              <a:tblPr firstRow="1" bandRow="1">
                <a:tableStyleId>{5C22544A-7EE6-4342-B048-85BDC9FD1C3A}</a:tableStyleId>
              </a:tblPr>
              <a:tblGrid>
                <a:gridCol w="8604448">
                  <a:extLst>
                    <a:ext uri="{9D8B030D-6E8A-4147-A177-3AD203B41FA5}">
                      <a16:colId xmlns:a16="http://schemas.microsoft.com/office/drawing/2014/main" val="2704277773"/>
                    </a:ext>
                  </a:extLst>
                </a:gridCol>
              </a:tblGrid>
              <a:tr h="645380">
                <a:tc>
                  <a:txBody>
                    <a:bodyPr/>
                    <a:lstStyle/>
                    <a:p>
                      <a:pPr algn="ctr"/>
                      <a:r>
                        <a:rPr lang="en-GB" dirty="0">
                          <a:solidFill>
                            <a:schemeClr val="bg1"/>
                          </a:solidFill>
                        </a:rPr>
                        <a:t>Advanced Clinical Practice –</a:t>
                      </a:r>
                    </a:p>
                    <a:p>
                      <a:pPr algn="ctr"/>
                      <a:r>
                        <a:rPr lang="en-GB" dirty="0">
                          <a:solidFill>
                            <a:schemeClr val="bg1"/>
                          </a:solidFill>
                        </a:rPr>
                        <a:t>Four pillars - capability examples</a:t>
                      </a:r>
                    </a:p>
                  </a:txBody>
                  <a:tcPr>
                    <a:solidFill>
                      <a:schemeClr val="accent2">
                        <a:lumMod val="40000"/>
                        <a:lumOff val="60000"/>
                      </a:schemeClr>
                    </a:solidFill>
                  </a:tcPr>
                </a:tc>
                <a:extLst>
                  <a:ext uri="{0D108BD9-81ED-4DB2-BD59-A6C34878D82A}">
                    <a16:rowId xmlns:a16="http://schemas.microsoft.com/office/drawing/2014/main" val="960567481"/>
                  </a:ext>
                </a:extLst>
              </a:tr>
              <a:tr h="373911">
                <a:tc>
                  <a:txBody>
                    <a:bodyPr/>
                    <a:lstStyle/>
                    <a:p>
                      <a:r>
                        <a:rPr lang="en-GB" b="1" dirty="0">
                          <a:solidFill>
                            <a:schemeClr val="bg1"/>
                          </a:solidFill>
                        </a:rPr>
                        <a:t>Clinical Practice</a:t>
                      </a:r>
                    </a:p>
                  </a:txBody>
                  <a:tcPr>
                    <a:solidFill>
                      <a:srgbClr val="B60606"/>
                    </a:solidFill>
                  </a:tcPr>
                </a:tc>
                <a:extLst>
                  <a:ext uri="{0D108BD9-81ED-4DB2-BD59-A6C34878D82A}">
                    <a16:rowId xmlns:a16="http://schemas.microsoft.com/office/drawing/2014/main" val="261600743"/>
                  </a:ext>
                </a:extLst>
              </a:tr>
              <a:tr h="1198563">
                <a:tc>
                  <a:txBody>
                    <a:bodyPr/>
                    <a:lstStyle/>
                    <a:p>
                      <a:r>
                        <a:rPr lang="en-GB" dirty="0">
                          <a:solidFill>
                            <a:schemeClr val="bg1"/>
                          </a:solidFill>
                        </a:rPr>
                        <a:t>1.1: Practise in compliance with their respective code of professional conduct and within their scope of practice, being responsible and accountable for</a:t>
                      </a:r>
                    </a:p>
                    <a:p>
                      <a:r>
                        <a:rPr lang="en-GB" dirty="0">
                          <a:solidFill>
                            <a:schemeClr val="bg1"/>
                          </a:solidFill>
                        </a:rPr>
                        <a:t>their decisions, actions and omissions at this level of practice.</a:t>
                      </a:r>
                    </a:p>
                    <a:p>
                      <a:endParaRPr lang="en-GB" dirty="0">
                        <a:solidFill>
                          <a:schemeClr val="bg1"/>
                        </a:solidFill>
                      </a:endParaRPr>
                    </a:p>
                  </a:txBody>
                  <a:tcPr>
                    <a:solidFill>
                      <a:srgbClr val="B60606"/>
                    </a:solidFill>
                  </a:tcPr>
                </a:tc>
                <a:extLst>
                  <a:ext uri="{0D108BD9-81ED-4DB2-BD59-A6C34878D82A}">
                    <a16:rowId xmlns:a16="http://schemas.microsoft.com/office/drawing/2014/main" val="2850100098"/>
                  </a:ext>
                </a:extLst>
              </a:tr>
              <a:tr h="373911">
                <a:tc>
                  <a:txBody>
                    <a:bodyPr/>
                    <a:lstStyle/>
                    <a:p>
                      <a:r>
                        <a:rPr lang="en-GB" b="1" dirty="0">
                          <a:solidFill>
                            <a:schemeClr val="bg1"/>
                          </a:solidFill>
                        </a:rPr>
                        <a:t>Leadership &amp; Management</a:t>
                      </a:r>
                    </a:p>
                  </a:txBody>
                  <a:tcPr>
                    <a:solidFill>
                      <a:srgbClr val="92D050"/>
                    </a:solidFill>
                  </a:tcPr>
                </a:tc>
                <a:extLst>
                  <a:ext uri="{0D108BD9-81ED-4DB2-BD59-A6C34878D82A}">
                    <a16:rowId xmlns:a16="http://schemas.microsoft.com/office/drawing/2014/main" val="474556055"/>
                  </a:ext>
                </a:extLst>
              </a:tr>
              <a:tr h="1198563">
                <a:tc>
                  <a:txBody>
                    <a:bodyPr/>
                    <a:lstStyle/>
                    <a:p>
                      <a:r>
                        <a:rPr lang="en-GB" dirty="0">
                          <a:solidFill>
                            <a:schemeClr val="bg1"/>
                          </a:solidFill>
                        </a:rPr>
                        <a:t>2.5: Lead new practice and service redesign solutions in response to feedback, evaluation and need, working across boundaries and broadening sphere of influence.</a:t>
                      </a:r>
                    </a:p>
                    <a:p>
                      <a:endParaRPr lang="en-GB" dirty="0">
                        <a:solidFill>
                          <a:schemeClr val="bg1"/>
                        </a:solidFill>
                      </a:endParaRPr>
                    </a:p>
                  </a:txBody>
                  <a:tcPr>
                    <a:solidFill>
                      <a:srgbClr val="92D050"/>
                    </a:solidFill>
                  </a:tcPr>
                </a:tc>
                <a:extLst>
                  <a:ext uri="{0D108BD9-81ED-4DB2-BD59-A6C34878D82A}">
                    <a16:rowId xmlns:a16="http://schemas.microsoft.com/office/drawing/2014/main" val="2424966988"/>
                  </a:ext>
                </a:extLst>
              </a:tr>
              <a:tr h="373911">
                <a:tc>
                  <a:txBody>
                    <a:bodyPr/>
                    <a:lstStyle/>
                    <a:p>
                      <a:r>
                        <a:rPr lang="en-GB" b="1" dirty="0">
                          <a:solidFill>
                            <a:schemeClr val="bg1"/>
                          </a:solidFill>
                        </a:rPr>
                        <a:t>Education</a:t>
                      </a:r>
                    </a:p>
                  </a:txBody>
                  <a:tcPr>
                    <a:solidFill>
                      <a:srgbClr val="9156B6"/>
                    </a:solidFill>
                  </a:tcPr>
                </a:tc>
                <a:extLst>
                  <a:ext uri="{0D108BD9-81ED-4DB2-BD59-A6C34878D82A}">
                    <a16:rowId xmlns:a16="http://schemas.microsoft.com/office/drawing/2014/main" val="1829439010"/>
                  </a:ext>
                </a:extLst>
              </a:tr>
              <a:tr h="373911">
                <a:tc>
                  <a:txBody>
                    <a:bodyPr/>
                    <a:lstStyle/>
                    <a:p>
                      <a:r>
                        <a:rPr lang="en-GB" dirty="0">
                          <a:solidFill>
                            <a:schemeClr val="bg1"/>
                          </a:solidFill>
                        </a:rPr>
                        <a:t>3.7: Supporting the wider team to build capacity and capability through work-based and interprofessional learning, and the application of learning to practice</a:t>
                      </a:r>
                    </a:p>
                    <a:p>
                      <a:endParaRPr lang="en-GB" dirty="0">
                        <a:solidFill>
                          <a:schemeClr val="bg1"/>
                        </a:solidFill>
                      </a:endParaRPr>
                    </a:p>
                  </a:txBody>
                  <a:tcPr>
                    <a:solidFill>
                      <a:srgbClr val="9156B6"/>
                    </a:solidFill>
                  </a:tcPr>
                </a:tc>
                <a:extLst>
                  <a:ext uri="{0D108BD9-81ED-4DB2-BD59-A6C34878D82A}">
                    <a16:rowId xmlns:a16="http://schemas.microsoft.com/office/drawing/2014/main" val="823808435"/>
                  </a:ext>
                </a:extLst>
              </a:tr>
              <a:tr h="373911">
                <a:tc>
                  <a:txBody>
                    <a:bodyPr/>
                    <a:lstStyle/>
                    <a:p>
                      <a:r>
                        <a:rPr lang="en-GB" b="1" dirty="0">
                          <a:solidFill>
                            <a:schemeClr val="bg1"/>
                          </a:solidFill>
                        </a:rPr>
                        <a:t>Research</a:t>
                      </a:r>
                    </a:p>
                  </a:txBody>
                  <a:tcPr>
                    <a:solidFill>
                      <a:srgbClr val="00B0F0"/>
                    </a:solidFill>
                  </a:tcPr>
                </a:tc>
                <a:extLst>
                  <a:ext uri="{0D108BD9-81ED-4DB2-BD59-A6C34878D82A}">
                    <a16:rowId xmlns:a16="http://schemas.microsoft.com/office/drawing/2014/main" val="1566846493"/>
                  </a:ext>
                </a:extLst>
              </a:tr>
              <a:tr h="373911">
                <a:tc>
                  <a:txBody>
                    <a:bodyPr/>
                    <a:lstStyle/>
                    <a:p>
                      <a:r>
                        <a:rPr lang="en-GB" dirty="0">
                          <a:solidFill>
                            <a:schemeClr val="bg1"/>
                          </a:solidFill>
                        </a:rPr>
                        <a:t>4.2 Evaluate and audit own and others’ clinical practice, selecting and applying valid, reliable methods, then acting on the findings.</a:t>
                      </a:r>
                    </a:p>
                    <a:p>
                      <a:endParaRPr lang="en-GB" dirty="0">
                        <a:solidFill>
                          <a:schemeClr val="bg1"/>
                        </a:solidFill>
                      </a:endParaRPr>
                    </a:p>
                  </a:txBody>
                  <a:tcPr>
                    <a:solidFill>
                      <a:srgbClr val="00B0F0"/>
                    </a:solidFill>
                  </a:tcPr>
                </a:tc>
                <a:extLst>
                  <a:ext uri="{0D108BD9-81ED-4DB2-BD59-A6C34878D82A}">
                    <a16:rowId xmlns:a16="http://schemas.microsoft.com/office/drawing/2014/main" val="1660141244"/>
                  </a:ext>
                </a:extLst>
              </a:tr>
            </a:tbl>
          </a:graphicData>
        </a:graphic>
      </p:graphicFrame>
    </p:spTree>
    <p:extLst>
      <p:ext uri="{BB962C8B-B14F-4D97-AF65-F5344CB8AC3E}">
        <p14:creationId xmlns:p14="http://schemas.microsoft.com/office/powerpoint/2010/main" val="208052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sp>
        <p:nvSpPr>
          <p:cNvPr id="5" name="Title 3"/>
          <p:cNvSpPr>
            <a:spLocks noGrp="1"/>
          </p:cNvSpPr>
          <p:nvPr>
            <p:ph type="ctrTitle"/>
          </p:nvPr>
        </p:nvSpPr>
        <p:spPr>
          <a:xfrm>
            <a:off x="742546" y="497951"/>
            <a:ext cx="4104456" cy="912151"/>
          </a:xfrm>
        </p:spPr>
        <p:txBody>
          <a:bodyPr>
            <a:normAutofit/>
          </a:bodyPr>
          <a:lstStyle/>
          <a:p>
            <a:pPr algn="l"/>
            <a:r>
              <a:rPr lang="en-GB" sz="2400" dirty="0">
                <a:solidFill>
                  <a:srgbClr val="005EB8"/>
                </a:solidFill>
              </a:rPr>
              <a:t>References/Further Reading</a:t>
            </a:r>
          </a:p>
        </p:txBody>
      </p:sp>
      <p:sp>
        <p:nvSpPr>
          <p:cNvPr id="6" name="Subtitle 4"/>
          <p:cNvSpPr>
            <a:spLocks noGrp="1"/>
          </p:cNvSpPr>
          <p:nvPr>
            <p:ph type="subTitle" idx="1"/>
          </p:nvPr>
        </p:nvSpPr>
        <p:spPr>
          <a:xfrm>
            <a:off x="720042" y="1471029"/>
            <a:ext cx="7016824" cy="4889020"/>
          </a:xfrm>
        </p:spPr>
        <p:txBody>
          <a:bodyPr>
            <a:normAutofit/>
          </a:bodyPr>
          <a:lstStyle/>
          <a:p>
            <a:pPr marL="342900" indent="-342900" algn="l">
              <a:buFont typeface="Wingdings" panose="05000000000000000000" pitchFamily="2" charset="2"/>
              <a:buChar char="§"/>
            </a:pPr>
            <a:endParaRPr lang="en-GB" sz="2000" dirty="0"/>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000" b="0" i="0" u="none" strike="noStrike" kern="1200" cap="none" spc="0" normalizeH="0" baseline="0" noProof="0" dirty="0">
                <a:ln>
                  <a:noFill/>
                </a:ln>
                <a:solidFill>
                  <a:prstClr val="black">
                    <a:tint val="75000"/>
                  </a:prstClr>
                </a:solidFill>
                <a:effectLst/>
                <a:uLnTx/>
                <a:uFillTx/>
                <a:latin typeface="Arial"/>
                <a:ea typeface="+mn-ea"/>
                <a:cs typeface="+mn-cs"/>
              </a:rPr>
              <a:t>Health Education England. (2017). </a:t>
            </a:r>
            <a:r>
              <a:rPr kumimoji="0" lang="en-GB" sz="2000" b="0" i="1" u="none" strike="noStrike" kern="1200" cap="none" spc="0" normalizeH="0" baseline="0" noProof="0" dirty="0">
                <a:ln>
                  <a:noFill/>
                </a:ln>
                <a:solidFill>
                  <a:prstClr val="black">
                    <a:tint val="75000"/>
                  </a:prstClr>
                </a:solidFill>
                <a:effectLst/>
                <a:uLnTx/>
                <a:uFillTx/>
                <a:latin typeface="Arial"/>
                <a:ea typeface="+mn-ea"/>
                <a:cs typeface="+mn-cs"/>
              </a:rPr>
              <a:t>Multi-professional framework for advanced clinical practice in England. Available at: </a:t>
            </a:r>
            <a:r>
              <a:rPr kumimoji="0" lang="en-GB" sz="2000" b="0" i="1" u="none" strike="noStrike" kern="1200" cap="none" spc="0" normalizeH="0" baseline="0" noProof="0" dirty="0">
                <a:ln>
                  <a:noFill/>
                </a:ln>
                <a:solidFill>
                  <a:prstClr val="black">
                    <a:tint val="75000"/>
                  </a:prstClr>
                </a:solidFill>
                <a:effectLst/>
                <a:uLnTx/>
                <a:uFillTx/>
                <a:latin typeface="Arial"/>
                <a:ea typeface="+mn-ea"/>
                <a:cs typeface="+mn-cs"/>
                <a:hlinkClick r:id="rId3"/>
              </a:rPr>
              <a:t>https://www.hee.nhs.uk/sites/default/files/documents/multi-professionalframeworkforadvancedclinicalpracticeinengland.pdf</a:t>
            </a:r>
            <a:r>
              <a:rPr lang="en-GB" sz="2000" i="1" dirty="0">
                <a:solidFill>
                  <a:prstClr val="black">
                    <a:tint val="75000"/>
                  </a:prstClr>
                </a:solidFill>
                <a:latin typeface="Arial"/>
              </a:rPr>
              <a:t> </a:t>
            </a:r>
            <a:r>
              <a:rPr kumimoji="0" lang="en-GB" sz="2000" b="0" i="1" u="none" strike="noStrike" kern="1200" cap="none" spc="0" normalizeH="0" baseline="0" noProof="0" dirty="0">
                <a:ln>
                  <a:noFill/>
                </a:ln>
                <a:solidFill>
                  <a:prstClr val="black">
                    <a:tint val="75000"/>
                  </a:prstClr>
                </a:solidFill>
                <a:effectLst/>
                <a:uLnTx/>
                <a:uFillTx/>
                <a:latin typeface="Arial"/>
                <a:ea typeface="+mn-ea"/>
                <a:cs typeface="+mn-cs"/>
              </a:rPr>
              <a:t>(Accessed: 01/12/2021)</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lang="en-GB" sz="2000" dirty="0">
                <a:solidFill>
                  <a:prstClr val="black">
                    <a:tint val="75000"/>
                  </a:prstClr>
                </a:solidFill>
                <a:latin typeface="Arial"/>
              </a:rPr>
              <a:t>NHS Education for Scotland. </a:t>
            </a:r>
            <a:r>
              <a:rPr lang="en-GB" sz="2000" i="1" dirty="0">
                <a:solidFill>
                  <a:prstClr val="black">
                    <a:tint val="75000"/>
                  </a:prstClr>
                </a:solidFill>
                <a:latin typeface="Arial"/>
              </a:rPr>
              <a:t>Four Pillars of Practice. Available at: </a:t>
            </a:r>
            <a:r>
              <a:rPr lang="en-GB" sz="2000" i="1" dirty="0">
                <a:solidFill>
                  <a:prstClr val="black">
                    <a:tint val="75000"/>
                  </a:prstClr>
                </a:solidFill>
                <a:latin typeface="Arial"/>
                <a:hlinkClick r:id="rId4"/>
              </a:rPr>
              <a:t>https://www.nmahpdevelopmentframework.nes.scot.nhs.uk/post-reg-framework/four-pillars-of-practice/</a:t>
            </a:r>
            <a:r>
              <a:rPr lang="en-GB" sz="2000" i="1" dirty="0">
                <a:solidFill>
                  <a:prstClr val="black">
                    <a:tint val="75000"/>
                  </a:prstClr>
                </a:solidFill>
                <a:latin typeface="Arial"/>
              </a:rPr>
              <a:t> (Accessed: 01/12/2021)</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lang="en-GB" sz="2000" i="1" dirty="0"/>
          </a:p>
          <a:p>
            <a:pPr algn="l"/>
            <a:endParaRPr lang="en-GB" sz="2000" i="1" dirty="0"/>
          </a:p>
          <a:p>
            <a:pPr algn="l"/>
            <a:endParaRPr lang="en-GB" sz="2000" i="1" dirty="0"/>
          </a:p>
        </p:txBody>
      </p:sp>
    </p:spTree>
    <p:extLst>
      <p:ext uri="{BB962C8B-B14F-4D97-AF65-F5344CB8AC3E}">
        <p14:creationId xmlns:p14="http://schemas.microsoft.com/office/powerpoint/2010/main" val="295666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193956"/>
            <a:ext cx="2627784" cy="1180729"/>
          </a:xfrm>
          <a:prstGeom prst="rect">
            <a:avLst/>
          </a:prstGeom>
        </p:spPr>
      </p:pic>
      <p:sp>
        <p:nvSpPr>
          <p:cNvPr id="5" name="Title 3"/>
          <p:cNvSpPr>
            <a:spLocks noGrp="1"/>
          </p:cNvSpPr>
          <p:nvPr>
            <p:ph type="ctrTitle"/>
          </p:nvPr>
        </p:nvSpPr>
        <p:spPr>
          <a:xfrm>
            <a:off x="742546" y="497951"/>
            <a:ext cx="5845678" cy="912151"/>
          </a:xfrm>
        </p:spPr>
        <p:txBody>
          <a:bodyPr>
            <a:normAutofit/>
          </a:bodyPr>
          <a:lstStyle/>
          <a:p>
            <a:pPr algn="l"/>
            <a:r>
              <a:rPr lang="en-GB" sz="2400" dirty="0">
                <a:solidFill>
                  <a:srgbClr val="005EB8"/>
                </a:solidFill>
              </a:rPr>
              <a:t>References/Further Reading continued…</a:t>
            </a:r>
          </a:p>
        </p:txBody>
      </p:sp>
      <p:sp>
        <p:nvSpPr>
          <p:cNvPr id="6" name="Subtitle 4"/>
          <p:cNvSpPr>
            <a:spLocks noGrp="1"/>
          </p:cNvSpPr>
          <p:nvPr>
            <p:ph type="subTitle" idx="1"/>
          </p:nvPr>
        </p:nvSpPr>
        <p:spPr>
          <a:xfrm>
            <a:off x="720042" y="1471029"/>
            <a:ext cx="7016824" cy="4889020"/>
          </a:xfrm>
        </p:spPr>
        <p:txBody>
          <a:bodyPr>
            <a:normAutofit/>
          </a:bodyPr>
          <a:lstStyle/>
          <a:p>
            <a:pPr marR="0" lvl="0" algn="l" defTabSz="914400" rtl="0" eaLnBrk="1" fontAlgn="auto" latinLnBrk="0" hangingPunct="1">
              <a:lnSpc>
                <a:spcPct val="100000"/>
              </a:lnSpc>
              <a:spcBef>
                <a:spcPct val="20000"/>
              </a:spcBef>
              <a:spcAft>
                <a:spcPts val="0"/>
              </a:spcAft>
              <a:buClrTx/>
              <a:buSzTx/>
              <a:tabLst/>
              <a:defRPr/>
            </a:pPr>
            <a:endParaRPr lang="en-GB" sz="2000" dirty="0"/>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000" b="0" i="0" u="none" strike="noStrike" kern="1200" cap="none" spc="0" normalizeH="0" baseline="0" noProof="0" dirty="0">
                <a:ln>
                  <a:noFill/>
                </a:ln>
                <a:solidFill>
                  <a:prstClr val="black">
                    <a:tint val="75000"/>
                  </a:prstClr>
                </a:solidFill>
                <a:effectLst/>
                <a:uLnTx/>
                <a:uFillTx/>
                <a:latin typeface="Arial"/>
                <a:ea typeface="+mn-ea"/>
                <a:cs typeface="+mn-cs"/>
              </a:rPr>
              <a:t>NHS Wales. (2016). </a:t>
            </a:r>
            <a:r>
              <a:rPr kumimoji="0" lang="en-GB" sz="2000" b="0" i="1" u="none" strike="noStrike" kern="1200" cap="none" spc="0" normalizeH="0" baseline="0" noProof="0" dirty="0">
                <a:ln>
                  <a:noFill/>
                </a:ln>
                <a:solidFill>
                  <a:prstClr val="black">
                    <a:tint val="75000"/>
                  </a:prstClr>
                </a:solidFill>
                <a:effectLst/>
                <a:uLnTx/>
                <a:uFillTx/>
                <a:latin typeface="Arial"/>
                <a:ea typeface="+mn-ea"/>
                <a:cs typeface="+mn-cs"/>
              </a:rPr>
              <a:t>Framework for Advanced Nursing, Midwifery and Allied Health Professional Practice in Wales. </a:t>
            </a:r>
            <a:r>
              <a:rPr kumimoji="0" lang="en-GB" sz="2000" b="0" i="0" u="none" strike="noStrike" kern="1200" cap="none" spc="0" normalizeH="0" baseline="0" noProof="0" dirty="0">
                <a:ln>
                  <a:noFill/>
                </a:ln>
                <a:solidFill>
                  <a:prstClr val="black">
                    <a:tint val="75000"/>
                  </a:prstClr>
                </a:solidFill>
                <a:effectLst/>
                <a:uLnTx/>
                <a:uFillTx/>
                <a:latin typeface="Arial"/>
                <a:ea typeface="+mn-ea"/>
                <a:cs typeface="+mn-cs"/>
              </a:rPr>
              <a:t>Available at: </a:t>
            </a:r>
            <a:r>
              <a:rPr kumimoji="0" lang="en-GB" sz="2000" b="0" i="0" u="none" strike="noStrike" kern="1200" cap="none" spc="0" normalizeH="0" baseline="0" noProof="0" dirty="0">
                <a:ln>
                  <a:noFill/>
                </a:ln>
                <a:solidFill>
                  <a:prstClr val="black">
                    <a:tint val="75000"/>
                  </a:prstClr>
                </a:solidFill>
                <a:effectLst/>
                <a:uLnTx/>
                <a:uFillTx/>
                <a:latin typeface="Arial"/>
                <a:ea typeface="+mn-ea"/>
                <a:cs typeface="+mn-cs"/>
                <a:hlinkClick r:id="rId3"/>
              </a:rPr>
              <a:t>https://www.wales.nhs.uk/sitesplus/documents/829/NLIAH%20Advanced%20Practice%20Framework.pdf</a:t>
            </a:r>
            <a:r>
              <a:rPr kumimoji="0" lang="en-GB" sz="2000" b="0" i="0" u="none" strike="noStrike" kern="1200" cap="none" spc="0" normalizeH="0" baseline="0" noProof="0" dirty="0">
                <a:ln>
                  <a:noFill/>
                </a:ln>
                <a:solidFill>
                  <a:prstClr val="black">
                    <a:tint val="75000"/>
                  </a:prstClr>
                </a:solidFill>
                <a:effectLst/>
                <a:uLnTx/>
                <a:uFillTx/>
                <a:latin typeface="Arial"/>
                <a:ea typeface="+mn-ea"/>
                <a:cs typeface="+mn-cs"/>
              </a:rPr>
              <a:t> (Accessed: 01/12/2021)</a:t>
            </a:r>
            <a:endParaRPr lang="en-GB" sz="2000" dirty="0"/>
          </a:p>
          <a:p>
            <a:pPr marL="342900" indent="-342900" algn="l">
              <a:buFont typeface="Wingdings" panose="05000000000000000000" pitchFamily="2" charset="2"/>
              <a:buChar char="§"/>
            </a:pPr>
            <a:r>
              <a:rPr lang="en-GB" sz="2000" dirty="0"/>
              <a:t>NHS Wales. (2020). </a:t>
            </a:r>
            <a:r>
              <a:rPr lang="en-GB" sz="2000" i="1" dirty="0"/>
              <a:t>Modernising Allied Health Professions’ Careers in Wales: A post registration framework. </a:t>
            </a:r>
            <a:r>
              <a:rPr lang="en-GB" sz="2000" dirty="0"/>
              <a:t>Available at: </a:t>
            </a:r>
            <a:r>
              <a:rPr lang="en-GB" sz="2000" dirty="0">
                <a:hlinkClick r:id="rId4"/>
              </a:rPr>
              <a:t>https://gov.wales/sites/default/files/publications/2020-02/modernising-allied-health-professions-careers-in-wales.pdf</a:t>
            </a:r>
            <a:r>
              <a:rPr lang="en-GB" sz="2000" dirty="0"/>
              <a:t> (Accessed: 01/12/2021)</a:t>
            </a:r>
          </a:p>
          <a:p>
            <a:pPr algn="l"/>
            <a:endParaRPr lang="en-GB" sz="2000" i="1" dirty="0"/>
          </a:p>
          <a:p>
            <a:pPr algn="l"/>
            <a:endParaRPr lang="en-GB" sz="2000" i="1" dirty="0"/>
          </a:p>
        </p:txBody>
      </p:sp>
    </p:spTree>
    <p:extLst>
      <p:ext uri="{BB962C8B-B14F-4D97-AF65-F5344CB8AC3E}">
        <p14:creationId xmlns:p14="http://schemas.microsoft.com/office/powerpoint/2010/main" val="96648400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328</TotalTime>
  <Words>606</Words>
  <Application>Microsoft Office PowerPoint</Application>
  <PresentationFormat>On-screen Show (4:3)</PresentationFormat>
  <Paragraphs>65</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Blank</vt:lpstr>
      <vt:lpstr>4 Pillars of Practice – Advanced Clinical Practitioner</vt:lpstr>
      <vt:lpstr>PowerPoint Presentation</vt:lpstr>
      <vt:lpstr>PowerPoint Presentation</vt:lpstr>
      <vt:lpstr>PowerPoint Presentation</vt:lpstr>
      <vt:lpstr>PowerPoint Presentation</vt:lpstr>
      <vt:lpstr>PowerPoint Presentation</vt:lpstr>
      <vt:lpstr>References/Further Reading</vt:lpstr>
      <vt:lpstr>References/Further Reading continued…</vt:lpstr>
    </vt:vector>
  </TitlesOfParts>
  <Company>Tees, Esk and Wear Valleys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Sarah Paxton</dc:creator>
  <cp:lastModifiedBy>BLAKEY, Jane (TEES, ESK AND WEAR VALLEYS NHS FOUNDATION TRUST)</cp:lastModifiedBy>
  <cp:revision>26</cp:revision>
  <dcterms:created xsi:type="dcterms:W3CDTF">2021-05-21T12:32:28Z</dcterms:created>
  <dcterms:modified xsi:type="dcterms:W3CDTF">2022-02-07T07:33:14Z</dcterms:modified>
</cp:coreProperties>
</file>