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5" r:id="rId2"/>
    <p:sldMasterId id="2147483681" r:id="rId3"/>
    <p:sldMasterId id="2147483678" r:id="rId4"/>
  </p:sldMasterIdLst>
  <p:notesMasterIdLst>
    <p:notesMasterId r:id="rId16"/>
  </p:notesMasterIdLst>
  <p:sldIdLst>
    <p:sldId id="280" r:id="rId5"/>
    <p:sldId id="282" r:id="rId6"/>
    <p:sldId id="287" r:id="rId7"/>
    <p:sldId id="292" r:id="rId8"/>
    <p:sldId id="294" r:id="rId9"/>
    <p:sldId id="283" r:id="rId10"/>
    <p:sldId id="293" r:id="rId11"/>
    <p:sldId id="286" r:id="rId12"/>
    <p:sldId id="291" r:id="rId13"/>
    <p:sldId id="284" r:id="rId14"/>
    <p:sldId id="28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2583"/>
    <a:srgbClr val="00AAAD"/>
    <a:srgbClr val="6C2686"/>
    <a:srgbClr val="F67F21"/>
    <a:srgbClr val="7B704F"/>
    <a:srgbClr val="082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731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54A33-1090-EC4D-8812-6652BA304414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9DF67-0900-1547-96D2-E921F3F76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33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HCPC standards of CPD</a:t>
            </a:r>
          </a:p>
          <a:p>
            <a:r>
              <a:rPr lang="en-GB" dirty="0"/>
              <a:t>CSP guidance – supports HCPC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9DF67-0900-1547-96D2-E921F3F76B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9DF67-0900-1547-96D2-E921F3F76B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4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211571"/>
            <a:ext cx="9144000" cy="1298391"/>
          </a:xfrm>
          <a:prstGeom prst="rect">
            <a:avLst/>
          </a:prstGeom>
        </p:spPr>
        <p:txBody>
          <a:bodyPr anchor="b"/>
          <a:lstStyle>
            <a:lvl1pPr algn="ctr">
              <a:defRPr sz="6000" b="1" i="0" baseline="0">
                <a:latin typeface="arial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69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rgbClr val="F67F2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of person/subtitle</a:t>
            </a:r>
          </a:p>
        </p:txBody>
      </p:sp>
    </p:spTree>
    <p:extLst>
      <p:ext uri="{BB962C8B-B14F-4D97-AF65-F5344CB8AC3E}">
        <p14:creationId xmlns:p14="http://schemas.microsoft.com/office/powerpoint/2010/main" val="168814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365551" y="3064532"/>
            <a:ext cx="11536018" cy="73486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400" baseline="0">
                <a:solidFill>
                  <a:schemeClr val="bg1"/>
                </a:solidFill>
              </a:rPr>
              <a:t>Thank you</a:t>
            </a:r>
            <a:endParaRPr lang="en-US" sz="4400" baseline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9098" y="2030818"/>
            <a:ext cx="11206716" cy="37320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2030818"/>
            <a:ext cx="12192000" cy="37320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6188149" y="3349256"/>
            <a:ext cx="914400" cy="914400"/>
          </a:xfrm>
          <a:prstGeom prst="rect">
            <a:avLst/>
          </a:prstGeom>
        </p:spPr>
        <p:txBody>
          <a:bodyPr wrap="none" rtlCol="0" anchor="ctr" anchorCtr="0">
            <a:normAutofit/>
          </a:bodyPr>
          <a:lstStyle/>
          <a:p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21365" y="1565341"/>
            <a:ext cx="11536018" cy="734864"/>
          </a:xfrm>
          <a:prstGeom prst="rect">
            <a:avLst/>
          </a:prstGeom>
        </p:spPr>
        <p:txBody>
          <a:bodyPr anchor="b"/>
          <a:lstStyle>
            <a:lvl1pPr algn="l">
              <a:defRPr sz="4000" b="1" i="0" baseline="0">
                <a:latin typeface="arial" charset="0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1365" y="2521374"/>
            <a:ext cx="11536018" cy="31989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aseline="0">
                <a:solidFill>
                  <a:schemeClr val="tx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of person/subtitle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82773" y="2030818"/>
            <a:ext cx="11461898" cy="37320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43" y="1534707"/>
            <a:ext cx="11557591" cy="82572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3" y="2541181"/>
            <a:ext cx="11557591" cy="36357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711" y="1709738"/>
            <a:ext cx="11568223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711" y="4589463"/>
            <a:ext cx="1156822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04" y="1513442"/>
            <a:ext cx="11538097" cy="82572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204" y="2583713"/>
            <a:ext cx="5702596" cy="35932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2583713"/>
            <a:ext cx="5683101" cy="3593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160" y="1524074"/>
            <a:ext cx="11536510" cy="8439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8160" y="2521135"/>
            <a:ext cx="568941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160" y="3345047"/>
            <a:ext cx="5689415" cy="28446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521135"/>
            <a:ext cx="567247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345047"/>
            <a:ext cx="5672470" cy="28446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46150"/>
            <a:ext cx="5719763" cy="3849688"/>
          </a:xfrm>
          <a:prstGeom prst="rect">
            <a:avLst/>
          </a:prstGeom>
          <a:solidFill>
            <a:srgbClr val="00AAAD">
              <a:alpha val="60000"/>
            </a:srgbClr>
          </a:solidFill>
        </p:spPr>
        <p:txBody>
          <a:bodyPr/>
          <a:lstStyle>
            <a:lvl1pPr>
              <a:defRPr sz="3600" b="1" i="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Text would go 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82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4" r:id="rId3"/>
    <p:sldLayoutId id="2147483685" r:id="rId4"/>
    <p:sldLayoutId id="2147483686" r:id="rId5"/>
    <p:sldLayoutId id="214748368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4" b="786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Placeholder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7230"/>
            <a:ext cx="121920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8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llian.kent@tees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p.org.uk/professional-clinical/practice-based-learning/cpaf" TargetMode="External"/><Relationship Id="rId2" Type="http://schemas.openxmlformats.org/officeDocument/2006/relationships/hyperlink" Target="https://www.csp.org.uk/professional-clinical/practice-based-learnin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p.org.uk/system/files/publication_files/000529_Code%20of%20Members%20Professional%20Values%20and%20Behaviours%202019.pdf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e.nhs.uk/our-work/allied-health-professions/enable-workforce/allied-health-professions%E2%80%99-research-innovation-strategy-england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Jill Kent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36046"/>
          </a:xfrm>
        </p:spPr>
        <p:txBody>
          <a:bodyPr/>
          <a:lstStyle/>
          <a:p>
            <a:r>
              <a:rPr lang="en-US" dirty="0"/>
              <a:t>Teesside University</a:t>
            </a:r>
          </a:p>
          <a:p>
            <a:r>
              <a:rPr lang="en-US" dirty="0">
                <a:hlinkClick r:id="rId2"/>
              </a:rPr>
              <a:t>Jillian.kent@tees.ac.uk</a:t>
            </a:r>
            <a:endParaRPr lang="en-US" dirty="0"/>
          </a:p>
          <a:p>
            <a:r>
              <a:rPr lang="en-US" dirty="0"/>
              <a:t>@jillyrkent</a:t>
            </a:r>
          </a:p>
        </p:txBody>
      </p:sp>
    </p:spTree>
    <p:extLst>
      <p:ext uri="{BB962C8B-B14F-4D97-AF65-F5344CB8AC3E}">
        <p14:creationId xmlns:p14="http://schemas.microsoft.com/office/powerpoint/2010/main" val="1905432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1FDD0-FD6F-4905-AA2A-AA5A0169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Supporting students learning - placements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E60E5-89D9-4087-BE38-C3411B6D08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6-20% vacancy rate across the NHS</a:t>
            </a:r>
          </a:p>
          <a:p>
            <a:r>
              <a:rPr lang="en-GB" dirty="0"/>
              <a:t>Annual increase is student number to meet demand</a:t>
            </a:r>
          </a:p>
          <a:p>
            <a:r>
              <a:rPr lang="en-GB" dirty="0"/>
              <a:t>Increase in support worker workforce</a:t>
            </a:r>
          </a:p>
          <a:p>
            <a:r>
              <a:rPr lang="en-GB" dirty="0"/>
              <a:t>  </a:t>
            </a:r>
          </a:p>
        </p:txBody>
      </p:sp>
      <p:pic>
        <p:nvPicPr>
          <p:cNvPr id="3074" name="Picture 2" descr="1,063 BEST Size Matters IMAGES, STOCK PHOTOS &amp; VECTORS | Adobe Stock">
            <a:extLst>
              <a:ext uri="{FF2B5EF4-FFF2-40B4-BE49-F238E27FC236}">
                <a16:creationId xmlns:a16="http://schemas.microsoft.com/office/drawing/2014/main" id="{57E5238E-5CFE-4A7E-900D-67667219669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0" y="2843221"/>
            <a:ext cx="5556237" cy="333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86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E5D3-F7E7-46B9-9022-7C103FA2A2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0" dirty="0"/>
              <a:t>What is a ‘real’ placement?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6F028-6345-4CEC-872B-22113F2B31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https://www.csp.org.uk/professional-clinical/practice-based-learning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https://www.csp.org.uk/professional-clinical/practice-based-learning/cpaf</a:t>
            </a:r>
            <a:endParaRPr lang="en-GB" dirty="0"/>
          </a:p>
          <a:p>
            <a:endParaRPr lang="en-GB" dirty="0"/>
          </a:p>
          <a:p>
            <a:pPr algn="ctr"/>
            <a:r>
              <a:rPr lang="en-GB" dirty="0">
                <a:highlight>
                  <a:srgbClr val="FFFF00"/>
                </a:highlight>
              </a:rPr>
              <a:t>Practice based learning must reflect practice and therefore should include all pillars of practice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6387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560917-61C5-4767-9714-45006703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Education – Something for everyone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123C08-7DCE-42A7-85B1-7ABDA5D8C0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Adult Education, A Book, Books, Knowledge, Power">
            <a:extLst>
              <a:ext uri="{FF2B5EF4-FFF2-40B4-BE49-F238E27FC236}">
                <a16:creationId xmlns:a16="http://schemas.microsoft.com/office/drawing/2014/main" id="{72BFC37E-DB0E-48FD-9A2D-31714B5561D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146" y="2583713"/>
            <a:ext cx="7559466" cy="335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E4926-ACBB-43C4-AADC-088799FF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04" y="1513442"/>
            <a:ext cx="11538097" cy="1006734"/>
          </a:xfrm>
        </p:spPr>
        <p:txBody>
          <a:bodyPr/>
          <a:lstStyle/>
          <a:p>
            <a:r>
              <a:rPr lang="en-GB" dirty="0"/>
              <a:t>Education</a:t>
            </a:r>
            <a:br>
              <a:rPr lang="en-GB" dirty="0"/>
            </a:br>
            <a:r>
              <a:rPr lang="en-GB" sz="1800" dirty="0"/>
              <a:t>https://www.hcpc-uk.org/standards/standards-of-continuing-professional-development/ 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4098" name="Picture 2" descr="HCPC-LOGO | Total Restore Physiotherapy">
            <a:extLst>
              <a:ext uri="{FF2B5EF4-FFF2-40B4-BE49-F238E27FC236}">
                <a16:creationId xmlns:a16="http://schemas.microsoft.com/office/drawing/2014/main" id="{1EBE59E4-B803-48C2-9975-17D4AC7F114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0" y="2520176"/>
            <a:ext cx="4229925" cy="287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ew csp logo | The Chartered Society of Physiotherapy">
            <a:extLst>
              <a:ext uri="{FF2B5EF4-FFF2-40B4-BE49-F238E27FC236}">
                <a16:creationId xmlns:a16="http://schemas.microsoft.com/office/drawing/2014/main" id="{9F1D6AE4-63E3-4F7C-966B-A4E9EB898C5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009" y="2547991"/>
            <a:ext cx="5208998" cy="320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16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B6F1-4044-4CE0-94DA-75C63B2F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Education and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93D7E-7F4A-4FDE-AB94-7419675371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Formal accredited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/>
              <a:t>Module</a:t>
            </a:r>
          </a:p>
          <a:p>
            <a:r>
              <a:rPr lang="en-GB" dirty="0"/>
              <a:t>MSc</a:t>
            </a:r>
          </a:p>
          <a:p>
            <a:r>
              <a:rPr lang="en-GB" dirty="0"/>
              <a:t>MPhil</a:t>
            </a:r>
          </a:p>
          <a:p>
            <a:r>
              <a:rPr lang="en-GB" dirty="0"/>
              <a:t>PhD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BB571-130A-482B-AB9B-EDF63A9133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Non accredited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/>
              <a:t>In house CPD / IST</a:t>
            </a:r>
          </a:p>
          <a:p>
            <a:r>
              <a:rPr lang="en-GB" dirty="0"/>
              <a:t>Preceptorship</a:t>
            </a:r>
          </a:p>
          <a:p>
            <a:r>
              <a:rPr lang="en-GB" dirty="0"/>
              <a:t>University based CPD</a:t>
            </a:r>
          </a:p>
          <a:p>
            <a:r>
              <a:rPr lang="en-GB" dirty="0"/>
              <a:t>External courses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94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44EC2A-94A0-4E4D-998B-6A5BE29EF7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/>
              <a:t>CSP Code of members’ Professional Values and Behaviours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ECE5F1F-92E9-479A-B37D-C5676EF1F8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4.3 Support others’ learning and development  </a:t>
            </a:r>
          </a:p>
          <a:p>
            <a:r>
              <a:rPr lang="en-GB" dirty="0"/>
              <a:t>4.3.1 Contribute to creating and maintaining a learning culture and to meeting the identified learning needs of individuals and groups </a:t>
            </a:r>
          </a:p>
          <a:p>
            <a:r>
              <a:rPr lang="en-GB" dirty="0"/>
              <a:t>4.3.2 Share their own learning with others, including reflections and evidence of its value and impact </a:t>
            </a:r>
          </a:p>
          <a:p>
            <a:r>
              <a:rPr lang="en-GB" dirty="0"/>
              <a:t>4.3.3 Recognise the value of contributing to others’ learning for their own development.</a:t>
            </a:r>
          </a:p>
        </p:txBody>
      </p:sp>
    </p:spTree>
    <p:extLst>
      <p:ext uri="{BB962C8B-B14F-4D97-AF65-F5344CB8AC3E}">
        <p14:creationId xmlns:p14="http://schemas.microsoft.com/office/powerpoint/2010/main" val="232288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CDF754-6C86-4A43-8CA4-9F2140CF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Supporting learning in your organisation  </a:t>
            </a:r>
          </a:p>
        </p:txBody>
      </p:sp>
      <p:pic>
        <p:nvPicPr>
          <p:cNvPr id="2050" name="Picture 2" descr="Coaching ideas">
            <a:extLst>
              <a:ext uri="{FF2B5EF4-FFF2-40B4-BE49-F238E27FC236}">
                <a16:creationId xmlns:a16="http://schemas.microsoft.com/office/drawing/2014/main" id="{D1F78413-0D86-418A-A657-940D6A3F0CA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73" y="2583713"/>
            <a:ext cx="5273651" cy="376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reating a Mentoring Program That Works - A Peer-Reviewed Academic Articles  | GBR">
            <a:extLst>
              <a:ext uri="{FF2B5EF4-FFF2-40B4-BE49-F238E27FC236}">
                <a16:creationId xmlns:a16="http://schemas.microsoft.com/office/drawing/2014/main" id="{78B30C4B-20D1-40D7-8BF0-67B31A834C7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171" y="2758373"/>
            <a:ext cx="4888517" cy="223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4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AB3BE9E-94ED-44F0-8BFD-C53BAA32CA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CSP Code of members’ Professional Values and Behaviours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78B62AF-5E47-481E-A552-A572B098D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>
                <a:hlinkClick r:id="rId2"/>
              </a:rPr>
              <a:t>https://www.csp.org.uk/system/files/publication_files/000529_Code%20of%20Members%20Professional%20Values%20and%20Behaviours%202019.pdf</a:t>
            </a:r>
            <a:endParaRPr lang="en-GB" dirty="0"/>
          </a:p>
          <a:p>
            <a:endParaRPr lang="en-GB" dirty="0"/>
          </a:p>
          <a:p>
            <a:r>
              <a:rPr lang="en-GB" dirty="0"/>
              <a:t>4.4.6 Contribute to identifying evidence gaps and priorities for research in order to build the evidence base for physiotherapy’s value and impact for meeting population and individual healthcare needs</a:t>
            </a:r>
          </a:p>
        </p:txBody>
      </p:sp>
    </p:spTree>
    <p:extLst>
      <p:ext uri="{BB962C8B-B14F-4D97-AF65-F5344CB8AC3E}">
        <p14:creationId xmlns:p14="http://schemas.microsoft.com/office/powerpoint/2010/main" val="3356940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BBC07E-06B0-4475-9E18-78604CB2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Research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3B0DA-4272-4D89-B540-7612DC9F20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https://www.hee.nhs.uk/our-work/allied-health-professions/enable-workforce/allied-health-professions%E2%80%99-research-innovation-strategy-england</a:t>
            </a:r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60C898-A8B9-4948-89EF-362F2E57F4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57DD2A-7E7E-49BC-AB93-F4A808F79751}"/>
              </a:ext>
            </a:extLst>
          </p:cNvPr>
          <p:cNvSpPr/>
          <p:nvPr/>
        </p:nvSpPr>
        <p:spPr>
          <a:xfrm>
            <a:off x="6421348" y="3051425"/>
            <a:ext cx="1520575" cy="1096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BSc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97BC754-BBBC-4F39-965A-4A71D72EC0A0}"/>
              </a:ext>
            </a:extLst>
          </p:cNvPr>
          <p:cNvSpPr/>
          <p:nvPr/>
        </p:nvSpPr>
        <p:spPr>
          <a:xfrm>
            <a:off x="9000160" y="2880617"/>
            <a:ext cx="2260315" cy="1096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Apprentice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2B234AD-1930-417C-AD1F-6F9FEC5625A6}"/>
              </a:ext>
            </a:extLst>
          </p:cNvPr>
          <p:cNvSpPr/>
          <p:nvPr/>
        </p:nvSpPr>
        <p:spPr>
          <a:xfrm>
            <a:off x="6246688" y="4738955"/>
            <a:ext cx="1921267" cy="1096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Doctoral Research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9FF8066-9297-4F6B-822E-78200AF555F0}"/>
              </a:ext>
            </a:extLst>
          </p:cNvPr>
          <p:cNvSpPr/>
          <p:nvPr/>
        </p:nvSpPr>
        <p:spPr>
          <a:xfrm>
            <a:off x="9277564" y="4274286"/>
            <a:ext cx="1777429" cy="1340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ACP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F17CF9-696F-4C82-92B3-24A3EF8EFE86}"/>
              </a:ext>
            </a:extLst>
          </p:cNvPr>
          <p:cNvSpPr/>
          <p:nvPr/>
        </p:nvSpPr>
        <p:spPr>
          <a:xfrm>
            <a:off x="7941923" y="3493450"/>
            <a:ext cx="1233536" cy="156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MSc</a:t>
            </a:r>
          </a:p>
        </p:txBody>
      </p:sp>
    </p:spTree>
    <p:extLst>
      <p:ext uri="{BB962C8B-B14F-4D97-AF65-F5344CB8AC3E}">
        <p14:creationId xmlns:p14="http://schemas.microsoft.com/office/powerpoint/2010/main" val="3997428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EFB1EC-9648-427F-A9DB-83CD6EEE8C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3264" y="1666883"/>
            <a:ext cx="11461898" cy="3732029"/>
          </a:xfrm>
        </p:spPr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2C0A5BC-86F8-4062-95B4-25D90481F7D4}"/>
              </a:ext>
            </a:extLst>
          </p:cNvPr>
          <p:cNvSpPr/>
          <p:nvPr/>
        </p:nvSpPr>
        <p:spPr>
          <a:xfrm>
            <a:off x="208908" y="1030287"/>
            <a:ext cx="4333703" cy="25026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Jane: clinical skills &amp; career planning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471888-9ACE-45AF-90F0-FCB2D6127600}"/>
              </a:ext>
            </a:extLst>
          </p:cNvPr>
          <p:cNvSpPr/>
          <p:nvPr/>
        </p:nvSpPr>
        <p:spPr>
          <a:xfrm>
            <a:off x="6491276" y="1150287"/>
            <a:ext cx="4333702" cy="20377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Helen:  Guideline development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30DA74C-1499-4C1C-8C8F-1ECDD3E60F8D}"/>
              </a:ext>
            </a:extLst>
          </p:cNvPr>
          <p:cNvSpPr/>
          <p:nvPr/>
        </p:nvSpPr>
        <p:spPr>
          <a:xfrm>
            <a:off x="7490538" y="3893662"/>
            <a:ext cx="4333702" cy="1866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Tamsin:  placement support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237C40D-B5FC-4461-8C16-210057BCBA17}"/>
              </a:ext>
            </a:extLst>
          </p:cNvPr>
          <p:cNvSpPr/>
          <p:nvPr/>
        </p:nvSpPr>
        <p:spPr>
          <a:xfrm>
            <a:off x="566197" y="4513783"/>
            <a:ext cx="4333702" cy="2264043"/>
          </a:xfrm>
          <a:prstGeom prst="ellipse">
            <a:avLst/>
          </a:prstGeom>
          <a:solidFill>
            <a:srgbClr val="CA25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Roisin: career opportunities &amp; service improvement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90FBA8-BD1B-4F2A-A920-117165B19242}"/>
              </a:ext>
            </a:extLst>
          </p:cNvPr>
          <p:cNvSpPr/>
          <p:nvPr/>
        </p:nvSpPr>
        <p:spPr>
          <a:xfrm>
            <a:off x="4295315" y="2552688"/>
            <a:ext cx="3085232" cy="287488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Adam: clinical skills &amp; clinical pathways</a:t>
            </a:r>
          </a:p>
        </p:txBody>
      </p:sp>
    </p:spTree>
    <p:extLst>
      <p:ext uri="{BB962C8B-B14F-4D97-AF65-F5344CB8AC3E}">
        <p14:creationId xmlns:p14="http://schemas.microsoft.com/office/powerpoint/2010/main" val="3150303641"/>
      </p:ext>
    </p:extLst>
  </p:cSld>
  <p:clrMapOvr>
    <a:masterClrMapping/>
  </p:clrMapOvr>
</p:sld>
</file>

<file path=ppt/theme/theme1.xml><?xml version="1.0" encoding="utf-8"?>
<a:theme xmlns:a="http://schemas.openxmlformats.org/drawingml/2006/main" name="Intro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ctr" anchorCtr="0">
        <a:normAutofit/>
      </a:bodyPr>
      <a:lstStyle>
        <a:defPPr>
          <a:defRPr sz="4000" b="1" dirty="0"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ictur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ctr" anchorCtr="0">
        <a:normAutofit/>
      </a:bodyPr>
      <a:lstStyle>
        <a:defPPr>
          <a:defRPr sz="4000" b="1" dirty="0"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End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349</Words>
  <Application>Microsoft Office PowerPoint</Application>
  <PresentationFormat>Widescreen</PresentationFormat>
  <Paragraphs>59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</vt:lpstr>
      <vt:lpstr>Calibri</vt:lpstr>
      <vt:lpstr>Intro slide</vt:lpstr>
      <vt:lpstr>Content slide</vt:lpstr>
      <vt:lpstr>Picture slide</vt:lpstr>
      <vt:lpstr>End slide</vt:lpstr>
      <vt:lpstr>Jill Kent </vt:lpstr>
      <vt:lpstr>Education – Something for everyone </vt:lpstr>
      <vt:lpstr>Education https://www.hcpc-uk.org/standards/standards-of-continuing-professional-development/   </vt:lpstr>
      <vt:lpstr>Education and Training</vt:lpstr>
      <vt:lpstr>CSP Code of members’ Professional Values and Behaviours</vt:lpstr>
      <vt:lpstr>Supporting learning in your organisation  </vt:lpstr>
      <vt:lpstr>CSP Code of members’ Professional Values and Behaviours</vt:lpstr>
      <vt:lpstr>Research </vt:lpstr>
      <vt:lpstr>PowerPoint Presentation</vt:lpstr>
      <vt:lpstr>Supporting students learning - placements </vt:lpstr>
      <vt:lpstr>What is a ‘real’ placement?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Kent, Jill</cp:lastModifiedBy>
  <cp:revision>108</cp:revision>
  <dcterms:created xsi:type="dcterms:W3CDTF">2017-07-13T14:47:43Z</dcterms:created>
  <dcterms:modified xsi:type="dcterms:W3CDTF">2022-02-09T18:08:59Z</dcterms:modified>
</cp:coreProperties>
</file>