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4" r:id="rId2"/>
    <p:sldId id="297" r:id="rId3"/>
    <p:sldId id="299" r:id="rId4"/>
    <p:sldId id="268" r:id="rId5"/>
    <p:sldId id="269" r:id="rId6"/>
    <p:sldId id="270" r:id="rId7"/>
    <p:sldId id="271" r:id="rId8"/>
    <p:sldId id="282" r:id="rId9"/>
    <p:sldId id="281" r:id="rId10"/>
    <p:sldId id="291" r:id="rId11"/>
    <p:sldId id="302" r:id="rId12"/>
    <p:sldId id="301" r:id="rId13"/>
    <p:sldId id="300" r:id="rId14"/>
    <p:sldId id="305" r:id="rId15"/>
    <p:sldId id="292" r:id="rId16"/>
    <p:sldId id="295" r:id="rId17"/>
    <p:sldId id="290" r:id="rId18"/>
    <p:sldId id="304" r:id="rId19"/>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Adefuye" initials="MA" lastIdx="1" clrIdx="0">
    <p:extLst>
      <p:ext uri="{19B8F6BF-5375-455C-9EA6-DF929625EA0E}">
        <p15:presenceInfo xmlns:p15="http://schemas.microsoft.com/office/powerpoint/2012/main" userId="8dbea6976546eb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608B"/>
    <a:srgbClr val="6E5787"/>
    <a:srgbClr val="27317C"/>
    <a:srgbClr val="0020A5"/>
    <a:srgbClr val="295782"/>
    <a:srgbClr val="4F7598"/>
    <a:srgbClr val="C72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84021" autoAdjust="0"/>
  </p:normalViewPr>
  <p:slideViewPr>
    <p:cSldViewPr snapToGrid="0">
      <p:cViewPr varScale="1">
        <p:scale>
          <a:sx n="97" d="100"/>
          <a:sy n="97" d="100"/>
        </p:scale>
        <p:origin x="870"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cha\Documents\Mayana\Work\MSK%20FCP%20Services%20during%20Covid-19%20resul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icha\Documents\Mayana\Work\MSK%20FCP%20Services%20during%20Covid-19%20resul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icha\Documents\Mayana\Work\MSK%20FCP%20Services%20during%20Covid-19%20result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rgbClr val="6B608B"/>
                </a:solidFill>
                <a:latin typeface="Arial" panose="020B0604020202020204" pitchFamily="34" charset="0"/>
                <a:ea typeface="+mn-ea"/>
                <a:cs typeface="Arial" panose="020B0604020202020204" pitchFamily="34" charset="0"/>
              </a:defRPr>
            </a:pPr>
            <a:r>
              <a:rPr lang="en-US" sz="2800" b="1" i="0" baseline="0" dirty="0">
                <a:solidFill>
                  <a:srgbClr val="6B608B"/>
                </a:solidFill>
                <a:effectLst/>
                <a:latin typeface="Arial" panose="020B0604020202020204" pitchFamily="34" charset="0"/>
                <a:cs typeface="Arial" panose="020B0604020202020204" pitchFamily="34" charset="0"/>
              </a:rPr>
              <a:t>What are your biggest challenges faced by </a:t>
            </a:r>
            <a:r>
              <a:rPr lang="en-US" sz="2800" b="1" dirty="0">
                <a:solidFill>
                  <a:srgbClr val="6B608B"/>
                </a:solidFill>
                <a:latin typeface="Arial" panose="020B0604020202020204" pitchFamily="34" charset="0"/>
                <a:cs typeface="Arial" panose="020B0604020202020204" pitchFamily="34" charset="0"/>
              </a:rPr>
              <a:t>your FCP service(s</a:t>
            </a:r>
            <a:r>
              <a:rPr lang="en-US" sz="2800" b="1" i="0" baseline="0" dirty="0">
                <a:solidFill>
                  <a:srgbClr val="6B608B"/>
                </a:solidFill>
                <a:effectLst/>
                <a:latin typeface="Arial" panose="020B0604020202020204" pitchFamily="34" charset="0"/>
                <a:cs typeface="Arial" panose="020B0604020202020204" pitchFamily="34" charset="0"/>
              </a:rPr>
              <a:t>) as a result of Covid-19</a:t>
            </a:r>
            <a:endParaRPr lang="en-GB" sz="2800" dirty="0">
              <a:solidFill>
                <a:srgbClr val="6B608B"/>
              </a:solidFill>
              <a:effectLst/>
              <a:latin typeface="Arial" panose="020B0604020202020204" pitchFamily="34" charset="0"/>
              <a:cs typeface="Arial" panose="020B0604020202020204" pitchFamily="34" charset="0"/>
            </a:endParaRPr>
          </a:p>
        </c:rich>
      </c:tx>
      <c:layout>
        <c:manualLayout>
          <c:xMode val="edge"/>
          <c:yMode val="edge"/>
          <c:x val="0.20638278032026988"/>
          <c:y val="2.0566153785269183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rgbClr val="6B608B"/>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rgbClr val="6E5787"/>
            </a:solidFill>
            <a:ln>
              <a:noFill/>
            </a:ln>
            <a:effectLst/>
          </c:spPr>
          <c:invertIfNegative val="0"/>
          <c:cat>
            <c:strRef>
              <c:f>Sheet1!$B$10:$L$10</c:f>
              <c:strCache>
                <c:ptCount val="11"/>
                <c:pt idx="0">
                  <c:v>Uncertainty around getting right PPE/Safe services</c:v>
                </c:pt>
                <c:pt idx="1">
                  <c:v>Patient Expectations</c:v>
                </c:pt>
                <c:pt idx="2">
                  <c:v>Not seeing the right patients/GPs referring for 'regular' course of physio treatment</c:v>
                </c:pt>
                <c:pt idx="3">
                  <c:v>Continuation of service/Not running</c:v>
                </c:pt>
                <c:pt idx="4">
                  <c:v>Ruling out red flag symptoms (fear)</c:v>
                </c:pt>
                <c:pt idx="5">
                  <c:v>Reduced/Not having support/supervision network in practice</c:v>
                </c:pt>
                <c:pt idx="6">
                  <c:v>Reduced patient up-take of service</c:v>
                </c:pt>
                <c:pt idx="7">
                  <c:v>Re-deployment incl. less staff, making onward referral difficult, wider system closed down</c:v>
                </c:pt>
                <c:pt idx="8">
                  <c:v>Not seeing patient face to face (challenge for practitioners and patients)</c:v>
                </c:pt>
                <c:pt idx="9">
                  <c:v>Reduced options for treatment/referral inclu. Injections, imaging</c:v>
                </c:pt>
                <c:pt idx="10">
                  <c:v>Change to digital working incl. Change of style, lack of equip (for practitioners &amp; patients), confidence to assess, pace</c:v>
                </c:pt>
              </c:strCache>
            </c:strRef>
          </c:cat>
          <c:val>
            <c:numRef>
              <c:f>Sheet1!$B$11:$L$11</c:f>
              <c:numCache>
                <c:formatCode>General</c:formatCode>
                <c:ptCount val="11"/>
                <c:pt idx="0">
                  <c:v>1</c:v>
                </c:pt>
                <c:pt idx="1">
                  <c:v>5</c:v>
                </c:pt>
                <c:pt idx="2">
                  <c:v>6</c:v>
                </c:pt>
                <c:pt idx="3">
                  <c:v>6</c:v>
                </c:pt>
                <c:pt idx="4">
                  <c:v>6</c:v>
                </c:pt>
                <c:pt idx="5">
                  <c:v>8</c:v>
                </c:pt>
                <c:pt idx="6">
                  <c:v>12</c:v>
                </c:pt>
                <c:pt idx="7">
                  <c:v>14</c:v>
                </c:pt>
                <c:pt idx="8">
                  <c:v>18</c:v>
                </c:pt>
                <c:pt idx="9">
                  <c:v>18</c:v>
                </c:pt>
                <c:pt idx="10">
                  <c:v>28</c:v>
                </c:pt>
              </c:numCache>
            </c:numRef>
          </c:val>
          <c:extLst>
            <c:ext xmlns:c16="http://schemas.microsoft.com/office/drawing/2014/chart" uri="{C3380CC4-5D6E-409C-BE32-E72D297353CC}">
              <c16:uniqueId val="{00000000-46D0-4CAE-8911-50AF45C9C8FF}"/>
            </c:ext>
          </c:extLst>
        </c:ser>
        <c:dLbls>
          <c:showLegendKey val="0"/>
          <c:showVal val="0"/>
          <c:showCatName val="0"/>
          <c:showSerName val="0"/>
          <c:showPercent val="0"/>
          <c:showBubbleSize val="0"/>
        </c:dLbls>
        <c:gapWidth val="182"/>
        <c:axId val="141583343"/>
        <c:axId val="163000847"/>
      </c:barChart>
      <c:catAx>
        <c:axId val="1415833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3000847"/>
        <c:crosses val="autoZero"/>
        <c:auto val="1"/>
        <c:lblAlgn val="ctr"/>
        <c:lblOffset val="100"/>
        <c:noMultiLvlLbl val="0"/>
      </c:catAx>
      <c:valAx>
        <c:axId val="1630008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5833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6B608B"/>
            </a:solidFill>
            <a:ln>
              <a:noFill/>
            </a:ln>
            <a:effectLst/>
          </c:spPr>
          <c:invertIfNegative val="0"/>
          <c:cat>
            <c:strRef>
              <c:f>Sheet1!$B$14:$I$14</c:f>
              <c:strCache>
                <c:ptCount val="8"/>
                <c:pt idx="0">
                  <c:v>Re-configuring workspace</c:v>
                </c:pt>
                <c:pt idx="1">
                  <c:v>Use exercise &amp; Advice as much as possible</c:v>
                </c:pt>
                <c:pt idx="2">
                  <c:v>Future planning</c:v>
                </c:pt>
                <c:pt idx="3">
                  <c:v>Using guidance and resources from CSP/Government</c:v>
                </c:pt>
                <c:pt idx="4">
                  <c:v>New tools/processes developed/refined</c:v>
                </c:pt>
                <c:pt idx="5">
                  <c:v>On-going Communication with practice staff/Collaborating on new ideas</c:v>
                </c:pt>
                <c:pt idx="6">
                  <c:v>Networking/Peer support</c:v>
                </c:pt>
                <c:pt idx="7">
                  <c:v>Embracing telehealth fully/IT support/Training</c:v>
                </c:pt>
              </c:strCache>
            </c:strRef>
          </c:cat>
          <c:val>
            <c:numRef>
              <c:f>Sheet1!$B$15:$I$15</c:f>
              <c:numCache>
                <c:formatCode>General</c:formatCode>
                <c:ptCount val="8"/>
                <c:pt idx="0">
                  <c:v>2</c:v>
                </c:pt>
                <c:pt idx="1">
                  <c:v>4</c:v>
                </c:pt>
                <c:pt idx="2">
                  <c:v>6</c:v>
                </c:pt>
                <c:pt idx="3">
                  <c:v>7</c:v>
                </c:pt>
                <c:pt idx="4">
                  <c:v>16</c:v>
                </c:pt>
                <c:pt idx="5">
                  <c:v>20</c:v>
                </c:pt>
                <c:pt idx="6">
                  <c:v>21</c:v>
                </c:pt>
                <c:pt idx="7">
                  <c:v>54</c:v>
                </c:pt>
              </c:numCache>
            </c:numRef>
          </c:val>
          <c:extLst>
            <c:ext xmlns:c16="http://schemas.microsoft.com/office/drawing/2014/chart" uri="{C3380CC4-5D6E-409C-BE32-E72D297353CC}">
              <c16:uniqueId val="{00000000-DB07-47F3-935D-E48E69E35A57}"/>
            </c:ext>
          </c:extLst>
        </c:ser>
        <c:dLbls>
          <c:showLegendKey val="0"/>
          <c:showVal val="0"/>
          <c:showCatName val="0"/>
          <c:showSerName val="0"/>
          <c:showPercent val="0"/>
          <c:showBubbleSize val="0"/>
        </c:dLbls>
        <c:gapWidth val="182"/>
        <c:axId val="192025295"/>
        <c:axId val="450264895"/>
      </c:barChart>
      <c:catAx>
        <c:axId val="192025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50264895"/>
        <c:crosses val="autoZero"/>
        <c:auto val="1"/>
        <c:lblAlgn val="ctr"/>
        <c:lblOffset val="100"/>
        <c:noMultiLvlLbl val="0"/>
      </c:catAx>
      <c:valAx>
        <c:axId val="45026489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0252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800" b="1" dirty="0">
                <a:solidFill>
                  <a:srgbClr val="6B608B"/>
                </a:solidFill>
                <a:latin typeface="Arial" panose="020B0604020202020204" pitchFamily="34" charset="0"/>
                <a:cs typeface="Arial" panose="020B0604020202020204" pitchFamily="34" charset="0"/>
              </a:rPr>
              <a:t>What, if anything, should we avoid and not return to in the aim of transforming services for the better?</a:t>
            </a:r>
            <a:endParaRPr lang="en-GB" sz="2800" b="1" dirty="0">
              <a:solidFill>
                <a:srgbClr val="6B608B"/>
              </a:solidFill>
              <a:latin typeface="Arial" panose="020B0604020202020204" pitchFamily="34" charset="0"/>
              <a:cs typeface="Arial" panose="020B0604020202020204" pitchFamily="34" charset="0"/>
            </a:endParaRPr>
          </a:p>
        </c:rich>
      </c:tx>
      <c:layout>
        <c:manualLayout>
          <c:xMode val="edge"/>
          <c:yMode val="edge"/>
          <c:x val="0.20536397922286037"/>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6E5787"/>
            </a:solidFill>
            <a:ln>
              <a:noFill/>
            </a:ln>
            <a:effectLst/>
          </c:spPr>
          <c:invertIfNegative val="0"/>
          <c:cat>
            <c:strRef>
              <c:f>Sheet1!$B$30:$J$30</c:f>
              <c:strCache>
                <c:ptCount val="9"/>
                <c:pt idx="0">
                  <c:v>Not sharing information</c:v>
                </c:pt>
                <c:pt idx="1">
                  <c:v>Shutting services for a prolonged period</c:v>
                </c:pt>
                <c:pt idx="2">
                  <c:v>Paper notes</c:v>
                </c:pt>
                <c:pt idx="3">
                  <c:v>Accelerated promotion of staff not ready for FCP</c:v>
                </c:pt>
                <c:pt idx="4">
                  <c:v>Increased second contacts</c:v>
                </c:pt>
                <c:pt idx="5">
                  <c:v>Control of practices by third parties</c:v>
                </c:pt>
                <c:pt idx="6">
                  <c:v>Segregation of services</c:v>
                </c:pt>
                <c:pt idx="7">
                  <c:v>Over referring to other services/Unnecessary investigations/Over prescribing</c:v>
                </c:pt>
                <c:pt idx="8">
                  <c:v>F2F appointments as the default</c:v>
                </c:pt>
              </c:strCache>
            </c:strRef>
          </c:cat>
          <c:val>
            <c:numRef>
              <c:f>Sheet1!$B$31:$J$31</c:f>
              <c:numCache>
                <c:formatCode>General</c:formatCode>
                <c:ptCount val="9"/>
                <c:pt idx="0">
                  <c:v>1</c:v>
                </c:pt>
                <c:pt idx="1">
                  <c:v>1</c:v>
                </c:pt>
                <c:pt idx="2">
                  <c:v>1</c:v>
                </c:pt>
                <c:pt idx="3">
                  <c:v>1</c:v>
                </c:pt>
                <c:pt idx="4">
                  <c:v>1</c:v>
                </c:pt>
                <c:pt idx="5">
                  <c:v>1</c:v>
                </c:pt>
                <c:pt idx="6">
                  <c:v>5</c:v>
                </c:pt>
                <c:pt idx="7">
                  <c:v>10</c:v>
                </c:pt>
                <c:pt idx="8">
                  <c:v>33</c:v>
                </c:pt>
              </c:numCache>
            </c:numRef>
          </c:val>
          <c:extLst>
            <c:ext xmlns:c16="http://schemas.microsoft.com/office/drawing/2014/chart" uri="{C3380CC4-5D6E-409C-BE32-E72D297353CC}">
              <c16:uniqueId val="{00000000-9710-4F77-BEB2-E530E1DD7BA1}"/>
            </c:ext>
          </c:extLst>
        </c:ser>
        <c:dLbls>
          <c:showLegendKey val="0"/>
          <c:showVal val="0"/>
          <c:showCatName val="0"/>
          <c:showSerName val="0"/>
          <c:showPercent val="0"/>
          <c:showBubbleSize val="0"/>
        </c:dLbls>
        <c:gapWidth val="182"/>
        <c:axId val="1019240623"/>
        <c:axId val="1009808351"/>
      </c:barChart>
      <c:catAx>
        <c:axId val="10192406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009808351"/>
        <c:crosses val="autoZero"/>
        <c:auto val="1"/>
        <c:lblAlgn val="ctr"/>
        <c:lblOffset val="100"/>
        <c:noMultiLvlLbl val="0"/>
      </c:catAx>
      <c:valAx>
        <c:axId val="10098083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92406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FECDD-6E4F-46EF-9601-C9D91E55F42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103D26C-EA3A-4FFB-BFE4-4D491804655C}">
      <dgm:prSet phldrT="[Text]"/>
      <dgm:spPr>
        <a:solidFill>
          <a:srgbClr val="6B608B"/>
        </a:solidFill>
        <a:ln>
          <a:noFill/>
        </a:ln>
      </dgm:spPr>
      <dgm:t>
        <a:bodyPr/>
        <a:lstStyle/>
        <a:p>
          <a:r>
            <a:rPr lang="en-US" b="1" dirty="0">
              <a:latin typeface="Arial" panose="020B0604020202020204" pitchFamily="34" charset="0"/>
              <a:cs typeface="Arial" panose="020B0604020202020204" pitchFamily="34" charset="0"/>
            </a:rPr>
            <a:t>Communication	</a:t>
          </a:r>
        </a:p>
      </dgm:t>
    </dgm:pt>
    <dgm:pt modelId="{2A6DC584-6BE5-4AB5-97F9-83AD7D4E42E1}" type="parTrans" cxnId="{7BB0C05F-DD18-4B52-B563-500885A6CF5C}">
      <dgm:prSet/>
      <dgm:spPr/>
      <dgm:t>
        <a:bodyPr/>
        <a:lstStyle/>
        <a:p>
          <a:endParaRPr lang="en-US"/>
        </a:p>
      </dgm:t>
    </dgm:pt>
    <dgm:pt modelId="{6C70D1F7-4B6B-4342-9DCC-CB5EB7B53841}" type="sibTrans" cxnId="{7BB0C05F-DD18-4B52-B563-500885A6CF5C}">
      <dgm:prSet/>
      <dgm:spPr/>
      <dgm:t>
        <a:bodyPr/>
        <a:lstStyle/>
        <a:p>
          <a:endParaRPr lang="en-US"/>
        </a:p>
      </dgm:t>
    </dgm:pt>
    <dgm:pt modelId="{7F333445-98CD-4A7C-8F35-60D6F65B4E60}">
      <dgm:prSet phldrT="[Text]" custT="1"/>
      <dgm:spPr>
        <a:solidFill>
          <a:srgbClr val="FFF0C5">
            <a:alpha val="90000"/>
          </a:srgbClr>
        </a:solidFill>
        <a:ln>
          <a:solidFill>
            <a:srgbClr val="FFF0C5">
              <a:alpha val="90000"/>
            </a:srgbClr>
          </a:solidFill>
        </a:ln>
      </dgm:spPr>
      <dgm:t>
        <a:bodyPr/>
        <a:lstStyle/>
        <a:p>
          <a:r>
            <a:rPr lang="en-US" sz="1600" dirty="0">
              <a:latin typeface="Arial" panose="020B0604020202020204" pitchFamily="34" charset="0"/>
              <a:cs typeface="Arial" panose="020B0604020202020204" pitchFamily="34" charset="0"/>
            </a:rPr>
            <a:t>Advertising</a:t>
          </a:r>
        </a:p>
      </dgm:t>
    </dgm:pt>
    <dgm:pt modelId="{5D8240CD-BBB7-48DB-86D9-C22B0F9BDBE8}" type="parTrans" cxnId="{8E6F2DB4-9FFF-4277-AEFC-2583875C9186}">
      <dgm:prSet/>
      <dgm:spPr/>
      <dgm:t>
        <a:bodyPr/>
        <a:lstStyle/>
        <a:p>
          <a:endParaRPr lang="en-US"/>
        </a:p>
      </dgm:t>
    </dgm:pt>
    <dgm:pt modelId="{0CE13DFB-2A63-455C-833E-50DFDAEA84B2}" type="sibTrans" cxnId="{8E6F2DB4-9FFF-4277-AEFC-2583875C9186}">
      <dgm:prSet/>
      <dgm:spPr/>
      <dgm:t>
        <a:bodyPr/>
        <a:lstStyle/>
        <a:p>
          <a:endParaRPr lang="en-US"/>
        </a:p>
      </dgm:t>
    </dgm:pt>
    <dgm:pt modelId="{D7508445-7EB6-43BC-86D6-B3506C071439}">
      <dgm:prSet phldrT="[Text]"/>
      <dgm:spPr>
        <a:solidFill>
          <a:srgbClr val="6E5787"/>
        </a:solidFill>
        <a:ln>
          <a:noFill/>
        </a:ln>
      </dgm:spPr>
      <dgm:t>
        <a:bodyPr/>
        <a:lstStyle/>
        <a:p>
          <a:r>
            <a:rPr lang="en-US" b="1" dirty="0">
              <a:latin typeface="Arial" panose="020B0604020202020204" pitchFamily="34" charset="0"/>
              <a:cs typeface="Arial" panose="020B0604020202020204" pitchFamily="34" charset="0"/>
            </a:rPr>
            <a:t>Patient understanding of FCP</a:t>
          </a:r>
        </a:p>
      </dgm:t>
    </dgm:pt>
    <dgm:pt modelId="{8044567A-E207-4188-B5D2-599CB8C2E35B}" type="parTrans" cxnId="{4424085F-3955-45BC-8E5E-D72E36B88335}">
      <dgm:prSet/>
      <dgm:spPr/>
      <dgm:t>
        <a:bodyPr/>
        <a:lstStyle/>
        <a:p>
          <a:endParaRPr lang="en-US"/>
        </a:p>
      </dgm:t>
    </dgm:pt>
    <dgm:pt modelId="{249724B1-3EA8-4822-84F8-90BD20579688}" type="sibTrans" cxnId="{4424085F-3955-45BC-8E5E-D72E36B88335}">
      <dgm:prSet/>
      <dgm:spPr/>
      <dgm:t>
        <a:bodyPr/>
        <a:lstStyle/>
        <a:p>
          <a:endParaRPr lang="en-US"/>
        </a:p>
      </dgm:t>
    </dgm:pt>
    <dgm:pt modelId="{2E331D86-82DB-4434-B993-A05525A4588C}">
      <dgm:prSet phldrT="[Text]" custT="1"/>
      <dgm:spPr>
        <a:solidFill>
          <a:srgbClr val="FFF0C5">
            <a:alpha val="90000"/>
          </a:srgbClr>
        </a:solidFill>
        <a:ln>
          <a:solidFill>
            <a:srgbClr val="FFF0C5">
              <a:alpha val="90000"/>
            </a:srgbClr>
          </a:solidFill>
        </a:ln>
      </dgm:spPr>
      <dgm:t>
        <a:bodyPr/>
        <a:lstStyle/>
        <a:p>
          <a:r>
            <a:rPr lang="en-US" sz="1600" dirty="0">
              <a:latin typeface="Arial" panose="020B0604020202020204" pitchFamily="34" charset="0"/>
              <a:cs typeface="Arial" panose="020B0604020202020204" pitchFamily="34" charset="0"/>
            </a:rPr>
            <a:t>Poor patients awareness of FCP</a:t>
          </a:r>
        </a:p>
      </dgm:t>
    </dgm:pt>
    <dgm:pt modelId="{65229EEE-3041-4B46-98C6-D7C548406FA6}" type="parTrans" cxnId="{3D5C660B-32F8-4315-8E03-C6BF8184EBFB}">
      <dgm:prSet/>
      <dgm:spPr/>
      <dgm:t>
        <a:bodyPr/>
        <a:lstStyle/>
        <a:p>
          <a:endParaRPr lang="en-US"/>
        </a:p>
      </dgm:t>
    </dgm:pt>
    <dgm:pt modelId="{4E0A9051-9918-4E00-8D16-2AA78FDB4159}" type="sibTrans" cxnId="{3D5C660B-32F8-4315-8E03-C6BF8184EBFB}">
      <dgm:prSet/>
      <dgm:spPr/>
      <dgm:t>
        <a:bodyPr/>
        <a:lstStyle/>
        <a:p>
          <a:endParaRPr lang="en-US"/>
        </a:p>
      </dgm:t>
    </dgm:pt>
    <dgm:pt modelId="{FE0E81B5-3E7A-499C-A94B-52E014F14DEC}">
      <dgm:prSet phldrT="[Text]"/>
      <dgm:spPr>
        <a:solidFill>
          <a:srgbClr val="6B608B"/>
        </a:solidFill>
        <a:ln>
          <a:noFill/>
        </a:ln>
      </dgm:spPr>
      <dgm:t>
        <a:bodyPr/>
        <a:lstStyle/>
        <a:p>
          <a:r>
            <a:rPr lang="en-US" b="1" dirty="0">
              <a:latin typeface="Arial" panose="020B0604020202020204" pitchFamily="34" charset="0"/>
              <a:cs typeface="Arial" panose="020B0604020202020204" pitchFamily="34" charset="0"/>
            </a:rPr>
            <a:t>Embeddedness</a:t>
          </a:r>
        </a:p>
      </dgm:t>
    </dgm:pt>
    <dgm:pt modelId="{BA2A1DD0-9864-4CA2-9D3E-018143F6A0E4}" type="parTrans" cxnId="{2D6D215D-5A6C-4361-B963-533F78DA83F2}">
      <dgm:prSet/>
      <dgm:spPr/>
      <dgm:t>
        <a:bodyPr/>
        <a:lstStyle/>
        <a:p>
          <a:endParaRPr lang="en-US"/>
        </a:p>
      </dgm:t>
    </dgm:pt>
    <dgm:pt modelId="{F293C1A8-0C8F-4980-8D9F-5B82FF425251}" type="sibTrans" cxnId="{2D6D215D-5A6C-4361-B963-533F78DA83F2}">
      <dgm:prSet/>
      <dgm:spPr/>
      <dgm:t>
        <a:bodyPr/>
        <a:lstStyle/>
        <a:p>
          <a:endParaRPr lang="en-US"/>
        </a:p>
      </dgm:t>
    </dgm:pt>
    <dgm:pt modelId="{CBF46681-7537-46FF-BD30-CBACB5EDF921}">
      <dgm:prSet phldrT="[Text]" custT="1"/>
      <dgm:spPr>
        <a:solidFill>
          <a:srgbClr val="FFF0C5">
            <a:alpha val="90000"/>
          </a:srgbClr>
        </a:solidFill>
        <a:ln>
          <a:solidFill>
            <a:srgbClr val="FFF0C5">
              <a:alpha val="90000"/>
            </a:srgbClr>
          </a:solidFill>
        </a:ln>
      </dgm:spPr>
      <dgm:t>
        <a:bodyPr/>
        <a:lstStyle/>
        <a:p>
          <a:r>
            <a:rPr lang="en-US" sz="1600" dirty="0">
              <a:latin typeface="Arial" panose="020B0604020202020204" pitchFamily="34" charset="0"/>
              <a:cs typeface="Arial" panose="020B0604020202020204" pitchFamily="34" charset="0"/>
            </a:rPr>
            <a:t>It took some time for the FCP service to become embedded in the culture</a:t>
          </a:r>
        </a:p>
      </dgm:t>
    </dgm:pt>
    <dgm:pt modelId="{4018A395-AEA7-4895-8C70-6C329E385560}" type="parTrans" cxnId="{3C772D4F-8AAF-4660-B667-5D6778847EDA}">
      <dgm:prSet/>
      <dgm:spPr/>
      <dgm:t>
        <a:bodyPr/>
        <a:lstStyle/>
        <a:p>
          <a:endParaRPr lang="en-US"/>
        </a:p>
      </dgm:t>
    </dgm:pt>
    <dgm:pt modelId="{A21F3A43-FAA5-4C6E-BFD2-C39DCCD98258}" type="sibTrans" cxnId="{3C772D4F-8AAF-4660-B667-5D6778847EDA}">
      <dgm:prSet/>
      <dgm:spPr/>
      <dgm:t>
        <a:bodyPr/>
        <a:lstStyle/>
        <a:p>
          <a:endParaRPr lang="en-US"/>
        </a:p>
      </dgm:t>
    </dgm:pt>
    <dgm:pt modelId="{94460BAD-E9DE-477D-AC0C-B2E9B52CD2B2}">
      <dgm:prSet/>
      <dgm:spPr>
        <a:solidFill>
          <a:srgbClr val="6E5787"/>
        </a:solidFill>
        <a:ln>
          <a:noFill/>
        </a:ln>
      </dgm:spPr>
      <dgm:t>
        <a:bodyPr/>
        <a:lstStyle/>
        <a:p>
          <a:r>
            <a:rPr lang="en-US" b="1" dirty="0">
              <a:latin typeface="Arial" panose="020B0604020202020204" pitchFamily="34" charset="0"/>
              <a:cs typeface="Arial" panose="020B0604020202020204" pitchFamily="34" charset="0"/>
            </a:rPr>
            <a:t>Contribution of FCP</a:t>
          </a:r>
        </a:p>
      </dgm:t>
    </dgm:pt>
    <dgm:pt modelId="{4695D39D-F068-4F26-B2BF-4B94FDBB71F2}" type="parTrans" cxnId="{84B0F748-0DD9-47F7-A2CD-03C99F1FD227}">
      <dgm:prSet/>
      <dgm:spPr/>
      <dgm:t>
        <a:bodyPr/>
        <a:lstStyle/>
        <a:p>
          <a:endParaRPr lang="en-US"/>
        </a:p>
      </dgm:t>
    </dgm:pt>
    <dgm:pt modelId="{4A48176B-CF4B-495E-981A-71F02A85FEB2}" type="sibTrans" cxnId="{84B0F748-0DD9-47F7-A2CD-03C99F1FD227}">
      <dgm:prSet/>
      <dgm:spPr/>
      <dgm:t>
        <a:bodyPr/>
        <a:lstStyle/>
        <a:p>
          <a:endParaRPr lang="en-US"/>
        </a:p>
      </dgm:t>
    </dgm:pt>
    <dgm:pt modelId="{C9344FF4-7B5A-4421-AC05-C53802CC7B4A}">
      <dgm:prSet phldrT="[Text]" custT="1"/>
      <dgm:spPr>
        <a:solidFill>
          <a:srgbClr val="FFF0C5">
            <a:alpha val="90000"/>
          </a:srgbClr>
        </a:solidFill>
        <a:ln>
          <a:solidFill>
            <a:srgbClr val="FFF0C5">
              <a:alpha val="90000"/>
            </a:srgbClr>
          </a:solidFill>
        </a:ln>
      </dgm:spPr>
      <dgm:t>
        <a:bodyPr/>
        <a:lstStyle/>
        <a:p>
          <a:r>
            <a:rPr lang="en-US" sz="1600" dirty="0">
              <a:latin typeface="Arial" panose="020B0604020202020204" pitchFamily="34" charset="0"/>
              <a:cs typeface="Arial" panose="020B0604020202020204" pitchFamily="34" charset="0"/>
            </a:rPr>
            <a:t>Signposting</a:t>
          </a:r>
        </a:p>
      </dgm:t>
    </dgm:pt>
    <dgm:pt modelId="{6D60C249-07D7-46F3-B550-BEEB963E9989}" type="parTrans" cxnId="{D4078802-7081-42DD-96B5-04AB1D6DA401}">
      <dgm:prSet/>
      <dgm:spPr/>
      <dgm:t>
        <a:bodyPr/>
        <a:lstStyle/>
        <a:p>
          <a:endParaRPr lang="en-US"/>
        </a:p>
      </dgm:t>
    </dgm:pt>
    <dgm:pt modelId="{20AD0450-C099-4364-9C09-7DF6F506C229}" type="sibTrans" cxnId="{D4078802-7081-42DD-96B5-04AB1D6DA401}">
      <dgm:prSet/>
      <dgm:spPr/>
      <dgm:t>
        <a:bodyPr/>
        <a:lstStyle/>
        <a:p>
          <a:endParaRPr lang="en-US"/>
        </a:p>
      </dgm:t>
    </dgm:pt>
    <dgm:pt modelId="{E3BAF7EA-38F2-4D90-9EDB-0E23B7669579}">
      <dgm:prSet phldrT="[Text]" custT="1"/>
      <dgm:spPr>
        <a:solidFill>
          <a:srgbClr val="FFF0C5">
            <a:alpha val="90000"/>
          </a:srgbClr>
        </a:solidFill>
        <a:ln>
          <a:solidFill>
            <a:srgbClr val="FFF0C5">
              <a:alpha val="90000"/>
            </a:srgbClr>
          </a:solidFill>
        </a:ln>
      </dgm:spPr>
      <dgm:t>
        <a:bodyPr/>
        <a:lstStyle/>
        <a:p>
          <a:r>
            <a:rPr lang="en-US" sz="1600" dirty="0">
              <a:latin typeface="Arial" panose="020B0604020202020204" pitchFamily="34" charset="0"/>
              <a:cs typeface="Arial" panose="020B0604020202020204" pitchFamily="34" charset="0"/>
            </a:rPr>
            <a:t>Shared record systems and processes</a:t>
          </a:r>
        </a:p>
      </dgm:t>
    </dgm:pt>
    <dgm:pt modelId="{73479BC5-6D88-4B4E-8512-67B53A3C77BF}" type="parTrans" cxnId="{301FD365-F241-4678-83C5-DC079185388E}">
      <dgm:prSet/>
      <dgm:spPr/>
      <dgm:t>
        <a:bodyPr/>
        <a:lstStyle/>
        <a:p>
          <a:endParaRPr lang="en-US"/>
        </a:p>
      </dgm:t>
    </dgm:pt>
    <dgm:pt modelId="{6DAE03B3-239F-48DF-8080-30719AD20D8A}" type="sibTrans" cxnId="{301FD365-F241-4678-83C5-DC079185388E}">
      <dgm:prSet/>
      <dgm:spPr/>
      <dgm:t>
        <a:bodyPr/>
        <a:lstStyle/>
        <a:p>
          <a:endParaRPr lang="en-US"/>
        </a:p>
      </dgm:t>
    </dgm:pt>
    <dgm:pt modelId="{BA6DEA83-176A-4E90-A1BA-82D4D7E2E3BE}">
      <dgm:prSet phldrT="[Text]" custT="1"/>
      <dgm:spPr>
        <a:solidFill>
          <a:srgbClr val="FFF0C5">
            <a:alpha val="90000"/>
          </a:srgbClr>
        </a:solidFill>
        <a:ln>
          <a:solidFill>
            <a:srgbClr val="FFF0C5">
              <a:alpha val="90000"/>
            </a:srgbClr>
          </a:solidFill>
        </a:ln>
      </dgm:spPr>
      <dgm:t>
        <a:bodyPr/>
        <a:lstStyle/>
        <a:p>
          <a:r>
            <a:rPr lang="en-US" sz="1600" dirty="0">
              <a:latin typeface="Arial" panose="020B0604020202020204" pitchFamily="34" charset="0"/>
              <a:cs typeface="Arial" panose="020B0604020202020204" pitchFamily="34" charset="0"/>
            </a:rPr>
            <a:t>Care navigation training</a:t>
          </a:r>
        </a:p>
      </dgm:t>
    </dgm:pt>
    <dgm:pt modelId="{06ADDAA6-47B8-489A-BD11-8E6F5D61B7D3}" type="parTrans" cxnId="{71A92F1B-E2F6-4494-BDEA-EEC9399936FC}">
      <dgm:prSet/>
      <dgm:spPr/>
      <dgm:t>
        <a:bodyPr/>
        <a:lstStyle/>
        <a:p>
          <a:endParaRPr lang="en-US"/>
        </a:p>
      </dgm:t>
    </dgm:pt>
    <dgm:pt modelId="{37BD62B1-263F-4152-9F2A-78A4D58DC55C}" type="sibTrans" cxnId="{71A92F1B-E2F6-4494-BDEA-EEC9399936FC}">
      <dgm:prSet/>
      <dgm:spPr/>
      <dgm:t>
        <a:bodyPr/>
        <a:lstStyle/>
        <a:p>
          <a:endParaRPr lang="en-US"/>
        </a:p>
      </dgm:t>
    </dgm:pt>
    <dgm:pt modelId="{C09FE2CD-2E81-4862-AB6B-890C0459D1B3}">
      <dgm:prSet phldrT="[Text]" custT="1"/>
      <dgm:spPr>
        <a:solidFill>
          <a:srgbClr val="FFF0C5">
            <a:alpha val="90000"/>
          </a:srgbClr>
        </a:solidFill>
        <a:ln>
          <a:solidFill>
            <a:srgbClr val="FFF0C5">
              <a:alpha val="90000"/>
            </a:srgbClr>
          </a:solidFill>
        </a:ln>
      </dgm:spPr>
      <dgm:t>
        <a:bodyPr/>
        <a:lstStyle/>
        <a:p>
          <a:r>
            <a:rPr lang="en-US" sz="1600" dirty="0">
              <a:latin typeface="Arial" panose="020B0604020202020204" pitchFamily="34" charset="0"/>
              <a:cs typeface="Arial" panose="020B0604020202020204" pitchFamily="34" charset="0"/>
            </a:rPr>
            <a:t>Patients had a lack of understanding physiotherapy and FCP</a:t>
          </a:r>
        </a:p>
      </dgm:t>
    </dgm:pt>
    <dgm:pt modelId="{2D10BD0E-3009-4B2D-B1E9-9FB7CB0159E9}" type="parTrans" cxnId="{D7B9B0C8-C701-4D29-A4CC-31A16A2412C9}">
      <dgm:prSet/>
      <dgm:spPr/>
      <dgm:t>
        <a:bodyPr/>
        <a:lstStyle/>
        <a:p>
          <a:endParaRPr lang="en-US"/>
        </a:p>
      </dgm:t>
    </dgm:pt>
    <dgm:pt modelId="{DADBE2E9-F375-44A3-9422-1E030C0D01D2}" type="sibTrans" cxnId="{D7B9B0C8-C701-4D29-A4CC-31A16A2412C9}">
      <dgm:prSet/>
      <dgm:spPr/>
      <dgm:t>
        <a:bodyPr/>
        <a:lstStyle/>
        <a:p>
          <a:endParaRPr lang="en-US"/>
        </a:p>
      </dgm:t>
    </dgm:pt>
    <dgm:pt modelId="{457CCB7C-574F-45B8-8DA8-C0DE8155E747}">
      <dgm:prSet phldrT="[Text]" custT="1"/>
      <dgm:spPr>
        <a:solidFill>
          <a:srgbClr val="FFF0C5">
            <a:alpha val="90000"/>
          </a:srgbClr>
        </a:solidFill>
        <a:ln>
          <a:solidFill>
            <a:srgbClr val="FFF0C5">
              <a:alpha val="90000"/>
            </a:srgbClr>
          </a:solidFill>
        </a:ln>
      </dgm:spPr>
      <dgm:t>
        <a:bodyPr/>
        <a:lstStyle/>
        <a:p>
          <a:r>
            <a:rPr lang="en-US" sz="1600" dirty="0">
              <a:latin typeface="Arial" panose="020B0604020202020204" pitchFamily="34" charset="0"/>
              <a:cs typeface="Arial" panose="020B0604020202020204" pitchFamily="34" charset="0"/>
            </a:rPr>
            <a:t>These factors lead to patient uncertainty</a:t>
          </a:r>
        </a:p>
      </dgm:t>
    </dgm:pt>
    <dgm:pt modelId="{8D1591E1-8ABB-45B4-ABE0-CFA1B730C852}" type="parTrans" cxnId="{7CB89B23-4E81-4ADA-808C-9772C1A557C1}">
      <dgm:prSet/>
      <dgm:spPr/>
      <dgm:t>
        <a:bodyPr/>
        <a:lstStyle/>
        <a:p>
          <a:endParaRPr lang="en-US"/>
        </a:p>
      </dgm:t>
    </dgm:pt>
    <dgm:pt modelId="{73F383A2-66E9-42CF-8318-C7AD8A058E76}" type="sibTrans" cxnId="{7CB89B23-4E81-4ADA-808C-9772C1A557C1}">
      <dgm:prSet/>
      <dgm:spPr/>
      <dgm:t>
        <a:bodyPr/>
        <a:lstStyle/>
        <a:p>
          <a:endParaRPr lang="en-US"/>
        </a:p>
      </dgm:t>
    </dgm:pt>
    <dgm:pt modelId="{6D54DF4D-561A-45AF-ABA4-9F0E5B19EF24}">
      <dgm:prSet custT="1"/>
      <dgm:spPr>
        <a:solidFill>
          <a:srgbClr val="FFF0C5">
            <a:alpha val="90000"/>
          </a:srgbClr>
        </a:solidFill>
        <a:ln>
          <a:solidFill>
            <a:srgbClr val="FFF0C5">
              <a:alpha val="90000"/>
            </a:srgbClr>
          </a:solidFill>
        </a:ln>
      </dgm:spPr>
      <dgm:t>
        <a:bodyPr/>
        <a:lstStyle/>
        <a:p>
          <a:r>
            <a:rPr lang="en-US" sz="1600" dirty="0">
              <a:latin typeface="Arial" panose="020B0604020202020204" pitchFamily="34" charset="0"/>
              <a:cs typeface="Arial" panose="020B0604020202020204" pitchFamily="34" charset="0"/>
            </a:rPr>
            <a:t>Data collection was essential to evidence efficacy</a:t>
          </a:r>
        </a:p>
      </dgm:t>
    </dgm:pt>
    <dgm:pt modelId="{08CB3F49-F92B-4ED4-A2D7-4E014B8B0550}" type="parTrans" cxnId="{BD7C1355-3CBB-4229-B994-BCCD7703191A}">
      <dgm:prSet/>
      <dgm:spPr/>
      <dgm:t>
        <a:bodyPr/>
        <a:lstStyle/>
        <a:p>
          <a:endParaRPr lang="en-US"/>
        </a:p>
      </dgm:t>
    </dgm:pt>
    <dgm:pt modelId="{390BC7AD-321C-4A55-9C21-8C486E92F13B}" type="sibTrans" cxnId="{BD7C1355-3CBB-4229-B994-BCCD7703191A}">
      <dgm:prSet/>
      <dgm:spPr/>
      <dgm:t>
        <a:bodyPr/>
        <a:lstStyle/>
        <a:p>
          <a:endParaRPr lang="en-US"/>
        </a:p>
      </dgm:t>
    </dgm:pt>
    <dgm:pt modelId="{3CC61EA6-00D1-42D3-8CD6-2351097A97EE}">
      <dgm:prSet custT="1"/>
      <dgm:spPr>
        <a:solidFill>
          <a:srgbClr val="FFF0C5">
            <a:alpha val="90000"/>
          </a:srgbClr>
        </a:solidFill>
        <a:ln>
          <a:solidFill>
            <a:srgbClr val="FFF0C5">
              <a:alpha val="90000"/>
            </a:srgbClr>
          </a:solidFill>
        </a:ln>
      </dgm:spPr>
      <dgm:t>
        <a:bodyPr/>
        <a:lstStyle/>
        <a:p>
          <a:r>
            <a:rPr lang="en-US" sz="1600" dirty="0">
              <a:latin typeface="Arial" panose="020B0604020202020204" pitchFamily="34" charset="0"/>
              <a:cs typeface="Arial" panose="020B0604020202020204" pitchFamily="34" charset="0"/>
            </a:rPr>
            <a:t>Patients were satisfied</a:t>
          </a:r>
        </a:p>
      </dgm:t>
    </dgm:pt>
    <dgm:pt modelId="{DE482938-A860-455C-B943-062983406A67}" type="parTrans" cxnId="{8E2B7082-EBBB-47BF-A31D-82049037870E}">
      <dgm:prSet/>
      <dgm:spPr/>
      <dgm:t>
        <a:bodyPr/>
        <a:lstStyle/>
        <a:p>
          <a:endParaRPr lang="en-US"/>
        </a:p>
      </dgm:t>
    </dgm:pt>
    <dgm:pt modelId="{62F511D8-4980-492D-BA26-948DF393D994}" type="sibTrans" cxnId="{8E2B7082-EBBB-47BF-A31D-82049037870E}">
      <dgm:prSet/>
      <dgm:spPr/>
      <dgm:t>
        <a:bodyPr/>
        <a:lstStyle/>
        <a:p>
          <a:endParaRPr lang="en-US"/>
        </a:p>
      </dgm:t>
    </dgm:pt>
    <dgm:pt modelId="{B58BF388-B7A0-4738-8113-CB95D23D909B}">
      <dgm:prSet custT="1"/>
      <dgm:spPr>
        <a:solidFill>
          <a:srgbClr val="FFF0C5">
            <a:alpha val="90000"/>
          </a:srgbClr>
        </a:solidFill>
        <a:ln>
          <a:solidFill>
            <a:srgbClr val="FFF0C5">
              <a:alpha val="90000"/>
            </a:srgbClr>
          </a:solidFill>
        </a:ln>
      </dgm:spPr>
      <dgm:t>
        <a:bodyPr/>
        <a:lstStyle/>
        <a:p>
          <a:r>
            <a:rPr lang="en-US" sz="1600" dirty="0">
              <a:latin typeface="Arial" panose="020B0604020202020204" pitchFamily="34" charset="0"/>
              <a:cs typeface="Arial" panose="020B0604020202020204" pitchFamily="34" charset="0"/>
            </a:rPr>
            <a:t>Staff were satisfied</a:t>
          </a:r>
        </a:p>
      </dgm:t>
    </dgm:pt>
    <dgm:pt modelId="{F8F47E67-AB1B-4645-B4A8-6E348851AE60}" type="parTrans" cxnId="{B65788BD-3A37-41BA-96F3-51C18AD987C5}">
      <dgm:prSet/>
      <dgm:spPr/>
      <dgm:t>
        <a:bodyPr/>
        <a:lstStyle/>
        <a:p>
          <a:endParaRPr lang="en-US"/>
        </a:p>
      </dgm:t>
    </dgm:pt>
    <dgm:pt modelId="{D827482F-BB34-4DF7-94BA-2565A6089174}" type="sibTrans" cxnId="{B65788BD-3A37-41BA-96F3-51C18AD987C5}">
      <dgm:prSet/>
      <dgm:spPr/>
      <dgm:t>
        <a:bodyPr/>
        <a:lstStyle/>
        <a:p>
          <a:endParaRPr lang="en-US"/>
        </a:p>
      </dgm:t>
    </dgm:pt>
    <dgm:pt modelId="{825072F2-8A11-4D78-920A-B2B40B8535D0}">
      <dgm:prSet custT="1"/>
      <dgm:spPr>
        <a:solidFill>
          <a:srgbClr val="FFF0C5">
            <a:alpha val="90000"/>
          </a:srgbClr>
        </a:solidFill>
        <a:ln>
          <a:solidFill>
            <a:srgbClr val="FFF0C5">
              <a:alpha val="90000"/>
            </a:srgbClr>
          </a:solidFill>
        </a:ln>
      </dgm:spPr>
      <dgm:t>
        <a:bodyPr/>
        <a:lstStyle/>
        <a:p>
          <a:r>
            <a:rPr lang="en-US" sz="1600" dirty="0">
              <a:latin typeface="Arial" panose="020B0604020202020204" pitchFamily="34" charset="0"/>
              <a:cs typeface="Arial" panose="020B0604020202020204" pitchFamily="34" charset="0"/>
            </a:rPr>
            <a:t>The MSK expertise of the FCP was welcomed</a:t>
          </a:r>
        </a:p>
      </dgm:t>
    </dgm:pt>
    <dgm:pt modelId="{E879CFBC-BC3F-4C0B-BEFB-CCA4A668663D}" type="parTrans" cxnId="{341908EB-CC0D-47BD-9B8C-6CD670C0FE2A}">
      <dgm:prSet/>
      <dgm:spPr/>
      <dgm:t>
        <a:bodyPr/>
        <a:lstStyle/>
        <a:p>
          <a:endParaRPr lang="en-US"/>
        </a:p>
      </dgm:t>
    </dgm:pt>
    <dgm:pt modelId="{BB25A158-B288-431A-8B82-D268B477A5E5}" type="sibTrans" cxnId="{341908EB-CC0D-47BD-9B8C-6CD670C0FE2A}">
      <dgm:prSet/>
      <dgm:spPr/>
      <dgm:t>
        <a:bodyPr/>
        <a:lstStyle/>
        <a:p>
          <a:endParaRPr lang="en-US"/>
        </a:p>
      </dgm:t>
    </dgm:pt>
    <dgm:pt modelId="{D03A6EE3-52B3-4CD0-9494-7F91A195FDD9}">
      <dgm:prSet custT="1"/>
      <dgm:spPr>
        <a:solidFill>
          <a:srgbClr val="FFF0C5">
            <a:alpha val="90000"/>
          </a:srgbClr>
        </a:solidFill>
        <a:ln>
          <a:solidFill>
            <a:srgbClr val="FFF0C5">
              <a:alpha val="90000"/>
            </a:srgbClr>
          </a:solidFill>
        </a:ln>
      </dgm:spPr>
      <dgm:t>
        <a:bodyPr/>
        <a:lstStyle/>
        <a:p>
          <a:r>
            <a:rPr lang="en-US" sz="1600" dirty="0">
              <a:latin typeface="Arial" panose="020B0604020202020204" pitchFamily="34" charset="0"/>
              <a:cs typeface="Arial" panose="020B0604020202020204" pitchFamily="34" charset="0"/>
            </a:rPr>
            <a:t>Unburdening the GP is complex</a:t>
          </a:r>
        </a:p>
      </dgm:t>
    </dgm:pt>
    <dgm:pt modelId="{0C1A4C60-DE67-4E7C-ADFF-18AEFBC00E27}" type="parTrans" cxnId="{0A7ABFCE-1CDC-4B8A-B9B3-20943206E752}">
      <dgm:prSet/>
      <dgm:spPr/>
      <dgm:t>
        <a:bodyPr/>
        <a:lstStyle/>
        <a:p>
          <a:endParaRPr lang="en-US"/>
        </a:p>
      </dgm:t>
    </dgm:pt>
    <dgm:pt modelId="{F3E6B952-DA2D-409A-804F-CE3C1A260543}" type="sibTrans" cxnId="{0A7ABFCE-1CDC-4B8A-B9B3-20943206E752}">
      <dgm:prSet/>
      <dgm:spPr/>
      <dgm:t>
        <a:bodyPr/>
        <a:lstStyle/>
        <a:p>
          <a:endParaRPr lang="en-US"/>
        </a:p>
      </dgm:t>
    </dgm:pt>
    <dgm:pt modelId="{785E41B2-E326-433A-B8B2-A0A2AF1ADC48}">
      <dgm:prSet/>
      <dgm:spPr>
        <a:solidFill>
          <a:srgbClr val="6B608B"/>
        </a:solidFill>
        <a:ln>
          <a:noFill/>
        </a:ln>
      </dgm:spPr>
      <dgm:t>
        <a:bodyPr/>
        <a:lstStyle/>
        <a:p>
          <a:r>
            <a:rPr lang="en-US" b="1" dirty="0">
              <a:latin typeface="Arial" panose="020B0604020202020204" pitchFamily="34" charset="0"/>
              <a:cs typeface="Arial" panose="020B0604020202020204" pitchFamily="34" charset="0"/>
            </a:rPr>
            <a:t>Scope &amp; model of FCP service</a:t>
          </a:r>
        </a:p>
      </dgm:t>
    </dgm:pt>
    <dgm:pt modelId="{95D79372-D006-44F0-8A89-71B8A85EAD54}" type="parTrans" cxnId="{C25297A0-0BD5-47B2-B970-AAE9688E44D0}">
      <dgm:prSet/>
      <dgm:spPr/>
      <dgm:t>
        <a:bodyPr/>
        <a:lstStyle/>
        <a:p>
          <a:endParaRPr lang="en-US"/>
        </a:p>
      </dgm:t>
    </dgm:pt>
    <dgm:pt modelId="{BECD0997-7FCB-4B26-9738-EA0D36D6B668}" type="sibTrans" cxnId="{C25297A0-0BD5-47B2-B970-AAE9688E44D0}">
      <dgm:prSet/>
      <dgm:spPr/>
      <dgm:t>
        <a:bodyPr/>
        <a:lstStyle/>
        <a:p>
          <a:endParaRPr lang="en-US"/>
        </a:p>
      </dgm:t>
    </dgm:pt>
    <dgm:pt modelId="{4B41EA0D-9AA1-46B6-90F1-08AE1DD480AF}">
      <dgm:prSet custT="1"/>
      <dgm:spPr>
        <a:solidFill>
          <a:srgbClr val="FFF0C5">
            <a:alpha val="90000"/>
          </a:srgbClr>
        </a:solidFill>
        <a:ln>
          <a:solidFill>
            <a:srgbClr val="FFF0C5">
              <a:alpha val="90000"/>
            </a:srgbClr>
          </a:solidFill>
        </a:ln>
      </dgm:spPr>
      <dgm:t>
        <a:bodyPr/>
        <a:lstStyle/>
        <a:p>
          <a:r>
            <a:rPr lang="en-GB" sz="1600" dirty="0">
              <a:latin typeface="Arial" panose="020B0604020202020204" pitchFamily="34" charset="0"/>
              <a:cs typeface="Arial" panose="020B0604020202020204" pitchFamily="34" charset="0"/>
            </a:rPr>
            <a:t>Perceived benefits to the ‘open-access’ model of general practice care</a:t>
          </a:r>
          <a:endParaRPr lang="en-US" sz="1600" dirty="0">
            <a:latin typeface="Arial" panose="020B0604020202020204" pitchFamily="34" charset="0"/>
            <a:cs typeface="Arial" panose="020B0604020202020204" pitchFamily="34" charset="0"/>
          </a:endParaRPr>
        </a:p>
      </dgm:t>
    </dgm:pt>
    <dgm:pt modelId="{D91BCF5C-C517-445E-8451-D01EC2304E8C}" type="parTrans" cxnId="{8322180A-9162-4B03-B4F1-83F09971180E}">
      <dgm:prSet/>
      <dgm:spPr/>
      <dgm:t>
        <a:bodyPr/>
        <a:lstStyle/>
        <a:p>
          <a:endParaRPr lang="en-US"/>
        </a:p>
      </dgm:t>
    </dgm:pt>
    <dgm:pt modelId="{41DF340B-7254-403A-A252-DC0888C441F6}" type="sibTrans" cxnId="{8322180A-9162-4B03-B4F1-83F09971180E}">
      <dgm:prSet/>
      <dgm:spPr/>
      <dgm:t>
        <a:bodyPr/>
        <a:lstStyle/>
        <a:p>
          <a:endParaRPr lang="en-US"/>
        </a:p>
      </dgm:t>
    </dgm:pt>
    <dgm:pt modelId="{B16CE156-C720-4ECE-8025-DA7F342C8F48}">
      <dgm:prSet custT="1"/>
      <dgm:spPr>
        <a:solidFill>
          <a:srgbClr val="FFF0C5">
            <a:alpha val="90000"/>
          </a:srgbClr>
        </a:solidFill>
        <a:ln>
          <a:solidFill>
            <a:srgbClr val="FFF0C5">
              <a:alpha val="90000"/>
            </a:srgbClr>
          </a:solidFill>
        </a:ln>
      </dgm:spPr>
      <dgm:t>
        <a:bodyPr/>
        <a:lstStyle/>
        <a:p>
          <a:r>
            <a:rPr lang="en-GB" sz="1600" dirty="0">
              <a:latin typeface="Arial" panose="020B0604020202020204" pitchFamily="34" charset="0"/>
              <a:cs typeface="Arial" panose="020B0604020202020204" pitchFamily="34" charset="0"/>
            </a:rPr>
            <a:t>Little evidence of GP protectionism</a:t>
          </a:r>
        </a:p>
      </dgm:t>
    </dgm:pt>
    <dgm:pt modelId="{26D4ABB7-8F2C-41C2-B879-4F71B481D6A6}" type="parTrans" cxnId="{CCBED403-1725-48C2-AB7A-D7236819680E}">
      <dgm:prSet/>
      <dgm:spPr/>
      <dgm:t>
        <a:bodyPr/>
        <a:lstStyle/>
        <a:p>
          <a:endParaRPr lang="en-US"/>
        </a:p>
      </dgm:t>
    </dgm:pt>
    <dgm:pt modelId="{6A5B9C24-9720-42A1-BAC6-0955271443CA}" type="sibTrans" cxnId="{CCBED403-1725-48C2-AB7A-D7236819680E}">
      <dgm:prSet/>
      <dgm:spPr/>
      <dgm:t>
        <a:bodyPr/>
        <a:lstStyle/>
        <a:p>
          <a:endParaRPr lang="en-US"/>
        </a:p>
      </dgm:t>
    </dgm:pt>
    <dgm:pt modelId="{5B718D7B-1E58-4AB0-A2DF-D1F37421153B}">
      <dgm:prSet custT="1"/>
      <dgm:spPr>
        <a:solidFill>
          <a:srgbClr val="FFF0C5">
            <a:alpha val="90000"/>
          </a:srgbClr>
        </a:solidFill>
        <a:ln>
          <a:solidFill>
            <a:srgbClr val="FFF0C5">
              <a:alpha val="90000"/>
            </a:srgbClr>
          </a:solidFill>
        </a:ln>
      </dgm:spPr>
      <dgm:t>
        <a:bodyPr/>
        <a:lstStyle/>
        <a:p>
          <a:r>
            <a:rPr lang="en-GB" sz="1600" dirty="0">
              <a:latin typeface="Arial" panose="020B0604020202020204" pitchFamily="34" charset="0"/>
              <a:cs typeface="Arial" panose="020B0604020202020204" pitchFamily="34" charset="0"/>
            </a:rPr>
            <a:t>Advanced practice skills </a:t>
          </a:r>
        </a:p>
      </dgm:t>
    </dgm:pt>
    <dgm:pt modelId="{8DCEC87F-DB24-49DD-B5BB-5D3D86508E45}" type="parTrans" cxnId="{4C4451AC-2584-4D31-B351-BED8A55C1670}">
      <dgm:prSet/>
      <dgm:spPr/>
      <dgm:t>
        <a:bodyPr/>
        <a:lstStyle/>
        <a:p>
          <a:endParaRPr lang="en-US"/>
        </a:p>
      </dgm:t>
    </dgm:pt>
    <dgm:pt modelId="{C66089C7-5EF8-4CED-9424-860E8655BA80}" type="sibTrans" cxnId="{4C4451AC-2584-4D31-B351-BED8A55C1670}">
      <dgm:prSet/>
      <dgm:spPr/>
      <dgm:t>
        <a:bodyPr/>
        <a:lstStyle/>
        <a:p>
          <a:endParaRPr lang="en-US"/>
        </a:p>
      </dgm:t>
    </dgm:pt>
    <dgm:pt modelId="{86607632-F101-48CB-BCEB-32019A559ABE}">
      <dgm:prSet custT="1"/>
      <dgm:spPr>
        <a:solidFill>
          <a:srgbClr val="FFF0C5">
            <a:alpha val="90000"/>
          </a:srgbClr>
        </a:solidFill>
        <a:ln>
          <a:solidFill>
            <a:srgbClr val="FFF0C5">
              <a:alpha val="90000"/>
            </a:srgbClr>
          </a:solidFill>
        </a:ln>
      </dgm:spPr>
      <dgm:t>
        <a:bodyPr/>
        <a:lstStyle/>
        <a:p>
          <a:r>
            <a:rPr lang="en-GB" sz="1600" dirty="0">
              <a:latin typeface="Arial" panose="020B0604020202020204" pitchFamily="34" charset="0"/>
              <a:cs typeface="Arial" panose="020B0604020202020204" pitchFamily="34" charset="0"/>
            </a:rPr>
            <a:t>Individual professional development</a:t>
          </a:r>
        </a:p>
      </dgm:t>
    </dgm:pt>
    <dgm:pt modelId="{26738A2E-011C-4735-8C41-9907FF277D2E}" type="parTrans" cxnId="{845F0AF7-C17E-4239-9598-7262DEE751F6}">
      <dgm:prSet/>
      <dgm:spPr/>
      <dgm:t>
        <a:bodyPr/>
        <a:lstStyle/>
        <a:p>
          <a:endParaRPr lang="en-US"/>
        </a:p>
      </dgm:t>
    </dgm:pt>
    <dgm:pt modelId="{37DBA14F-98E2-4D34-ABC2-B97874168F9A}" type="sibTrans" cxnId="{845F0AF7-C17E-4239-9598-7262DEE751F6}">
      <dgm:prSet/>
      <dgm:spPr/>
      <dgm:t>
        <a:bodyPr/>
        <a:lstStyle/>
        <a:p>
          <a:endParaRPr lang="en-US"/>
        </a:p>
      </dgm:t>
    </dgm:pt>
    <dgm:pt modelId="{856FB768-6FFC-4DB7-95AF-3C1DC567C809}" type="pres">
      <dgm:prSet presAssocID="{70BFECDD-6E4F-46EF-9601-C9D91E55F42C}" presName="Name0" presStyleCnt="0">
        <dgm:presLayoutVars>
          <dgm:dir/>
          <dgm:animLvl val="lvl"/>
          <dgm:resizeHandles val="exact"/>
        </dgm:presLayoutVars>
      </dgm:prSet>
      <dgm:spPr/>
      <dgm:t>
        <a:bodyPr/>
        <a:lstStyle/>
        <a:p>
          <a:endParaRPr lang="en-US"/>
        </a:p>
      </dgm:t>
    </dgm:pt>
    <dgm:pt modelId="{767E8F55-4ED4-451A-98BA-5E1A478F3958}" type="pres">
      <dgm:prSet presAssocID="{A103D26C-EA3A-4FFB-BFE4-4D491804655C}" presName="composite" presStyleCnt="0"/>
      <dgm:spPr/>
    </dgm:pt>
    <dgm:pt modelId="{E48EA24F-941D-4D2F-914C-04F76C7E7AA3}" type="pres">
      <dgm:prSet presAssocID="{A103D26C-EA3A-4FFB-BFE4-4D491804655C}" presName="parTx" presStyleLbl="alignNode1" presStyleIdx="0" presStyleCnt="5">
        <dgm:presLayoutVars>
          <dgm:chMax val="0"/>
          <dgm:chPref val="0"/>
          <dgm:bulletEnabled val="1"/>
        </dgm:presLayoutVars>
      </dgm:prSet>
      <dgm:spPr/>
      <dgm:t>
        <a:bodyPr/>
        <a:lstStyle/>
        <a:p>
          <a:endParaRPr lang="en-US"/>
        </a:p>
      </dgm:t>
    </dgm:pt>
    <dgm:pt modelId="{7F6A6A9C-10AD-4A79-9985-76D5D4AE110F}" type="pres">
      <dgm:prSet presAssocID="{A103D26C-EA3A-4FFB-BFE4-4D491804655C}" presName="desTx" presStyleLbl="alignAccFollowNode1" presStyleIdx="0" presStyleCnt="5">
        <dgm:presLayoutVars>
          <dgm:bulletEnabled val="1"/>
        </dgm:presLayoutVars>
      </dgm:prSet>
      <dgm:spPr/>
      <dgm:t>
        <a:bodyPr/>
        <a:lstStyle/>
        <a:p>
          <a:endParaRPr lang="en-US"/>
        </a:p>
      </dgm:t>
    </dgm:pt>
    <dgm:pt modelId="{B88E82E6-B927-4A4B-953E-7A995074D908}" type="pres">
      <dgm:prSet presAssocID="{6C70D1F7-4B6B-4342-9DCC-CB5EB7B53841}" presName="space" presStyleCnt="0"/>
      <dgm:spPr/>
    </dgm:pt>
    <dgm:pt modelId="{B0ADC40B-A09B-4194-9688-C76AEA8A99AC}" type="pres">
      <dgm:prSet presAssocID="{D7508445-7EB6-43BC-86D6-B3506C071439}" presName="composite" presStyleCnt="0"/>
      <dgm:spPr/>
    </dgm:pt>
    <dgm:pt modelId="{6923DA25-51E8-4958-AF65-3DB1FA9C1AEA}" type="pres">
      <dgm:prSet presAssocID="{D7508445-7EB6-43BC-86D6-B3506C071439}" presName="parTx" presStyleLbl="alignNode1" presStyleIdx="1" presStyleCnt="5">
        <dgm:presLayoutVars>
          <dgm:chMax val="0"/>
          <dgm:chPref val="0"/>
          <dgm:bulletEnabled val="1"/>
        </dgm:presLayoutVars>
      </dgm:prSet>
      <dgm:spPr/>
      <dgm:t>
        <a:bodyPr/>
        <a:lstStyle/>
        <a:p>
          <a:endParaRPr lang="en-US"/>
        </a:p>
      </dgm:t>
    </dgm:pt>
    <dgm:pt modelId="{C19BEC27-3E73-4F5A-AF10-C8391B07AFA0}" type="pres">
      <dgm:prSet presAssocID="{D7508445-7EB6-43BC-86D6-B3506C071439}" presName="desTx" presStyleLbl="alignAccFollowNode1" presStyleIdx="1" presStyleCnt="5" custLinFactNeighborX="-220" custLinFactNeighborY="300">
        <dgm:presLayoutVars>
          <dgm:bulletEnabled val="1"/>
        </dgm:presLayoutVars>
      </dgm:prSet>
      <dgm:spPr/>
      <dgm:t>
        <a:bodyPr/>
        <a:lstStyle/>
        <a:p>
          <a:endParaRPr lang="en-US"/>
        </a:p>
      </dgm:t>
    </dgm:pt>
    <dgm:pt modelId="{5E26E7B9-AB0A-4965-9C10-810B1D518522}" type="pres">
      <dgm:prSet presAssocID="{249724B1-3EA8-4822-84F8-90BD20579688}" presName="space" presStyleCnt="0"/>
      <dgm:spPr/>
    </dgm:pt>
    <dgm:pt modelId="{0E7609A9-EFA9-433C-8BB6-8A1EAC7C6EB0}" type="pres">
      <dgm:prSet presAssocID="{FE0E81B5-3E7A-499C-A94B-52E014F14DEC}" presName="composite" presStyleCnt="0"/>
      <dgm:spPr/>
    </dgm:pt>
    <dgm:pt modelId="{45AA4D51-0BB8-49DE-8AB2-E0700F15261C}" type="pres">
      <dgm:prSet presAssocID="{FE0E81B5-3E7A-499C-A94B-52E014F14DEC}" presName="parTx" presStyleLbl="alignNode1" presStyleIdx="2" presStyleCnt="5">
        <dgm:presLayoutVars>
          <dgm:chMax val="0"/>
          <dgm:chPref val="0"/>
          <dgm:bulletEnabled val="1"/>
        </dgm:presLayoutVars>
      </dgm:prSet>
      <dgm:spPr/>
      <dgm:t>
        <a:bodyPr/>
        <a:lstStyle/>
        <a:p>
          <a:endParaRPr lang="en-US"/>
        </a:p>
      </dgm:t>
    </dgm:pt>
    <dgm:pt modelId="{EBB8FF22-3A9C-4F1F-85EE-1D5FFB0FB6B8}" type="pres">
      <dgm:prSet presAssocID="{FE0E81B5-3E7A-499C-A94B-52E014F14DEC}" presName="desTx" presStyleLbl="alignAccFollowNode1" presStyleIdx="2" presStyleCnt="5">
        <dgm:presLayoutVars>
          <dgm:bulletEnabled val="1"/>
        </dgm:presLayoutVars>
      </dgm:prSet>
      <dgm:spPr/>
      <dgm:t>
        <a:bodyPr/>
        <a:lstStyle/>
        <a:p>
          <a:endParaRPr lang="en-US"/>
        </a:p>
      </dgm:t>
    </dgm:pt>
    <dgm:pt modelId="{81765022-2A09-44DA-8CD8-89B8C1B0A11F}" type="pres">
      <dgm:prSet presAssocID="{F293C1A8-0C8F-4980-8D9F-5B82FF425251}" presName="space" presStyleCnt="0"/>
      <dgm:spPr/>
    </dgm:pt>
    <dgm:pt modelId="{9DBA6B06-B5D6-4207-BCF1-30E55B2829E8}" type="pres">
      <dgm:prSet presAssocID="{94460BAD-E9DE-477D-AC0C-B2E9B52CD2B2}" presName="composite" presStyleCnt="0"/>
      <dgm:spPr/>
    </dgm:pt>
    <dgm:pt modelId="{FD0E463E-205A-4618-8702-4CD7797D7237}" type="pres">
      <dgm:prSet presAssocID="{94460BAD-E9DE-477D-AC0C-B2E9B52CD2B2}" presName="parTx" presStyleLbl="alignNode1" presStyleIdx="3" presStyleCnt="5">
        <dgm:presLayoutVars>
          <dgm:chMax val="0"/>
          <dgm:chPref val="0"/>
          <dgm:bulletEnabled val="1"/>
        </dgm:presLayoutVars>
      </dgm:prSet>
      <dgm:spPr/>
      <dgm:t>
        <a:bodyPr/>
        <a:lstStyle/>
        <a:p>
          <a:endParaRPr lang="en-US"/>
        </a:p>
      </dgm:t>
    </dgm:pt>
    <dgm:pt modelId="{C9A4EFC6-9EE8-431A-8D23-7E024CE6F44E}" type="pres">
      <dgm:prSet presAssocID="{94460BAD-E9DE-477D-AC0C-B2E9B52CD2B2}" presName="desTx" presStyleLbl="alignAccFollowNode1" presStyleIdx="3" presStyleCnt="5">
        <dgm:presLayoutVars>
          <dgm:bulletEnabled val="1"/>
        </dgm:presLayoutVars>
      </dgm:prSet>
      <dgm:spPr/>
      <dgm:t>
        <a:bodyPr/>
        <a:lstStyle/>
        <a:p>
          <a:endParaRPr lang="en-US"/>
        </a:p>
      </dgm:t>
    </dgm:pt>
    <dgm:pt modelId="{BA2DC8F9-3E4C-446B-A8A8-3C12DAE066AA}" type="pres">
      <dgm:prSet presAssocID="{4A48176B-CF4B-495E-981A-71F02A85FEB2}" presName="space" presStyleCnt="0"/>
      <dgm:spPr/>
    </dgm:pt>
    <dgm:pt modelId="{EB70233F-8E1F-46F7-BEB0-97AF4ABDB59F}" type="pres">
      <dgm:prSet presAssocID="{785E41B2-E326-433A-B8B2-A0A2AF1ADC48}" presName="composite" presStyleCnt="0"/>
      <dgm:spPr/>
    </dgm:pt>
    <dgm:pt modelId="{E106D975-11A6-4AB1-AC82-55CD1BA39A28}" type="pres">
      <dgm:prSet presAssocID="{785E41B2-E326-433A-B8B2-A0A2AF1ADC48}" presName="parTx" presStyleLbl="alignNode1" presStyleIdx="4" presStyleCnt="5">
        <dgm:presLayoutVars>
          <dgm:chMax val="0"/>
          <dgm:chPref val="0"/>
          <dgm:bulletEnabled val="1"/>
        </dgm:presLayoutVars>
      </dgm:prSet>
      <dgm:spPr/>
      <dgm:t>
        <a:bodyPr/>
        <a:lstStyle/>
        <a:p>
          <a:endParaRPr lang="en-US"/>
        </a:p>
      </dgm:t>
    </dgm:pt>
    <dgm:pt modelId="{77EB5F6B-E7A4-4611-81F7-3F8AF9DB0946}" type="pres">
      <dgm:prSet presAssocID="{785E41B2-E326-433A-B8B2-A0A2AF1ADC48}" presName="desTx" presStyleLbl="alignAccFollowNode1" presStyleIdx="4" presStyleCnt="5">
        <dgm:presLayoutVars>
          <dgm:bulletEnabled val="1"/>
        </dgm:presLayoutVars>
      </dgm:prSet>
      <dgm:spPr/>
      <dgm:t>
        <a:bodyPr/>
        <a:lstStyle/>
        <a:p>
          <a:endParaRPr lang="en-US"/>
        </a:p>
      </dgm:t>
    </dgm:pt>
  </dgm:ptLst>
  <dgm:cxnLst>
    <dgm:cxn modelId="{E83EEB6F-C8D0-4BE6-8FF7-D3FDDDCFE120}" type="presOf" srcId="{B16CE156-C720-4ECE-8025-DA7F342C8F48}" destId="{77EB5F6B-E7A4-4611-81F7-3F8AF9DB0946}" srcOrd="0" destOrd="1" presId="urn:microsoft.com/office/officeart/2005/8/layout/hList1"/>
    <dgm:cxn modelId="{3F05E413-DB76-4645-9427-4C38EFDB3EE9}" type="presOf" srcId="{2E331D86-82DB-4434-B993-A05525A4588C}" destId="{C19BEC27-3E73-4F5A-AF10-C8391B07AFA0}" srcOrd="0" destOrd="0" presId="urn:microsoft.com/office/officeart/2005/8/layout/hList1"/>
    <dgm:cxn modelId="{3170666D-E9C9-4655-91B0-AA6FCFFB456A}" type="presOf" srcId="{5B718D7B-1E58-4AB0-A2DF-D1F37421153B}" destId="{77EB5F6B-E7A4-4611-81F7-3F8AF9DB0946}" srcOrd="0" destOrd="2" presId="urn:microsoft.com/office/officeart/2005/8/layout/hList1"/>
    <dgm:cxn modelId="{CCBED403-1725-48C2-AB7A-D7236819680E}" srcId="{785E41B2-E326-433A-B8B2-A0A2AF1ADC48}" destId="{B16CE156-C720-4ECE-8025-DA7F342C8F48}" srcOrd="1" destOrd="0" parTransId="{26D4ABB7-8F2C-41C2-B879-4F71B481D6A6}" sibTransId="{6A5B9C24-9720-42A1-BAC6-0955271443CA}"/>
    <dgm:cxn modelId="{8322180A-9162-4B03-B4F1-83F09971180E}" srcId="{785E41B2-E326-433A-B8B2-A0A2AF1ADC48}" destId="{4B41EA0D-9AA1-46B6-90F1-08AE1DD480AF}" srcOrd="0" destOrd="0" parTransId="{D91BCF5C-C517-445E-8451-D01EC2304E8C}" sibTransId="{41DF340B-7254-403A-A252-DC0888C441F6}"/>
    <dgm:cxn modelId="{85F71870-64B1-4727-B5E8-7275DD7C9256}" type="presOf" srcId="{3CC61EA6-00D1-42D3-8CD6-2351097A97EE}" destId="{C9A4EFC6-9EE8-431A-8D23-7E024CE6F44E}" srcOrd="0" destOrd="1" presId="urn:microsoft.com/office/officeart/2005/8/layout/hList1"/>
    <dgm:cxn modelId="{29CE84DA-18A1-4E3D-9A82-29448ED95F1C}" type="presOf" srcId="{6D54DF4D-561A-45AF-ABA4-9F0E5B19EF24}" destId="{C9A4EFC6-9EE8-431A-8D23-7E024CE6F44E}" srcOrd="0" destOrd="0" presId="urn:microsoft.com/office/officeart/2005/8/layout/hList1"/>
    <dgm:cxn modelId="{4424085F-3955-45BC-8E5E-D72E36B88335}" srcId="{70BFECDD-6E4F-46EF-9601-C9D91E55F42C}" destId="{D7508445-7EB6-43BC-86D6-B3506C071439}" srcOrd="1" destOrd="0" parTransId="{8044567A-E207-4188-B5D2-599CB8C2E35B}" sibTransId="{249724B1-3EA8-4822-84F8-90BD20579688}"/>
    <dgm:cxn modelId="{71A92F1B-E2F6-4494-BDEA-EEC9399936FC}" srcId="{A103D26C-EA3A-4FFB-BFE4-4D491804655C}" destId="{BA6DEA83-176A-4E90-A1BA-82D4D7E2E3BE}" srcOrd="3" destOrd="0" parTransId="{06ADDAA6-47B8-489A-BD11-8E6F5D61B7D3}" sibTransId="{37BD62B1-263F-4152-9F2A-78A4D58DC55C}"/>
    <dgm:cxn modelId="{0277375E-086C-40CA-8A34-5C6522D18AB0}" type="presOf" srcId="{4B41EA0D-9AA1-46B6-90F1-08AE1DD480AF}" destId="{77EB5F6B-E7A4-4611-81F7-3F8AF9DB0946}" srcOrd="0" destOrd="0" presId="urn:microsoft.com/office/officeart/2005/8/layout/hList1"/>
    <dgm:cxn modelId="{39AA3FAA-4F6E-471F-AD49-915E4FF195D3}" type="presOf" srcId="{C09FE2CD-2E81-4862-AB6B-890C0459D1B3}" destId="{C19BEC27-3E73-4F5A-AF10-C8391B07AFA0}" srcOrd="0" destOrd="1" presId="urn:microsoft.com/office/officeart/2005/8/layout/hList1"/>
    <dgm:cxn modelId="{B397BC3C-A996-4827-AD97-A993496A99CF}" type="presOf" srcId="{785E41B2-E326-433A-B8B2-A0A2AF1ADC48}" destId="{E106D975-11A6-4AB1-AC82-55CD1BA39A28}" srcOrd="0" destOrd="0" presId="urn:microsoft.com/office/officeart/2005/8/layout/hList1"/>
    <dgm:cxn modelId="{BD7C1355-3CBB-4229-B994-BCCD7703191A}" srcId="{94460BAD-E9DE-477D-AC0C-B2E9B52CD2B2}" destId="{6D54DF4D-561A-45AF-ABA4-9F0E5B19EF24}" srcOrd="0" destOrd="0" parTransId="{08CB3F49-F92B-4ED4-A2D7-4E014B8B0550}" sibTransId="{390BC7AD-321C-4A55-9C21-8C486E92F13B}"/>
    <dgm:cxn modelId="{2D39CD49-FE33-4FAB-9F06-7D22B58BA72B}" type="presOf" srcId="{7F333445-98CD-4A7C-8F35-60D6F65B4E60}" destId="{7F6A6A9C-10AD-4A79-9985-76D5D4AE110F}" srcOrd="0" destOrd="0" presId="urn:microsoft.com/office/officeart/2005/8/layout/hList1"/>
    <dgm:cxn modelId="{B65788BD-3A37-41BA-96F3-51C18AD987C5}" srcId="{94460BAD-E9DE-477D-AC0C-B2E9B52CD2B2}" destId="{B58BF388-B7A0-4738-8113-CB95D23D909B}" srcOrd="2" destOrd="0" parTransId="{F8F47E67-AB1B-4645-B4A8-6E348851AE60}" sibTransId="{D827482F-BB34-4DF7-94BA-2565A6089174}"/>
    <dgm:cxn modelId="{845F0AF7-C17E-4239-9598-7262DEE751F6}" srcId="{785E41B2-E326-433A-B8B2-A0A2AF1ADC48}" destId="{86607632-F101-48CB-BCEB-32019A559ABE}" srcOrd="3" destOrd="0" parTransId="{26738A2E-011C-4735-8C41-9907FF277D2E}" sibTransId="{37DBA14F-98E2-4D34-ABC2-B97874168F9A}"/>
    <dgm:cxn modelId="{4A66F177-2084-4365-B7DB-F6A209F18C07}" type="presOf" srcId="{825072F2-8A11-4D78-920A-B2B40B8535D0}" destId="{C9A4EFC6-9EE8-431A-8D23-7E024CE6F44E}" srcOrd="0" destOrd="3" presId="urn:microsoft.com/office/officeart/2005/8/layout/hList1"/>
    <dgm:cxn modelId="{B22B5532-DC79-4693-868B-C46516B2F2F2}" type="presOf" srcId="{94460BAD-E9DE-477D-AC0C-B2E9B52CD2B2}" destId="{FD0E463E-205A-4618-8702-4CD7797D7237}" srcOrd="0" destOrd="0" presId="urn:microsoft.com/office/officeart/2005/8/layout/hList1"/>
    <dgm:cxn modelId="{3C772D4F-8AAF-4660-B667-5D6778847EDA}" srcId="{FE0E81B5-3E7A-499C-A94B-52E014F14DEC}" destId="{CBF46681-7537-46FF-BD30-CBACB5EDF921}" srcOrd="0" destOrd="0" parTransId="{4018A395-AEA7-4895-8C70-6C329E385560}" sibTransId="{A21F3A43-FAA5-4C6E-BFD2-C39DCCD98258}"/>
    <dgm:cxn modelId="{4C4451AC-2584-4D31-B351-BED8A55C1670}" srcId="{785E41B2-E326-433A-B8B2-A0A2AF1ADC48}" destId="{5B718D7B-1E58-4AB0-A2DF-D1F37421153B}" srcOrd="2" destOrd="0" parTransId="{8DCEC87F-DB24-49DD-B5BB-5D3D86508E45}" sibTransId="{C66089C7-5EF8-4CED-9424-860E8655BA80}"/>
    <dgm:cxn modelId="{7CB89B23-4E81-4ADA-808C-9772C1A557C1}" srcId="{D7508445-7EB6-43BC-86D6-B3506C071439}" destId="{457CCB7C-574F-45B8-8DA8-C0DE8155E747}" srcOrd="2" destOrd="0" parTransId="{8D1591E1-8ABB-45B4-ABE0-CFA1B730C852}" sibTransId="{73F383A2-66E9-42CF-8318-C7AD8A058E76}"/>
    <dgm:cxn modelId="{8E6F2DB4-9FFF-4277-AEFC-2583875C9186}" srcId="{A103D26C-EA3A-4FFB-BFE4-4D491804655C}" destId="{7F333445-98CD-4A7C-8F35-60D6F65B4E60}" srcOrd="0" destOrd="0" parTransId="{5D8240CD-BBB7-48DB-86D9-C22B0F9BDBE8}" sibTransId="{0CE13DFB-2A63-455C-833E-50DFDAEA84B2}"/>
    <dgm:cxn modelId="{C692DD33-A2B1-462B-8365-9CF5BB576757}" type="presOf" srcId="{C9344FF4-7B5A-4421-AC05-C53802CC7B4A}" destId="{7F6A6A9C-10AD-4A79-9985-76D5D4AE110F}" srcOrd="0" destOrd="1" presId="urn:microsoft.com/office/officeart/2005/8/layout/hList1"/>
    <dgm:cxn modelId="{8E2B7082-EBBB-47BF-A31D-82049037870E}" srcId="{94460BAD-E9DE-477D-AC0C-B2E9B52CD2B2}" destId="{3CC61EA6-00D1-42D3-8CD6-2351097A97EE}" srcOrd="1" destOrd="0" parTransId="{DE482938-A860-455C-B943-062983406A67}" sibTransId="{62F511D8-4980-492D-BA26-948DF393D994}"/>
    <dgm:cxn modelId="{7BB0C05F-DD18-4B52-B563-500885A6CF5C}" srcId="{70BFECDD-6E4F-46EF-9601-C9D91E55F42C}" destId="{A103D26C-EA3A-4FFB-BFE4-4D491804655C}" srcOrd="0" destOrd="0" parTransId="{2A6DC584-6BE5-4AB5-97F9-83AD7D4E42E1}" sibTransId="{6C70D1F7-4B6B-4342-9DCC-CB5EB7B53841}"/>
    <dgm:cxn modelId="{1654BA1B-B816-485C-A3D2-A99530059703}" type="presOf" srcId="{D03A6EE3-52B3-4CD0-9494-7F91A195FDD9}" destId="{C9A4EFC6-9EE8-431A-8D23-7E024CE6F44E}" srcOrd="0" destOrd="4" presId="urn:microsoft.com/office/officeart/2005/8/layout/hList1"/>
    <dgm:cxn modelId="{4C2E216F-6E4D-4E19-A845-74FB81147481}" type="presOf" srcId="{CBF46681-7537-46FF-BD30-CBACB5EDF921}" destId="{EBB8FF22-3A9C-4F1F-85EE-1D5FFB0FB6B8}" srcOrd="0" destOrd="0" presId="urn:microsoft.com/office/officeart/2005/8/layout/hList1"/>
    <dgm:cxn modelId="{DB551E42-32A4-40FC-9A00-DE1F5F36419F}" type="presOf" srcId="{70BFECDD-6E4F-46EF-9601-C9D91E55F42C}" destId="{856FB768-6FFC-4DB7-95AF-3C1DC567C809}" srcOrd="0" destOrd="0" presId="urn:microsoft.com/office/officeart/2005/8/layout/hList1"/>
    <dgm:cxn modelId="{FF102701-B58B-4C1C-A627-9717D4C8D632}" type="presOf" srcId="{A103D26C-EA3A-4FFB-BFE4-4D491804655C}" destId="{E48EA24F-941D-4D2F-914C-04F76C7E7AA3}" srcOrd="0" destOrd="0" presId="urn:microsoft.com/office/officeart/2005/8/layout/hList1"/>
    <dgm:cxn modelId="{6EBA7BAD-8032-4971-8C1A-985CC5C2FC0B}" type="presOf" srcId="{FE0E81B5-3E7A-499C-A94B-52E014F14DEC}" destId="{45AA4D51-0BB8-49DE-8AB2-E0700F15261C}" srcOrd="0" destOrd="0" presId="urn:microsoft.com/office/officeart/2005/8/layout/hList1"/>
    <dgm:cxn modelId="{3D5C660B-32F8-4315-8E03-C6BF8184EBFB}" srcId="{D7508445-7EB6-43BC-86D6-B3506C071439}" destId="{2E331D86-82DB-4434-B993-A05525A4588C}" srcOrd="0" destOrd="0" parTransId="{65229EEE-3041-4B46-98C6-D7C548406FA6}" sibTransId="{4E0A9051-9918-4E00-8D16-2AA78FDB4159}"/>
    <dgm:cxn modelId="{C25297A0-0BD5-47B2-B970-AAE9688E44D0}" srcId="{70BFECDD-6E4F-46EF-9601-C9D91E55F42C}" destId="{785E41B2-E326-433A-B8B2-A0A2AF1ADC48}" srcOrd="4" destOrd="0" parTransId="{95D79372-D006-44F0-8A89-71B8A85EAD54}" sibTransId="{BECD0997-7FCB-4B26-9738-EA0D36D6B668}"/>
    <dgm:cxn modelId="{2D6D215D-5A6C-4361-B963-533F78DA83F2}" srcId="{70BFECDD-6E4F-46EF-9601-C9D91E55F42C}" destId="{FE0E81B5-3E7A-499C-A94B-52E014F14DEC}" srcOrd="2" destOrd="0" parTransId="{BA2A1DD0-9864-4CA2-9D3E-018143F6A0E4}" sibTransId="{F293C1A8-0C8F-4980-8D9F-5B82FF425251}"/>
    <dgm:cxn modelId="{341908EB-CC0D-47BD-9B8C-6CD670C0FE2A}" srcId="{94460BAD-E9DE-477D-AC0C-B2E9B52CD2B2}" destId="{825072F2-8A11-4D78-920A-B2B40B8535D0}" srcOrd="3" destOrd="0" parTransId="{E879CFBC-BC3F-4C0B-BEFB-CCA4A668663D}" sibTransId="{BB25A158-B288-431A-8B82-D268B477A5E5}"/>
    <dgm:cxn modelId="{06EDC1CF-8193-4D8D-9F81-A1EAF020B741}" type="presOf" srcId="{86607632-F101-48CB-BCEB-32019A559ABE}" destId="{77EB5F6B-E7A4-4611-81F7-3F8AF9DB0946}" srcOrd="0" destOrd="3" presId="urn:microsoft.com/office/officeart/2005/8/layout/hList1"/>
    <dgm:cxn modelId="{301FD365-F241-4678-83C5-DC079185388E}" srcId="{A103D26C-EA3A-4FFB-BFE4-4D491804655C}" destId="{E3BAF7EA-38F2-4D90-9EDB-0E23B7669579}" srcOrd="2" destOrd="0" parTransId="{73479BC5-6D88-4B4E-8512-67B53A3C77BF}" sibTransId="{6DAE03B3-239F-48DF-8080-30719AD20D8A}"/>
    <dgm:cxn modelId="{58340E9B-0E5E-42E4-AEA6-CDB3A0F102CC}" type="presOf" srcId="{BA6DEA83-176A-4E90-A1BA-82D4D7E2E3BE}" destId="{7F6A6A9C-10AD-4A79-9985-76D5D4AE110F}" srcOrd="0" destOrd="3" presId="urn:microsoft.com/office/officeart/2005/8/layout/hList1"/>
    <dgm:cxn modelId="{11C95EF5-2309-427C-A9F8-8312E79B979B}" type="presOf" srcId="{457CCB7C-574F-45B8-8DA8-C0DE8155E747}" destId="{C19BEC27-3E73-4F5A-AF10-C8391B07AFA0}" srcOrd="0" destOrd="2" presId="urn:microsoft.com/office/officeart/2005/8/layout/hList1"/>
    <dgm:cxn modelId="{1CFAE1DF-36B9-448F-A1DE-4896B02422B8}" type="presOf" srcId="{E3BAF7EA-38F2-4D90-9EDB-0E23B7669579}" destId="{7F6A6A9C-10AD-4A79-9985-76D5D4AE110F}" srcOrd="0" destOrd="2" presId="urn:microsoft.com/office/officeart/2005/8/layout/hList1"/>
    <dgm:cxn modelId="{D7B9B0C8-C701-4D29-A4CC-31A16A2412C9}" srcId="{D7508445-7EB6-43BC-86D6-B3506C071439}" destId="{C09FE2CD-2E81-4862-AB6B-890C0459D1B3}" srcOrd="1" destOrd="0" parTransId="{2D10BD0E-3009-4B2D-B1E9-9FB7CB0159E9}" sibTransId="{DADBE2E9-F375-44A3-9422-1E030C0D01D2}"/>
    <dgm:cxn modelId="{6565E29D-E931-4067-B135-F1F8443A7EC9}" type="presOf" srcId="{D7508445-7EB6-43BC-86D6-B3506C071439}" destId="{6923DA25-51E8-4958-AF65-3DB1FA9C1AEA}" srcOrd="0" destOrd="0" presId="urn:microsoft.com/office/officeart/2005/8/layout/hList1"/>
    <dgm:cxn modelId="{84B0F748-0DD9-47F7-A2CD-03C99F1FD227}" srcId="{70BFECDD-6E4F-46EF-9601-C9D91E55F42C}" destId="{94460BAD-E9DE-477D-AC0C-B2E9B52CD2B2}" srcOrd="3" destOrd="0" parTransId="{4695D39D-F068-4F26-B2BF-4B94FDBB71F2}" sibTransId="{4A48176B-CF4B-495E-981A-71F02A85FEB2}"/>
    <dgm:cxn modelId="{D4078802-7081-42DD-96B5-04AB1D6DA401}" srcId="{A103D26C-EA3A-4FFB-BFE4-4D491804655C}" destId="{C9344FF4-7B5A-4421-AC05-C53802CC7B4A}" srcOrd="1" destOrd="0" parTransId="{6D60C249-07D7-46F3-B550-BEEB963E9989}" sibTransId="{20AD0450-C099-4364-9C09-7DF6F506C229}"/>
    <dgm:cxn modelId="{0A7ABFCE-1CDC-4B8A-B9B3-20943206E752}" srcId="{94460BAD-E9DE-477D-AC0C-B2E9B52CD2B2}" destId="{D03A6EE3-52B3-4CD0-9494-7F91A195FDD9}" srcOrd="4" destOrd="0" parTransId="{0C1A4C60-DE67-4E7C-ADFF-18AEFBC00E27}" sibTransId="{F3E6B952-DA2D-409A-804F-CE3C1A260543}"/>
    <dgm:cxn modelId="{A69C70CD-0693-4136-8598-C89EA96060EB}" type="presOf" srcId="{B58BF388-B7A0-4738-8113-CB95D23D909B}" destId="{C9A4EFC6-9EE8-431A-8D23-7E024CE6F44E}" srcOrd="0" destOrd="2" presId="urn:microsoft.com/office/officeart/2005/8/layout/hList1"/>
    <dgm:cxn modelId="{19295437-7187-4FA3-83A1-59D19A93A81F}" type="presParOf" srcId="{856FB768-6FFC-4DB7-95AF-3C1DC567C809}" destId="{767E8F55-4ED4-451A-98BA-5E1A478F3958}" srcOrd="0" destOrd="0" presId="urn:microsoft.com/office/officeart/2005/8/layout/hList1"/>
    <dgm:cxn modelId="{083317EF-14F4-452C-ABBF-043AC6664C18}" type="presParOf" srcId="{767E8F55-4ED4-451A-98BA-5E1A478F3958}" destId="{E48EA24F-941D-4D2F-914C-04F76C7E7AA3}" srcOrd="0" destOrd="0" presId="urn:microsoft.com/office/officeart/2005/8/layout/hList1"/>
    <dgm:cxn modelId="{B50C1CF3-8D84-4C92-B35C-85FB958B438C}" type="presParOf" srcId="{767E8F55-4ED4-451A-98BA-5E1A478F3958}" destId="{7F6A6A9C-10AD-4A79-9985-76D5D4AE110F}" srcOrd="1" destOrd="0" presId="urn:microsoft.com/office/officeart/2005/8/layout/hList1"/>
    <dgm:cxn modelId="{991B95D0-C679-402A-8D1D-31218EF0A937}" type="presParOf" srcId="{856FB768-6FFC-4DB7-95AF-3C1DC567C809}" destId="{B88E82E6-B927-4A4B-953E-7A995074D908}" srcOrd="1" destOrd="0" presId="urn:microsoft.com/office/officeart/2005/8/layout/hList1"/>
    <dgm:cxn modelId="{B9B9E464-B298-4D4A-AD9A-488DB614270A}" type="presParOf" srcId="{856FB768-6FFC-4DB7-95AF-3C1DC567C809}" destId="{B0ADC40B-A09B-4194-9688-C76AEA8A99AC}" srcOrd="2" destOrd="0" presId="urn:microsoft.com/office/officeart/2005/8/layout/hList1"/>
    <dgm:cxn modelId="{9A48F6DD-A04C-45BF-AA49-725EE2969456}" type="presParOf" srcId="{B0ADC40B-A09B-4194-9688-C76AEA8A99AC}" destId="{6923DA25-51E8-4958-AF65-3DB1FA9C1AEA}" srcOrd="0" destOrd="0" presId="urn:microsoft.com/office/officeart/2005/8/layout/hList1"/>
    <dgm:cxn modelId="{F080E1DB-7E6A-4F55-B7D7-228A26509FFF}" type="presParOf" srcId="{B0ADC40B-A09B-4194-9688-C76AEA8A99AC}" destId="{C19BEC27-3E73-4F5A-AF10-C8391B07AFA0}" srcOrd="1" destOrd="0" presId="urn:microsoft.com/office/officeart/2005/8/layout/hList1"/>
    <dgm:cxn modelId="{36152201-CBFA-49A1-806E-9FA6426D7620}" type="presParOf" srcId="{856FB768-6FFC-4DB7-95AF-3C1DC567C809}" destId="{5E26E7B9-AB0A-4965-9C10-810B1D518522}" srcOrd="3" destOrd="0" presId="urn:microsoft.com/office/officeart/2005/8/layout/hList1"/>
    <dgm:cxn modelId="{4EC438B6-7414-456A-9703-FBE141B92C60}" type="presParOf" srcId="{856FB768-6FFC-4DB7-95AF-3C1DC567C809}" destId="{0E7609A9-EFA9-433C-8BB6-8A1EAC7C6EB0}" srcOrd="4" destOrd="0" presId="urn:microsoft.com/office/officeart/2005/8/layout/hList1"/>
    <dgm:cxn modelId="{3013E2EC-9D42-4298-850E-6B757F8E8E3D}" type="presParOf" srcId="{0E7609A9-EFA9-433C-8BB6-8A1EAC7C6EB0}" destId="{45AA4D51-0BB8-49DE-8AB2-E0700F15261C}" srcOrd="0" destOrd="0" presId="urn:microsoft.com/office/officeart/2005/8/layout/hList1"/>
    <dgm:cxn modelId="{A783D50E-9F66-4391-BF57-131D942CEFE1}" type="presParOf" srcId="{0E7609A9-EFA9-433C-8BB6-8A1EAC7C6EB0}" destId="{EBB8FF22-3A9C-4F1F-85EE-1D5FFB0FB6B8}" srcOrd="1" destOrd="0" presId="urn:microsoft.com/office/officeart/2005/8/layout/hList1"/>
    <dgm:cxn modelId="{BCADC5C5-F0D5-4BDD-8E7A-F0D099692F08}" type="presParOf" srcId="{856FB768-6FFC-4DB7-95AF-3C1DC567C809}" destId="{81765022-2A09-44DA-8CD8-89B8C1B0A11F}" srcOrd="5" destOrd="0" presId="urn:microsoft.com/office/officeart/2005/8/layout/hList1"/>
    <dgm:cxn modelId="{3A178FCB-74E1-41DB-9388-4AEF7F7FBE8A}" type="presParOf" srcId="{856FB768-6FFC-4DB7-95AF-3C1DC567C809}" destId="{9DBA6B06-B5D6-4207-BCF1-30E55B2829E8}" srcOrd="6" destOrd="0" presId="urn:microsoft.com/office/officeart/2005/8/layout/hList1"/>
    <dgm:cxn modelId="{E768F29F-E357-4495-9104-3755AABF3B20}" type="presParOf" srcId="{9DBA6B06-B5D6-4207-BCF1-30E55B2829E8}" destId="{FD0E463E-205A-4618-8702-4CD7797D7237}" srcOrd="0" destOrd="0" presId="urn:microsoft.com/office/officeart/2005/8/layout/hList1"/>
    <dgm:cxn modelId="{85446699-A003-4392-9044-8D52A8568553}" type="presParOf" srcId="{9DBA6B06-B5D6-4207-BCF1-30E55B2829E8}" destId="{C9A4EFC6-9EE8-431A-8D23-7E024CE6F44E}" srcOrd="1" destOrd="0" presId="urn:microsoft.com/office/officeart/2005/8/layout/hList1"/>
    <dgm:cxn modelId="{1CA2E42A-92D7-49F9-AF78-AE76FEF1CB75}" type="presParOf" srcId="{856FB768-6FFC-4DB7-95AF-3C1DC567C809}" destId="{BA2DC8F9-3E4C-446B-A8A8-3C12DAE066AA}" srcOrd="7" destOrd="0" presId="urn:microsoft.com/office/officeart/2005/8/layout/hList1"/>
    <dgm:cxn modelId="{80072C84-5E26-48A3-BA88-974C6694A4AF}" type="presParOf" srcId="{856FB768-6FFC-4DB7-95AF-3C1DC567C809}" destId="{EB70233F-8E1F-46F7-BEB0-97AF4ABDB59F}" srcOrd="8" destOrd="0" presId="urn:microsoft.com/office/officeart/2005/8/layout/hList1"/>
    <dgm:cxn modelId="{756B6356-4FF9-49BC-ACE3-1F6AE4913134}" type="presParOf" srcId="{EB70233F-8E1F-46F7-BEB0-97AF4ABDB59F}" destId="{E106D975-11A6-4AB1-AC82-55CD1BA39A28}" srcOrd="0" destOrd="0" presId="urn:microsoft.com/office/officeart/2005/8/layout/hList1"/>
    <dgm:cxn modelId="{04E44E14-11C4-4BC9-B7E2-0336D561FBAB}" type="presParOf" srcId="{EB70233F-8E1F-46F7-BEB0-97AF4ABDB59F}" destId="{77EB5F6B-E7A4-4611-81F7-3F8AF9DB0946}"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BBE09A-39BB-426E-B19E-08C7855F2931}"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85802678-BA7D-49A5-9E58-D6ED05A826AA}">
      <dgm:prSet phldrT="[Text]"/>
      <dgm:spPr>
        <a:solidFill>
          <a:srgbClr val="6B608B"/>
        </a:solidFill>
      </dgm:spPr>
      <dgm:t>
        <a:bodyPr/>
        <a:lstStyle/>
        <a:p>
          <a:r>
            <a:rPr lang="en-US" dirty="0" smtClean="0"/>
            <a:t>Knowledge</a:t>
          </a:r>
          <a:endParaRPr lang="en-US" dirty="0"/>
        </a:p>
      </dgm:t>
    </dgm:pt>
    <dgm:pt modelId="{30FA2672-F379-4AF3-B3A3-255448791B19}" type="parTrans" cxnId="{E2B28E4A-D66A-4C16-A9FD-2BB18F64B8B2}">
      <dgm:prSet/>
      <dgm:spPr/>
      <dgm:t>
        <a:bodyPr/>
        <a:lstStyle/>
        <a:p>
          <a:endParaRPr lang="en-US"/>
        </a:p>
      </dgm:t>
    </dgm:pt>
    <dgm:pt modelId="{94C91C9E-7110-418A-8537-23544F87A2C7}" type="sibTrans" cxnId="{E2B28E4A-D66A-4C16-A9FD-2BB18F64B8B2}">
      <dgm:prSet/>
      <dgm:spPr/>
      <dgm:t>
        <a:bodyPr/>
        <a:lstStyle/>
        <a:p>
          <a:endParaRPr lang="en-US"/>
        </a:p>
      </dgm:t>
    </dgm:pt>
    <dgm:pt modelId="{CB8C6AA0-313B-4C32-B1BF-3FD791CFA21A}">
      <dgm:prSet phldrT="[Text]"/>
      <dgm:spPr/>
      <dgm:t>
        <a:bodyPr/>
        <a:lstStyle/>
        <a:p>
          <a:r>
            <a:rPr lang="en-US" dirty="0" smtClean="0"/>
            <a:t>Local</a:t>
          </a:r>
          <a:endParaRPr lang="en-US" dirty="0"/>
        </a:p>
      </dgm:t>
    </dgm:pt>
    <dgm:pt modelId="{6ECED4B6-BA86-47B6-B11C-4B589864FC26}" type="parTrans" cxnId="{9E9B2A67-CC6C-4EA4-951F-80DC65004188}">
      <dgm:prSet/>
      <dgm:spPr/>
      <dgm:t>
        <a:bodyPr/>
        <a:lstStyle/>
        <a:p>
          <a:endParaRPr lang="en-US"/>
        </a:p>
      </dgm:t>
    </dgm:pt>
    <dgm:pt modelId="{4C69682F-B89E-4D01-A01B-FD21F38AADFB}" type="sibTrans" cxnId="{9E9B2A67-CC6C-4EA4-951F-80DC65004188}">
      <dgm:prSet/>
      <dgm:spPr/>
      <dgm:t>
        <a:bodyPr/>
        <a:lstStyle/>
        <a:p>
          <a:endParaRPr lang="en-US"/>
        </a:p>
      </dgm:t>
    </dgm:pt>
    <dgm:pt modelId="{C00C0798-ED7E-425C-B531-A425FD1E84DD}">
      <dgm:prSet phldrT="[Text]"/>
      <dgm:spPr>
        <a:solidFill>
          <a:srgbClr val="6B608B"/>
        </a:solidFill>
      </dgm:spPr>
      <dgm:t>
        <a:bodyPr/>
        <a:lstStyle/>
        <a:p>
          <a:r>
            <a:rPr lang="en-US" dirty="0" smtClean="0"/>
            <a:t>Connectedness</a:t>
          </a:r>
          <a:endParaRPr lang="en-US" dirty="0"/>
        </a:p>
      </dgm:t>
    </dgm:pt>
    <dgm:pt modelId="{8821241F-8BD7-4791-90CB-41E3EBEC7174}" type="parTrans" cxnId="{48A4C82E-19BD-45C0-BC83-5A1BE39B816D}">
      <dgm:prSet/>
      <dgm:spPr/>
      <dgm:t>
        <a:bodyPr/>
        <a:lstStyle/>
        <a:p>
          <a:endParaRPr lang="en-US"/>
        </a:p>
      </dgm:t>
    </dgm:pt>
    <dgm:pt modelId="{85F3FAD9-E5B3-4C43-84B7-B467BC6935E8}" type="sibTrans" cxnId="{48A4C82E-19BD-45C0-BC83-5A1BE39B816D}">
      <dgm:prSet/>
      <dgm:spPr/>
      <dgm:t>
        <a:bodyPr/>
        <a:lstStyle/>
        <a:p>
          <a:endParaRPr lang="en-US"/>
        </a:p>
      </dgm:t>
    </dgm:pt>
    <dgm:pt modelId="{472ECE48-A0AA-458F-BAE8-55F31EE24C4D}">
      <dgm:prSet phldrT="[Text]"/>
      <dgm:spPr/>
      <dgm:t>
        <a:bodyPr/>
        <a:lstStyle/>
        <a:p>
          <a:r>
            <a:rPr lang="en-US" dirty="0" smtClean="0"/>
            <a:t>Local</a:t>
          </a:r>
          <a:endParaRPr lang="en-US" dirty="0"/>
        </a:p>
      </dgm:t>
    </dgm:pt>
    <dgm:pt modelId="{62CB59FC-F21C-4525-AD60-FEB25E0BA6B6}" type="parTrans" cxnId="{4A072002-4509-435F-97DF-3D7440CDE982}">
      <dgm:prSet/>
      <dgm:spPr/>
      <dgm:t>
        <a:bodyPr/>
        <a:lstStyle/>
        <a:p>
          <a:endParaRPr lang="en-US"/>
        </a:p>
      </dgm:t>
    </dgm:pt>
    <dgm:pt modelId="{DF184A52-5A30-43EA-95AC-515CA5F4D0EC}" type="sibTrans" cxnId="{4A072002-4509-435F-97DF-3D7440CDE982}">
      <dgm:prSet/>
      <dgm:spPr/>
      <dgm:t>
        <a:bodyPr/>
        <a:lstStyle/>
        <a:p>
          <a:endParaRPr lang="en-US"/>
        </a:p>
      </dgm:t>
    </dgm:pt>
    <dgm:pt modelId="{D3F08369-2000-4694-9957-9B9FD69D9FF3}">
      <dgm:prSet phldrT="[Text]"/>
      <dgm:spPr>
        <a:solidFill>
          <a:srgbClr val="6B608B"/>
        </a:solidFill>
      </dgm:spPr>
      <dgm:t>
        <a:bodyPr/>
        <a:lstStyle/>
        <a:p>
          <a:r>
            <a:rPr lang="en-US" dirty="0" smtClean="0"/>
            <a:t>Action</a:t>
          </a:r>
          <a:endParaRPr lang="en-US" dirty="0"/>
        </a:p>
      </dgm:t>
    </dgm:pt>
    <dgm:pt modelId="{BA19C735-2142-4D10-A605-5B98488F6A19}" type="parTrans" cxnId="{3404FC42-8DC2-4600-97B1-FB835AE6B843}">
      <dgm:prSet/>
      <dgm:spPr/>
      <dgm:t>
        <a:bodyPr/>
        <a:lstStyle/>
        <a:p>
          <a:endParaRPr lang="en-US"/>
        </a:p>
      </dgm:t>
    </dgm:pt>
    <dgm:pt modelId="{B8020087-3836-4CE3-A5F1-C1C0CEC8F27F}" type="sibTrans" cxnId="{3404FC42-8DC2-4600-97B1-FB835AE6B843}">
      <dgm:prSet/>
      <dgm:spPr/>
      <dgm:t>
        <a:bodyPr/>
        <a:lstStyle/>
        <a:p>
          <a:endParaRPr lang="en-US"/>
        </a:p>
      </dgm:t>
    </dgm:pt>
    <dgm:pt modelId="{FA9E5E53-FC2A-41EB-8EF4-73AA0595B2BC}">
      <dgm:prSet phldrT="[Text]"/>
      <dgm:spPr/>
      <dgm:t>
        <a:bodyPr/>
        <a:lstStyle/>
        <a:p>
          <a:r>
            <a:rPr lang="en-US" dirty="0" smtClean="0"/>
            <a:t>Local</a:t>
          </a:r>
          <a:endParaRPr lang="en-US" dirty="0"/>
        </a:p>
      </dgm:t>
    </dgm:pt>
    <dgm:pt modelId="{36D20E38-E20A-4433-9E93-A217F43A74B9}" type="parTrans" cxnId="{1009112A-D20C-4DA5-B7A9-ED81A94437E7}">
      <dgm:prSet/>
      <dgm:spPr/>
      <dgm:t>
        <a:bodyPr/>
        <a:lstStyle/>
        <a:p>
          <a:endParaRPr lang="en-US"/>
        </a:p>
      </dgm:t>
    </dgm:pt>
    <dgm:pt modelId="{84AE3D2E-DEE9-4382-82FD-59ABBC3ADF9D}" type="sibTrans" cxnId="{1009112A-D20C-4DA5-B7A9-ED81A94437E7}">
      <dgm:prSet/>
      <dgm:spPr/>
      <dgm:t>
        <a:bodyPr/>
        <a:lstStyle/>
        <a:p>
          <a:endParaRPr lang="en-US"/>
        </a:p>
      </dgm:t>
    </dgm:pt>
    <dgm:pt modelId="{7ECEA363-EE45-4A85-B423-F7ECF940B7EB}" type="pres">
      <dgm:prSet presAssocID="{45BBE09A-39BB-426E-B19E-08C7855F2931}" presName="Name0" presStyleCnt="0">
        <dgm:presLayoutVars>
          <dgm:dir/>
          <dgm:animLvl val="lvl"/>
          <dgm:resizeHandles val="exact"/>
        </dgm:presLayoutVars>
      </dgm:prSet>
      <dgm:spPr/>
      <dgm:t>
        <a:bodyPr/>
        <a:lstStyle/>
        <a:p>
          <a:endParaRPr lang="en-US"/>
        </a:p>
      </dgm:t>
    </dgm:pt>
    <dgm:pt modelId="{71F2326D-9052-4DCB-9159-B90155A17AFE}" type="pres">
      <dgm:prSet presAssocID="{85802678-BA7D-49A5-9E58-D6ED05A826AA}" presName="compositeNode" presStyleCnt="0">
        <dgm:presLayoutVars>
          <dgm:bulletEnabled val="1"/>
        </dgm:presLayoutVars>
      </dgm:prSet>
      <dgm:spPr/>
    </dgm:pt>
    <dgm:pt modelId="{71E7D2C1-A806-44ED-8682-F2EE4D53E03A}" type="pres">
      <dgm:prSet presAssocID="{85802678-BA7D-49A5-9E58-D6ED05A826AA}" presName="bgRect" presStyleLbl="node1" presStyleIdx="0" presStyleCnt="3"/>
      <dgm:spPr/>
      <dgm:t>
        <a:bodyPr/>
        <a:lstStyle/>
        <a:p>
          <a:endParaRPr lang="en-US"/>
        </a:p>
      </dgm:t>
    </dgm:pt>
    <dgm:pt modelId="{1951183B-043D-45A2-A15E-F64891228CFA}" type="pres">
      <dgm:prSet presAssocID="{85802678-BA7D-49A5-9E58-D6ED05A826AA}" presName="parentNode" presStyleLbl="node1" presStyleIdx="0" presStyleCnt="3">
        <dgm:presLayoutVars>
          <dgm:chMax val="0"/>
          <dgm:bulletEnabled val="1"/>
        </dgm:presLayoutVars>
      </dgm:prSet>
      <dgm:spPr/>
      <dgm:t>
        <a:bodyPr/>
        <a:lstStyle/>
        <a:p>
          <a:endParaRPr lang="en-US"/>
        </a:p>
      </dgm:t>
    </dgm:pt>
    <dgm:pt modelId="{0E37A47A-58F5-42A0-9855-E164BD54332D}" type="pres">
      <dgm:prSet presAssocID="{85802678-BA7D-49A5-9E58-D6ED05A826AA}" presName="childNode" presStyleLbl="node1" presStyleIdx="0" presStyleCnt="3">
        <dgm:presLayoutVars>
          <dgm:bulletEnabled val="1"/>
        </dgm:presLayoutVars>
      </dgm:prSet>
      <dgm:spPr/>
      <dgm:t>
        <a:bodyPr/>
        <a:lstStyle/>
        <a:p>
          <a:endParaRPr lang="en-US"/>
        </a:p>
      </dgm:t>
    </dgm:pt>
    <dgm:pt modelId="{EB534A99-3C82-4C09-95F1-764A71E07208}" type="pres">
      <dgm:prSet presAssocID="{94C91C9E-7110-418A-8537-23544F87A2C7}" presName="hSp" presStyleCnt="0"/>
      <dgm:spPr/>
    </dgm:pt>
    <dgm:pt modelId="{EE4695F5-28E5-4F06-A10A-4DC223B0F6D8}" type="pres">
      <dgm:prSet presAssocID="{94C91C9E-7110-418A-8537-23544F87A2C7}" presName="vProcSp" presStyleCnt="0"/>
      <dgm:spPr/>
    </dgm:pt>
    <dgm:pt modelId="{4DBBC78A-F3B4-46A1-813D-9DB376A0635D}" type="pres">
      <dgm:prSet presAssocID="{94C91C9E-7110-418A-8537-23544F87A2C7}" presName="vSp1" presStyleCnt="0"/>
      <dgm:spPr/>
    </dgm:pt>
    <dgm:pt modelId="{1E5B735B-4689-4E90-8C97-48FB6F6633E1}" type="pres">
      <dgm:prSet presAssocID="{94C91C9E-7110-418A-8537-23544F87A2C7}" presName="simulatedConn" presStyleLbl="solidFgAcc1" presStyleIdx="0" presStyleCnt="2" custLinFactNeighborY="0"/>
      <dgm:spPr>
        <a:solidFill>
          <a:schemeClr val="accent4">
            <a:lumMod val="40000"/>
            <a:lumOff val="60000"/>
          </a:schemeClr>
        </a:solidFill>
        <a:ln>
          <a:noFill/>
        </a:ln>
      </dgm:spPr>
    </dgm:pt>
    <dgm:pt modelId="{7CCEF013-4261-4859-944D-85C5983D22E8}" type="pres">
      <dgm:prSet presAssocID="{94C91C9E-7110-418A-8537-23544F87A2C7}" presName="vSp2" presStyleCnt="0"/>
      <dgm:spPr/>
    </dgm:pt>
    <dgm:pt modelId="{83F4DE7F-4D1B-44CB-91D1-E31002F85245}" type="pres">
      <dgm:prSet presAssocID="{94C91C9E-7110-418A-8537-23544F87A2C7}" presName="sibTrans" presStyleCnt="0"/>
      <dgm:spPr/>
    </dgm:pt>
    <dgm:pt modelId="{9900307F-4AE5-482F-AECE-2D6EDF7BE5DE}" type="pres">
      <dgm:prSet presAssocID="{C00C0798-ED7E-425C-B531-A425FD1E84DD}" presName="compositeNode" presStyleCnt="0">
        <dgm:presLayoutVars>
          <dgm:bulletEnabled val="1"/>
        </dgm:presLayoutVars>
      </dgm:prSet>
      <dgm:spPr/>
    </dgm:pt>
    <dgm:pt modelId="{45D3DA67-78A0-44F3-821E-1976E8C94EBE}" type="pres">
      <dgm:prSet presAssocID="{C00C0798-ED7E-425C-B531-A425FD1E84DD}" presName="bgRect" presStyleLbl="node1" presStyleIdx="1" presStyleCnt="3"/>
      <dgm:spPr/>
      <dgm:t>
        <a:bodyPr/>
        <a:lstStyle/>
        <a:p>
          <a:endParaRPr lang="en-US"/>
        </a:p>
      </dgm:t>
    </dgm:pt>
    <dgm:pt modelId="{618AF383-9DC0-42BC-875E-5480F3547255}" type="pres">
      <dgm:prSet presAssocID="{C00C0798-ED7E-425C-B531-A425FD1E84DD}" presName="parentNode" presStyleLbl="node1" presStyleIdx="1" presStyleCnt="3">
        <dgm:presLayoutVars>
          <dgm:chMax val="0"/>
          <dgm:bulletEnabled val="1"/>
        </dgm:presLayoutVars>
      </dgm:prSet>
      <dgm:spPr/>
      <dgm:t>
        <a:bodyPr/>
        <a:lstStyle/>
        <a:p>
          <a:endParaRPr lang="en-US"/>
        </a:p>
      </dgm:t>
    </dgm:pt>
    <dgm:pt modelId="{73BF3554-9387-4C06-8DBD-7A5D0224960E}" type="pres">
      <dgm:prSet presAssocID="{C00C0798-ED7E-425C-B531-A425FD1E84DD}" presName="childNode" presStyleLbl="node1" presStyleIdx="1" presStyleCnt="3">
        <dgm:presLayoutVars>
          <dgm:bulletEnabled val="1"/>
        </dgm:presLayoutVars>
      </dgm:prSet>
      <dgm:spPr/>
      <dgm:t>
        <a:bodyPr/>
        <a:lstStyle/>
        <a:p>
          <a:endParaRPr lang="en-US"/>
        </a:p>
      </dgm:t>
    </dgm:pt>
    <dgm:pt modelId="{40B80C28-EB4C-4F59-A9A7-501D13C40D38}" type="pres">
      <dgm:prSet presAssocID="{85F3FAD9-E5B3-4C43-84B7-B467BC6935E8}" presName="hSp" presStyleCnt="0"/>
      <dgm:spPr/>
    </dgm:pt>
    <dgm:pt modelId="{480786B2-C9A0-4EA0-B5B0-A4CE23C9C3EA}" type="pres">
      <dgm:prSet presAssocID="{85F3FAD9-E5B3-4C43-84B7-B467BC6935E8}" presName="vProcSp" presStyleCnt="0"/>
      <dgm:spPr/>
    </dgm:pt>
    <dgm:pt modelId="{0FA1057F-DCC0-43CD-B152-B28D4C8AD3BA}" type="pres">
      <dgm:prSet presAssocID="{85F3FAD9-E5B3-4C43-84B7-B467BC6935E8}" presName="vSp1" presStyleCnt="0"/>
      <dgm:spPr/>
    </dgm:pt>
    <dgm:pt modelId="{BB007AE3-210B-4FE2-B794-4A1A2644E18A}" type="pres">
      <dgm:prSet presAssocID="{85F3FAD9-E5B3-4C43-84B7-B467BC6935E8}" presName="simulatedConn" presStyleLbl="solidFgAcc1" presStyleIdx="1" presStyleCnt="2"/>
      <dgm:spPr>
        <a:solidFill>
          <a:schemeClr val="accent4">
            <a:lumMod val="40000"/>
            <a:lumOff val="60000"/>
          </a:schemeClr>
        </a:solidFill>
        <a:ln>
          <a:noFill/>
        </a:ln>
      </dgm:spPr>
    </dgm:pt>
    <dgm:pt modelId="{6CC3EE66-94C1-4D64-88E1-75EE850F0773}" type="pres">
      <dgm:prSet presAssocID="{85F3FAD9-E5B3-4C43-84B7-B467BC6935E8}" presName="vSp2" presStyleCnt="0"/>
      <dgm:spPr/>
    </dgm:pt>
    <dgm:pt modelId="{2F983393-A540-426F-B348-F25F0176A8EE}" type="pres">
      <dgm:prSet presAssocID="{85F3FAD9-E5B3-4C43-84B7-B467BC6935E8}" presName="sibTrans" presStyleCnt="0"/>
      <dgm:spPr/>
    </dgm:pt>
    <dgm:pt modelId="{BE225AF5-7D18-4875-82F3-C6B30E10C1DF}" type="pres">
      <dgm:prSet presAssocID="{D3F08369-2000-4694-9957-9B9FD69D9FF3}" presName="compositeNode" presStyleCnt="0">
        <dgm:presLayoutVars>
          <dgm:bulletEnabled val="1"/>
        </dgm:presLayoutVars>
      </dgm:prSet>
      <dgm:spPr/>
    </dgm:pt>
    <dgm:pt modelId="{2D54AA2B-71F0-4C02-8014-8FD88B2236B2}" type="pres">
      <dgm:prSet presAssocID="{D3F08369-2000-4694-9957-9B9FD69D9FF3}" presName="bgRect" presStyleLbl="node1" presStyleIdx="2" presStyleCnt="3"/>
      <dgm:spPr/>
      <dgm:t>
        <a:bodyPr/>
        <a:lstStyle/>
        <a:p>
          <a:endParaRPr lang="en-US"/>
        </a:p>
      </dgm:t>
    </dgm:pt>
    <dgm:pt modelId="{6376815C-7D74-4906-BA7E-2ACC1470D4E1}" type="pres">
      <dgm:prSet presAssocID="{D3F08369-2000-4694-9957-9B9FD69D9FF3}" presName="parentNode" presStyleLbl="node1" presStyleIdx="2" presStyleCnt="3">
        <dgm:presLayoutVars>
          <dgm:chMax val="0"/>
          <dgm:bulletEnabled val="1"/>
        </dgm:presLayoutVars>
      </dgm:prSet>
      <dgm:spPr/>
      <dgm:t>
        <a:bodyPr/>
        <a:lstStyle/>
        <a:p>
          <a:endParaRPr lang="en-US"/>
        </a:p>
      </dgm:t>
    </dgm:pt>
    <dgm:pt modelId="{FB27EE9E-8223-4C3E-86A4-BD79EB630775}" type="pres">
      <dgm:prSet presAssocID="{D3F08369-2000-4694-9957-9B9FD69D9FF3}" presName="childNode" presStyleLbl="node1" presStyleIdx="2" presStyleCnt="3">
        <dgm:presLayoutVars>
          <dgm:bulletEnabled val="1"/>
        </dgm:presLayoutVars>
      </dgm:prSet>
      <dgm:spPr/>
      <dgm:t>
        <a:bodyPr/>
        <a:lstStyle/>
        <a:p>
          <a:endParaRPr lang="en-US"/>
        </a:p>
      </dgm:t>
    </dgm:pt>
  </dgm:ptLst>
  <dgm:cxnLst>
    <dgm:cxn modelId="{11B67244-CACD-4C8B-9FD1-8AB22A4AF43A}" type="presOf" srcId="{D3F08369-2000-4694-9957-9B9FD69D9FF3}" destId="{2D54AA2B-71F0-4C02-8014-8FD88B2236B2}" srcOrd="0" destOrd="0" presId="urn:microsoft.com/office/officeart/2005/8/layout/hProcess7"/>
    <dgm:cxn modelId="{1009112A-D20C-4DA5-B7A9-ED81A94437E7}" srcId="{D3F08369-2000-4694-9957-9B9FD69D9FF3}" destId="{FA9E5E53-FC2A-41EB-8EF4-73AA0595B2BC}" srcOrd="0" destOrd="0" parTransId="{36D20E38-E20A-4433-9E93-A217F43A74B9}" sibTransId="{84AE3D2E-DEE9-4382-82FD-59ABBC3ADF9D}"/>
    <dgm:cxn modelId="{0EC23DED-E6E0-484A-AFD3-51ADB091AC9C}" type="presOf" srcId="{FA9E5E53-FC2A-41EB-8EF4-73AA0595B2BC}" destId="{FB27EE9E-8223-4C3E-86A4-BD79EB630775}" srcOrd="0" destOrd="0" presId="urn:microsoft.com/office/officeart/2005/8/layout/hProcess7"/>
    <dgm:cxn modelId="{3884591A-55F0-4E83-BD3D-7BE72E9CF173}" type="presOf" srcId="{85802678-BA7D-49A5-9E58-D6ED05A826AA}" destId="{1951183B-043D-45A2-A15E-F64891228CFA}" srcOrd="1" destOrd="0" presId="urn:microsoft.com/office/officeart/2005/8/layout/hProcess7"/>
    <dgm:cxn modelId="{4A072002-4509-435F-97DF-3D7440CDE982}" srcId="{C00C0798-ED7E-425C-B531-A425FD1E84DD}" destId="{472ECE48-A0AA-458F-BAE8-55F31EE24C4D}" srcOrd="0" destOrd="0" parTransId="{62CB59FC-F21C-4525-AD60-FEB25E0BA6B6}" sibTransId="{DF184A52-5A30-43EA-95AC-515CA5F4D0EC}"/>
    <dgm:cxn modelId="{9E9B2A67-CC6C-4EA4-951F-80DC65004188}" srcId="{85802678-BA7D-49A5-9E58-D6ED05A826AA}" destId="{CB8C6AA0-313B-4C32-B1BF-3FD791CFA21A}" srcOrd="0" destOrd="0" parTransId="{6ECED4B6-BA86-47B6-B11C-4B589864FC26}" sibTransId="{4C69682F-B89E-4D01-A01B-FD21F38AADFB}"/>
    <dgm:cxn modelId="{3404FC42-8DC2-4600-97B1-FB835AE6B843}" srcId="{45BBE09A-39BB-426E-B19E-08C7855F2931}" destId="{D3F08369-2000-4694-9957-9B9FD69D9FF3}" srcOrd="2" destOrd="0" parTransId="{BA19C735-2142-4D10-A605-5B98488F6A19}" sibTransId="{B8020087-3836-4CE3-A5F1-C1C0CEC8F27F}"/>
    <dgm:cxn modelId="{C5A0F54A-327E-4C48-BA98-ABE2C31928B3}" type="presOf" srcId="{C00C0798-ED7E-425C-B531-A425FD1E84DD}" destId="{45D3DA67-78A0-44F3-821E-1976E8C94EBE}" srcOrd="0" destOrd="0" presId="urn:microsoft.com/office/officeart/2005/8/layout/hProcess7"/>
    <dgm:cxn modelId="{48A4C82E-19BD-45C0-BC83-5A1BE39B816D}" srcId="{45BBE09A-39BB-426E-B19E-08C7855F2931}" destId="{C00C0798-ED7E-425C-B531-A425FD1E84DD}" srcOrd="1" destOrd="0" parTransId="{8821241F-8BD7-4791-90CB-41E3EBEC7174}" sibTransId="{85F3FAD9-E5B3-4C43-84B7-B467BC6935E8}"/>
    <dgm:cxn modelId="{E2B28E4A-D66A-4C16-A9FD-2BB18F64B8B2}" srcId="{45BBE09A-39BB-426E-B19E-08C7855F2931}" destId="{85802678-BA7D-49A5-9E58-D6ED05A826AA}" srcOrd="0" destOrd="0" parTransId="{30FA2672-F379-4AF3-B3A3-255448791B19}" sibTransId="{94C91C9E-7110-418A-8537-23544F87A2C7}"/>
    <dgm:cxn modelId="{B5AA5A48-CEE6-4A52-9113-93053E750645}" type="presOf" srcId="{D3F08369-2000-4694-9957-9B9FD69D9FF3}" destId="{6376815C-7D74-4906-BA7E-2ACC1470D4E1}" srcOrd="1" destOrd="0" presId="urn:microsoft.com/office/officeart/2005/8/layout/hProcess7"/>
    <dgm:cxn modelId="{6FC4DF40-BB1D-4DC1-AC5E-43234EC9430E}" type="presOf" srcId="{45BBE09A-39BB-426E-B19E-08C7855F2931}" destId="{7ECEA363-EE45-4A85-B423-F7ECF940B7EB}" srcOrd="0" destOrd="0" presId="urn:microsoft.com/office/officeart/2005/8/layout/hProcess7"/>
    <dgm:cxn modelId="{06437860-CE35-4B4D-94F4-1FECD2A1343C}" type="presOf" srcId="{85802678-BA7D-49A5-9E58-D6ED05A826AA}" destId="{71E7D2C1-A806-44ED-8682-F2EE4D53E03A}" srcOrd="0" destOrd="0" presId="urn:microsoft.com/office/officeart/2005/8/layout/hProcess7"/>
    <dgm:cxn modelId="{D60DC64B-BB3C-4288-833A-0516C39331A7}" type="presOf" srcId="{CB8C6AA0-313B-4C32-B1BF-3FD791CFA21A}" destId="{0E37A47A-58F5-42A0-9855-E164BD54332D}" srcOrd="0" destOrd="0" presId="urn:microsoft.com/office/officeart/2005/8/layout/hProcess7"/>
    <dgm:cxn modelId="{9BB56215-076C-4C57-BD63-F5E3268D20C4}" type="presOf" srcId="{C00C0798-ED7E-425C-B531-A425FD1E84DD}" destId="{618AF383-9DC0-42BC-875E-5480F3547255}" srcOrd="1" destOrd="0" presId="urn:microsoft.com/office/officeart/2005/8/layout/hProcess7"/>
    <dgm:cxn modelId="{4152ECE8-4F3E-4FC8-A514-8C67427B2C76}" type="presOf" srcId="{472ECE48-A0AA-458F-BAE8-55F31EE24C4D}" destId="{73BF3554-9387-4C06-8DBD-7A5D0224960E}" srcOrd="0" destOrd="0" presId="urn:microsoft.com/office/officeart/2005/8/layout/hProcess7"/>
    <dgm:cxn modelId="{152C7C5F-CEE8-4257-9426-29FF2EC9AD41}" type="presParOf" srcId="{7ECEA363-EE45-4A85-B423-F7ECF940B7EB}" destId="{71F2326D-9052-4DCB-9159-B90155A17AFE}" srcOrd="0" destOrd="0" presId="urn:microsoft.com/office/officeart/2005/8/layout/hProcess7"/>
    <dgm:cxn modelId="{03EEE91B-8FE3-4F6F-A985-C68A92A7A269}" type="presParOf" srcId="{71F2326D-9052-4DCB-9159-B90155A17AFE}" destId="{71E7D2C1-A806-44ED-8682-F2EE4D53E03A}" srcOrd="0" destOrd="0" presId="urn:microsoft.com/office/officeart/2005/8/layout/hProcess7"/>
    <dgm:cxn modelId="{09F39410-76FC-4C00-891C-8CAD26B53030}" type="presParOf" srcId="{71F2326D-9052-4DCB-9159-B90155A17AFE}" destId="{1951183B-043D-45A2-A15E-F64891228CFA}" srcOrd="1" destOrd="0" presId="urn:microsoft.com/office/officeart/2005/8/layout/hProcess7"/>
    <dgm:cxn modelId="{1B285D23-7019-4BBB-A6D5-91896AF3F694}" type="presParOf" srcId="{71F2326D-9052-4DCB-9159-B90155A17AFE}" destId="{0E37A47A-58F5-42A0-9855-E164BD54332D}" srcOrd="2" destOrd="0" presId="urn:microsoft.com/office/officeart/2005/8/layout/hProcess7"/>
    <dgm:cxn modelId="{DBB45BEF-3F1E-4A03-B0FC-5557FB0290FF}" type="presParOf" srcId="{7ECEA363-EE45-4A85-B423-F7ECF940B7EB}" destId="{EB534A99-3C82-4C09-95F1-764A71E07208}" srcOrd="1" destOrd="0" presId="urn:microsoft.com/office/officeart/2005/8/layout/hProcess7"/>
    <dgm:cxn modelId="{95A7AF95-901F-44E2-92BC-A03200723E75}" type="presParOf" srcId="{7ECEA363-EE45-4A85-B423-F7ECF940B7EB}" destId="{EE4695F5-28E5-4F06-A10A-4DC223B0F6D8}" srcOrd="2" destOrd="0" presId="urn:microsoft.com/office/officeart/2005/8/layout/hProcess7"/>
    <dgm:cxn modelId="{578685C3-3681-4729-A249-52DCB0EB432D}" type="presParOf" srcId="{EE4695F5-28E5-4F06-A10A-4DC223B0F6D8}" destId="{4DBBC78A-F3B4-46A1-813D-9DB376A0635D}" srcOrd="0" destOrd="0" presId="urn:microsoft.com/office/officeart/2005/8/layout/hProcess7"/>
    <dgm:cxn modelId="{5E24BD0E-4739-4056-982C-1DDB3BD9F06C}" type="presParOf" srcId="{EE4695F5-28E5-4F06-A10A-4DC223B0F6D8}" destId="{1E5B735B-4689-4E90-8C97-48FB6F6633E1}" srcOrd="1" destOrd="0" presId="urn:microsoft.com/office/officeart/2005/8/layout/hProcess7"/>
    <dgm:cxn modelId="{49F9DD74-5F0E-4D36-ACE3-212F82B640F0}" type="presParOf" srcId="{EE4695F5-28E5-4F06-A10A-4DC223B0F6D8}" destId="{7CCEF013-4261-4859-944D-85C5983D22E8}" srcOrd="2" destOrd="0" presId="urn:microsoft.com/office/officeart/2005/8/layout/hProcess7"/>
    <dgm:cxn modelId="{B2199B59-1BA9-44AF-BBEA-D015060DFF4C}" type="presParOf" srcId="{7ECEA363-EE45-4A85-B423-F7ECF940B7EB}" destId="{83F4DE7F-4D1B-44CB-91D1-E31002F85245}" srcOrd="3" destOrd="0" presId="urn:microsoft.com/office/officeart/2005/8/layout/hProcess7"/>
    <dgm:cxn modelId="{9706AE73-8665-4268-9927-D89D9D541115}" type="presParOf" srcId="{7ECEA363-EE45-4A85-B423-F7ECF940B7EB}" destId="{9900307F-4AE5-482F-AECE-2D6EDF7BE5DE}" srcOrd="4" destOrd="0" presId="urn:microsoft.com/office/officeart/2005/8/layout/hProcess7"/>
    <dgm:cxn modelId="{263A7409-BD0A-46DD-AC3D-E6D98D3C61BE}" type="presParOf" srcId="{9900307F-4AE5-482F-AECE-2D6EDF7BE5DE}" destId="{45D3DA67-78A0-44F3-821E-1976E8C94EBE}" srcOrd="0" destOrd="0" presId="urn:microsoft.com/office/officeart/2005/8/layout/hProcess7"/>
    <dgm:cxn modelId="{2790BD4E-6DDE-46E5-99BE-4D75E4ACDFBC}" type="presParOf" srcId="{9900307F-4AE5-482F-AECE-2D6EDF7BE5DE}" destId="{618AF383-9DC0-42BC-875E-5480F3547255}" srcOrd="1" destOrd="0" presId="urn:microsoft.com/office/officeart/2005/8/layout/hProcess7"/>
    <dgm:cxn modelId="{108F7478-EA99-4670-AF55-D59821AD90B6}" type="presParOf" srcId="{9900307F-4AE5-482F-AECE-2D6EDF7BE5DE}" destId="{73BF3554-9387-4C06-8DBD-7A5D0224960E}" srcOrd="2" destOrd="0" presId="urn:microsoft.com/office/officeart/2005/8/layout/hProcess7"/>
    <dgm:cxn modelId="{D713F1F5-B025-463D-9834-952A6D12108E}" type="presParOf" srcId="{7ECEA363-EE45-4A85-B423-F7ECF940B7EB}" destId="{40B80C28-EB4C-4F59-A9A7-501D13C40D38}" srcOrd="5" destOrd="0" presId="urn:microsoft.com/office/officeart/2005/8/layout/hProcess7"/>
    <dgm:cxn modelId="{BAE9A135-4E3B-4153-A1B7-9A10D3592726}" type="presParOf" srcId="{7ECEA363-EE45-4A85-B423-F7ECF940B7EB}" destId="{480786B2-C9A0-4EA0-B5B0-A4CE23C9C3EA}" srcOrd="6" destOrd="0" presId="urn:microsoft.com/office/officeart/2005/8/layout/hProcess7"/>
    <dgm:cxn modelId="{E9B3E929-E084-4DEB-944F-7BEE21518983}" type="presParOf" srcId="{480786B2-C9A0-4EA0-B5B0-A4CE23C9C3EA}" destId="{0FA1057F-DCC0-43CD-B152-B28D4C8AD3BA}" srcOrd="0" destOrd="0" presId="urn:microsoft.com/office/officeart/2005/8/layout/hProcess7"/>
    <dgm:cxn modelId="{5C1DF01E-AE05-49BB-A46B-90DD141F2E0D}" type="presParOf" srcId="{480786B2-C9A0-4EA0-B5B0-A4CE23C9C3EA}" destId="{BB007AE3-210B-4FE2-B794-4A1A2644E18A}" srcOrd="1" destOrd="0" presId="urn:microsoft.com/office/officeart/2005/8/layout/hProcess7"/>
    <dgm:cxn modelId="{819B2CF4-37A0-42D0-A04F-2B0ACA016B77}" type="presParOf" srcId="{480786B2-C9A0-4EA0-B5B0-A4CE23C9C3EA}" destId="{6CC3EE66-94C1-4D64-88E1-75EE850F0773}" srcOrd="2" destOrd="0" presId="urn:microsoft.com/office/officeart/2005/8/layout/hProcess7"/>
    <dgm:cxn modelId="{88D5D948-122D-42B1-B915-722E38D8F4FF}" type="presParOf" srcId="{7ECEA363-EE45-4A85-B423-F7ECF940B7EB}" destId="{2F983393-A540-426F-B348-F25F0176A8EE}" srcOrd="7" destOrd="0" presId="urn:microsoft.com/office/officeart/2005/8/layout/hProcess7"/>
    <dgm:cxn modelId="{CF74A1F3-1C24-4B96-AA6D-65BBF75B57E3}" type="presParOf" srcId="{7ECEA363-EE45-4A85-B423-F7ECF940B7EB}" destId="{BE225AF5-7D18-4875-82F3-C6B30E10C1DF}" srcOrd="8" destOrd="0" presId="urn:microsoft.com/office/officeart/2005/8/layout/hProcess7"/>
    <dgm:cxn modelId="{CBE559DF-10FA-4D2A-A588-2CD5B03E83E9}" type="presParOf" srcId="{BE225AF5-7D18-4875-82F3-C6B30E10C1DF}" destId="{2D54AA2B-71F0-4C02-8014-8FD88B2236B2}" srcOrd="0" destOrd="0" presId="urn:microsoft.com/office/officeart/2005/8/layout/hProcess7"/>
    <dgm:cxn modelId="{9E53EC60-8A75-41D9-9CBF-9D9C0CA6B692}" type="presParOf" srcId="{BE225AF5-7D18-4875-82F3-C6B30E10C1DF}" destId="{6376815C-7D74-4906-BA7E-2ACC1470D4E1}" srcOrd="1" destOrd="0" presId="urn:microsoft.com/office/officeart/2005/8/layout/hProcess7"/>
    <dgm:cxn modelId="{3C2F723B-A65E-446F-AF75-F92C6D124AF3}" type="presParOf" srcId="{BE225AF5-7D18-4875-82F3-C6B30E10C1DF}" destId="{FB27EE9E-8223-4C3E-86A4-BD79EB630775}"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EA24F-941D-4D2F-914C-04F76C7E7AA3}">
      <dsp:nvSpPr>
        <dsp:cNvPr id="0" name=""/>
        <dsp:cNvSpPr/>
      </dsp:nvSpPr>
      <dsp:spPr>
        <a:xfrm>
          <a:off x="4851" y="245676"/>
          <a:ext cx="1859648" cy="715840"/>
        </a:xfrm>
        <a:prstGeom prst="rect">
          <a:avLst/>
        </a:prstGeom>
        <a:solidFill>
          <a:srgbClr val="6B608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a:latin typeface="Arial" panose="020B0604020202020204" pitchFamily="34" charset="0"/>
              <a:cs typeface="Arial" panose="020B0604020202020204" pitchFamily="34" charset="0"/>
            </a:rPr>
            <a:t>Communication	</a:t>
          </a:r>
        </a:p>
      </dsp:txBody>
      <dsp:txXfrm>
        <a:off x="4851" y="245676"/>
        <a:ext cx="1859648" cy="715840"/>
      </dsp:txXfrm>
    </dsp:sp>
    <dsp:sp modelId="{7F6A6A9C-10AD-4A79-9985-76D5D4AE110F}">
      <dsp:nvSpPr>
        <dsp:cNvPr id="0" name=""/>
        <dsp:cNvSpPr/>
      </dsp:nvSpPr>
      <dsp:spPr>
        <a:xfrm>
          <a:off x="4851" y="961516"/>
          <a:ext cx="1859648" cy="3580938"/>
        </a:xfrm>
        <a:prstGeom prst="rect">
          <a:avLst/>
        </a:prstGeom>
        <a:solidFill>
          <a:srgbClr val="FFF0C5">
            <a:alpha val="90000"/>
          </a:srgbClr>
        </a:solidFill>
        <a:ln w="12700" cap="flat" cmpd="sng" algn="ctr">
          <a:solidFill>
            <a:srgbClr val="FFF0C5">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Advertising</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Signposting</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Shared record systems and processes</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Care navigation training</a:t>
          </a:r>
        </a:p>
      </dsp:txBody>
      <dsp:txXfrm>
        <a:off x="4851" y="961516"/>
        <a:ext cx="1859648" cy="3580938"/>
      </dsp:txXfrm>
    </dsp:sp>
    <dsp:sp modelId="{6923DA25-51E8-4958-AF65-3DB1FA9C1AEA}">
      <dsp:nvSpPr>
        <dsp:cNvPr id="0" name=""/>
        <dsp:cNvSpPr/>
      </dsp:nvSpPr>
      <dsp:spPr>
        <a:xfrm>
          <a:off x="2124850" y="245676"/>
          <a:ext cx="1859648" cy="715840"/>
        </a:xfrm>
        <a:prstGeom prst="rect">
          <a:avLst/>
        </a:prstGeom>
        <a:solidFill>
          <a:srgbClr val="6E578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a:latin typeface="Arial" panose="020B0604020202020204" pitchFamily="34" charset="0"/>
              <a:cs typeface="Arial" panose="020B0604020202020204" pitchFamily="34" charset="0"/>
            </a:rPr>
            <a:t>Patient understanding of FCP</a:t>
          </a:r>
        </a:p>
      </dsp:txBody>
      <dsp:txXfrm>
        <a:off x="2124850" y="245676"/>
        <a:ext cx="1859648" cy="715840"/>
      </dsp:txXfrm>
    </dsp:sp>
    <dsp:sp modelId="{C19BEC27-3E73-4F5A-AF10-C8391B07AFA0}">
      <dsp:nvSpPr>
        <dsp:cNvPr id="0" name=""/>
        <dsp:cNvSpPr/>
      </dsp:nvSpPr>
      <dsp:spPr>
        <a:xfrm>
          <a:off x="2120758" y="972259"/>
          <a:ext cx="1859648" cy="3580938"/>
        </a:xfrm>
        <a:prstGeom prst="rect">
          <a:avLst/>
        </a:prstGeom>
        <a:solidFill>
          <a:srgbClr val="FFF0C5">
            <a:alpha val="90000"/>
          </a:srgbClr>
        </a:solidFill>
        <a:ln w="12700" cap="flat" cmpd="sng" algn="ctr">
          <a:solidFill>
            <a:srgbClr val="FFF0C5">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Poor patients awareness of FCP</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Patients had a lack of understanding physiotherapy and FCP</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These factors lead to patient uncertainty</a:t>
          </a:r>
        </a:p>
      </dsp:txBody>
      <dsp:txXfrm>
        <a:off x="2120758" y="972259"/>
        <a:ext cx="1859648" cy="3580938"/>
      </dsp:txXfrm>
    </dsp:sp>
    <dsp:sp modelId="{45AA4D51-0BB8-49DE-8AB2-E0700F15261C}">
      <dsp:nvSpPr>
        <dsp:cNvPr id="0" name=""/>
        <dsp:cNvSpPr/>
      </dsp:nvSpPr>
      <dsp:spPr>
        <a:xfrm>
          <a:off x="4244848" y="245676"/>
          <a:ext cx="1859648" cy="715840"/>
        </a:xfrm>
        <a:prstGeom prst="rect">
          <a:avLst/>
        </a:prstGeom>
        <a:solidFill>
          <a:srgbClr val="6B608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a:latin typeface="Arial" panose="020B0604020202020204" pitchFamily="34" charset="0"/>
              <a:cs typeface="Arial" panose="020B0604020202020204" pitchFamily="34" charset="0"/>
            </a:rPr>
            <a:t>Embeddedness</a:t>
          </a:r>
        </a:p>
      </dsp:txBody>
      <dsp:txXfrm>
        <a:off x="4244848" y="245676"/>
        <a:ext cx="1859648" cy="715840"/>
      </dsp:txXfrm>
    </dsp:sp>
    <dsp:sp modelId="{EBB8FF22-3A9C-4F1F-85EE-1D5FFB0FB6B8}">
      <dsp:nvSpPr>
        <dsp:cNvPr id="0" name=""/>
        <dsp:cNvSpPr/>
      </dsp:nvSpPr>
      <dsp:spPr>
        <a:xfrm>
          <a:off x="4244848" y="961516"/>
          <a:ext cx="1859648" cy="3580938"/>
        </a:xfrm>
        <a:prstGeom prst="rect">
          <a:avLst/>
        </a:prstGeom>
        <a:solidFill>
          <a:srgbClr val="FFF0C5">
            <a:alpha val="90000"/>
          </a:srgbClr>
        </a:solidFill>
        <a:ln w="12700" cap="flat" cmpd="sng" algn="ctr">
          <a:solidFill>
            <a:srgbClr val="FFF0C5">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It took some time for the FCP service to become embedded in the culture</a:t>
          </a:r>
        </a:p>
      </dsp:txBody>
      <dsp:txXfrm>
        <a:off x="4244848" y="961516"/>
        <a:ext cx="1859648" cy="3580938"/>
      </dsp:txXfrm>
    </dsp:sp>
    <dsp:sp modelId="{FD0E463E-205A-4618-8702-4CD7797D7237}">
      <dsp:nvSpPr>
        <dsp:cNvPr id="0" name=""/>
        <dsp:cNvSpPr/>
      </dsp:nvSpPr>
      <dsp:spPr>
        <a:xfrm>
          <a:off x="6364847" y="245676"/>
          <a:ext cx="1859648" cy="715840"/>
        </a:xfrm>
        <a:prstGeom prst="rect">
          <a:avLst/>
        </a:prstGeom>
        <a:solidFill>
          <a:srgbClr val="6E578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a:latin typeface="Arial" panose="020B0604020202020204" pitchFamily="34" charset="0"/>
              <a:cs typeface="Arial" panose="020B0604020202020204" pitchFamily="34" charset="0"/>
            </a:rPr>
            <a:t>Contribution of FCP</a:t>
          </a:r>
        </a:p>
      </dsp:txBody>
      <dsp:txXfrm>
        <a:off x="6364847" y="245676"/>
        <a:ext cx="1859648" cy="715840"/>
      </dsp:txXfrm>
    </dsp:sp>
    <dsp:sp modelId="{C9A4EFC6-9EE8-431A-8D23-7E024CE6F44E}">
      <dsp:nvSpPr>
        <dsp:cNvPr id="0" name=""/>
        <dsp:cNvSpPr/>
      </dsp:nvSpPr>
      <dsp:spPr>
        <a:xfrm>
          <a:off x="6364847" y="961516"/>
          <a:ext cx="1859648" cy="3580938"/>
        </a:xfrm>
        <a:prstGeom prst="rect">
          <a:avLst/>
        </a:prstGeom>
        <a:solidFill>
          <a:srgbClr val="FFF0C5">
            <a:alpha val="90000"/>
          </a:srgbClr>
        </a:solidFill>
        <a:ln w="12700" cap="flat" cmpd="sng" algn="ctr">
          <a:solidFill>
            <a:srgbClr val="FFF0C5">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Data collection was essential to evidence efficacy</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Patients were satisfied</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Staff were satisfied</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The MSK expertise of the FCP was welcomed</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Unburdening the GP is complex</a:t>
          </a:r>
        </a:p>
      </dsp:txBody>
      <dsp:txXfrm>
        <a:off x="6364847" y="961516"/>
        <a:ext cx="1859648" cy="3580938"/>
      </dsp:txXfrm>
    </dsp:sp>
    <dsp:sp modelId="{E106D975-11A6-4AB1-AC82-55CD1BA39A28}">
      <dsp:nvSpPr>
        <dsp:cNvPr id="0" name=""/>
        <dsp:cNvSpPr/>
      </dsp:nvSpPr>
      <dsp:spPr>
        <a:xfrm>
          <a:off x="8484846" y="245676"/>
          <a:ext cx="1859648" cy="715840"/>
        </a:xfrm>
        <a:prstGeom prst="rect">
          <a:avLst/>
        </a:prstGeom>
        <a:solidFill>
          <a:srgbClr val="6B608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a:latin typeface="Arial" panose="020B0604020202020204" pitchFamily="34" charset="0"/>
              <a:cs typeface="Arial" panose="020B0604020202020204" pitchFamily="34" charset="0"/>
            </a:rPr>
            <a:t>Scope &amp; model of FCP service</a:t>
          </a:r>
        </a:p>
      </dsp:txBody>
      <dsp:txXfrm>
        <a:off x="8484846" y="245676"/>
        <a:ext cx="1859648" cy="715840"/>
      </dsp:txXfrm>
    </dsp:sp>
    <dsp:sp modelId="{77EB5F6B-E7A4-4611-81F7-3F8AF9DB0946}">
      <dsp:nvSpPr>
        <dsp:cNvPr id="0" name=""/>
        <dsp:cNvSpPr/>
      </dsp:nvSpPr>
      <dsp:spPr>
        <a:xfrm>
          <a:off x="8484846" y="961516"/>
          <a:ext cx="1859648" cy="3580938"/>
        </a:xfrm>
        <a:prstGeom prst="rect">
          <a:avLst/>
        </a:prstGeom>
        <a:solidFill>
          <a:srgbClr val="FFF0C5">
            <a:alpha val="90000"/>
          </a:srgbClr>
        </a:solidFill>
        <a:ln w="12700" cap="flat" cmpd="sng" algn="ctr">
          <a:solidFill>
            <a:srgbClr val="FFF0C5">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Perceived benefits to the ‘open-access’ model of general practice care</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Little evidence of GP protectionism</a:t>
          </a:r>
        </a:p>
        <a:p>
          <a:pPr marL="171450" lvl="1" indent="-17145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Advanced practice skills </a:t>
          </a:r>
        </a:p>
        <a:p>
          <a:pPr marL="171450" lvl="1" indent="-17145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Individual professional development</a:t>
          </a:r>
        </a:p>
      </dsp:txBody>
      <dsp:txXfrm>
        <a:off x="8484846" y="961516"/>
        <a:ext cx="1859648" cy="3580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7D2C1-A806-44ED-8682-F2EE4D53E03A}">
      <dsp:nvSpPr>
        <dsp:cNvPr id="0" name=""/>
        <dsp:cNvSpPr/>
      </dsp:nvSpPr>
      <dsp:spPr>
        <a:xfrm>
          <a:off x="715" y="0"/>
          <a:ext cx="3078515" cy="3635565"/>
        </a:xfrm>
        <a:prstGeom prst="roundRect">
          <a:avLst>
            <a:gd name="adj" fmla="val 5000"/>
          </a:avLst>
        </a:prstGeom>
        <a:solidFill>
          <a:srgbClr val="6B60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0015" rIns="155575" bIns="0" numCol="1" spcCol="1270" anchor="t" anchorCtr="0">
          <a:noAutofit/>
        </a:bodyPr>
        <a:lstStyle/>
        <a:p>
          <a:pPr lvl="0" algn="r" defTabSz="1555750">
            <a:lnSpc>
              <a:spcPct val="90000"/>
            </a:lnSpc>
            <a:spcBef>
              <a:spcPct val="0"/>
            </a:spcBef>
            <a:spcAft>
              <a:spcPct val="35000"/>
            </a:spcAft>
          </a:pPr>
          <a:r>
            <a:rPr lang="en-US" sz="3500" kern="1200" dirty="0" smtClean="0"/>
            <a:t>Knowledge</a:t>
          </a:r>
          <a:endParaRPr lang="en-US" sz="3500" kern="1200" dirty="0"/>
        </a:p>
      </dsp:txBody>
      <dsp:txXfrm rot="16200000">
        <a:off x="-1182014" y="1182730"/>
        <a:ext cx="2981163" cy="615703"/>
      </dsp:txXfrm>
    </dsp:sp>
    <dsp:sp modelId="{0E37A47A-58F5-42A0-9855-E164BD54332D}">
      <dsp:nvSpPr>
        <dsp:cNvPr id="0" name=""/>
        <dsp:cNvSpPr/>
      </dsp:nvSpPr>
      <dsp:spPr>
        <a:xfrm>
          <a:off x="616418" y="0"/>
          <a:ext cx="2293493" cy="36355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r>
            <a:rPr lang="en-US" sz="6500" kern="1200" dirty="0" smtClean="0"/>
            <a:t>Local</a:t>
          </a:r>
          <a:endParaRPr lang="en-US" sz="6500" kern="1200" dirty="0"/>
        </a:p>
      </dsp:txBody>
      <dsp:txXfrm>
        <a:off x="616418" y="0"/>
        <a:ext cx="2293493" cy="3635565"/>
      </dsp:txXfrm>
    </dsp:sp>
    <dsp:sp modelId="{45D3DA67-78A0-44F3-821E-1976E8C94EBE}">
      <dsp:nvSpPr>
        <dsp:cNvPr id="0" name=""/>
        <dsp:cNvSpPr/>
      </dsp:nvSpPr>
      <dsp:spPr>
        <a:xfrm>
          <a:off x="3186978" y="0"/>
          <a:ext cx="3078515" cy="3635565"/>
        </a:xfrm>
        <a:prstGeom prst="roundRect">
          <a:avLst>
            <a:gd name="adj" fmla="val 5000"/>
          </a:avLst>
        </a:prstGeom>
        <a:solidFill>
          <a:srgbClr val="6B60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0015" rIns="155575" bIns="0" numCol="1" spcCol="1270" anchor="t" anchorCtr="0">
          <a:noAutofit/>
        </a:bodyPr>
        <a:lstStyle/>
        <a:p>
          <a:pPr lvl="0" algn="r" defTabSz="1555750">
            <a:lnSpc>
              <a:spcPct val="90000"/>
            </a:lnSpc>
            <a:spcBef>
              <a:spcPct val="0"/>
            </a:spcBef>
            <a:spcAft>
              <a:spcPct val="35000"/>
            </a:spcAft>
          </a:pPr>
          <a:r>
            <a:rPr lang="en-US" sz="3500" kern="1200" dirty="0" smtClean="0"/>
            <a:t>Connectedness</a:t>
          </a:r>
          <a:endParaRPr lang="en-US" sz="3500" kern="1200" dirty="0"/>
        </a:p>
      </dsp:txBody>
      <dsp:txXfrm rot="16200000">
        <a:off x="2004248" y="1182730"/>
        <a:ext cx="2981163" cy="615703"/>
      </dsp:txXfrm>
    </dsp:sp>
    <dsp:sp modelId="{1E5B735B-4689-4E90-8C97-48FB6F6633E1}">
      <dsp:nvSpPr>
        <dsp:cNvPr id="0" name=""/>
        <dsp:cNvSpPr/>
      </dsp:nvSpPr>
      <dsp:spPr>
        <a:xfrm rot="5400000">
          <a:off x="2935135" y="2886857"/>
          <a:ext cx="534470" cy="461777"/>
        </a:xfrm>
        <a:prstGeom prst="flowChartExtract">
          <a:avLst/>
        </a:prstGeom>
        <a:solidFill>
          <a:schemeClr val="accent4">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3BF3554-9387-4C06-8DBD-7A5D0224960E}">
      <dsp:nvSpPr>
        <dsp:cNvPr id="0" name=""/>
        <dsp:cNvSpPr/>
      </dsp:nvSpPr>
      <dsp:spPr>
        <a:xfrm>
          <a:off x="3802681" y="0"/>
          <a:ext cx="2293493" cy="36355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r>
            <a:rPr lang="en-US" sz="6500" kern="1200" dirty="0" smtClean="0"/>
            <a:t>Local</a:t>
          </a:r>
          <a:endParaRPr lang="en-US" sz="6500" kern="1200" dirty="0"/>
        </a:p>
      </dsp:txBody>
      <dsp:txXfrm>
        <a:off x="3802681" y="0"/>
        <a:ext cx="2293493" cy="3635565"/>
      </dsp:txXfrm>
    </dsp:sp>
    <dsp:sp modelId="{2D54AA2B-71F0-4C02-8014-8FD88B2236B2}">
      <dsp:nvSpPr>
        <dsp:cNvPr id="0" name=""/>
        <dsp:cNvSpPr/>
      </dsp:nvSpPr>
      <dsp:spPr>
        <a:xfrm>
          <a:off x="6373241" y="0"/>
          <a:ext cx="3078515" cy="3635565"/>
        </a:xfrm>
        <a:prstGeom prst="roundRect">
          <a:avLst>
            <a:gd name="adj" fmla="val 5000"/>
          </a:avLst>
        </a:prstGeom>
        <a:solidFill>
          <a:srgbClr val="6B60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0015" rIns="155575" bIns="0" numCol="1" spcCol="1270" anchor="t" anchorCtr="0">
          <a:noAutofit/>
        </a:bodyPr>
        <a:lstStyle/>
        <a:p>
          <a:pPr lvl="0" algn="r" defTabSz="1555750">
            <a:lnSpc>
              <a:spcPct val="90000"/>
            </a:lnSpc>
            <a:spcBef>
              <a:spcPct val="0"/>
            </a:spcBef>
            <a:spcAft>
              <a:spcPct val="35000"/>
            </a:spcAft>
          </a:pPr>
          <a:r>
            <a:rPr lang="en-US" sz="3500" kern="1200" dirty="0" smtClean="0"/>
            <a:t>Action</a:t>
          </a:r>
          <a:endParaRPr lang="en-US" sz="3500" kern="1200" dirty="0"/>
        </a:p>
      </dsp:txBody>
      <dsp:txXfrm rot="16200000">
        <a:off x="5190511" y="1182730"/>
        <a:ext cx="2981163" cy="615703"/>
      </dsp:txXfrm>
    </dsp:sp>
    <dsp:sp modelId="{BB007AE3-210B-4FE2-B794-4A1A2644E18A}">
      <dsp:nvSpPr>
        <dsp:cNvPr id="0" name=""/>
        <dsp:cNvSpPr/>
      </dsp:nvSpPr>
      <dsp:spPr>
        <a:xfrm rot="5400000">
          <a:off x="6121398" y="2886857"/>
          <a:ext cx="534470" cy="461777"/>
        </a:xfrm>
        <a:prstGeom prst="flowChartExtract">
          <a:avLst/>
        </a:prstGeom>
        <a:solidFill>
          <a:schemeClr val="accent4">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B27EE9E-8223-4C3E-86A4-BD79EB630775}">
      <dsp:nvSpPr>
        <dsp:cNvPr id="0" name=""/>
        <dsp:cNvSpPr/>
      </dsp:nvSpPr>
      <dsp:spPr>
        <a:xfrm>
          <a:off x="6988944" y="0"/>
          <a:ext cx="2293493" cy="36355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r>
            <a:rPr lang="en-US" sz="6500" kern="1200" dirty="0" smtClean="0"/>
            <a:t>Local</a:t>
          </a:r>
          <a:endParaRPr lang="en-US" sz="6500" kern="1200" dirty="0"/>
        </a:p>
      </dsp:txBody>
      <dsp:txXfrm>
        <a:off x="6988944" y="0"/>
        <a:ext cx="2293493" cy="363556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A041628A-7B22-400E-A1F3-8C5C4910B51E}" type="datetimeFigureOut">
              <a:rPr lang="en-GB" smtClean="0"/>
              <a:t>29/09/2020</a:t>
            </a:fld>
            <a:endParaRPr lang="en-GB"/>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54B2E2CD-A0D5-42CC-A35B-2C9405745127}" type="slidenum">
              <a:rPr lang="en-GB" smtClean="0"/>
              <a:t>‹#›</a:t>
            </a:fld>
            <a:endParaRPr lang="en-GB"/>
          </a:p>
        </p:txBody>
      </p:sp>
    </p:spTree>
    <p:extLst>
      <p:ext uri="{BB962C8B-B14F-4D97-AF65-F5344CB8AC3E}">
        <p14:creationId xmlns:p14="http://schemas.microsoft.com/office/powerpoint/2010/main" val="411587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B2E2CD-A0D5-42CC-A35B-2C9405745127}" type="slidenum">
              <a:rPr lang="en-GB" smtClean="0"/>
              <a:t>1</a:t>
            </a:fld>
            <a:endParaRPr lang="en-GB"/>
          </a:p>
        </p:txBody>
      </p:sp>
    </p:spTree>
    <p:extLst>
      <p:ext uri="{BB962C8B-B14F-4D97-AF65-F5344CB8AC3E}">
        <p14:creationId xmlns:p14="http://schemas.microsoft.com/office/powerpoint/2010/main" val="122354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B2E2CD-A0D5-42CC-A35B-2C9405745127}" type="slidenum">
              <a:rPr lang="en-GB" smtClean="0"/>
              <a:t>10</a:t>
            </a:fld>
            <a:endParaRPr lang="en-GB"/>
          </a:p>
        </p:txBody>
      </p:sp>
    </p:spTree>
    <p:extLst>
      <p:ext uri="{BB962C8B-B14F-4D97-AF65-F5344CB8AC3E}">
        <p14:creationId xmlns:p14="http://schemas.microsoft.com/office/powerpoint/2010/main" val="3780972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up to each PCN to decide the distribution of roles required, limited only by differentially available supply of different roles in different parts of the country.</a:t>
            </a:r>
          </a:p>
          <a:p>
            <a:endParaRPr lang="en-GB" dirty="0"/>
          </a:p>
        </p:txBody>
      </p:sp>
      <p:sp>
        <p:nvSpPr>
          <p:cNvPr id="4" name="Slide Number Placeholder 3"/>
          <p:cNvSpPr>
            <a:spLocks noGrp="1"/>
          </p:cNvSpPr>
          <p:nvPr>
            <p:ph type="sldNum" sz="quarter" idx="5"/>
          </p:nvPr>
        </p:nvSpPr>
        <p:spPr/>
        <p:txBody>
          <a:bodyPr/>
          <a:lstStyle/>
          <a:p>
            <a:fld id="{54B2E2CD-A0D5-42CC-A35B-2C9405745127}" type="slidenum">
              <a:rPr lang="en-GB" smtClean="0"/>
              <a:t>11</a:t>
            </a:fld>
            <a:endParaRPr lang="en-GB"/>
          </a:p>
        </p:txBody>
      </p:sp>
    </p:spTree>
    <p:extLst>
      <p:ext uri="{BB962C8B-B14F-4D97-AF65-F5344CB8AC3E}">
        <p14:creationId xmlns:p14="http://schemas.microsoft.com/office/powerpoint/2010/main" val="3105615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B2E2CD-A0D5-42CC-A35B-2C9405745127}" type="slidenum">
              <a:rPr lang="en-GB" smtClean="0"/>
              <a:t>12</a:t>
            </a:fld>
            <a:endParaRPr lang="en-GB"/>
          </a:p>
        </p:txBody>
      </p:sp>
    </p:spTree>
    <p:extLst>
      <p:ext uri="{BB962C8B-B14F-4D97-AF65-F5344CB8AC3E}">
        <p14:creationId xmlns:p14="http://schemas.microsoft.com/office/powerpoint/2010/main" val="3441081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Phase 3</a:t>
            </a:r>
            <a:r>
              <a:rPr lang="en-GB" sz="1200" kern="1200" dirty="0">
                <a:solidFill>
                  <a:schemeClr val="tx1"/>
                </a:solidFill>
                <a:effectLst/>
                <a:latin typeface="+mn-lt"/>
                <a:ea typeface="+mn-ea"/>
                <a:cs typeface="+mn-cs"/>
              </a:rPr>
              <a:t> is</a:t>
            </a:r>
            <a:r>
              <a:rPr lang="en-GB" sz="1200" kern="1200" baseline="0" dirty="0">
                <a:solidFill>
                  <a:schemeClr val="tx1"/>
                </a:solidFill>
                <a:effectLst/>
                <a:latin typeface="+mn-lt"/>
                <a:ea typeface="+mn-ea"/>
                <a:cs typeface="+mn-cs"/>
              </a:rPr>
              <a:t> a</a:t>
            </a:r>
            <a:r>
              <a:rPr lang="en-GB" sz="1200" kern="1200" dirty="0">
                <a:solidFill>
                  <a:schemeClr val="tx1"/>
                </a:solidFill>
                <a:effectLst/>
                <a:latin typeface="+mn-lt"/>
                <a:ea typeface="+mn-ea"/>
                <a:cs typeface="+mn-cs"/>
              </a:rPr>
              <a:t> mixed methods service evaluation funded by the CSP Charitable Trust and the Joint Work and Health Unit. Led by </a:t>
            </a:r>
            <a:r>
              <a:rPr lang="en-GB" sz="1200" kern="1200" dirty="0" err="1">
                <a:solidFill>
                  <a:schemeClr val="tx1"/>
                </a:solidFill>
                <a:effectLst/>
                <a:latin typeface="+mn-lt"/>
                <a:ea typeface="+mn-ea"/>
                <a:cs typeface="+mn-cs"/>
              </a:rPr>
              <a:t>Keele</a:t>
            </a:r>
            <a:r>
              <a:rPr lang="en-GB" sz="1200" kern="1200" dirty="0">
                <a:solidFill>
                  <a:schemeClr val="tx1"/>
                </a:solidFill>
                <a:effectLst/>
                <a:latin typeface="+mn-lt"/>
                <a:ea typeface="+mn-ea"/>
                <a:cs typeface="+mn-cs"/>
              </a:rPr>
              <a:t> &amp;  Nottingham University.</a:t>
            </a:r>
            <a:r>
              <a:rPr lang="en-GB" sz="1200" kern="1200" baseline="0" dirty="0">
                <a:solidFill>
                  <a:schemeClr val="tx1"/>
                </a:solidFill>
                <a:effectLst/>
                <a:latin typeface="+mn-lt"/>
                <a:ea typeface="+mn-ea"/>
                <a:cs typeface="+mn-cs"/>
              </a:rPr>
              <a:t> It i</a:t>
            </a:r>
            <a:r>
              <a:rPr lang="en-GB" sz="1200" kern="1200" dirty="0">
                <a:solidFill>
                  <a:schemeClr val="tx1"/>
                </a:solidFill>
                <a:effectLst/>
                <a:latin typeface="+mn-lt"/>
                <a:ea typeface="+mn-ea"/>
                <a:cs typeface="+mn-cs"/>
              </a:rPr>
              <a:t>ncludes the collection of patient and primary care team experience and patient reported outcome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final report/results will be launched at the end of this week on the CSP website</a:t>
            </a:r>
            <a:r>
              <a:rPr lang="en-GB"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advanced practice MSK portfolio route which also fits with the FCP road map work</a:t>
            </a:r>
            <a:endParaRPr lang="en-GB" dirty="0"/>
          </a:p>
          <a:p>
            <a:endParaRPr lang="en-GB" dirty="0"/>
          </a:p>
        </p:txBody>
      </p:sp>
      <p:sp>
        <p:nvSpPr>
          <p:cNvPr id="4" name="Slide Number Placeholder 3"/>
          <p:cNvSpPr>
            <a:spLocks noGrp="1"/>
          </p:cNvSpPr>
          <p:nvPr>
            <p:ph type="sldNum" sz="quarter" idx="5"/>
          </p:nvPr>
        </p:nvSpPr>
        <p:spPr/>
        <p:txBody>
          <a:bodyPr/>
          <a:lstStyle/>
          <a:p>
            <a:fld id="{54B2E2CD-A0D5-42CC-A35B-2C9405745127}" type="slidenum">
              <a:rPr lang="en-GB" smtClean="0"/>
              <a:t>13</a:t>
            </a:fld>
            <a:endParaRPr lang="en-GB"/>
          </a:p>
        </p:txBody>
      </p:sp>
    </p:spTree>
    <p:extLst>
      <p:ext uri="{BB962C8B-B14F-4D97-AF65-F5344CB8AC3E}">
        <p14:creationId xmlns:p14="http://schemas.microsoft.com/office/powerpoint/2010/main" val="3697865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Phase 3</a:t>
            </a:r>
            <a:r>
              <a:rPr lang="en-GB" sz="1200" kern="1200" dirty="0">
                <a:solidFill>
                  <a:schemeClr val="tx1"/>
                </a:solidFill>
                <a:effectLst/>
                <a:latin typeface="+mn-lt"/>
                <a:ea typeface="+mn-ea"/>
                <a:cs typeface="+mn-cs"/>
              </a:rPr>
              <a:t> is</a:t>
            </a:r>
            <a:r>
              <a:rPr lang="en-GB" sz="1200" kern="1200" baseline="0" dirty="0">
                <a:solidFill>
                  <a:schemeClr val="tx1"/>
                </a:solidFill>
                <a:effectLst/>
                <a:latin typeface="+mn-lt"/>
                <a:ea typeface="+mn-ea"/>
                <a:cs typeface="+mn-cs"/>
              </a:rPr>
              <a:t> a</a:t>
            </a:r>
            <a:r>
              <a:rPr lang="en-GB" sz="1200" kern="1200" dirty="0">
                <a:solidFill>
                  <a:schemeClr val="tx1"/>
                </a:solidFill>
                <a:effectLst/>
                <a:latin typeface="+mn-lt"/>
                <a:ea typeface="+mn-ea"/>
                <a:cs typeface="+mn-cs"/>
              </a:rPr>
              <a:t> mixed methods service evaluation funded by the CSP Charitable Trust and the Joint Work and Health Unit. Led by </a:t>
            </a:r>
            <a:r>
              <a:rPr lang="en-GB" sz="1200" kern="1200" dirty="0" err="1">
                <a:solidFill>
                  <a:schemeClr val="tx1"/>
                </a:solidFill>
                <a:effectLst/>
                <a:latin typeface="+mn-lt"/>
                <a:ea typeface="+mn-ea"/>
                <a:cs typeface="+mn-cs"/>
              </a:rPr>
              <a:t>Keele</a:t>
            </a:r>
            <a:r>
              <a:rPr lang="en-GB" sz="1200" kern="1200" dirty="0">
                <a:solidFill>
                  <a:schemeClr val="tx1"/>
                </a:solidFill>
                <a:effectLst/>
                <a:latin typeface="+mn-lt"/>
                <a:ea typeface="+mn-ea"/>
                <a:cs typeface="+mn-cs"/>
              </a:rPr>
              <a:t> &amp;  Nottingham University.</a:t>
            </a:r>
            <a:r>
              <a:rPr lang="en-GB" sz="1200" kern="1200" baseline="0" dirty="0">
                <a:solidFill>
                  <a:schemeClr val="tx1"/>
                </a:solidFill>
                <a:effectLst/>
                <a:latin typeface="+mn-lt"/>
                <a:ea typeface="+mn-ea"/>
                <a:cs typeface="+mn-cs"/>
              </a:rPr>
              <a:t> It i</a:t>
            </a:r>
            <a:r>
              <a:rPr lang="en-GB" sz="1200" kern="1200" dirty="0">
                <a:solidFill>
                  <a:schemeClr val="tx1"/>
                </a:solidFill>
                <a:effectLst/>
                <a:latin typeface="+mn-lt"/>
                <a:ea typeface="+mn-ea"/>
                <a:cs typeface="+mn-cs"/>
              </a:rPr>
              <a:t>ncludes the collection of patient and primary care team experience and patient reported outcome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final report/results will be launched at the end of this week on the CSP website.</a:t>
            </a:r>
            <a:endParaRPr lang="en-GB" dirty="0"/>
          </a:p>
          <a:p>
            <a:endParaRPr lang="en-GB" dirty="0"/>
          </a:p>
        </p:txBody>
      </p:sp>
      <p:sp>
        <p:nvSpPr>
          <p:cNvPr id="4" name="Slide Number Placeholder 3"/>
          <p:cNvSpPr>
            <a:spLocks noGrp="1"/>
          </p:cNvSpPr>
          <p:nvPr>
            <p:ph type="sldNum" sz="quarter" idx="5"/>
          </p:nvPr>
        </p:nvSpPr>
        <p:spPr/>
        <p:txBody>
          <a:bodyPr/>
          <a:lstStyle/>
          <a:p>
            <a:fld id="{54B2E2CD-A0D5-42CC-A35B-2C9405745127}" type="slidenum">
              <a:rPr lang="en-GB" smtClean="0"/>
              <a:t>14</a:t>
            </a:fld>
            <a:endParaRPr lang="en-GB"/>
          </a:p>
        </p:txBody>
      </p:sp>
    </p:spTree>
    <p:extLst>
      <p:ext uri="{BB962C8B-B14F-4D97-AF65-F5344CB8AC3E}">
        <p14:creationId xmlns:p14="http://schemas.microsoft.com/office/powerpoint/2010/main" val="3859115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B2E2CD-A0D5-42CC-A35B-2C9405745127}" type="slidenum">
              <a:rPr lang="en-GB" smtClean="0"/>
              <a:t>15</a:t>
            </a:fld>
            <a:endParaRPr lang="en-GB"/>
          </a:p>
        </p:txBody>
      </p:sp>
    </p:spTree>
    <p:extLst>
      <p:ext uri="{BB962C8B-B14F-4D97-AF65-F5344CB8AC3E}">
        <p14:creationId xmlns:p14="http://schemas.microsoft.com/office/powerpoint/2010/main" val="1625056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second part of data collection is the interviews with patients, FCPs and Primary Care teams.</a:t>
            </a:r>
            <a:r>
              <a:rPr lang="en-GB"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are some key themes emerging- the importance of communication, patient understanding, embeddedness, the clarity of the FCP contribution and impact.</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r>
              <a:rPr lang="en-GB" sz="1200" kern="1200" dirty="0">
                <a:solidFill>
                  <a:schemeClr val="tx1"/>
                </a:solidFill>
                <a:effectLst/>
                <a:latin typeface="+mn-lt"/>
                <a:ea typeface="+mn-ea"/>
                <a:cs typeface="+mn-cs"/>
              </a:rPr>
              <a:t>The importance of good communication to encourage the appropriate flow of appropriate patients to clinic is important but also for example, the wider aspects of the communication such as ensuring </a:t>
            </a:r>
          </a:p>
          <a:p>
            <a:r>
              <a:rPr lang="en-GB" sz="1200" kern="1200" dirty="0">
                <a:solidFill>
                  <a:schemeClr val="tx1"/>
                </a:solidFill>
                <a:effectLst/>
                <a:latin typeface="+mn-lt"/>
                <a:ea typeface="+mn-ea"/>
                <a:cs typeface="+mn-cs"/>
              </a:rPr>
              <a:t>effective systems &amp; processes are in place which has been raised as a barrier in some areas.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Another aspect is the need for more attention to be given to the understanding of patients and the whole primary care team in what is being offered by an FCP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And the time it might take to enable embeddedness and integration needs to be acknowledged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also see that physiotherapists attempted to influence service implementation using evidence of impact.</a:t>
            </a:r>
          </a:p>
          <a:p>
            <a:r>
              <a:rPr lang="en-GB" sz="1200" kern="1200" dirty="0">
                <a:solidFill>
                  <a:schemeClr val="tx1"/>
                </a:solidFill>
                <a:effectLst/>
                <a:latin typeface="+mn-lt"/>
                <a:ea typeface="+mn-ea"/>
                <a:cs typeface="+mn-cs"/>
              </a:rPr>
              <a:t>Positively, FCP was seen, by those who had worked in the role, as a good career option and a real opportunity to develop alongside other professions</a:t>
            </a:r>
          </a:p>
          <a:p>
            <a:endParaRPr lang="en-GB" dirty="0"/>
          </a:p>
        </p:txBody>
      </p:sp>
      <p:sp>
        <p:nvSpPr>
          <p:cNvPr id="4" name="Slide Number Placeholder 3"/>
          <p:cNvSpPr>
            <a:spLocks noGrp="1"/>
          </p:cNvSpPr>
          <p:nvPr>
            <p:ph type="sldNum" sz="quarter" idx="5"/>
          </p:nvPr>
        </p:nvSpPr>
        <p:spPr/>
        <p:txBody>
          <a:bodyPr/>
          <a:lstStyle/>
          <a:p>
            <a:fld id="{54B2E2CD-A0D5-42CC-A35B-2C9405745127}" type="slidenum">
              <a:rPr lang="en-GB" smtClean="0"/>
              <a:t>16</a:t>
            </a:fld>
            <a:endParaRPr lang="en-GB"/>
          </a:p>
        </p:txBody>
      </p:sp>
    </p:spTree>
    <p:extLst>
      <p:ext uri="{BB962C8B-B14F-4D97-AF65-F5344CB8AC3E}">
        <p14:creationId xmlns:p14="http://schemas.microsoft.com/office/powerpoint/2010/main" val="1792097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finalising 2021 plans now – so can’t share up-dated objectives. But these are the workstreams for 2020 and they will continue into 2021 – although the activity will be slightly different the aim of the workstreams will remain the same. In England the focus will especially be on supporting the roll out of services as the new ARRS come into place and supporting the work that HEE are doing around the roadmap and what this will mean for members.</a:t>
            </a:r>
          </a:p>
          <a:p>
            <a:endParaRPr lang="en-GB" dirty="0"/>
          </a:p>
          <a:p>
            <a:r>
              <a:rPr lang="en-GB" dirty="0"/>
              <a:t>On the topic of the roadmap this is being launched by HEE the second week of October. We will be producing FAQs and supporting members with on-going comms around what this will mean in practice, including blogs, possible podcasts and linking in with HEE, NHSE and other stakeholders to support the on-going discussion and roll-out of it.</a:t>
            </a:r>
          </a:p>
        </p:txBody>
      </p:sp>
      <p:sp>
        <p:nvSpPr>
          <p:cNvPr id="4" name="Slide Number Placeholder 3"/>
          <p:cNvSpPr>
            <a:spLocks noGrp="1"/>
          </p:cNvSpPr>
          <p:nvPr>
            <p:ph type="sldNum" sz="quarter" idx="5"/>
          </p:nvPr>
        </p:nvSpPr>
        <p:spPr/>
        <p:txBody>
          <a:bodyPr/>
          <a:lstStyle/>
          <a:p>
            <a:fld id="{54B2E2CD-A0D5-42CC-A35B-2C9405745127}" type="slidenum">
              <a:rPr lang="en-GB" smtClean="0"/>
              <a:t>17</a:t>
            </a:fld>
            <a:endParaRPr lang="en-GB"/>
          </a:p>
        </p:txBody>
      </p:sp>
    </p:spTree>
    <p:extLst>
      <p:ext uri="{BB962C8B-B14F-4D97-AF65-F5344CB8AC3E}">
        <p14:creationId xmlns:p14="http://schemas.microsoft.com/office/powerpoint/2010/main" val="2188803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B2E2CD-A0D5-42CC-A35B-2C9405745127}" type="slidenum">
              <a:rPr lang="en-GB" smtClean="0"/>
              <a:t>18</a:t>
            </a:fld>
            <a:endParaRPr lang="en-GB"/>
          </a:p>
        </p:txBody>
      </p:sp>
    </p:spTree>
    <p:extLst>
      <p:ext uri="{BB962C8B-B14F-4D97-AF65-F5344CB8AC3E}">
        <p14:creationId xmlns:p14="http://schemas.microsoft.com/office/powerpoint/2010/main" val="45495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B2E2CD-A0D5-42CC-A35B-2C9405745127}" type="slidenum">
              <a:rPr lang="en-GB" smtClean="0"/>
              <a:t>2</a:t>
            </a:fld>
            <a:endParaRPr lang="en-GB"/>
          </a:p>
        </p:txBody>
      </p:sp>
    </p:spTree>
    <p:extLst>
      <p:ext uri="{BB962C8B-B14F-4D97-AF65-F5344CB8AC3E}">
        <p14:creationId xmlns:p14="http://schemas.microsoft.com/office/powerpoint/2010/main" val="3958337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B2E2CD-A0D5-42CC-A35B-2C9405745127}" type="slidenum">
              <a:rPr lang="en-GB" smtClean="0"/>
              <a:t>3</a:t>
            </a:fld>
            <a:endParaRPr lang="en-GB"/>
          </a:p>
        </p:txBody>
      </p:sp>
    </p:spTree>
    <p:extLst>
      <p:ext uri="{BB962C8B-B14F-4D97-AF65-F5344CB8AC3E}">
        <p14:creationId xmlns:p14="http://schemas.microsoft.com/office/powerpoint/2010/main" val="407427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Haven’t pulled out private practice – not running FCP</a:t>
            </a:r>
          </a:p>
        </p:txBody>
      </p:sp>
      <p:sp>
        <p:nvSpPr>
          <p:cNvPr id="4" name="Slide Number Placeholder 3"/>
          <p:cNvSpPr>
            <a:spLocks noGrp="1"/>
          </p:cNvSpPr>
          <p:nvPr>
            <p:ph type="sldNum" sz="quarter" idx="5"/>
          </p:nvPr>
        </p:nvSpPr>
        <p:spPr/>
        <p:txBody>
          <a:bodyPr/>
          <a:lstStyle/>
          <a:p>
            <a:fld id="{54B2E2CD-A0D5-42CC-A35B-2C9405745127}" type="slidenum">
              <a:rPr lang="en-GB" smtClean="0"/>
              <a:t>4</a:t>
            </a:fld>
            <a:endParaRPr lang="en-GB"/>
          </a:p>
        </p:txBody>
      </p:sp>
    </p:spTree>
    <p:extLst>
      <p:ext uri="{BB962C8B-B14F-4D97-AF65-F5344CB8AC3E}">
        <p14:creationId xmlns:p14="http://schemas.microsoft.com/office/powerpoint/2010/main" val="956826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B2E2CD-A0D5-42CC-A35B-2C9405745127}" type="slidenum">
              <a:rPr lang="en-GB" smtClean="0"/>
              <a:t>5</a:t>
            </a:fld>
            <a:endParaRPr lang="en-GB"/>
          </a:p>
        </p:txBody>
      </p:sp>
    </p:spTree>
    <p:extLst>
      <p:ext uri="{BB962C8B-B14F-4D97-AF65-F5344CB8AC3E}">
        <p14:creationId xmlns:p14="http://schemas.microsoft.com/office/powerpoint/2010/main" val="736870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B2E2CD-A0D5-42CC-A35B-2C9405745127}" type="slidenum">
              <a:rPr lang="en-GB" smtClean="0"/>
              <a:t>6</a:t>
            </a:fld>
            <a:endParaRPr lang="en-GB"/>
          </a:p>
        </p:txBody>
      </p:sp>
    </p:spTree>
    <p:extLst>
      <p:ext uri="{BB962C8B-B14F-4D97-AF65-F5344CB8AC3E}">
        <p14:creationId xmlns:p14="http://schemas.microsoft.com/office/powerpoint/2010/main" val="2738733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B2E2CD-A0D5-42CC-A35B-2C9405745127}" type="slidenum">
              <a:rPr lang="en-GB" smtClean="0"/>
              <a:t>7</a:t>
            </a:fld>
            <a:endParaRPr lang="en-GB"/>
          </a:p>
        </p:txBody>
      </p:sp>
    </p:spTree>
    <p:extLst>
      <p:ext uri="{BB962C8B-B14F-4D97-AF65-F5344CB8AC3E}">
        <p14:creationId xmlns:p14="http://schemas.microsoft.com/office/powerpoint/2010/main" val="4031858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r>
              <a:rPr lang="en-GB" dirty="0" err="1"/>
              <a:t>Overhwhlemingly</a:t>
            </a:r>
            <a:r>
              <a:rPr lang="en-GB" dirty="0"/>
              <a:t> not returning to only f2f appointments was what people want to avoid returning to. It gives more options to patients</a:t>
            </a:r>
          </a:p>
        </p:txBody>
      </p:sp>
      <p:sp>
        <p:nvSpPr>
          <p:cNvPr id="4" name="Slide Number Placeholder 3"/>
          <p:cNvSpPr>
            <a:spLocks noGrp="1"/>
          </p:cNvSpPr>
          <p:nvPr>
            <p:ph type="sldNum" sz="quarter" idx="5"/>
          </p:nvPr>
        </p:nvSpPr>
        <p:spPr/>
        <p:txBody>
          <a:bodyPr/>
          <a:lstStyle/>
          <a:p>
            <a:fld id="{54B2E2CD-A0D5-42CC-A35B-2C9405745127}" type="slidenum">
              <a:rPr lang="en-GB" smtClean="0"/>
              <a:t>8</a:t>
            </a:fld>
            <a:endParaRPr lang="en-GB"/>
          </a:p>
        </p:txBody>
      </p:sp>
    </p:spTree>
    <p:extLst>
      <p:ext uri="{BB962C8B-B14F-4D97-AF65-F5344CB8AC3E}">
        <p14:creationId xmlns:p14="http://schemas.microsoft.com/office/powerpoint/2010/main" val="476740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B2E2CD-A0D5-42CC-A35B-2C9405745127}" type="slidenum">
              <a:rPr lang="en-GB" smtClean="0"/>
              <a:t>9</a:t>
            </a:fld>
            <a:endParaRPr lang="en-GB"/>
          </a:p>
        </p:txBody>
      </p:sp>
    </p:spTree>
    <p:extLst>
      <p:ext uri="{BB962C8B-B14F-4D97-AF65-F5344CB8AC3E}">
        <p14:creationId xmlns:p14="http://schemas.microsoft.com/office/powerpoint/2010/main" val="1513072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5344" t="1875" r="5631" b="42132"/>
          <a:stretch/>
        </p:blipFill>
        <p:spPr>
          <a:xfrm>
            <a:off x="-1" y="188686"/>
            <a:ext cx="7646399" cy="6669314"/>
          </a:xfrm>
          <a:prstGeom prst="rect">
            <a:avLst/>
          </a:pr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333" t="88976" r="62371" b="2756"/>
          <a:stretch/>
        </p:blipFill>
        <p:spPr>
          <a:xfrm>
            <a:off x="9509203" y="5970815"/>
            <a:ext cx="2619298" cy="827315"/>
          </a:xfrm>
          <a:prstGeom prst="rect">
            <a:avLst/>
          </a:prstGeom>
        </p:spPr>
      </p:pic>
    </p:spTree>
    <p:extLst>
      <p:ext uri="{BB962C8B-B14F-4D97-AF65-F5344CB8AC3E}">
        <p14:creationId xmlns:p14="http://schemas.microsoft.com/office/powerpoint/2010/main" val="109263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47D965-6CFA-4184-A1A6-5A42DBBC5143}"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39691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47D965-6CFA-4184-A1A6-5A42DBBC5143}"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105013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E47D965-6CFA-4184-A1A6-5A42DBBC5143}" type="datetimeFigureOut">
              <a:rPr lang="en-GB" smtClean="0"/>
              <a:t>29/09/2020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45169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E47D965-6CFA-4184-A1A6-5A42DBBC5143}" type="datetimeFigureOut">
              <a:rPr lang="en-GB" smtClean="0"/>
              <a:t>29/09/2020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188914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E47D965-6CFA-4184-A1A6-5A42DBBC5143}" type="datetimeFigureOut">
              <a:rPr lang="en-GB" smtClean="0"/>
              <a:t>29/09/2020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368330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7D965-6CFA-4184-A1A6-5A42DBBC5143}" type="datetimeFigureOut">
              <a:rPr lang="en-GB" smtClean="0"/>
              <a:t>29/09/2020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219977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47D965-6CFA-4184-A1A6-5A42DBBC5143}"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40516-9C93-4B7E-8A22-E348500FB04D}" type="slidenum">
              <a:rPr lang="en-GB" smtClean="0"/>
              <a:t>‹#›</a:t>
            </a:fld>
            <a:endParaRPr lang="en-GB"/>
          </a:p>
        </p:txBody>
      </p:sp>
    </p:spTree>
    <p:extLst>
      <p:ext uri="{BB962C8B-B14F-4D97-AF65-F5344CB8AC3E}">
        <p14:creationId xmlns:p14="http://schemas.microsoft.com/office/powerpoint/2010/main" val="101588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7D965-6CFA-4184-A1A6-5A42DBBC5143}" type="datetimeFigureOut">
              <a:rPr lang="en-GB" smtClean="0"/>
              <a:t>29/09/2020</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40516-9C93-4B7E-8A22-E348500FB04D}" type="slidenum">
              <a:rPr lang="en-GB" smtClean="0"/>
              <a:t>‹#›</a:t>
            </a:fld>
            <a:endParaRPr lang="en-GB"/>
          </a:p>
        </p:txBody>
      </p:sp>
    </p:spTree>
    <p:extLst>
      <p:ext uri="{BB962C8B-B14F-4D97-AF65-F5344CB8AC3E}">
        <p14:creationId xmlns:p14="http://schemas.microsoft.com/office/powerpoint/2010/main" val="1812480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emf"/><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D296F9-E671-EF4D-A561-F71F85267535}"/>
              </a:ext>
            </a:extLst>
          </p:cNvPr>
          <p:cNvSpPr txBox="1"/>
          <p:nvPr/>
        </p:nvSpPr>
        <p:spPr>
          <a:xfrm>
            <a:off x="1793563" y="2465700"/>
            <a:ext cx="8774976" cy="646331"/>
          </a:xfrm>
          <a:prstGeom prst="rect">
            <a:avLst/>
          </a:prstGeom>
          <a:noFill/>
        </p:spPr>
        <p:txBody>
          <a:bodyPr wrap="square" rtlCol="0">
            <a:spAutoFit/>
          </a:bodyPr>
          <a:lstStyle/>
          <a:p>
            <a:pPr algn="ctr"/>
            <a:r>
              <a:rPr lang="en-GB" b="1" dirty="0">
                <a:solidFill>
                  <a:srgbClr val="6E5787"/>
                </a:solidFill>
                <a:latin typeface="Arial" panose="020B0604020202020204" pitchFamily="34" charset="0"/>
                <a:cs typeface="Arial" panose="020B0604020202020204" pitchFamily="34" charset="0"/>
              </a:rPr>
              <a:t/>
            </a:r>
            <a:br>
              <a:rPr lang="en-GB" b="1" dirty="0">
                <a:solidFill>
                  <a:srgbClr val="6E5787"/>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660945" y="1316553"/>
            <a:ext cx="10870110" cy="4224894"/>
          </a:xfrm>
          <a:prstGeom prst="rect">
            <a:avLst/>
          </a:prstGeom>
        </p:spPr>
      </p:pic>
      <p:pic>
        <p:nvPicPr>
          <p:cNvPr id="3" name="Picture 2"/>
          <p:cNvPicPr>
            <a:picLocks noChangeAspect="1"/>
          </p:cNvPicPr>
          <p:nvPr/>
        </p:nvPicPr>
        <p:blipFill>
          <a:blip r:embed="rId5"/>
          <a:stretch>
            <a:fillRect/>
          </a:stretch>
        </p:blipFill>
        <p:spPr>
          <a:xfrm>
            <a:off x="7966322" y="1917774"/>
            <a:ext cx="3291720" cy="3283491"/>
          </a:xfrm>
          <a:prstGeom prst="rect">
            <a:avLst/>
          </a:prstGeom>
        </p:spPr>
      </p:pic>
    </p:spTree>
    <p:extLst>
      <p:ext uri="{BB962C8B-B14F-4D97-AF65-F5344CB8AC3E}">
        <p14:creationId xmlns:p14="http://schemas.microsoft.com/office/powerpoint/2010/main" val="136273551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D296F9-E671-EF4D-A561-F71F85267535}"/>
              </a:ext>
            </a:extLst>
          </p:cNvPr>
          <p:cNvSpPr txBox="1"/>
          <p:nvPr/>
        </p:nvSpPr>
        <p:spPr>
          <a:xfrm>
            <a:off x="143219" y="432629"/>
            <a:ext cx="11523644" cy="6340197"/>
          </a:xfrm>
          <a:prstGeom prst="rect">
            <a:avLst/>
          </a:prstGeom>
          <a:noFill/>
        </p:spPr>
        <p:txBody>
          <a:bodyPr wrap="square" rtlCol="0">
            <a:spAutoFit/>
          </a:bodyPr>
          <a:lstStyle/>
          <a:p>
            <a:pPr algn="ctr"/>
            <a:r>
              <a:rPr lang="en-GB" sz="3600" b="1" dirty="0" smtClean="0">
                <a:solidFill>
                  <a:srgbClr val="6E5787"/>
                </a:solidFill>
                <a:latin typeface="Arial" panose="020B0604020202020204" pitchFamily="34" charset="0"/>
                <a:cs typeface="Arial" panose="020B0604020202020204" pitchFamily="34" charset="0"/>
              </a:rPr>
              <a:t>ARRS: What’s it all about?</a:t>
            </a:r>
            <a:endParaRPr lang="en-GB" sz="3600" b="1" dirty="0">
              <a:solidFill>
                <a:srgbClr val="6E5787"/>
              </a:solidFill>
              <a:latin typeface="Arial" panose="020B0604020202020204" pitchFamily="34" charset="0"/>
              <a:cs typeface="Arial" panose="020B0604020202020204" pitchFamily="34" charset="0"/>
            </a:endParaRPr>
          </a:p>
          <a:p>
            <a:pPr algn="ctr"/>
            <a:endParaRPr lang="en-GB" sz="3600" b="1" dirty="0">
              <a:solidFill>
                <a:srgbClr val="6E5787"/>
              </a:solidFill>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 Additional Roles Reimbursement Sum funding is </a:t>
            </a:r>
            <a:r>
              <a:rPr lang="en-GB" sz="2000" dirty="0" smtClean="0">
                <a:latin typeface="Arial" panose="020B0604020202020204" pitchFamily="34" charset="0"/>
                <a:cs typeface="Arial" panose="020B0604020202020204" pitchFamily="34" charset="0"/>
              </a:rPr>
              <a:t>available </a:t>
            </a:r>
            <a:r>
              <a:rPr lang="en-GB" sz="2000" dirty="0">
                <a:latin typeface="Arial" panose="020B0604020202020204" pitchFamily="34" charset="0"/>
                <a:cs typeface="Arial" panose="020B0604020202020204" pitchFamily="34" charset="0"/>
              </a:rPr>
              <a:t>to fund additional PCN </a:t>
            </a:r>
            <a:r>
              <a:rPr lang="en-GB" sz="2000" dirty="0" smtClean="0">
                <a:latin typeface="Arial" panose="020B0604020202020204" pitchFamily="34" charset="0"/>
                <a:cs typeface="Arial" panose="020B0604020202020204" pitchFamily="34" charset="0"/>
              </a:rPr>
              <a:t>workforce</a:t>
            </a:r>
          </a:p>
          <a:p>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Any </a:t>
            </a:r>
            <a:r>
              <a:rPr lang="en-GB" sz="2000" dirty="0">
                <a:latin typeface="Arial" panose="020B0604020202020204" pitchFamily="34" charset="0"/>
                <a:cs typeface="Arial" panose="020B0604020202020204" pitchFamily="34" charset="0"/>
              </a:rPr>
              <a:t>unused funding in a given year cannot be carried forward into subsequent years, and a PCN’s entitlement to that funding in that year will therefore be lost</a:t>
            </a:r>
            <a:r>
              <a:rPr lang="en-GB" sz="2000" dirty="0" smtClean="0">
                <a:latin typeface="Arial" panose="020B0604020202020204" pitchFamily="34" charset="0"/>
                <a:cs typeface="Arial" panose="020B0604020202020204" pitchFamily="34" charset="0"/>
              </a:rPr>
              <a:t>.</a:t>
            </a:r>
          </a:p>
          <a:p>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All </a:t>
            </a:r>
            <a:r>
              <a:rPr lang="en-GB" sz="2000" dirty="0">
                <a:latin typeface="Arial" panose="020B0604020202020204" pitchFamily="34" charset="0"/>
                <a:cs typeface="Arial" panose="020B0604020202020204" pitchFamily="34" charset="0"/>
              </a:rPr>
              <a:t>roles reimbursed at 100% of salary </a:t>
            </a:r>
            <a:r>
              <a:rPr lang="en-GB" sz="2000" dirty="0" smtClean="0">
                <a:latin typeface="Arial" panose="020B0604020202020204" pitchFamily="34" charset="0"/>
                <a:cs typeface="Arial" panose="020B0604020202020204" pitchFamily="34" charset="0"/>
              </a:rPr>
              <a:t>(mid point 8A) plus </a:t>
            </a:r>
            <a:r>
              <a:rPr lang="en-GB" sz="2000" dirty="0">
                <a:latin typeface="Arial" panose="020B0604020202020204" pitchFamily="34" charset="0"/>
                <a:cs typeface="Arial" panose="020B0604020202020204" pitchFamily="34" charset="0"/>
              </a:rPr>
              <a:t>on costs up to the maximum reimbursable amount</a:t>
            </a:r>
            <a:r>
              <a:rPr lang="en-GB" sz="2000" dirty="0" smtClean="0">
                <a:latin typeface="Arial" panose="020B0604020202020204" pitchFamily="34" charset="0"/>
                <a:cs typeface="Arial" panose="020B0604020202020204" pitchFamily="34" charset="0"/>
              </a:rPr>
              <a:t>.</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Each PCN has a single combined maximum sum under the scheme based on its weighted population </a:t>
            </a:r>
            <a:r>
              <a:rPr lang="en-GB" sz="2000" dirty="0" smtClean="0">
                <a:latin typeface="Arial" panose="020B0604020202020204" pitchFamily="34" charset="0"/>
                <a:cs typeface="Arial" panose="020B0604020202020204" pitchFamily="34" charset="0"/>
              </a:rPr>
              <a:t>share</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Principle of </a:t>
            </a:r>
            <a:r>
              <a:rPr lang="en-GB" sz="2000" dirty="0" err="1">
                <a:latin typeface="Arial" panose="020B0604020202020204" pitchFamily="34" charset="0"/>
                <a:cs typeface="Arial" panose="020B0604020202020204" pitchFamily="34" charset="0"/>
              </a:rPr>
              <a:t>Additionality</a:t>
            </a:r>
            <a:r>
              <a:rPr lang="en-GB" sz="2000" dirty="0">
                <a:latin typeface="Arial" panose="020B0604020202020204" pitchFamily="34" charset="0"/>
                <a:cs typeface="Arial" panose="020B0604020202020204" pitchFamily="34" charset="0"/>
              </a:rPr>
              <a:t> – designed to ensure staff recruited under the ARRS are genuinely additional to the PCN </a:t>
            </a:r>
            <a:r>
              <a:rPr lang="en-GB" sz="2000" dirty="0" smtClean="0">
                <a:latin typeface="Arial" panose="020B0604020202020204" pitchFamily="34" charset="0"/>
                <a:cs typeface="Arial" panose="020B0604020202020204" pitchFamily="34" charset="0"/>
              </a:rPr>
              <a:t>workforce</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gn="ctr"/>
            <a:r>
              <a:rPr lang="en-GB" b="1" dirty="0">
                <a:solidFill>
                  <a:srgbClr val="6E5787"/>
                </a:solidFill>
                <a:latin typeface="Arial" panose="020B0604020202020204" pitchFamily="34" charset="0"/>
                <a:cs typeface="Arial" panose="020B0604020202020204" pitchFamily="34" charset="0"/>
              </a:rPr>
              <a:t/>
            </a:r>
            <a:br>
              <a:rPr lang="en-GB" b="1" dirty="0">
                <a:solidFill>
                  <a:srgbClr val="6E5787"/>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895083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D296F9-E671-EF4D-A561-F71F85267535}"/>
              </a:ext>
            </a:extLst>
          </p:cNvPr>
          <p:cNvSpPr txBox="1"/>
          <p:nvPr/>
        </p:nvSpPr>
        <p:spPr>
          <a:xfrm>
            <a:off x="451692" y="168224"/>
            <a:ext cx="11424491" cy="3293209"/>
          </a:xfrm>
          <a:prstGeom prst="rect">
            <a:avLst/>
          </a:prstGeom>
          <a:noFill/>
        </p:spPr>
        <p:txBody>
          <a:bodyPr wrap="square" rtlCol="0">
            <a:spAutoFit/>
          </a:bodyPr>
          <a:lstStyle/>
          <a:p>
            <a:pPr algn="ctr"/>
            <a:r>
              <a:rPr lang="en-GB" sz="3600" b="1" dirty="0" smtClean="0">
                <a:solidFill>
                  <a:srgbClr val="6E5787"/>
                </a:solidFill>
                <a:latin typeface="Arial" panose="020B0604020202020204" pitchFamily="34" charset="0"/>
                <a:cs typeface="Arial" panose="020B0604020202020204" pitchFamily="34" charset="0"/>
              </a:rPr>
              <a:t>ARRS: </a:t>
            </a:r>
            <a:r>
              <a:rPr lang="en-GB" sz="3600" b="1" dirty="0" err="1" smtClean="0">
                <a:solidFill>
                  <a:srgbClr val="6E5787"/>
                </a:solidFill>
                <a:latin typeface="Arial" panose="020B0604020202020204" pitchFamily="34" charset="0"/>
                <a:cs typeface="Arial" panose="020B0604020202020204" pitchFamily="34" charset="0"/>
              </a:rPr>
              <a:t>Whats</a:t>
            </a:r>
            <a:r>
              <a:rPr lang="en-GB" sz="3600" b="1" dirty="0" smtClean="0">
                <a:solidFill>
                  <a:srgbClr val="6E5787"/>
                </a:solidFill>
                <a:latin typeface="Arial" panose="020B0604020202020204" pitchFamily="34" charset="0"/>
                <a:cs typeface="Arial" panose="020B0604020202020204" pitchFamily="34" charset="0"/>
              </a:rPr>
              <a:t> included?</a:t>
            </a:r>
            <a:endParaRPr lang="en-GB" sz="3600" b="1" dirty="0">
              <a:solidFill>
                <a:srgbClr val="6E5787"/>
              </a:solidFill>
              <a:latin typeface="Arial" panose="020B0604020202020204" pitchFamily="34" charset="0"/>
              <a:cs typeface="Arial" panose="020B0604020202020204" pitchFamily="34" charset="0"/>
            </a:endParaRPr>
          </a:p>
          <a:p>
            <a:pPr algn="ctr"/>
            <a:endParaRPr lang="en-GB" sz="3600" b="1" dirty="0">
              <a:solidFill>
                <a:srgbClr val="6E578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By 31 October 2020 PCNs need to share their indicative intentions through to 2023/24. The commissioner will confirm the plan with each PCN’s Clinical Director and, once each plan is agreed, will share with NHS England and NHS Improvement Regional Teams by 30 November 2020 for indicative future plans.</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gn="ctr"/>
            <a:r>
              <a:rPr lang="en-GB" b="1" dirty="0">
                <a:solidFill>
                  <a:srgbClr val="6E5787"/>
                </a:solidFill>
                <a:latin typeface="Arial" panose="020B0604020202020204" pitchFamily="34" charset="0"/>
                <a:cs typeface="Arial" panose="020B0604020202020204" pitchFamily="34" charset="0"/>
              </a:rPr>
              <a:t/>
            </a:r>
            <a:br>
              <a:rPr lang="en-GB" b="1" dirty="0">
                <a:solidFill>
                  <a:srgbClr val="6E5787"/>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3778785" y="2511689"/>
            <a:ext cx="7600971" cy="3527151"/>
          </a:xfrm>
          <a:prstGeom prst="rect">
            <a:avLst/>
          </a:prstGeom>
          <a:solidFill>
            <a:srgbClr val="6B608B"/>
          </a:solidFill>
        </p:spPr>
      </p:pic>
      <p:sp>
        <p:nvSpPr>
          <p:cNvPr id="7" name="TextBox 6"/>
          <p:cNvSpPr txBox="1"/>
          <p:nvPr/>
        </p:nvSpPr>
        <p:spPr>
          <a:xfrm>
            <a:off x="1978276" y="3698516"/>
            <a:ext cx="1731881" cy="2031325"/>
          </a:xfrm>
          <a:prstGeom prst="rect">
            <a:avLst/>
          </a:prstGeom>
          <a:noFill/>
        </p:spPr>
        <p:txBody>
          <a:bodyPr wrap="square" rtlCol="0">
            <a:spAutoFit/>
          </a:bodyPr>
          <a:lstStyle/>
          <a:p>
            <a:r>
              <a:rPr lang="en-GB" b="1" dirty="0"/>
              <a:t>Indicative Additional Roles Reimbursement Scheme Sum per PCN weighted population</a:t>
            </a:r>
          </a:p>
        </p:txBody>
      </p:sp>
    </p:spTree>
    <p:extLst>
      <p:ext uri="{BB962C8B-B14F-4D97-AF65-F5344CB8AC3E}">
        <p14:creationId xmlns:p14="http://schemas.microsoft.com/office/powerpoint/2010/main" val="360817908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D296F9-E671-EF4D-A561-F71F85267535}"/>
              </a:ext>
            </a:extLst>
          </p:cNvPr>
          <p:cNvSpPr txBox="1"/>
          <p:nvPr/>
        </p:nvSpPr>
        <p:spPr>
          <a:xfrm>
            <a:off x="1470861" y="168224"/>
            <a:ext cx="8774976" cy="2062103"/>
          </a:xfrm>
          <a:prstGeom prst="rect">
            <a:avLst/>
          </a:prstGeom>
          <a:noFill/>
        </p:spPr>
        <p:txBody>
          <a:bodyPr wrap="square" rtlCol="0">
            <a:spAutoFit/>
          </a:bodyPr>
          <a:lstStyle/>
          <a:p>
            <a:pPr algn="ctr"/>
            <a:r>
              <a:rPr lang="en-GB" sz="3600" b="1" dirty="0" smtClean="0">
                <a:solidFill>
                  <a:srgbClr val="6E5787"/>
                </a:solidFill>
                <a:latin typeface="Arial" panose="020B0604020202020204" pitchFamily="34" charset="0"/>
                <a:cs typeface="Arial" panose="020B0604020202020204" pitchFamily="34" charset="0"/>
              </a:rPr>
              <a:t>ARRS: </a:t>
            </a:r>
            <a:r>
              <a:rPr lang="en-GB" sz="3600" b="1" dirty="0" err="1" smtClean="0">
                <a:solidFill>
                  <a:srgbClr val="6E5787"/>
                </a:solidFill>
                <a:latin typeface="Arial" panose="020B0604020202020204" pitchFamily="34" charset="0"/>
                <a:cs typeface="Arial" panose="020B0604020202020204" pitchFamily="34" charset="0"/>
              </a:rPr>
              <a:t>Whats</a:t>
            </a:r>
            <a:r>
              <a:rPr lang="en-GB" sz="3600" b="1" dirty="0" smtClean="0">
                <a:solidFill>
                  <a:srgbClr val="6E5787"/>
                </a:solidFill>
                <a:latin typeface="Arial" panose="020B0604020202020204" pitchFamily="34" charset="0"/>
                <a:cs typeface="Arial" panose="020B0604020202020204" pitchFamily="34" charset="0"/>
              </a:rPr>
              <a:t> included?</a:t>
            </a:r>
            <a:endParaRPr lang="en-GB" sz="3600" b="1" dirty="0">
              <a:solidFill>
                <a:srgbClr val="6E5787"/>
              </a:solidFill>
              <a:latin typeface="Arial" panose="020B0604020202020204" pitchFamily="34" charset="0"/>
              <a:cs typeface="Arial" panose="020B0604020202020204" pitchFamily="34" charset="0"/>
            </a:endParaRPr>
          </a:p>
          <a:p>
            <a:pPr algn="ctr"/>
            <a:endParaRPr lang="en-GB" sz="3600" b="1" dirty="0">
              <a:solidFill>
                <a:srgbClr val="6E578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gn="ctr"/>
            <a:r>
              <a:rPr lang="en-GB" b="1" dirty="0">
                <a:solidFill>
                  <a:srgbClr val="6E5787"/>
                </a:solidFill>
                <a:latin typeface="Arial" panose="020B0604020202020204" pitchFamily="34" charset="0"/>
                <a:cs typeface="Arial" panose="020B0604020202020204" pitchFamily="34" charset="0"/>
              </a:rPr>
              <a:t/>
            </a:r>
            <a:br>
              <a:rPr lang="en-GB" b="1" dirty="0">
                <a:solidFill>
                  <a:srgbClr val="6E5787"/>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4859177"/>
              </p:ext>
            </p:extLst>
          </p:nvPr>
        </p:nvGraphicFramePr>
        <p:xfrm>
          <a:off x="793214" y="1053532"/>
          <a:ext cx="10785514" cy="5521960"/>
        </p:xfrm>
        <a:graphic>
          <a:graphicData uri="http://schemas.openxmlformats.org/drawingml/2006/table">
            <a:tbl>
              <a:tblPr firstRow="1" bandRow="1">
                <a:effectLst/>
              </a:tblPr>
              <a:tblGrid>
                <a:gridCol w="4516916">
                  <a:extLst>
                    <a:ext uri="{9D8B030D-6E8A-4147-A177-3AD203B41FA5}">
                      <a16:colId xmlns:a16="http://schemas.microsoft.com/office/drawing/2014/main" val="3336917810"/>
                    </a:ext>
                  </a:extLst>
                </a:gridCol>
                <a:gridCol w="2071171">
                  <a:extLst>
                    <a:ext uri="{9D8B030D-6E8A-4147-A177-3AD203B41FA5}">
                      <a16:colId xmlns:a16="http://schemas.microsoft.com/office/drawing/2014/main" val="1144534012"/>
                    </a:ext>
                  </a:extLst>
                </a:gridCol>
                <a:gridCol w="2071171">
                  <a:extLst>
                    <a:ext uri="{9D8B030D-6E8A-4147-A177-3AD203B41FA5}">
                      <a16:colId xmlns:a16="http://schemas.microsoft.com/office/drawing/2014/main" val="4218275985"/>
                    </a:ext>
                  </a:extLst>
                </a:gridCol>
                <a:gridCol w="2126256">
                  <a:extLst>
                    <a:ext uri="{9D8B030D-6E8A-4147-A177-3AD203B41FA5}">
                      <a16:colId xmlns:a16="http://schemas.microsoft.com/office/drawing/2014/main" val="4152603987"/>
                    </a:ext>
                  </a:extLst>
                </a:gridCol>
              </a:tblGrid>
              <a:tr h="370840">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r>
                        <a:rPr lang="en-GB" dirty="0" smtClean="0"/>
                        <a:t>Role</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E5787"/>
                    </a:solidFill>
                  </a:tcPr>
                </a:tc>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pPr algn="ctr"/>
                      <a:r>
                        <a:rPr lang="en-GB" dirty="0" smtClean="0"/>
                        <a:t>2019/20</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E5787"/>
                    </a:solidFill>
                  </a:tcPr>
                </a:tc>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pPr algn="ctr"/>
                      <a:r>
                        <a:rPr lang="en-GB" dirty="0" smtClean="0"/>
                        <a:t>2020/21</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E5787"/>
                    </a:solidFill>
                  </a:tcPr>
                </a:tc>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pPr algn="ctr"/>
                      <a:r>
                        <a:rPr lang="en-GB" dirty="0" smtClean="0"/>
                        <a:t>2021/22</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E5787"/>
                    </a:solidFill>
                  </a:tcPr>
                </a:tc>
                <a:extLst>
                  <a:ext uri="{0D108BD9-81ED-4DB2-BD59-A6C34878D82A}">
                    <a16:rowId xmlns:a16="http://schemas.microsoft.com/office/drawing/2014/main" val="1167509050"/>
                  </a:ext>
                </a:extLst>
              </a:tr>
              <a:tr h="370840">
                <a:tc>
                  <a:txBody>
                    <a:bodyPr/>
                    <a:lstStyle/>
                    <a:p>
                      <a:r>
                        <a:rPr lang="en-GB" sz="2000" dirty="0" smtClean="0"/>
                        <a:t>Clinical Pharmacist</a:t>
                      </a:r>
                      <a:endParaRPr lang="en-GB"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marL="0" indent="0" algn="ctr">
                        <a:buFont typeface="Wingdings" panose="05000000000000000000" pitchFamily="2" charset="2"/>
                        <a:buNone/>
                      </a:pPr>
                      <a:r>
                        <a:rPr lang="en-GB" sz="2000" b="0" i="1" dirty="0" smtClean="0">
                          <a:solidFill>
                            <a:schemeClr val="tx1"/>
                          </a:solidFill>
                        </a:rPr>
                        <a:t>Yes</a:t>
                      </a:r>
                      <a:endParaRPr lang="en-GB" sz="2000" b="0" i="1"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312012828"/>
                  </a:ext>
                </a:extLst>
              </a:tr>
              <a:tr h="370840">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r>
                        <a:rPr lang="en-GB" sz="2000" dirty="0" smtClean="0"/>
                        <a:t>Social Prescribing Link Worker</a:t>
                      </a:r>
                      <a:endParaRPr lang="en-GB"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b="0" i="1" dirty="0" smtClean="0"/>
                        <a:t>Yes</a:t>
                      </a:r>
                      <a:endParaRPr lang="en-GB" sz="2000" b="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76791041"/>
                  </a:ext>
                </a:extLst>
              </a:tr>
              <a:tr h="370840">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r>
                        <a:rPr lang="en-GB" sz="2000" dirty="0" smtClean="0"/>
                        <a:t>Physicians</a:t>
                      </a:r>
                      <a:r>
                        <a:rPr lang="en-GB" sz="2000" baseline="0" dirty="0" smtClean="0"/>
                        <a:t> Associates</a:t>
                      </a:r>
                      <a:endParaRPr lang="en-GB"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b="0" i="1" dirty="0" smtClean="0"/>
                        <a:t>Yes</a:t>
                      </a:r>
                      <a:endParaRPr lang="en-GB" sz="2000" b="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505479852"/>
                  </a:ext>
                </a:extLst>
              </a:tr>
              <a:tr h="370840">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r>
                        <a:rPr lang="en-GB" sz="2000" dirty="0" smtClean="0"/>
                        <a:t>First Contact Physiotherapist</a:t>
                      </a:r>
                      <a:endParaRPr lang="en-GB"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No</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43954702"/>
                  </a:ext>
                </a:extLst>
              </a:tr>
              <a:tr h="370840">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r>
                        <a:rPr lang="en-GB" sz="2000" dirty="0" smtClean="0"/>
                        <a:t>Community</a:t>
                      </a:r>
                      <a:r>
                        <a:rPr lang="en-GB" sz="2000" baseline="0" dirty="0" smtClean="0"/>
                        <a:t> Paramedic</a:t>
                      </a:r>
                      <a:endParaRPr lang="en-GB"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No</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No</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20923160"/>
                  </a:ext>
                </a:extLst>
              </a:tr>
              <a:tr h="370840">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r>
                        <a:rPr lang="en-GB" sz="2000" dirty="0" smtClean="0"/>
                        <a:t>Pharmacy Technicians</a:t>
                      </a:r>
                      <a:endParaRPr lang="en-GB"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N/A</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679322629"/>
                  </a:ext>
                </a:extLst>
              </a:tr>
              <a:tr h="370840">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r>
                        <a:rPr lang="en-GB" sz="2000" dirty="0" smtClean="0"/>
                        <a:t>Health and Wellbeing Coaches</a:t>
                      </a:r>
                      <a:endParaRPr lang="en-GB"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N/A</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625804914"/>
                  </a:ext>
                </a:extLst>
              </a:tr>
              <a:tr h="370840">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r>
                        <a:rPr lang="en-GB" sz="2000" dirty="0" smtClean="0"/>
                        <a:t>Care Coordinators</a:t>
                      </a:r>
                      <a:endParaRPr lang="en-GB"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N/A</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72989535"/>
                  </a:ext>
                </a:extLst>
              </a:tr>
              <a:tr h="370840">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r>
                        <a:rPr lang="en-GB" sz="2000" dirty="0" smtClean="0"/>
                        <a:t>Occupational Therapists</a:t>
                      </a:r>
                      <a:endParaRPr lang="en-GB"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N/A</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73171403"/>
                  </a:ext>
                </a:extLst>
              </a:tr>
              <a:tr h="370840">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r>
                        <a:rPr lang="en-GB" sz="2000" dirty="0" smtClean="0"/>
                        <a:t>Dietitians </a:t>
                      </a:r>
                      <a:endParaRPr lang="en-GB"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N/A</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827057787"/>
                  </a:ext>
                </a:extLst>
              </a:tr>
              <a:tr h="370840">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r>
                        <a:rPr lang="en-GB" sz="2000" dirty="0" smtClean="0"/>
                        <a:t>Podiatrists</a:t>
                      </a:r>
                      <a:endParaRPr lang="en-GB"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N/A</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58361947"/>
                  </a:ext>
                </a:extLst>
              </a:tr>
              <a:tr h="370840">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r>
                        <a:rPr lang="en-GB" sz="2000" dirty="0" smtClean="0"/>
                        <a:t>Mental Health Practitioners</a:t>
                      </a:r>
                      <a:endParaRPr lang="en-GB"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N/A</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No</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085579525"/>
                  </a:ext>
                </a:extLst>
              </a:tr>
              <a:tr h="370840">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r>
                        <a:rPr lang="en-GB" sz="2000" dirty="0" smtClean="0"/>
                        <a:t>Nursing Associate from 1st October 2020</a:t>
                      </a:r>
                      <a:endParaRPr lang="en-GB"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N/A</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r>
                        <a:rPr lang="en-GB" sz="2000" i="1" dirty="0" smtClean="0"/>
                        <a:t>Yes</a:t>
                      </a:r>
                      <a:endParaRPr lang="en-GB" sz="20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642880125"/>
                  </a:ext>
                </a:extLst>
              </a:tr>
            </a:tbl>
          </a:graphicData>
        </a:graphic>
      </p:graphicFrame>
    </p:spTree>
    <p:extLst>
      <p:ext uri="{BB962C8B-B14F-4D97-AF65-F5344CB8AC3E}">
        <p14:creationId xmlns:p14="http://schemas.microsoft.com/office/powerpoint/2010/main" val="227461853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D296F9-E671-EF4D-A561-F71F85267535}"/>
              </a:ext>
            </a:extLst>
          </p:cNvPr>
          <p:cNvSpPr txBox="1"/>
          <p:nvPr/>
        </p:nvSpPr>
        <p:spPr>
          <a:xfrm>
            <a:off x="1603063" y="675000"/>
            <a:ext cx="8774976" cy="1508105"/>
          </a:xfrm>
          <a:prstGeom prst="rect">
            <a:avLst/>
          </a:prstGeom>
          <a:noFill/>
        </p:spPr>
        <p:txBody>
          <a:bodyPr wrap="square" rtlCol="0">
            <a:spAutoFit/>
          </a:bodyPr>
          <a:lstStyle/>
          <a:p>
            <a:pPr algn="ctr"/>
            <a:r>
              <a:rPr lang="en-GB" sz="3600" b="1" dirty="0" smtClean="0">
                <a:solidFill>
                  <a:srgbClr val="6E5787"/>
                </a:solidFill>
                <a:latin typeface="Arial" panose="020B0604020202020204" pitchFamily="34" charset="0"/>
                <a:cs typeface="Arial" panose="020B0604020202020204" pitchFamily="34" charset="0"/>
              </a:rPr>
              <a:t>CSP Activity</a:t>
            </a:r>
            <a:endParaRPr lang="en-GB" sz="3600" b="1" dirty="0">
              <a:solidFill>
                <a:srgbClr val="6E578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gn="ctr"/>
            <a:r>
              <a:rPr lang="en-GB" b="1" dirty="0">
                <a:solidFill>
                  <a:srgbClr val="6E5787"/>
                </a:solidFill>
                <a:latin typeface="Arial" panose="020B0604020202020204" pitchFamily="34" charset="0"/>
                <a:cs typeface="Arial" panose="020B0604020202020204" pitchFamily="34" charset="0"/>
              </a:rPr>
              <a:t/>
            </a:r>
            <a:br>
              <a:rPr lang="en-GB" b="1" dirty="0">
                <a:solidFill>
                  <a:srgbClr val="6E5787"/>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9408248" y="166840"/>
            <a:ext cx="2783752" cy="2350217"/>
          </a:xfrm>
          <a:prstGeom prst="rect">
            <a:avLst/>
          </a:prstGeom>
        </p:spPr>
      </p:pic>
      <p:pic>
        <p:nvPicPr>
          <p:cNvPr id="3" name="Picture 2"/>
          <p:cNvPicPr>
            <a:picLocks noChangeAspect="1"/>
          </p:cNvPicPr>
          <p:nvPr/>
        </p:nvPicPr>
        <p:blipFill>
          <a:blip r:embed="rId5"/>
          <a:stretch>
            <a:fillRect/>
          </a:stretch>
        </p:blipFill>
        <p:spPr>
          <a:xfrm>
            <a:off x="359338" y="1604501"/>
            <a:ext cx="4963489" cy="2397227"/>
          </a:xfrm>
          <a:prstGeom prst="rect">
            <a:avLst/>
          </a:prstGeom>
        </p:spPr>
      </p:pic>
      <p:pic>
        <p:nvPicPr>
          <p:cNvPr id="5" name="Picture 4"/>
          <p:cNvPicPr>
            <a:picLocks noChangeAspect="1"/>
          </p:cNvPicPr>
          <p:nvPr/>
        </p:nvPicPr>
        <p:blipFill>
          <a:blip r:embed="rId6"/>
          <a:stretch>
            <a:fillRect/>
          </a:stretch>
        </p:blipFill>
        <p:spPr>
          <a:xfrm>
            <a:off x="6994054" y="3642908"/>
            <a:ext cx="2786061" cy="2364603"/>
          </a:xfrm>
          <a:prstGeom prst="rect">
            <a:avLst/>
          </a:prstGeom>
        </p:spPr>
      </p:pic>
      <p:pic>
        <p:nvPicPr>
          <p:cNvPr id="6" name="Picture 5"/>
          <p:cNvPicPr>
            <a:picLocks noChangeAspect="1"/>
          </p:cNvPicPr>
          <p:nvPr/>
        </p:nvPicPr>
        <p:blipFill>
          <a:blip r:embed="rId7"/>
          <a:stretch>
            <a:fillRect/>
          </a:stretch>
        </p:blipFill>
        <p:spPr>
          <a:xfrm>
            <a:off x="5790375" y="2354519"/>
            <a:ext cx="1947329" cy="1952010"/>
          </a:xfrm>
          <a:prstGeom prst="rect">
            <a:avLst/>
          </a:prstGeom>
        </p:spPr>
      </p:pic>
    </p:spTree>
    <p:extLst>
      <p:ext uri="{BB962C8B-B14F-4D97-AF65-F5344CB8AC3E}">
        <p14:creationId xmlns:p14="http://schemas.microsoft.com/office/powerpoint/2010/main" val="304849733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D296F9-E671-EF4D-A561-F71F85267535}"/>
              </a:ext>
            </a:extLst>
          </p:cNvPr>
          <p:cNvSpPr txBox="1"/>
          <p:nvPr/>
        </p:nvSpPr>
        <p:spPr>
          <a:xfrm>
            <a:off x="1603063" y="675000"/>
            <a:ext cx="8774976" cy="4832092"/>
          </a:xfrm>
          <a:prstGeom prst="rect">
            <a:avLst/>
          </a:prstGeom>
          <a:noFill/>
        </p:spPr>
        <p:txBody>
          <a:bodyPr wrap="square" rtlCol="0">
            <a:spAutoFit/>
          </a:bodyPr>
          <a:lstStyle/>
          <a:p>
            <a:pPr algn="ctr"/>
            <a:r>
              <a:rPr lang="en-GB" sz="3600" b="1" dirty="0">
                <a:solidFill>
                  <a:srgbClr val="6E5787"/>
                </a:solidFill>
                <a:latin typeface="Arial" panose="020B0604020202020204" pitchFamily="34" charset="0"/>
                <a:cs typeface="Arial" panose="020B0604020202020204" pitchFamily="34" charset="0"/>
              </a:rPr>
              <a:t>Phase 3 Evaluation</a:t>
            </a:r>
          </a:p>
          <a:p>
            <a:pPr algn="ctr"/>
            <a:endParaRPr lang="en-GB" sz="3600" b="1" dirty="0">
              <a:solidFill>
                <a:srgbClr val="6E578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240 FCPs from 40 services in England participated in the evaluation</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Eleven of the twelve success criteria were met</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Report being published on CSP website end of this week</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There is a joint webinar tomorrow sharing some of the results</a:t>
            </a:r>
          </a:p>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MSK FCP: sharing the lessons for successful implementation </a:t>
            </a:r>
          </a:p>
          <a:p>
            <a:r>
              <a:rPr lang="en-US" sz="2000" b="1" dirty="0">
                <a:latin typeface="Arial" panose="020B0604020202020204" pitchFamily="34" charset="0"/>
                <a:cs typeface="Arial" panose="020B0604020202020204" pitchFamily="34" charset="0"/>
              </a:rPr>
              <a:t>    12.00 – 13.30</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gn="ctr"/>
            <a:r>
              <a:rPr lang="en-GB" b="1" dirty="0">
                <a:solidFill>
                  <a:srgbClr val="6E5787"/>
                </a:solidFill>
                <a:latin typeface="Arial" panose="020B0604020202020204" pitchFamily="34" charset="0"/>
                <a:cs typeface="Arial" panose="020B0604020202020204" pitchFamily="34" charset="0"/>
              </a:rPr>
              <a:t/>
            </a:r>
            <a:br>
              <a:rPr lang="en-GB" b="1" dirty="0">
                <a:solidFill>
                  <a:srgbClr val="6E5787"/>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075826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33BF29-06B4-4F8F-A3A3-57C38E4996E5}"/>
              </a:ext>
            </a:extLst>
          </p:cNvPr>
          <p:cNvSpPr txBox="1"/>
          <p:nvPr/>
        </p:nvSpPr>
        <p:spPr>
          <a:xfrm>
            <a:off x="977900" y="909147"/>
            <a:ext cx="9969500" cy="5447645"/>
          </a:xfrm>
          <a:prstGeom prst="rect">
            <a:avLst/>
          </a:prstGeom>
          <a:noFill/>
        </p:spPr>
        <p:txBody>
          <a:bodyPr wrap="square" rtlCol="0">
            <a:spAutoFit/>
          </a:bodyPr>
          <a:lstStyle/>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GB" sz="1600" b="1" dirty="0">
                <a:effectLst/>
                <a:latin typeface="Arial" panose="020B0604020202020204" pitchFamily="34" charset="0"/>
                <a:ea typeface="Calibri" panose="020F0502020204030204" pitchFamily="34" charset="0"/>
                <a:cs typeface="Arial" panose="020B0604020202020204" pitchFamily="34" charset="0"/>
              </a:rPr>
              <a:t>Meeting patient need</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GB" sz="1600" dirty="0">
                <a:effectLst/>
                <a:latin typeface="Arial" panose="020B0604020202020204" pitchFamily="34" charset="0"/>
                <a:ea typeface="Calibri" panose="020F0502020204030204" pitchFamily="34" charset="0"/>
                <a:cs typeface="Arial" panose="020B0604020202020204" pitchFamily="34" charset="0"/>
              </a:rPr>
              <a:t>Success criterion 1a: The percentage of patients consulting the FCP who report (within 3 months) visiting their GP for the same problem will be:  25% or less (fully met), 26-50% partially met), 51% or more (not met). 20% (fully met)</a:t>
            </a:r>
          </a:p>
          <a:p>
            <a:r>
              <a:rPr lang="en-GB" sz="1600" dirty="0">
                <a:effectLst/>
                <a:latin typeface="Arial" panose="020B0604020202020204" pitchFamily="34" charset="0"/>
                <a:ea typeface="Calibri" panose="020F0502020204030204" pitchFamily="34" charset="0"/>
                <a:cs typeface="Arial" panose="020B0604020202020204" pitchFamily="34" charset="0"/>
              </a:rPr>
              <a:t> </a:t>
            </a:r>
          </a:p>
          <a:p>
            <a:r>
              <a:rPr lang="en-GB" sz="1600" b="1" dirty="0">
                <a:effectLst/>
                <a:latin typeface="Arial" panose="020B0604020202020204" pitchFamily="34" charset="0"/>
                <a:ea typeface="Calibri" panose="020F0502020204030204" pitchFamily="34" charset="0"/>
                <a:cs typeface="Arial" panose="020B0604020202020204" pitchFamily="34" charset="0"/>
              </a:rPr>
              <a:t>Supporting self-management</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GB" sz="1600" dirty="0">
                <a:effectLst/>
                <a:latin typeface="Arial" panose="020B0604020202020204" pitchFamily="34" charset="0"/>
                <a:ea typeface="Calibri" panose="020F0502020204030204" pitchFamily="34" charset="0"/>
                <a:cs typeface="Arial" panose="020B0604020202020204" pitchFamily="34" charset="0"/>
              </a:rPr>
              <a:t>Patients will report receiving self management information/exercises from their FCP relating to their joint or muscle symptoms. 70% or more (fully met), 5069% (partially met), 49% or less (not met). 95% received sufficient information on self-care (fully met)</a:t>
            </a:r>
          </a:p>
          <a:p>
            <a:r>
              <a:rPr lang="en-GB" sz="1600" dirty="0">
                <a:effectLst/>
                <a:latin typeface="Arial" panose="020B0604020202020204" pitchFamily="34" charset="0"/>
                <a:ea typeface="Calibri" panose="020F0502020204030204" pitchFamily="34" charset="0"/>
                <a:cs typeface="Arial" panose="020B0604020202020204" pitchFamily="34" charset="0"/>
              </a:rPr>
              <a:t> </a:t>
            </a:r>
          </a:p>
          <a:p>
            <a:r>
              <a:rPr lang="en-GB" sz="1600" b="1" dirty="0">
                <a:effectLst/>
                <a:latin typeface="Arial" panose="020B0604020202020204" pitchFamily="34" charset="0"/>
                <a:ea typeface="Calibri" panose="020F0502020204030204" pitchFamily="34" charset="0"/>
                <a:cs typeface="Arial" panose="020B0604020202020204" pitchFamily="34" charset="0"/>
              </a:rPr>
              <a:t>Securing patient support</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GB" sz="1600" dirty="0">
                <a:effectLst/>
                <a:latin typeface="Arial" panose="020B0604020202020204" pitchFamily="34" charset="0"/>
                <a:ea typeface="Calibri" panose="020F0502020204030204" pitchFamily="34" charset="0"/>
                <a:cs typeface="Arial" panose="020B0604020202020204" pitchFamily="34" charset="0"/>
              </a:rPr>
              <a:t>Success criterion 3b: Patients report being ‘Likely’ or ‘Very likely’ to recommend the FCP service to friends and family. 80% or more (fully met), 60-79% (partially met), 59% or less (not met). 94% (fully met)</a:t>
            </a:r>
          </a:p>
          <a:p>
            <a:r>
              <a:rPr lang="en-GB" sz="1600" dirty="0">
                <a:effectLst/>
                <a:latin typeface="Arial" panose="020B0604020202020204" pitchFamily="34" charset="0"/>
                <a:ea typeface="Calibri" panose="020F0502020204030204" pitchFamily="34" charset="0"/>
                <a:cs typeface="Arial" panose="020B0604020202020204" pitchFamily="34" charset="0"/>
              </a:rPr>
              <a:t> </a:t>
            </a:r>
          </a:p>
          <a:p>
            <a:r>
              <a:rPr lang="en-GB" sz="1600" b="1" dirty="0">
                <a:effectLst/>
                <a:latin typeface="Arial" panose="020B0604020202020204" pitchFamily="34" charset="0"/>
                <a:ea typeface="Calibri" panose="020F0502020204030204" pitchFamily="34" charset="0"/>
                <a:cs typeface="Arial" panose="020B0604020202020204" pitchFamily="34" charset="0"/>
              </a:rPr>
              <a:t>Keeping people in work</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GB" sz="1600" dirty="0">
                <a:effectLst/>
                <a:latin typeface="Arial" panose="020B0604020202020204" pitchFamily="34" charset="0"/>
                <a:ea typeface="Calibri" panose="020F0502020204030204" pitchFamily="34" charset="0"/>
                <a:cs typeface="Arial" panose="020B0604020202020204" pitchFamily="34" charset="0"/>
              </a:rPr>
              <a:t>Success criterion 4b: Patients will report less impact of their MSK condition on work performance (as measured by the Stanford Presenteeism Scale) at 3 months. 51% or more report reduced impact (fully met), 40-50% (partially met), 39% or less (not met). 54% (fully met)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AE89422-F9B3-4A74-9A15-F6DBB7DB89BB}"/>
              </a:ext>
            </a:extLst>
          </p:cNvPr>
          <p:cNvSpPr txBox="1"/>
          <p:nvPr/>
        </p:nvSpPr>
        <p:spPr>
          <a:xfrm>
            <a:off x="1848212" y="171008"/>
            <a:ext cx="8774976" cy="1200329"/>
          </a:xfrm>
          <a:prstGeom prst="rect">
            <a:avLst/>
          </a:prstGeom>
          <a:noFill/>
        </p:spPr>
        <p:txBody>
          <a:bodyPr wrap="square" rtlCol="0">
            <a:spAutoFit/>
          </a:bodyPr>
          <a:lstStyle/>
          <a:p>
            <a:pPr algn="ctr"/>
            <a:r>
              <a:rPr lang="en-GB" sz="3600" b="1" dirty="0">
                <a:solidFill>
                  <a:srgbClr val="6E5787"/>
                </a:solidFill>
                <a:latin typeface="Arial" panose="020B0604020202020204" pitchFamily="34" charset="0"/>
                <a:cs typeface="Arial" panose="020B0604020202020204" pitchFamily="34" charset="0"/>
              </a:rPr>
              <a:t>Key findings</a:t>
            </a:r>
            <a:r>
              <a:rPr lang="en-GB" sz="2800" b="1" dirty="0">
                <a:solidFill>
                  <a:srgbClr val="6E5787"/>
                </a:solidFill>
                <a:latin typeface="Arial" panose="020B0604020202020204" pitchFamily="34" charset="0"/>
                <a:cs typeface="Arial" panose="020B0604020202020204" pitchFamily="34" charset="0"/>
              </a:rPr>
              <a:t/>
            </a:r>
            <a:br>
              <a:rPr lang="en-GB" sz="2800" b="1" dirty="0">
                <a:solidFill>
                  <a:srgbClr val="6E5787"/>
                </a:solidFill>
                <a:latin typeface="Arial" panose="020B0604020202020204" pitchFamily="34" charset="0"/>
                <a:cs typeface="Arial" panose="020B0604020202020204" pitchFamily="34" charset="0"/>
              </a:rPr>
            </a:br>
            <a:r>
              <a:rPr lang="en-GB" b="1" dirty="0">
                <a:solidFill>
                  <a:srgbClr val="6E5787"/>
                </a:solidFill>
                <a:latin typeface="Arial" panose="020B0604020202020204" pitchFamily="34" charset="0"/>
                <a:cs typeface="Arial" panose="020B0604020202020204" pitchFamily="34" charset="0"/>
              </a:rPr>
              <a:t/>
            </a:r>
            <a:br>
              <a:rPr lang="en-GB" b="1" dirty="0">
                <a:solidFill>
                  <a:srgbClr val="6E5787"/>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685050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B5B5EEC-E220-42A8-BD53-043CE1CCF14C}"/>
              </a:ext>
            </a:extLst>
          </p:cNvPr>
          <p:cNvSpPr>
            <a:spLocks noGrp="1"/>
          </p:cNvSpPr>
          <p:nvPr>
            <p:ph type="title"/>
          </p:nvPr>
        </p:nvSpPr>
        <p:spPr>
          <a:xfrm>
            <a:off x="2776451" y="160831"/>
            <a:ext cx="7817126" cy="703692"/>
          </a:xfrm>
        </p:spPr>
        <p:txBody>
          <a:bodyPr>
            <a:normAutofit fontScale="90000"/>
          </a:bodyPr>
          <a:lstStyle/>
          <a:p>
            <a:r>
              <a:rPr lang="en-GB" sz="3200" b="1" dirty="0">
                <a:solidFill>
                  <a:srgbClr val="6E5787"/>
                </a:solidFill>
                <a:latin typeface="Arial"/>
                <a:cs typeface="Arial"/>
              </a:rPr>
              <a:t>Emerging themes - Primary Care interviews</a:t>
            </a:r>
          </a:p>
        </p:txBody>
      </p:sp>
      <p:graphicFrame>
        <p:nvGraphicFramePr>
          <p:cNvPr id="5" name="Diagram 4">
            <a:extLst>
              <a:ext uri="{FF2B5EF4-FFF2-40B4-BE49-F238E27FC236}">
                <a16:creationId xmlns:a16="http://schemas.microsoft.com/office/drawing/2014/main" id="{6F98C443-94D8-451B-923D-BE2689524BBF}"/>
              </a:ext>
            </a:extLst>
          </p:cNvPr>
          <p:cNvGraphicFramePr/>
          <p:nvPr>
            <p:extLst>
              <p:ext uri="{D42A27DB-BD31-4B8C-83A1-F6EECF244321}">
                <p14:modId xmlns:p14="http://schemas.microsoft.com/office/powerpoint/2010/main" val="2558205709"/>
              </p:ext>
            </p:extLst>
          </p:nvPr>
        </p:nvGraphicFramePr>
        <p:xfrm>
          <a:off x="822960" y="972588"/>
          <a:ext cx="10349346" cy="47881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800706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BEF35E-BEB8-46AA-922D-C48D6D9553A3}"/>
              </a:ext>
            </a:extLst>
          </p:cNvPr>
          <p:cNvPicPr>
            <a:picLocks noChangeAspect="1"/>
          </p:cNvPicPr>
          <p:nvPr/>
        </p:nvPicPr>
        <p:blipFill rotWithShape="1">
          <a:blip r:embed="rId3"/>
          <a:srcRect l="19191" t="22732" r="19596" b="17435"/>
          <a:stretch/>
        </p:blipFill>
        <p:spPr>
          <a:xfrm>
            <a:off x="103095" y="155307"/>
            <a:ext cx="11914094" cy="6547385"/>
          </a:xfrm>
          <a:prstGeom prst="rect">
            <a:avLst/>
          </a:prstGeom>
        </p:spPr>
      </p:pic>
    </p:spTree>
    <p:extLst>
      <p:ext uri="{BB962C8B-B14F-4D97-AF65-F5344CB8AC3E}">
        <p14:creationId xmlns:p14="http://schemas.microsoft.com/office/powerpoint/2010/main" val="3253354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B5B5EEC-E220-42A8-BD53-043CE1CCF14C}"/>
              </a:ext>
            </a:extLst>
          </p:cNvPr>
          <p:cNvSpPr>
            <a:spLocks noGrp="1"/>
          </p:cNvSpPr>
          <p:nvPr>
            <p:ph type="title"/>
          </p:nvPr>
        </p:nvSpPr>
        <p:spPr>
          <a:xfrm>
            <a:off x="3151024" y="171848"/>
            <a:ext cx="7817126" cy="703692"/>
          </a:xfrm>
        </p:spPr>
        <p:txBody>
          <a:bodyPr>
            <a:normAutofit/>
          </a:bodyPr>
          <a:lstStyle/>
          <a:p>
            <a:r>
              <a:rPr lang="en-GB" sz="3600" b="1" dirty="0" err="1" smtClean="0">
                <a:solidFill>
                  <a:srgbClr val="6E5787"/>
                </a:solidFill>
                <a:latin typeface="Arial"/>
                <a:cs typeface="Arial"/>
              </a:rPr>
              <a:t>EoE</a:t>
            </a:r>
            <a:r>
              <a:rPr lang="en-GB" sz="3600" b="1" dirty="0" smtClean="0">
                <a:solidFill>
                  <a:srgbClr val="6E5787"/>
                </a:solidFill>
                <a:latin typeface="Arial"/>
                <a:cs typeface="Arial"/>
              </a:rPr>
              <a:t> Developments</a:t>
            </a:r>
            <a:endParaRPr lang="en-GB" sz="3600" b="1" dirty="0">
              <a:solidFill>
                <a:srgbClr val="6E5787"/>
              </a:solidFill>
              <a:latin typeface="Arial"/>
              <a:cs typeface="Arial"/>
            </a:endParaRPr>
          </a:p>
        </p:txBody>
      </p:sp>
      <p:graphicFrame>
        <p:nvGraphicFramePr>
          <p:cNvPr id="2" name="Diagram 1"/>
          <p:cNvGraphicFramePr/>
          <p:nvPr>
            <p:extLst>
              <p:ext uri="{D42A27DB-BD31-4B8C-83A1-F6EECF244321}">
                <p14:modId xmlns:p14="http://schemas.microsoft.com/office/powerpoint/2010/main" val="2866567013"/>
              </p:ext>
            </p:extLst>
          </p:nvPr>
        </p:nvGraphicFramePr>
        <p:xfrm>
          <a:off x="1586429" y="1046604"/>
          <a:ext cx="9452472" cy="36355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ounded Rectangle 2"/>
          <p:cNvSpPr/>
          <p:nvPr/>
        </p:nvSpPr>
        <p:spPr>
          <a:xfrm>
            <a:off x="1619480" y="4924540"/>
            <a:ext cx="9287219" cy="73813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rgbClr val="6B608B"/>
                </a:solidFill>
                <a:latin typeface="Arial" panose="020B0604020202020204" pitchFamily="34" charset="0"/>
                <a:cs typeface="Arial" panose="020B0604020202020204" pitchFamily="34" charset="0"/>
              </a:rPr>
              <a:t>harteh@csp.org.uk</a:t>
            </a:r>
            <a:endParaRPr lang="en-GB" sz="3600" dirty="0">
              <a:solidFill>
                <a:srgbClr val="6B608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067245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D296F9-E671-EF4D-A561-F71F85267535}"/>
              </a:ext>
            </a:extLst>
          </p:cNvPr>
          <p:cNvSpPr txBox="1"/>
          <p:nvPr/>
        </p:nvSpPr>
        <p:spPr>
          <a:xfrm>
            <a:off x="727587" y="1069520"/>
            <a:ext cx="8774976" cy="923330"/>
          </a:xfrm>
          <a:prstGeom prst="rect">
            <a:avLst/>
          </a:prstGeom>
          <a:noFill/>
        </p:spPr>
        <p:txBody>
          <a:bodyPr wrap="square" rtlCol="0">
            <a:spAutoFit/>
          </a:bodyPr>
          <a:lstStyle/>
          <a:p>
            <a:r>
              <a:rPr lang="en-GB" sz="3600" b="1" smtClean="0">
                <a:solidFill>
                  <a:srgbClr val="6E5787"/>
                </a:solidFill>
                <a:latin typeface="Arial" panose="020B0604020202020204" pitchFamily="34" charset="0"/>
                <a:cs typeface="Arial" panose="020B0604020202020204" pitchFamily="34" charset="0"/>
              </a:rPr>
              <a:t>My Brief:</a:t>
            </a:r>
            <a:r>
              <a:rPr lang="en-GB" b="1" dirty="0">
                <a:solidFill>
                  <a:srgbClr val="6E5787"/>
                </a:solidFill>
                <a:latin typeface="Arial" panose="020B0604020202020204" pitchFamily="34" charset="0"/>
                <a:cs typeface="Arial" panose="020B0604020202020204" pitchFamily="34" charset="0"/>
              </a:rPr>
              <a:t/>
            </a:r>
            <a:br>
              <a:rPr lang="en-GB" b="1" dirty="0">
                <a:solidFill>
                  <a:srgbClr val="6E5787"/>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5" name="Rounded Rectangle 4"/>
          <p:cNvSpPr/>
          <p:nvPr/>
        </p:nvSpPr>
        <p:spPr>
          <a:xfrm>
            <a:off x="684206" y="2433779"/>
            <a:ext cx="2834640" cy="1695797"/>
          </a:xfrm>
          <a:prstGeom prst="roundRect">
            <a:avLst/>
          </a:prstGeom>
          <a:solidFill>
            <a:schemeClr val="accent4">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27317C"/>
                </a:solidFill>
                <a:latin typeface="Arial" panose="020B0604020202020204" pitchFamily="34" charset="0"/>
                <a:cs typeface="Arial" panose="020B0604020202020204" pitchFamily="34" charset="0"/>
              </a:rPr>
              <a:t>FCP &amp; the CSP’s response to COVID</a:t>
            </a:r>
            <a:endParaRPr kumimoji="0" lang="en-GB" sz="2000" b="1" i="0" u="none" strike="noStrike" kern="1200" cap="none" spc="0" normalizeH="0" baseline="0" noProof="0" dirty="0">
              <a:ln>
                <a:noFill/>
              </a:ln>
              <a:solidFill>
                <a:srgbClr val="27317C"/>
              </a:solidFill>
              <a:effectLst/>
              <a:uLnTx/>
              <a:uFillTx/>
              <a:latin typeface="Arial" panose="020B0604020202020204" pitchFamily="34" charset="0"/>
              <a:ea typeface="+mn-ea"/>
              <a:cs typeface="Arial" panose="020B0604020202020204" pitchFamily="34" charset="0"/>
            </a:endParaRPr>
          </a:p>
        </p:txBody>
      </p:sp>
      <p:sp>
        <p:nvSpPr>
          <p:cNvPr id="6" name="Rounded Rectangle 5"/>
          <p:cNvSpPr/>
          <p:nvPr/>
        </p:nvSpPr>
        <p:spPr>
          <a:xfrm>
            <a:off x="4464709" y="2419030"/>
            <a:ext cx="2834640" cy="1695797"/>
          </a:xfrm>
          <a:prstGeom prst="roundRect">
            <a:avLst/>
          </a:prstGeom>
          <a:solidFill>
            <a:schemeClr val="accent4">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smtClean="0">
                <a:solidFill>
                  <a:srgbClr val="27317C"/>
                </a:solidFill>
                <a:latin typeface="Arial" panose="020B0604020202020204" pitchFamily="34" charset="0"/>
                <a:cs typeface="Arial" panose="020B0604020202020204" pitchFamily="34" charset="0"/>
              </a:rPr>
              <a:t>ARRS walkthrough</a:t>
            </a:r>
            <a:endParaRPr kumimoji="0" lang="en-GB" sz="2000" b="1" i="0" u="none" strike="noStrike" kern="1200" cap="none" spc="0" normalizeH="0" baseline="0" noProof="0" dirty="0">
              <a:ln>
                <a:noFill/>
              </a:ln>
              <a:solidFill>
                <a:srgbClr val="27317C"/>
              </a:solidFill>
              <a:effectLst/>
              <a:uLnTx/>
              <a:uFillTx/>
              <a:latin typeface="Arial" panose="020B0604020202020204" pitchFamily="34" charset="0"/>
              <a:ea typeface="+mn-ea"/>
              <a:cs typeface="Arial" panose="020B0604020202020204" pitchFamily="34" charset="0"/>
            </a:endParaRPr>
          </a:p>
        </p:txBody>
      </p:sp>
      <p:sp>
        <p:nvSpPr>
          <p:cNvPr id="7" name="Rounded Rectangle 6"/>
          <p:cNvSpPr/>
          <p:nvPr/>
        </p:nvSpPr>
        <p:spPr>
          <a:xfrm>
            <a:off x="8392696" y="2404281"/>
            <a:ext cx="2834640" cy="1695797"/>
          </a:xfrm>
          <a:prstGeom prst="roundRect">
            <a:avLst/>
          </a:prstGeom>
          <a:solidFill>
            <a:schemeClr val="accent4">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27317C"/>
                </a:solidFill>
                <a:latin typeface="Arial" panose="020B0604020202020204" pitchFamily="34" charset="0"/>
                <a:cs typeface="Arial" panose="020B0604020202020204" pitchFamily="34" charset="0"/>
              </a:rPr>
              <a:t>FCP 2021 priorities</a:t>
            </a:r>
            <a:endParaRPr kumimoji="0" lang="en-GB" sz="2000" b="1" i="0" u="none" strike="noStrike" kern="1200" cap="none" spc="0" normalizeH="0" baseline="0" noProof="0" dirty="0">
              <a:ln>
                <a:noFill/>
              </a:ln>
              <a:solidFill>
                <a:srgbClr val="27317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3663739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D296F9-E671-EF4D-A561-F71F85267535}"/>
              </a:ext>
            </a:extLst>
          </p:cNvPr>
          <p:cNvSpPr txBox="1"/>
          <p:nvPr/>
        </p:nvSpPr>
        <p:spPr>
          <a:xfrm>
            <a:off x="1793563" y="2465700"/>
            <a:ext cx="8774976" cy="1477328"/>
          </a:xfrm>
          <a:prstGeom prst="rect">
            <a:avLst/>
          </a:prstGeom>
          <a:noFill/>
        </p:spPr>
        <p:txBody>
          <a:bodyPr wrap="square" rtlCol="0">
            <a:spAutoFit/>
          </a:bodyPr>
          <a:lstStyle/>
          <a:p>
            <a:pPr algn="ctr"/>
            <a:r>
              <a:rPr lang="en-GB" sz="3600" b="1" dirty="0">
                <a:solidFill>
                  <a:srgbClr val="6E5787"/>
                </a:solidFill>
                <a:latin typeface="Arial" panose="020B0604020202020204" pitchFamily="34" charset="0"/>
                <a:cs typeface="Arial" panose="020B0604020202020204" pitchFamily="34" charset="0"/>
              </a:rPr>
              <a:t>MSK/FCP services during Covid-19: Survey Results</a:t>
            </a:r>
            <a:r>
              <a:rPr lang="en-GB" b="1" dirty="0">
                <a:solidFill>
                  <a:srgbClr val="6E5787"/>
                </a:solidFill>
                <a:latin typeface="Arial" panose="020B0604020202020204" pitchFamily="34" charset="0"/>
                <a:cs typeface="Arial" panose="020B0604020202020204" pitchFamily="34" charset="0"/>
              </a:rPr>
              <a:t/>
            </a:r>
            <a:br>
              <a:rPr lang="en-GB" b="1" dirty="0">
                <a:solidFill>
                  <a:srgbClr val="6E5787"/>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F2956E8-756E-46B9-9B93-D029B538D85D}"/>
              </a:ext>
            </a:extLst>
          </p:cNvPr>
          <p:cNvSpPr txBox="1"/>
          <p:nvPr/>
        </p:nvSpPr>
        <p:spPr>
          <a:xfrm>
            <a:off x="5007077" y="3758362"/>
            <a:ext cx="4085304"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95 survey responses</a:t>
            </a:r>
          </a:p>
        </p:txBody>
      </p:sp>
    </p:spTree>
    <p:extLst>
      <p:ext uri="{BB962C8B-B14F-4D97-AF65-F5344CB8AC3E}">
        <p14:creationId xmlns:p14="http://schemas.microsoft.com/office/powerpoint/2010/main" val="367960304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19412F4-705C-4CC5-926A-260F65F93175}"/>
              </a:ext>
            </a:extLst>
          </p:cNvPr>
          <p:cNvGraphicFramePr>
            <a:graphicFrameLocks/>
          </p:cNvGraphicFramePr>
          <p:nvPr>
            <p:extLst>
              <p:ext uri="{D42A27DB-BD31-4B8C-83A1-F6EECF244321}">
                <p14:modId xmlns:p14="http://schemas.microsoft.com/office/powerpoint/2010/main" val="3469886138"/>
              </p:ext>
            </p:extLst>
          </p:nvPr>
        </p:nvGraphicFramePr>
        <p:xfrm>
          <a:off x="550843" y="198305"/>
          <a:ext cx="11292289" cy="60644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510804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63AD64-9F76-4733-A40D-F0353FD2112C}"/>
              </a:ext>
            </a:extLst>
          </p:cNvPr>
          <p:cNvSpPr txBox="1"/>
          <p:nvPr/>
        </p:nvSpPr>
        <p:spPr>
          <a:xfrm>
            <a:off x="1863684" y="179699"/>
            <a:ext cx="8774976" cy="800219"/>
          </a:xfrm>
          <a:prstGeom prst="rect">
            <a:avLst/>
          </a:prstGeom>
          <a:noFill/>
        </p:spPr>
        <p:txBody>
          <a:bodyPr wrap="square" rtlCol="0">
            <a:spAutoFit/>
          </a:bodyPr>
          <a:lstStyle/>
          <a:p>
            <a:pPr algn="ctr"/>
            <a:r>
              <a:rPr lang="en-GB" sz="2800" b="1" dirty="0" smtClean="0">
                <a:solidFill>
                  <a:srgbClr val="6E5787"/>
                </a:solidFill>
                <a:latin typeface="Arial" panose="020B0604020202020204" pitchFamily="34" charset="0"/>
                <a:cs typeface="Arial" panose="020B0604020202020204" pitchFamily="34" charset="0"/>
              </a:rPr>
              <a:t>Challenges for FCP</a:t>
            </a:r>
            <a:r>
              <a:rPr lang="en-GB" b="1" dirty="0">
                <a:solidFill>
                  <a:srgbClr val="6E5787"/>
                </a:solidFill>
                <a:latin typeface="Arial" panose="020B0604020202020204" pitchFamily="34" charset="0"/>
                <a:cs typeface="Arial" panose="020B0604020202020204" pitchFamily="34" charset="0"/>
              </a:rPr>
              <a:t/>
            </a:r>
            <a:br>
              <a:rPr lang="en-GB" b="1" dirty="0">
                <a:solidFill>
                  <a:srgbClr val="6E5787"/>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C5880D4-64E2-48CA-B99A-D122DC9B9F6B}"/>
              </a:ext>
            </a:extLst>
          </p:cNvPr>
          <p:cNvSpPr txBox="1"/>
          <p:nvPr/>
        </p:nvSpPr>
        <p:spPr>
          <a:xfrm>
            <a:off x="2577947" y="3122381"/>
            <a:ext cx="8053331" cy="923330"/>
          </a:xfrm>
          <a:prstGeom prst="rect">
            <a:avLst/>
          </a:prstGeom>
          <a:noFill/>
          <a:ln>
            <a:solidFill>
              <a:srgbClr val="6B608B"/>
            </a:solidFill>
          </a:ln>
        </p:spPr>
        <p:txBody>
          <a:bodyPr wrap="square" rtlCol="0">
            <a:spAutoFit/>
          </a:bodyPr>
          <a:lstStyle/>
          <a:p>
            <a:r>
              <a:rPr lang="en-US" dirty="0">
                <a:latin typeface="Arial" panose="020B0604020202020204" pitchFamily="34" charset="0"/>
                <a:cs typeface="Arial" panose="020B0604020202020204" pitchFamily="34" charset="0"/>
              </a:rPr>
              <a:t>Completely changing the way we work in a short space to time, now using telephone and attend anywhere regularly, ensuring staff safety and support and governance - </a:t>
            </a:r>
            <a:r>
              <a:rPr lang="en-US" b="1" dirty="0">
                <a:solidFill>
                  <a:srgbClr val="6E5787"/>
                </a:solidFill>
                <a:latin typeface="Arial" panose="020B0604020202020204" pitchFamily="34" charset="0"/>
                <a:cs typeface="Arial" panose="020B0604020202020204" pitchFamily="34" charset="0"/>
              </a:rPr>
              <a:t>FCP, Grampian</a:t>
            </a:r>
            <a:endParaRPr lang="en-GB" b="1" dirty="0">
              <a:solidFill>
                <a:srgbClr val="6E5787"/>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9EACE3B-03B3-4621-8AB5-988BA8AC06F5}"/>
              </a:ext>
            </a:extLst>
          </p:cNvPr>
          <p:cNvSpPr txBox="1"/>
          <p:nvPr/>
        </p:nvSpPr>
        <p:spPr>
          <a:xfrm>
            <a:off x="253388" y="913911"/>
            <a:ext cx="6180463" cy="1754326"/>
          </a:xfrm>
          <a:prstGeom prst="rect">
            <a:avLst/>
          </a:prstGeom>
          <a:noFill/>
          <a:ln>
            <a:solidFill>
              <a:srgbClr val="6B608B"/>
            </a:solidFill>
          </a:ln>
        </p:spPr>
        <p:txBody>
          <a:bodyPr wrap="square" rtlCol="0">
            <a:spAutoFit/>
          </a:bodyPr>
          <a:lstStyle/>
          <a:p>
            <a:r>
              <a:rPr lang="en-US" dirty="0">
                <a:latin typeface="Arial" panose="020B0604020202020204" pitchFamily="34" charset="0"/>
                <a:cs typeface="Arial" panose="020B0604020202020204" pitchFamily="34" charset="0"/>
              </a:rPr>
              <a:t>Closure of GP practices to face to face appts. Immediate drop in demand in primary care appts incl MSK. Initial redeployment of FCP staff, now reinstating FCP service within primary care. Min MSK pathways for imaging/onward referral - urgent only. Unmet demand still of MSK pts - </a:t>
            </a:r>
            <a:r>
              <a:rPr lang="en-US" b="1" dirty="0">
                <a:solidFill>
                  <a:srgbClr val="6E5787"/>
                </a:solidFill>
                <a:latin typeface="Arial" panose="020B0604020202020204" pitchFamily="34" charset="0"/>
                <a:cs typeface="Arial" panose="020B0604020202020204" pitchFamily="34" charset="0"/>
              </a:rPr>
              <a:t>APP, Wales</a:t>
            </a:r>
            <a:endParaRPr lang="en-GB" b="1" dirty="0">
              <a:solidFill>
                <a:srgbClr val="6E5787"/>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234278A-65AC-46F1-80EE-8C3A9B04C08A}"/>
              </a:ext>
            </a:extLst>
          </p:cNvPr>
          <p:cNvSpPr txBox="1"/>
          <p:nvPr/>
        </p:nvSpPr>
        <p:spPr>
          <a:xfrm>
            <a:off x="6632154" y="897696"/>
            <a:ext cx="5325067" cy="1754326"/>
          </a:xfrm>
          <a:prstGeom prst="rect">
            <a:avLst/>
          </a:prstGeom>
          <a:noFill/>
          <a:ln>
            <a:solidFill>
              <a:srgbClr val="6B608B"/>
            </a:solidFill>
          </a:ln>
        </p:spPr>
        <p:txBody>
          <a:bodyPr wrap="square" rtlCol="0">
            <a:spAutoFit/>
          </a:bodyPr>
          <a:lstStyle/>
          <a:p>
            <a:r>
              <a:rPr lang="en-US" dirty="0">
                <a:latin typeface="Arial" panose="020B0604020202020204" pitchFamily="34" charset="0"/>
                <a:cs typeface="Arial" panose="020B0604020202020204" pitchFamily="34" charset="0"/>
              </a:rPr>
              <a:t>Working remotely poses challenges like the lack of a physical examination and the loss of non verbal communication. Patients have also been staying away from GP practices so clinics have been quieter but that has allowed more follow ups – </a:t>
            </a:r>
            <a:r>
              <a:rPr lang="en-US" b="1" dirty="0">
                <a:solidFill>
                  <a:srgbClr val="6E5787"/>
                </a:solidFill>
                <a:latin typeface="Arial" panose="020B0604020202020204" pitchFamily="34" charset="0"/>
                <a:cs typeface="Arial" panose="020B0604020202020204" pitchFamily="34" charset="0"/>
              </a:rPr>
              <a:t>FCP, Stockport</a:t>
            </a:r>
            <a:endParaRPr lang="en-GB" b="1" dirty="0">
              <a:solidFill>
                <a:srgbClr val="6E5787"/>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8A185B3-6BB9-4F4E-A261-43E2A51E2C3C}"/>
              </a:ext>
            </a:extLst>
          </p:cNvPr>
          <p:cNvSpPr txBox="1"/>
          <p:nvPr/>
        </p:nvSpPr>
        <p:spPr>
          <a:xfrm>
            <a:off x="6588087" y="4413108"/>
            <a:ext cx="5342885" cy="1477328"/>
          </a:xfrm>
          <a:prstGeom prst="rect">
            <a:avLst/>
          </a:prstGeom>
          <a:noFill/>
          <a:ln>
            <a:solidFill>
              <a:srgbClr val="6E5787"/>
            </a:solidFill>
          </a:ln>
        </p:spPr>
        <p:txBody>
          <a:bodyPr wrap="square" rtlCol="0">
            <a:spAutoFit/>
          </a:bodyPr>
          <a:lstStyle/>
          <a:p>
            <a:r>
              <a:rPr lang="en-US" dirty="0">
                <a:latin typeface="Arial" panose="020B0604020202020204" pitchFamily="34" charset="0"/>
                <a:cs typeface="Arial" panose="020B0604020202020204" pitchFamily="34" charset="0"/>
              </a:rPr>
              <a:t>Lack of investigation options, for example, referrals for MRI are on hold...more reliance on clinical  assessment but also lack of F2F appointments ...increased risk for clinicians – </a:t>
            </a:r>
            <a:r>
              <a:rPr lang="en-US" b="1" dirty="0">
                <a:solidFill>
                  <a:srgbClr val="6E5787"/>
                </a:solidFill>
                <a:latin typeface="Arial" panose="020B0604020202020204" pitchFamily="34" charset="0"/>
                <a:cs typeface="Arial" panose="020B0604020202020204" pitchFamily="34" charset="0"/>
              </a:rPr>
              <a:t>Consultant Physiotherapist, South East</a:t>
            </a:r>
            <a:endParaRPr lang="en-GB" b="1" dirty="0">
              <a:solidFill>
                <a:srgbClr val="6E5787"/>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2A5758A-6EA2-4169-A89A-041FADE76B43}"/>
              </a:ext>
            </a:extLst>
          </p:cNvPr>
          <p:cNvSpPr txBox="1"/>
          <p:nvPr/>
        </p:nvSpPr>
        <p:spPr>
          <a:xfrm>
            <a:off x="254875" y="4401728"/>
            <a:ext cx="6101858" cy="1200329"/>
          </a:xfrm>
          <a:prstGeom prst="rect">
            <a:avLst/>
          </a:prstGeom>
          <a:noFill/>
          <a:ln>
            <a:solidFill>
              <a:srgbClr val="6E5787"/>
            </a:solidFill>
          </a:ln>
        </p:spPr>
        <p:txBody>
          <a:bodyPr wrap="square" rtlCol="0">
            <a:spAutoFit/>
          </a:bodyPr>
          <a:lstStyle/>
          <a:p>
            <a:r>
              <a:rPr lang="en-US" dirty="0" smtClean="0">
                <a:latin typeface="Arial" panose="020B0604020202020204" pitchFamily="34" charset="0"/>
                <a:cs typeface="Arial" panose="020B0604020202020204" pitchFamily="34" charset="0"/>
              </a:rPr>
              <a:t>The almost immediate closure of routine MSK services The rapid reduction of MSK demand. Implementation of virtual consultations, maintaining an MSK presence with majority of MSK staff redeployed – </a:t>
            </a:r>
            <a:r>
              <a:rPr lang="en-US" b="1" dirty="0" smtClean="0">
                <a:solidFill>
                  <a:srgbClr val="6E5787"/>
                </a:solidFill>
                <a:latin typeface="Arial" panose="020B0604020202020204" pitchFamily="34" charset="0"/>
                <a:cs typeface="Arial" panose="020B0604020202020204" pitchFamily="34" charset="0"/>
              </a:rPr>
              <a:t>APP Lead, Wales</a:t>
            </a:r>
            <a:endParaRPr lang="en-GB" b="1" dirty="0">
              <a:solidFill>
                <a:srgbClr val="6E578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66344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63AD64-9F76-4733-A40D-F0353FD2112C}"/>
              </a:ext>
            </a:extLst>
          </p:cNvPr>
          <p:cNvSpPr txBox="1"/>
          <p:nvPr/>
        </p:nvSpPr>
        <p:spPr>
          <a:xfrm>
            <a:off x="2985570" y="179699"/>
            <a:ext cx="7620039" cy="800219"/>
          </a:xfrm>
          <a:prstGeom prst="rect">
            <a:avLst/>
          </a:prstGeom>
          <a:noFill/>
        </p:spPr>
        <p:txBody>
          <a:bodyPr wrap="square" rtlCol="0">
            <a:spAutoFit/>
          </a:bodyPr>
          <a:lstStyle/>
          <a:p>
            <a:pPr algn="ctr"/>
            <a:r>
              <a:rPr lang="en-GB" sz="2800" b="1" dirty="0" smtClean="0">
                <a:solidFill>
                  <a:srgbClr val="6E5787"/>
                </a:solidFill>
                <a:latin typeface="Arial" panose="020B0604020202020204" pitchFamily="34" charset="0"/>
                <a:cs typeface="Arial" panose="020B0604020202020204" pitchFamily="34" charset="0"/>
              </a:rPr>
              <a:t>Solutions</a:t>
            </a:r>
            <a:r>
              <a:rPr lang="en-GB" b="1" dirty="0">
                <a:solidFill>
                  <a:srgbClr val="6E5787"/>
                </a:solidFill>
                <a:latin typeface="Arial" panose="020B0604020202020204" pitchFamily="34" charset="0"/>
                <a:cs typeface="Arial" panose="020B0604020202020204" pitchFamily="34" charset="0"/>
              </a:rPr>
              <a:t/>
            </a:r>
            <a:br>
              <a:rPr lang="en-GB" b="1" dirty="0">
                <a:solidFill>
                  <a:srgbClr val="6E5787"/>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BC8A0A84-A510-4650-A7FD-669E93DCE3CD}"/>
              </a:ext>
            </a:extLst>
          </p:cNvPr>
          <p:cNvGraphicFramePr>
            <a:graphicFrameLocks/>
          </p:cNvGraphicFramePr>
          <p:nvPr>
            <p:extLst>
              <p:ext uri="{D42A27DB-BD31-4B8C-83A1-F6EECF244321}">
                <p14:modId xmlns:p14="http://schemas.microsoft.com/office/powerpoint/2010/main" val="289732474"/>
              </p:ext>
            </p:extLst>
          </p:nvPr>
        </p:nvGraphicFramePr>
        <p:xfrm>
          <a:off x="209321" y="649994"/>
          <a:ext cx="11710930" cy="54533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964910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5880D4-64E2-48CA-B99A-D122DC9B9F6B}"/>
              </a:ext>
            </a:extLst>
          </p:cNvPr>
          <p:cNvSpPr txBox="1"/>
          <p:nvPr/>
        </p:nvSpPr>
        <p:spPr>
          <a:xfrm>
            <a:off x="375316" y="974093"/>
            <a:ext cx="11600019" cy="646331"/>
          </a:xfrm>
          <a:prstGeom prst="rect">
            <a:avLst/>
          </a:prstGeom>
          <a:noFill/>
          <a:ln>
            <a:solidFill>
              <a:srgbClr val="6E5787"/>
            </a:solidFill>
          </a:ln>
        </p:spPr>
        <p:txBody>
          <a:bodyPr wrap="square" rtlCol="0">
            <a:spAutoFit/>
          </a:bodyPr>
          <a:lstStyle/>
          <a:p>
            <a:r>
              <a:rPr lang="en-US" dirty="0">
                <a:latin typeface="Arial" panose="020B0604020202020204" pitchFamily="34" charset="0"/>
                <a:cs typeface="Arial" panose="020B0604020202020204" pitchFamily="34" charset="0"/>
              </a:rPr>
              <a:t>Strict criteria set for patients attending in person and adequate/appropriate PPE equipment provided. Prioritise care needs of patients. Carrying out telephone assessments and review appointments - </a:t>
            </a:r>
            <a:r>
              <a:rPr lang="en-US" b="1" dirty="0">
                <a:solidFill>
                  <a:srgbClr val="6E5787"/>
                </a:solidFill>
                <a:latin typeface="Arial" panose="020B0604020202020204" pitchFamily="34" charset="0"/>
                <a:cs typeface="Arial" panose="020B0604020202020204" pitchFamily="34" charset="0"/>
              </a:rPr>
              <a:t>FCP, South East</a:t>
            </a:r>
            <a:endParaRPr lang="en-GB" b="1" dirty="0">
              <a:solidFill>
                <a:srgbClr val="6E5787"/>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9EACE3B-03B3-4621-8AB5-988BA8AC06F5}"/>
              </a:ext>
            </a:extLst>
          </p:cNvPr>
          <p:cNvSpPr txBox="1"/>
          <p:nvPr/>
        </p:nvSpPr>
        <p:spPr>
          <a:xfrm>
            <a:off x="362761" y="1740176"/>
            <a:ext cx="11612573" cy="923330"/>
          </a:xfrm>
          <a:prstGeom prst="rect">
            <a:avLst/>
          </a:prstGeom>
          <a:noFill/>
          <a:ln>
            <a:solidFill>
              <a:srgbClr val="6B608B"/>
            </a:solidFill>
          </a:ln>
        </p:spPr>
        <p:txBody>
          <a:bodyPr wrap="square" rtlCol="0">
            <a:spAutoFit/>
          </a:bodyPr>
          <a:lstStyle/>
          <a:p>
            <a:r>
              <a:rPr lang="en-US" dirty="0">
                <a:latin typeface="Arial" panose="020B0604020202020204" pitchFamily="34" charset="0"/>
                <a:cs typeface="Arial" panose="020B0604020202020204" pitchFamily="34" charset="0"/>
              </a:rPr>
              <a:t>Close working with our </a:t>
            </a:r>
            <a:r>
              <a:rPr lang="en-US" dirty="0" err="1">
                <a:latin typeface="Arial" panose="020B0604020202020204" pitchFamily="34" charset="0"/>
                <a:cs typeface="Arial" panose="020B0604020202020204" pitchFamily="34" charset="0"/>
              </a:rPr>
              <a:t>ehealth</a:t>
            </a:r>
            <a:r>
              <a:rPr lang="en-US" dirty="0">
                <a:latin typeface="Arial" panose="020B0604020202020204" pitchFamily="34" charset="0"/>
                <a:cs typeface="Arial" panose="020B0604020202020204" pitchFamily="34" charset="0"/>
              </a:rPr>
              <a:t>/IT teams to enable remote access. Regular Video meets with staff and drop in check in sessions. Maintaining FCP service albeit remotely to all practices that wish it - close comms with practices – </a:t>
            </a:r>
            <a:r>
              <a:rPr lang="en-US" b="1" dirty="0">
                <a:solidFill>
                  <a:srgbClr val="6E5787"/>
                </a:solidFill>
                <a:latin typeface="Arial" panose="020B0604020202020204" pitchFamily="34" charset="0"/>
                <a:cs typeface="Arial" panose="020B0604020202020204" pitchFamily="34" charset="0"/>
              </a:rPr>
              <a:t>FCP Clinical Lead, Highlands</a:t>
            </a:r>
            <a:endParaRPr lang="en-GB" b="1" dirty="0">
              <a:solidFill>
                <a:srgbClr val="6E5787"/>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8A185B3-6BB9-4F4E-A261-43E2A51E2C3C}"/>
              </a:ext>
            </a:extLst>
          </p:cNvPr>
          <p:cNvSpPr txBox="1"/>
          <p:nvPr/>
        </p:nvSpPr>
        <p:spPr>
          <a:xfrm>
            <a:off x="352539" y="2793628"/>
            <a:ext cx="11578728" cy="923330"/>
          </a:xfrm>
          <a:prstGeom prst="rect">
            <a:avLst/>
          </a:prstGeom>
          <a:noFill/>
          <a:ln>
            <a:solidFill>
              <a:srgbClr val="6E5787"/>
            </a:solidFill>
          </a:ln>
        </p:spPr>
        <p:txBody>
          <a:bodyPr wrap="square" rtlCol="0">
            <a:spAutoFit/>
          </a:bodyPr>
          <a:lstStyle/>
          <a:p>
            <a:r>
              <a:rPr lang="en-US" dirty="0">
                <a:latin typeface="Arial" panose="020B0604020202020204" pitchFamily="34" charset="0"/>
                <a:cs typeface="Arial" panose="020B0604020202020204" pitchFamily="34" charset="0"/>
              </a:rPr>
              <a:t>Improved/different resources for staff and patients. Flexible working practices for staff relocated away from MSK services. Different appointment system. Using video consultation systems. Development of different clinical pathways. Development of </a:t>
            </a:r>
            <a:r>
              <a:rPr lang="en-US" dirty="0" err="1">
                <a:latin typeface="Arial" panose="020B0604020202020204" pitchFamily="34" charset="0"/>
                <a:cs typeface="Arial" panose="020B0604020202020204" pitchFamily="34" charset="0"/>
              </a:rPr>
              <a:t>pt</a:t>
            </a:r>
            <a:r>
              <a:rPr lang="en-US" dirty="0">
                <a:latin typeface="Arial" panose="020B0604020202020204" pitchFamily="34" charset="0"/>
                <a:cs typeface="Arial" panose="020B0604020202020204" pitchFamily="34" charset="0"/>
              </a:rPr>
              <a:t> focus work to ID patient priorities in the new ways of working – </a:t>
            </a:r>
            <a:r>
              <a:rPr lang="en-US" b="1" dirty="0">
                <a:solidFill>
                  <a:srgbClr val="6E5787"/>
                </a:solidFill>
                <a:latin typeface="Arial" panose="020B0604020202020204" pitchFamily="34" charset="0"/>
                <a:cs typeface="Arial" panose="020B0604020202020204" pitchFamily="34" charset="0"/>
              </a:rPr>
              <a:t>APP, Wales</a:t>
            </a:r>
            <a:endParaRPr lang="en-GB" b="1" dirty="0">
              <a:solidFill>
                <a:srgbClr val="6E5787"/>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2A5758A-6EA2-4169-A89A-041FADE76B43}"/>
              </a:ext>
            </a:extLst>
          </p:cNvPr>
          <p:cNvSpPr txBox="1"/>
          <p:nvPr/>
        </p:nvSpPr>
        <p:spPr>
          <a:xfrm>
            <a:off x="330506" y="3883934"/>
            <a:ext cx="11567709" cy="646331"/>
          </a:xfrm>
          <a:prstGeom prst="rect">
            <a:avLst/>
          </a:prstGeom>
          <a:noFill/>
          <a:ln>
            <a:solidFill>
              <a:srgbClr val="6B608B"/>
            </a:solidFill>
          </a:ln>
        </p:spPr>
        <p:txBody>
          <a:bodyPr wrap="square" rtlCol="0">
            <a:spAutoFit/>
          </a:bodyPr>
          <a:lstStyle/>
          <a:p>
            <a:r>
              <a:rPr lang="en-US" dirty="0">
                <a:latin typeface="Arial" panose="020B0604020202020204" pitchFamily="34" charset="0"/>
                <a:cs typeface="Arial" panose="020B0604020202020204" pitchFamily="34" charset="0"/>
              </a:rPr>
              <a:t>Video consultations implemented. Maintaining strong peer support &amp; more regular meetings to discuss clinical cases - </a:t>
            </a:r>
            <a:r>
              <a:rPr lang="en-US" b="1" dirty="0">
                <a:solidFill>
                  <a:srgbClr val="6E5787"/>
                </a:solidFill>
                <a:latin typeface="Arial" panose="020B0604020202020204" pitchFamily="34" charset="0"/>
                <a:cs typeface="Arial" panose="020B0604020202020204" pitchFamily="34" charset="0"/>
              </a:rPr>
              <a:t>Highly Specialist Paediatric Physiotherapist, Enfield</a:t>
            </a:r>
            <a:endParaRPr lang="en-GB" b="1" dirty="0">
              <a:solidFill>
                <a:srgbClr val="6E5787"/>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DEDFD80-7C08-4D92-8CC2-AEE2C96D3F0F}"/>
              </a:ext>
            </a:extLst>
          </p:cNvPr>
          <p:cNvSpPr txBox="1"/>
          <p:nvPr/>
        </p:nvSpPr>
        <p:spPr>
          <a:xfrm>
            <a:off x="308474" y="4662215"/>
            <a:ext cx="11578726" cy="1200329"/>
          </a:xfrm>
          <a:prstGeom prst="rect">
            <a:avLst/>
          </a:prstGeom>
          <a:noFill/>
          <a:ln>
            <a:solidFill>
              <a:srgbClr val="6E5787"/>
            </a:solidFill>
          </a:ln>
        </p:spPr>
        <p:txBody>
          <a:bodyPr wrap="square" rtlCol="0">
            <a:spAutoFit/>
          </a:bodyPr>
          <a:lstStyle/>
          <a:p>
            <a:r>
              <a:rPr lang="en-US" dirty="0">
                <a:latin typeface="Arial" panose="020B0604020202020204" pitchFamily="34" charset="0"/>
                <a:cs typeface="Arial" panose="020B0604020202020204" pitchFamily="34" charset="0"/>
              </a:rPr>
              <a:t>Lots of networking in the practice even if just making coffee for the poor reception staff who were inundated with calls from anxious patients. Looking at referral pathways within the practice, trends to start making plans for opportunities moving forwards. Improving phone consultations skills – </a:t>
            </a:r>
            <a:r>
              <a:rPr lang="en-US" b="1" dirty="0">
                <a:solidFill>
                  <a:srgbClr val="6E5787"/>
                </a:solidFill>
                <a:latin typeface="Arial" panose="020B0604020202020204" pitchFamily="34" charset="0"/>
                <a:cs typeface="Arial" panose="020B0604020202020204" pitchFamily="34" charset="0"/>
              </a:rPr>
              <a:t>Specialist Practitioner MSK, East Riding Yorkshire</a:t>
            </a:r>
            <a:endParaRPr lang="en-GB" b="1" dirty="0">
              <a:solidFill>
                <a:srgbClr val="6E578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338888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B51B279-DC19-4CAE-ADEB-FA4C91B936EB}"/>
              </a:ext>
            </a:extLst>
          </p:cNvPr>
          <p:cNvGraphicFramePr>
            <a:graphicFrameLocks/>
          </p:cNvGraphicFramePr>
          <p:nvPr>
            <p:extLst>
              <p:ext uri="{D42A27DB-BD31-4B8C-83A1-F6EECF244321}">
                <p14:modId xmlns:p14="http://schemas.microsoft.com/office/powerpoint/2010/main" val="379652615"/>
              </p:ext>
            </p:extLst>
          </p:nvPr>
        </p:nvGraphicFramePr>
        <p:xfrm>
          <a:off x="198304" y="154236"/>
          <a:ext cx="11666861" cy="56842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077448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63AD64-9F76-4733-A40D-F0353FD2112C}"/>
              </a:ext>
            </a:extLst>
          </p:cNvPr>
          <p:cNvSpPr txBox="1"/>
          <p:nvPr/>
        </p:nvSpPr>
        <p:spPr>
          <a:xfrm>
            <a:off x="2349618" y="144877"/>
            <a:ext cx="8774976" cy="1077218"/>
          </a:xfrm>
          <a:prstGeom prst="rect">
            <a:avLst/>
          </a:prstGeom>
          <a:noFill/>
        </p:spPr>
        <p:txBody>
          <a:bodyPr wrap="square" rtlCol="0">
            <a:spAutoFit/>
          </a:bodyPr>
          <a:lstStyle/>
          <a:p>
            <a:pPr algn="ctr"/>
            <a:r>
              <a:rPr lang="en-GB" sz="2800" b="1" dirty="0">
                <a:solidFill>
                  <a:srgbClr val="6E5787"/>
                </a:solidFill>
                <a:latin typeface="Arial" panose="020B0604020202020204" pitchFamily="34" charset="0"/>
                <a:cs typeface="Arial" panose="020B0604020202020204" pitchFamily="34" charset="0"/>
              </a:rPr>
              <a:t>Detail – What we should avoid going back to</a:t>
            </a:r>
            <a:br>
              <a:rPr lang="en-GB" sz="2800" b="1" dirty="0">
                <a:solidFill>
                  <a:srgbClr val="6E5787"/>
                </a:solidFill>
                <a:latin typeface="Arial" panose="020B0604020202020204" pitchFamily="34" charset="0"/>
                <a:cs typeface="Arial" panose="020B0604020202020204" pitchFamily="34" charset="0"/>
              </a:rPr>
            </a:br>
            <a:r>
              <a:rPr lang="en-GB" b="1" dirty="0">
                <a:solidFill>
                  <a:srgbClr val="6E5787"/>
                </a:solidFill>
                <a:latin typeface="Arial" panose="020B0604020202020204" pitchFamily="34" charset="0"/>
                <a:cs typeface="Arial" panose="020B0604020202020204" pitchFamily="34" charset="0"/>
              </a:rPr>
              <a:t/>
            </a:r>
            <a:br>
              <a:rPr lang="en-GB" b="1" dirty="0">
                <a:solidFill>
                  <a:srgbClr val="6E5787"/>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234278A-65AC-46F1-80EE-8C3A9B04C08A}"/>
              </a:ext>
            </a:extLst>
          </p:cNvPr>
          <p:cNvSpPr txBox="1"/>
          <p:nvPr/>
        </p:nvSpPr>
        <p:spPr>
          <a:xfrm>
            <a:off x="395694" y="1277691"/>
            <a:ext cx="5222907" cy="1477328"/>
          </a:xfrm>
          <a:prstGeom prst="rect">
            <a:avLst/>
          </a:prstGeom>
          <a:noFill/>
          <a:ln>
            <a:solidFill>
              <a:srgbClr val="6B608B"/>
            </a:solidFill>
          </a:ln>
        </p:spPr>
        <p:txBody>
          <a:bodyPr wrap="square" rtlCol="0">
            <a:spAutoFit/>
          </a:bodyPr>
          <a:lstStyle/>
          <a:p>
            <a:r>
              <a:rPr lang="en-US" dirty="0">
                <a:latin typeface="Arial" panose="020B0604020202020204" pitchFamily="34" charset="0"/>
                <a:cs typeface="Arial" panose="020B0604020202020204" pitchFamily="34" charset="0"/>
              </a:rPr>
              <a:t>We should not go back to what we had before.  We should see this as an opportunity to embrace IT digital solutions to help manage an expanding MSK caseload – </a:t>
            </a:r>
            <a:r>
              <a:rPr lang="en-US" b="1" dirty="0">
                <a:solidFill>
                  <a:srgbClr val="6E5787"/>
                </a:solidFill>
                <a:latin typeface="Arial" panose="020B0604020202020204" pitchFamily="34" charset="0"/>
                <a:cs typeface="Arial" panose="020B0604020202020204" pitchFamily="34" charset="0"/>
              </a:rPr>
              <a:t>Consultant Physiotherapist, Derby</a:t>
            </a:r>
            <a:endParaRPr lang="en-GB" b="1" dirty="0">
              <a:solidFill>
                <a:srgbClr val="6E5787"/>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8A185B3-6BB9-4F4E-A261-43E2A51E2C3C}"/>
              </a:ext>
            </a:extLst>
          </p:cNvPr>
          <p:cNvSpPr txBox="1"/>
          <p:nvPr/>
        </p:nvSpPr>
        <p:spPr>
          <a:xfrm>
            <a:off x="6757030" y="1270151"/>
            <a:ext cx="4806776" cy="1754326"/>
          </a:xfrm>
          <a:prstGeom prst="rect">
            <a:avLst/>
          </a:prstGeom>
          <a:noFill/>
          <a:ln>
            <a:solidFill>
              <a:srgbClr val="6B608B"/>
            </a:solidFill>
          </a:ln>
        </p:spPr>
        <p:txBody>
          <a:bodyPr wrap="square" rtlCol="0">
            <a:spAutoFit/>
          </a:bodyPr>
          <a:lstStyle/>
          <a:p>
            <a:r>
              <a:rPr lang="en-US" dirty="0">
                <a:latin typeface="Arial" panose="020B0604020202020204" pitchFamily="34" charset="0"/>
                <a:cs typeface="Arial" panose="020B0604020202020204" pitchFamily="34" charset="0"/>
              </a:rPr>
              <a:t>I feel we are a hands on profession and have the luxury of spending time with our clients, touch our clients and improve their quality of life. It would be devastating to lose that contact time and ability to touch – </a:t>
            </a:r>
            <a:r>
              <a:rPr lang="en-US" b="1" dirty="0">
                <a:solidFill>
                  <a:srgbClr val="6E5787"/>
                </a:solidFill>
                <a:latin typeface="Arial" panose="020B0604020202020204" pitchFamily="34" charset="0"/>
                <a:cs typeface="Arial" panose="020B0604020202020204" pitchFamily="34" charset="0"/>
              </a:rPr>
              <a:t>Practice owner, Scotland</a:t>
            </a:r>
            <a:endParaRPr lang="en-GB" b="1" dirty="0">
              <a:solidFill>
                <a:srgbClr val="6E5787"/>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2CB29C1-1CDE-4B7F-A181-3F17465CD0CF}"/>
              </a:ext>
            </a:extLst>
          </p:cNvPr>
          <p:cNvSpPr txBox="1"/>
          <p:nvPr/>
        </p:nvSpPr>
        <p:spPr>
          <a:xfrm>
            <a:off x="6735679" y="3546005"/>
            <a:ext cx="4865081" cy="1200329"/>
          </a:xfrm>
          <a:prstGeom prst="rect">
            <a:avLst/>
          </a:prstGeom>
          <a:noFill/>
          <a:ln>
            <a:solidFill>
              <a:srgbClr val="6E5787"/>
            </a:solidFill>
          </a:ln>
        </p:spPr>
        <p:txBody>
          <a:bodyPr wrap="square" rtlCol="0">
            <a:spAutoFit/>
          </a:bodyPr>
          <a:lstStyle/>
          <a:p>
            <a:r>
              <a:rPr lang="en-US" dirty="0">
                <a:latin typeface="Arial" panose="020B0604020202020204" pitchFamily="34" charset="0"/>
                <a:cs typeface="Arial" panose="020B0604020202020204" pitchFamily="34" charset="0"/>
              </a:rPr>
              <a:t>Unnecessary physiotherapy appointments without allowing the patient the opportunity to engage with online resources first where possible – </a:t>
            </a:r>
            <a:r>
              <a:rPr lang="en-US" b="1" dirty="0">
                <a:solidFill>
                  <a:srgbClr val="6E5787"/>
                </a:solidFill>
                <a:latin typeface="Arial" panose="020B0604020202020204" pitchFamily="34" charset="0"/>
                <a:cs typeface="Arial" panose="020B0604020202020204" pitchFamily="34" charset="0"/>
              </a:rPr>
              <a:t>FCP, Ipswich &amp; East</a:t>
            </a:r>
            <a:endParaRPr lang="en-GB" b="1" dirty="0">
              <a:solidFill>
                <a:srgbClr val="6E5787"/>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08F9D7E-883E-4FA6-AC51-3887E6D9FE0D}"/>
              </a:ext>
            </a:extLst>
          </p:cNvPr>
          <p:cNvSpPr txBox="1"/>
          <p:nvPr/>
        </p:nvSpPr>
        <p:spPr>
          <a:xfrm>
            <a:off x="385094" y="3526057"/>
            <a:ext cx="5255542" cy="1477328"/>
          </a:xfrm>
          <a:prstGeom prst="rect">
            <a:avLst/>
          </a:prstGeom>
          <a:noFill/>
          <a:ln>
            <a:solidFill>
              <a:srgbClr val="6E5787"/>
            </a:solidFill>
          </a:ln>
        </p:spPr>
        <p:txBody>
          <a:bodyPr wrap="square" rtlCol="0">
            <a:spAutoFit/>
          </a:bodyPr>
          <a:lstStyle/>
          <a:p>
            <a:r>
              <a:rPr lang="en-US" dirty="0">
                <a:latin typeface="Arial" panose="020B0604020202020204" pitchFamily="34" charset="0"/>
                <a:cs typeface="Arial" panose="020B0604020202020204" pitchFamily="34" charset="0"/>
              </a:rPr>
              <a:t>Overtreating patients - empowering pts to make decisions about their care after educating about their options. Not bringing all </a:t>
            </a:r>
            <a:r>
              <a:rPr lang="en-US" dirty="0" err="1">
                <a:latin typeface="Arial" panose="020B0604020202020204" pitchFamily="34" charset="0"/>
                <a:cs typeface="Arial" panose="020B0604020202020204" pitchFamily="34" charset="0"/>
              </a:rPr>
              <a:t>pt</a:t>
            </a:r>
            <a:r>
              <a:rPr lang="en-US" dirty="0">
                <a:latin typeface="Arial" panose="020B0604020202020204" pitchFamily="34" charset="0"/>
                <a:cs typeface="Arial" panose="020B0604020202020204" pitchFamily="34" charset="0"/>
              </a:rPr>
              <a:t> in for a F2F consultation if they are happy for virtual.    Not returning to over investigating – </a:t>
            </a:r>
            <a:r>
              <a:rPr lang="en-US" b="1" dirty="0">
                <a:solidFill>
                  <a:srgbClr val="6E5787"/>
                </a:solidFill>
                <a:latin typeface="Arial" panose="020B0604020202020204" pitchFamily="34" charset="0"/>
                <a:cs typeface="Arial" panose="020B0604020202020204" pitchFamily="34" charset="0"/>
              </a:rPr>
              <a:t>APP Wales</a:t>
            </a:r>
            <a:endParaRPr lang="en-GB" b="1" dirty="0">
              <a:solidFill>
                <a:srgbClr val="6E578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421185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1438</TotalTime>
  <Words>1876</Words>
  <Application>Microsoft Office PowerPoint</Application>
  <PresentationFormat>Widescreen</PresentationFormat>
  <Paragraphs>209</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Emerging themes - Primary Care interviews</vt:lpstr>
      <vt:lpstr>PowerPoint Presentation</vt:lpstr>
      <vt:lpstr>EoE Developments</vt:lpstr>
    </vt:vector>
  </TitlesOfParts>
  <Company>The Chartered Society of Physiotherapy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Berns</dc:creator>
  <cp:lastModifiedBy>Helen Harte</cp:lastModifiedBy>
  <cp:revision>104</cp:revision>
  <cp:lastPrinted>2020-09-29T08:00:15Z</cp:lastPrinted>
  <dcterms:created xsi:type="dcterms:W3CDTF">2018-08-23T11:36:32Z</dcterms:created>
  <dcterms:modified xsi:type="dcterms:W3CDTF">2020-09-29T08:02:20Z</dcterms:modified>
</cp:coreProperties>
</file>