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54C3"/>
    <a:srgbClr val="6F64C3"/>
    <a:srgbClr val="FFAF00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8"/>
  </p:normalViewPr>
  <p:slideViewPr>
    <p:cSldViewPr snapToGrid="0" snapToObjects="1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210D-7FF2-A742-B32B-47074288530F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5D68C-EE3A-3248-AF17-0A843066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2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NN:</a:t>
            </a:r>
          </a:p>
          <a:p>
            <a:endParaRPr lang="en-GB" dirty="0" smtClean="0"/>
          </a:p>
          <a:p>
            <a:r>
              <a:rPr lang="en-GB" dirty="0" smtClean="0"/>
              <a:t>Our QI audit</a:t>
            </a:r>
            <a:r>
              <a:rPr lang="en-GB" baseline="0" dirty="0" smtClean="0"/>
              <a:t> showed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We maintained 100% compliance with standards 6 and 7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We improved our compliance with Standards 1 and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We quantified the amount of rehab provided for standard 3, 4 and 5 and identified the reasons for the results we got.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0" indent="0">
              <a:buFontTx/>
              <a:buNone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="1" baseline="0" dirty="0" smtClean="0"/>
              <a:t>How did we achieve our improvements?</a:t>
            </a:r>
          </a:p>
          <a:p>
            <a:pPr marL="0" indent="0">
              <a:buFontTx/>
              <a:buNone/>
            </a:pPr>
            <a:endParaRPr lang="en-GB" b="1" dirty="0" smtClean="0"/>
          </a:p>
          <a:p>
            <a:pPr marL="0" indent="0">
              <a:buFontTx/>
              <a:buNone/>
            </a:pPr>
            <a:r>
              <a:rPr lang="en-GB" b="0" dirty="0" smtClean="0"/>
              <a:t>For standard 1 we</a:t>
            </a:r>
            <a:r>
              <a:rPr lang="en-GB" b="1" dirty="0" smtClean="0"/>
              <a:t>….(Nicole</a:t>
            </a:r>
            <a:r>
              <a:rPr lang="en-GB" b="1" baseline="0" dirty="0" smtClean="0"/>
              <a:t> – what did you do to achieve the change for standard 1 – this isn’t clear yet</a:t>
            </a:r>
            <a:r>
              <a:rPr lang="en-GB" b="0" baseline="0" dirty="0" smtClean="0"/>
              <a:t>)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indent="0">
              <a:buFontTx/>
              <a:buNone/>
            </a:pPr>
            <a:r>
              <a:rPr lang="en-GB" b="0" baseline="0" dirty="0" smtClean="0"/>
              <a:t>For standard 2 we undertook and MDT training session to emphasise the importance of getting patients out of bed by D1, we also reviewed how we as a team organised our workload to improve efficiency and make sure we prioritised getting people out of bed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indent="0">
              <a:buFontTx/>
              <a:buNone/>
            </a:pPr>
            <a:r>
              <a:rPr lang="en-GB" b="1" baseline="0" dirty="0" smtClean="0"/>
              <a:t>For the other standards…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For standards 3 we achieved a cumulative 2 hrs rehab for most  patients where  days 0-5 occurred on a weekday , and we noted the effect a weekend had on how much rehab we could provide, but still managed it for a large majority of patients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 smtClean="0"/>
          </a:p>
          <a:p>
            <a:pPr marL="0" indent="0">
              <a:buFontTx/>
              <a:buNone/>
            </a:pPr>
            <a:r>
              <a:rPr lang="en-GB" b="0" baseline="0" dirty="0" smtClean="0"/>
              <a:t>For standard 4  we achieved daily rehab for all patients where  days 0-5 occurred on a weekday , and we noted the effect a weekend had on how we could provide rehab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For standard 5  we had d</a:t>
            </a:r>
            <a:r>
              <a:rPr lang="en-GB" baseline="0" dirty="0" smtClean="0"/>
              <a:t>ifficulty in providing continuity of prolonged rehab for long stayers in hospital  as the priority drops once referred to </a:t>
            </a:r>
            <a:r>
              <a:rPr lang="en-GB" baseline="0" dirty="0" err="1" smtClean="0"/>
              <a:t>comm</a:t>
            </a:r>
            <a:r>
              <a:rPr lang="en-GB" baseline="0" dirty="0" smtClean="0"/>
              <a:t> services (</a:t>
            </a:r>
            <a:r>
              <a:rPr lang="en-GB" baseline="0" dirty="0" err="1" smtClean="0"/>
              <a:t>ie”PT</a:t>
            </a:r>
            <a:r>
              <a:rPr lang="en-GB" baseline="0" dirty="0" smtClean="0"/>
              <a:t> optimised for D/C”). 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Other things we’ve done: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single/double sessions to ↑ quality + ↑ efficiency/productivity with focus on Rx plan (standard 3+4)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August</a:t>
            </a:r>
            <a:r>
              <a:rPr lang="en-GB" baseline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 we had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to see pts 2x/day (aiming 7 sessions per week over 5/7 rather than over 7/7): </a:t>
            </a:r>
            <a:r>
              <a:rPr lang="en-GB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were able to deliver 148 minutes of physio- 30 minutes a day – to every patient over 5 days.-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(comments below – not for speaking but FYI)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="1" i="1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="1" i="1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this is not the standard Nicole!! Great in increase amount of rehab in day 0-5 but this should not be at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expnse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tryin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argue for a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weekens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OR 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show how increasing care in the first 5 days gives a boost. This could be great work</a:t>
            </a:r>
            <a:endParaRPr lang="en-GB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148 (???) mins of PT for 1st 7/7 in August 2019 despite not over 7/7 (double sessions) </a:t>
            </a:r>
            <a:r>
              <a:rPr lang="en-GB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understand this – was it over seven days or not?</a:t>
            </a:r>
            <a:endParaRPr lang="en-GB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 available for business case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5D68C-EE3A-3248-AF17-0A8430663C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8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6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0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3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5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1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2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2AAC5-EC85-EB4A-8FA5-E63B38239DD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741" y="166225"/>
            <a:ext cx="109728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AF00"/>
                </a:solidFill>
              </a:rPr>
              <a:t>[Our] Hip Sprint Local Audit Results</a:t>
            </a:r>
            <a:endParaRPr lang="en-GB" b="1" dirty="0">
              <a:solidFill>
                <a:srgbClr val="FFA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80151"/>
              </p:ext>
            </p:extLst>
          </p:nvPr>
        </p:nvGraphicFramePr>
        <p:xfrm>
          <a:off x="1433793" y="1207746"/>
          <a:ext cx="9701213" cy="5455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01">
                  <a:extLst>
                    <a:ext uri="{9D8B030D-6E8A-4147-A177-3AD203B41FA5}">
                      <a16:colId xmlns:a16="http://schemas.microsoft.com/office/drawing/2014/main" xmlns="" val="4086628819"/>
                    </a:ext>
                  </a:extLst>
                </a:gridCol>
                <a:gridCol w="1557425">
                  <a:extLst>
                    <a:ext uri="{9D8B030D-6E8A-4147-A177-3AD203B41FA5}">
                      <a16:colId xmlns:a16="http://schemas.microsoft.com/office/drawing/2014/main" xmlns="" val="654389832"/>
                    </a:ext>
                  </a:extLst>
                </a:gridCol>
                <a:gridCol w="1951773">
                  <a:extLst>
                    <a:ext uri="{9D8B030D-6E8A-4147-A177-3AD203B41FA5}">
                      <a16:colId xmlns:a16="http://schemas.microsoft.com/office/drawing/2014/main" xmlns="" val="1519526768"/>
                    </a:ext>
                  </a:extLst>
                </a:gridCol>
                <a:gridCol w="3307014">
                  <a:extLst>
                    <a:ext uri="{9D8B030D-6E8A-4147-A177-3AD203B41FA5}">
                      <a16:colId xmlns:a16="http://schemas.microsoft.com/office/drawing/2014/main" xmlns="" val="3503053062"/>
                    </a:ext>
                  </a:extLst>
                </a:gridCol>
              </a:tblGrid>
              <a:tr h="5659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2017</a:t>
                      </a:r>
                    </a:p>
                    <a:p>
                      <a:pPr algn="ctr"/>
                      <a:r>
                        <a:rPr lang="en-GB" dirty="0" smtClean="0"/>
                        <a:t>NHFD 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2018 Hip</a:t>
                      </a:r>
                      <a:r>
                        <a:rPr lang="en-GB" baseline="0" dirty="0" smtClean="0"/>
                        <a:t> Sprint </a:t>
                      </a:r>
                    </a:p>
                    <a:p>
                      <a:pPr algn="ctr"/>
                      <a:r>
                        <a:rPr lang="en-GB" baseline="0" dirty="0" smtClean="0"/>
                        <a:t>Audit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 [30-day QI –audit]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[date] 2019</a:t>
                      </a:r>
                    </a:p>
                    <a:p>
                      <a:pPr marL="342900" indent="-342900" algn="ctr">
                        <a:buAutoNum type="arabicPlain" startAt="2019"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52929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   Physiotherapist Asses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4460543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   Day 0/1</a:t>
                      </a:r>
                      <a:r>
                        <a:rPr lang="en-GB" sz="1600" baseline="0" dirty="0" smtClean="0"/>
                        <a:t> mobilise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655009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3a. 2 hrs Rehab D0-7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662765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3b. Daily Physio D0-7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7105585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4.    2hrs Rehab Wk2+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8150245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5.    Seen</a:t>
                      </a:r>
                      <a:r>
                        <a:rPr lang="en-GB" sz="1600" baseline="0" dirty="0" smtClean="0"/>
                        <a:t> by next provider      </a:t>
                      </a:r>
                      <a:r>
                        <a:rPr lang="en-GB" sz="16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…….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within </a:t>
                      </a:r>
                      <a:r>
                        <a:rPr lang="en-GB" sz="1600" baseline="0" dirty="0" smtClean="0"/>
                        <a:t>72hrs (</a:t>
                      </a:r>
                      <a:r>
                        <a:rPr lang="en-GB" sz="1600" baseline="0" smtClean="0"/>
                        <a:t>if known)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439149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6.    Hip Fracture Governance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036925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7.    Transfer of Information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196483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622240" y="2913529"/>
            <a:ext cx="12528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File:&lt;strong&gt;Tick&lt;/strong&gt;-&lt;strong&gt;red&lt;/strong&gt;.png - Simple English Wikipedia, the fre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349" y="5242828"/>
            <a:ext cx="471488" cy="445556"/>
          </a:xfrm>
          <a:prstGeom prst="rect">
            <a:avLst/>
          </a:prstGeom>
        </p:spPr>
      </p:pic>
      <p:pic>
        <p:nvPicPr>
          <p:cNvPr id="8" name="Picture 7" descr="File:&lt;strong&gt;Tick&lt;/strong&gt;-&lt;strong&gt;red&lt;/strong&gt;.png - Simple English Wikipedia, the fre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349" y="5884891"/>
            <a:ext cx="471488" cy="445556"/>
          </a:xfrm>
          <a:prstGeom prst="rect">
            <a:avLst/>
          </a:prstGeom>
        </p:spPr>
      </p:pic>
      <p:pic>
        <p:nvPicPr>
          <p:cNvPr id="14" name="Picture 13" descr="Favorite GABA(A/B) agonist/antagonist - The Pub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797" y="2368386"/>
            <a:ext cx="692593" cy="69583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746" y="151050"/>
            <a:ext cx="2039977" cy="54563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7622238" y="3549525"/>
            <a:ext cx="12528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622239" y="2387310"/>
            <a:ext cx="12528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4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wnload [Read-Only]" id="{AA2C2B42-5821-4C98-BD8A-F86B8E242564}" vid="{449D175A-D595-4D95-920A-01F9D50091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CSP_Corporate Powerpoint Template 2018</Template>
  <TotalTime>5</TotalTime>
  <Words>487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[Our] Hip Sprint Local Audit Results</vt:lpstr>
    </vt:vector>
  </TitlesOfParts>
  <Company>The Chartered Society of Physiotherapy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[Our] Hip Sprint Local Audit Results</dc:title>
  <dc:creator>Pip White</dc:creator>
  <cp:lastModifiedBy>Pip White</cp:lastModifiedBy>
  <cp:revision>5</cp:revision>
  <dcterms:created xsi:type="dcterms:W3CDTF">2019-10-24T11:26:32Z</dcterms:created>
  <dcterms:modified xsi:type="dcterms:W3CDTF">2020-01-31T11:01:47Z</dcterms:modified>
</cp:coreProperties>
</file>