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1" r:id="rId3"/>
    <p:sldId id="257" r:id="rId4"/>
    <p:sldId id="258" r:id="rId5"/>
    <p:sldId id="274" r:id="rId6"/>
    <p:sldId id="268" r:id="rId7"/>
    <p:sldId id="266" r:id="rId8"/>
    <p:sldId id="259" r:id="rId9"/>
    <p:sldId id="278" r:id="rId10"/>
    <p:sldId id="280" r:id="rId11"/>
    <p:sldId id="279" r:id="rId12"/>
    <p:sldId id="260" r:id="rId13"/>
    <p:sldId id="261" r:id="rId14"/>
    <p:sldId id="262" r:id="rId15"/>
    <p:sldId id="269" r:id="rId16"/>
    <p:sldId id="270" r:id="rId17"/>
    <p:sldId id="263" r:id="rId18"/>
    <p:sldId id="277" r:id="rId19"/>
    <p:sldId id="281" r:id="rId20"/>
    <p:sldId id="264" r:id="rId21"/>
    <p:sldId id="265" r:id="rId22"/>
    <p:sldId id="272" r:id="rId23"/>
    <p:sldId id="273" r:id="rId2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6248" autoAdjust="0"/>
  </p:normalViewPr>
  <p:slideViewPr>
    <p:cSldViewPr snapToGrid="0">
      <p:cViewPr varScale="1">
        <p:scale>
          <a:sx n="49" d="100"/>
          <a:sy n="49" d="100"/>
        </p:scale>
        <p:origin x="15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3FE98-5BB9-4D3B-9C11-D2DF453CB48A}"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CAAB350B-709B-49A8-8B47-5B6603D1C370}">
      <dgm:prSet phldrT="[Text]" custT="1"/>
      <dgm:spPr/>
      <dgm:t>
        <a:bodyPr/>
        <a:lstStyle/>
        <a:p>
          <a:r>
            <a:rPr lang="en-GB" sz="1600" dirty="0" smtClean="0"/>
            <a:t> </a:t>
          </a:r>
          <a:r>
            <a:rPr lang="en-GB" sz="2400" dirty="0" smtClean="0"/>
            <a:t>Challenges on a National level:</a:t>
          </a:r>
          <a:endParaRPr lang="en-GB" sz="2400" dirty="0"/>
        </a:p>
      </dgm:t>
    </dgm:pt>
    <dgm:pt modelId="{BFA9DE5B-A60B-440E-82E2-EFF301F0C946}" type="parTrans" cxnId="{EC68956C-0AF6-4B92-AA7B-41ABF694FFBE}">
      <dgm:prSet/>
      <dgm:spPr/>
      <dgm:t>
        <a:bodyPr/>
        <a:lstStyle/>
        <a:p>
          <a:endParaRPr lang="en-GB"/>
        </a:p>
      </dgm:t>
    </dgm:pt>
    <dgm:pt modelId="{E0669E78-AB0E-4007-B957-2DCD7FE43158}" type="sibTrans" cxnId="{EC68956C-0AF6-4B92-AA7B-41ABF694FFBE}">
      <dgm:prSet/>
      <dgm:spPr/>
      <dgm:t>
        <a:bodyPr/>
        <a:lstStyle/>
        <a:p>
          <a:endParaRPr lang="en-GB"/>
        </a:p>
      </dgm:t>
    </dgm:pt>
    <dgm:pt modelId="{F3FA8A81-937E-45FC-B83F-2B50DAAD8D53}">
      <dgm:prSet phldrT="[Text]" custT="1"/>
      <dgm:spPr/>
      <dgm:t>
        <a:bodyPr/>
        <a:lstStyle/>
        <a:p>
          <a:r>
            <a:rPr lang="en-GB" sz="1600" dirty="0" smtClean="0"/>
            <a:t>Data protection: Consent, and what is the data being used for?</a:t>
          </a:r>
          <a:endParaRPr lang="en-GB" sz="1600" dirty="0"/>
        </a:p>
      </dgm:t>
    </dgm:pt>
    <dgm:pt modelId="{F5CD7F25-53E8-49E5-A9FE-99237A8958A9}" type="parTrans" cxnId="{F035DFBB-9CEF-4E73-8E11-6FD12191390D}">
      <dgm:prSet/>
      <dgm:spPr/>
      <dgm:t>
        <a:bodyPr/>
        <a:lstStyle/>
        <a:p>
          <a:endParaRPr lang="en-GB"/>
        </a:p>
      </dgm:t>
    </dgm:pt>
    <dgm:pt modelId="{585C4245-7F8F-42E2-96E4-8D7FA6ED7D39}" type="sibTrans" cxnId="{F035DFBB-9CEF-4E73-8E11-6FD12191390D}">
      <dgm:prSet/>
      <dgm:spPr/>
      <dgm:t>
        <a:bodyPr/>
        <a:lstStyle/>
        <a:p>
          <a:endParaRPr lang="en-GB"/>
        </a:p>
      </dgm:t>
    </dgm:pt>
    <dgm:pt modelId="{34E67DD9-E2FF-43C6-86BA-D6B59BE19C76}">
      <dgm:prSet phldrT="[Text]" custT="1"/>
      <dgm:spPr/>
      <dgm:t>
        <a:bodyPr/>
        <a:lstStyle/>
        <a:p>
          <a:r>
            <a:rPr lang="en-GB" sz="1600" dirty="0" smtClean="0"/>
            <a:t>Money to implement technology.</a:t>
          </a:r>
          <a:endParaRPr lang="en-GB" sz="1600" dirty="0"/>
        </a:p>
      </dgm:t>
    </dgm:pt>
    <dgm:pt modelId="{74E85645-326C-420D-886E-1EFD0285C489}" type="parTrans" cxnId="{20173AFA-BCAD-44F7-90CC-7B70953329D1}">
      <dgm:prSet/>
      <dgm:spPr/>
      <dgm:t>
        <a:bodyPr/>
        <a:lstStyle/>
        <a:p>
          <a:endParaRPr lang="en-GB"/>
        </a:p>
      </dgm:t>
    </dgm:pt>
    <dgm:pt modelId="{FCE7FFCA-CE39-4D75-842E-80FD3A037659}" type="sibTrans" cxnId="{20173AFA-BCAD-44F7-90CC-7B70953329D1}">
      <dgm:prSet/>
      <dgm:spPr/>
      <dgm:t>
        <a:bodyPr/>
        <a:lstStyle/>
        <a:p>
          <a:endParaRPr lang="en-GB"/>
        </a:p>
      </dgm:t>
    </dgm:pt>
    <dgm:pt modelId="{FBED29D1-478F-4BCD-88B4-E426A116C549}">
      <dgm:prSet phldrT="[Text]" custT="1"/>
      <dgm:spPr/>
      <dgm:t>
        <a:bodyPr/>
        <a:lstStyle/>
        <a:p>
          <a:r>
            <a:rPr lang="en-GB" sz="1600" dirty="0" smtClean="0"/>
            <a:t>Workforce: We are trained clinicians not statisticians. </a:t>
          </a:r>
          <a:endParaRPr lang="en-GB" sz="1600" dirty="0"/>
        </a:p>
      </dgm:t>
    </dgm:pt>
    <dgm:pt modelId="{94AC4EBD-C006-4E40-8C2D-EED8B3596D39}" type="parTrans" cxnId="{F50F1C6F-4EA7-4C82-9573-7C614B4B76B7}">
      <dgm:prSet/>
      <dgm:spPr/>
      <dgm:t>
        <a:bodyPr/>
        <a:lstStyle/>
        <a:p>
          <a:endParaRPr lang="en-GB"/>
        </a:p>
      </dgm:t>
    </dgm:pt>
    <dgm:pt modelId="{BDB43681-1B5E-41EC-B1B6-EA3DB8D915EF}" type="sibTrans" cxnId="{F50F1C6F-4EA7-4C82-9573-7C614B4B76B7}">
      <dgm:prSet/>
      <dgm:spPr/>
      <dgm:t>
        <a:bodyPr/>
        <a:lstStyle/>
        <a:p>
          <a:endParaRPr lang="en-GB"/>
        </a:p>
      </dgm:t>
    </dgm:pt>
    <dgm:pt modelId="{8539A3C9-36AF-40BA-BE08-E5AA1FA60DAF}">
      <dgm:prSet phldrT="[Text]" custT="1"/>
      <dgm:spPr/>
      <dgm:t>
        <a:bodyPr/>
        <a:lstStyle/>
        <a:p>
          <a:r>
            <a:rPr lang="en-GB" sz="1600" dirty="0" smtClean="0"/>
            <a:t>Upscaling across the entire NHS (umbrella, extrapolate from trust to trust)</a:t>
          </a:r>
          <a:endParaRPr lang="en-GB" sz="1600" dirty="0"/>
        </a:p>
      </dgm:t>
    </dgm:pt>
    <dgm:pt modelId="{C5BFBD0D-D0DD-42BF-8BBC-BB1C27E24B5F}" type="parTrans" cxnId="{32200FD7-35FB-4229-9D1E-5FB4E643D97E}">
      <dgm:prSet/>
      <dgm:spPr/>
      <dgm:t>
        <a:bodyPr/>
        <a:lstStyle/>
        <a:p>
          <a:endParaRPr lang="en-GB"/>
        </a:p>
      </dgm:t>
    </dgm:pt>
    <dgm:pt modelId="{16090125-7F5B-42D1-AC2A-C6815074197C}" type="sibTrans" cxnId="{32200FD7-35FB-4229-9D1E-5FB4E643D97E}">
      <dgm:prSet/>
      <dgm:spPr/>
      <dgm:t>
        <a:bodyPr/>
        <a:lstStyle/>
        <a:p>
          <a:endParaRPr lang="en-GB"/>
        </a:p>
      </dgm:t>
    </dgm:pt>
    <dgm:pt modelId="{9A2811D3-9BD0-4D44-A3D4-D618DB848DE9}">
      <dgm:prSet phldrT="[Text]" custT="1"/>
      <dgm:spPr/>
      <dgm:t>
        <a:bodyPr/>
        <a:lstStyle/>
        <a:p>
          <a:r>
            <a:rPr lang="en-GB" sz="1600" dirty="0" smtClean="0"/>
            <a:t>Responsibilities in safe use of technology, ethics</a:t>
          </a:r>
          <a:endParaRPr lang="en-GB" sz="1600" dirty="0"/>
        </a:p>
      </dgm:t>
    </dgm:pt>
    <dgm:pt modelId="{A9EC36F3-71E6-4323-9CF8-530CB0CF6BDB}" type="parTrans" cxnId="{BCFD2F66-9220-4667-B09A-0336B6BAACA0}">
      <dgm:prSet/>
      <dgm:spPr/>
      <dgm:t>
        <a:bodyPr/>
        <a:lstStyle/>
        <a:p>
          <a:endParaRPr lang="en-GB"/>
        </a:p>
      </dgm:t>
    </dgm:pt>
    <dgm:pt modelId="{122F935B-A1A2-4D0B-8B91-666EC30F0AB3}" type="sibTrans" cxnId="{BCFD2F66-9220-4667-B09A-0336B6BAACA0}">
      <dgm:prSet/>
      <dgm:spPr/>
      <dgm:t>
        <a:bodyPr/>
        <a:lstStyle/>
        <a:p>
          <a:endParaRPr lang="en-GB"/>
        </a:p>
      </dgm:t>
    </dgm:pt>
    <dgm:pt modelId="{3194714E-D1F9-43EC-8578-227EF19525F4}">
      <dgm:prSet phldrT="[Text]" custT="1"/>
      <dgm:spPr/>
      <dgm:t>
        <a:bodyPr/>
        <a:lstStyle/>
        <a:p>
          <a:r>
            <a:rPr lang="en-GB" sz="1600" dirty="0" smtClean="0"/>
            <a:t>Will this replace the human aspect of care?</a:t>
          </a:r>
          <a:endParaRPr lang="en-GB" sz="1600" dirty="0"/>
        </a:p>
      </dgm:t>
    </dgm:pt>
    <dgm:pt modelId="{60666B91-B062-48E7-8B24-ACFA3D594BBE}" type="parTrans" cxnId="{BA1F49AA-D880-4172-B5B8-177FBD6F8714}">
      <dgm:prSet/>
      <dgm:spPr/>
      <dgm:t>
        <a:bodyPr/>
        <a:lstStyle/>
        <a:p>
          <a:endParaRPr lang="en-GB"/>
        </a:p>
      </dgm:t>
    </dgm:pt>
    <dgm:pt modelId="{2221E4F5-6A6C-41A2-AC0B-4CAF72EA5E9F}" type="sibTrans" cxnId="{BA1F49AA-D880-4172-B5B8-177FBD6F8714}">
      <dgm:prSet/>
      <dgm:spPr/>
      <dgm:t>
        <a:bodyPr/>
        <a:lstStyle/>
        <a:p>
          <a:endParaRPr lang="en-GB"/>
        </a:p>
      </dgm:t>
    </dgm:pt>
    <dgm:pt modelId="{018AB91A-2CCE-4133-9268-E60F985AE9BC}">
      <dgm:prSet phldrT="[Text]" custT="1"/>
      <dgm:spPr/>
      <dgm:t>
        <a:bodyPr/>
        <a:lstStyle/>
        <a:p>
          <a:r>
            <a:rPr lang="en-GB" sz="1600" dirty="0" smtClean="0"/>
            <a:t>Upskilling staff in the use of technology, intro in </a:t>
          </a:r>
          <a:r>
            <a:rPr lang="en-GB" sz="1600" dirty="0" err="1" smtClean="0"/>
            <a:t>uni</a:t>
          </a:r>
          <a:r>
            <a:rPr lang="en-GB" sz="1600" dirty="0" smtClean="0"/>
            <a:t> curriculum </a:t>
          </a:r>
          <a:endParaRPr lang="en-GB" sz="1600" dirty="0"/>
        </a:p>
      </dgm:t>
    </dgm:pt>
    <dgm:pt modelId="{D76ECD89-5EC5-4C5A-BF56-E3DCA057BC95}" type="parTrans" cxnId="{E065F1F0-DF44-4772-A3EC-46395E732C53}">
      <dgm:prSet/>
      <dgm:spPr/>
      <dgm:t>
        <a:bodyPr/>
        <a:lstStyle/>
        <a:p>
          <a:endParaRPr lang="en-GB"/>
        </a:p>
      </dgm:t>
    </dgm:pt>
    <dgm:pt modelId="{4B45C30D-F88C-4F86-B330-FB57FBBE3B5F}" type="sibTrans" cxnId="{E065F1F0-DF44-4772-A3EC-46395E732C53}">
      <dgm:prSet/>
      <dgm:spPr/>
      <dgm:t>
        <a:bodyPr/>
        <a:lstStyle/>
        <a:p>
          <a:endParaRPr lang="en-GB"/>
        </a:p>
      </dgm:t>
    </dgm:pt>
    <dgm:pt modelId="{BFCE09BB-989E-4A5F-99C7-E1741D0F6B4E}">
      <dgm:prSet phldrT="[Text]"/>
      <dgm:spPr/>
      <dgm:t>
        <a:bodyPr/>
        <a:lstStyle/>
        <a:p>
          <a:endParaRPr lang="en-GB" dirty="0"/>
        </a:p>
      </dgm:t>
    </dgm:pt>
    <dgm:pt modelId="{18AF824C-C6E7-48E6-AB58-6B89D68A4C0E}" type="parTrans" cxnId="{8507A829-D574-4A9B-BFC0-389C76610954}">
      <dgm:prSet/>
      <dgm:spPr/>
      <dgm:t>
        <a:bodyPr/>
        <a:lstStyle/>
        <a:p>
          <a:endParaRPr lang="en-GB"/>
        </a:p>
      </dgm:t>
    </dgm:pt>
    <dgm:pt modelId="{87DF654A-DE55-404E-963F-8893EDEE11B7}" type="sibTrans" cxnId="{8507A829-D574-4A9B-BFC0-389C76610954}">
      <dgm:prSet/>
      <dgm:spPr/>
      <dgm:t>
        <a:bodyPr/>
        <a:lstStyle/>
        <a:p>
          <a:endParaRPr lang="en-GB"/>
        </a:p>
      </dgm:t>
    </dgm:pt>
    <dgm:pt modelId="{54404C06-B90E-4155-8DA5-8376CD890D6E}">
      <dgm:prSet phldrT="[Text]" custT="1"/>
      <dgm:spPr/>
      <dgm:t>
        <a:bodyPr/>
        <a:lstStyle/>
        <a:p>
          <a:r>
            <a:rPr lang="en-GB" sz="1600" dirty="0" smtClean="0"/>
            <a:t>Clinicians having the time for this project and other projects </a:t>
          </a:r>
          <a:endParaRPr lang="en-GB" sz="1600" dirty="0"/>
        </a:p>
      </dgm:t>
    </dgm:pt>
    <dgm:pt modelId="{1A48E44C-7673-45CB-A5BC-405EB8A69BC0}" type="parTrans" cxnId="{C4C51029-B80F-4B4B-BF0A-C0744C856EC5}">
      <dgm:prSet/>
      <dgm:spPr/>
      <dgm:t>
        <a:bodyPr/>
        <a:lstStyle/>
        <a:p>
          <a:endParaRPr lang="en-GB"/>
        </a:p>
      </dgm:t>
    </dgm:pt>
    <dgm:pt modelId="{109C3EDF-9207-4A3C-9CB6-7F15FB842F16}" type="sibTrans" cxnId="{C4C51029-B80F-4B4B-BF0A-C0744C856EC5}">
      <dgm:prSet/>
      <dgm:spPr/>
      <dgm:t>
        <a:bodyPr/>
        <a:lstStyle/>
        <a:p>
          <a:endParaRPr lang="en-GB"/>
        </a:p>
      </dgm:t>
    </dgm:pt>
    <dgm:pt modelId="{86FF9127-C94E-4F70-BA9F-71EDBC3D0BF3}" type="pres">
      <dgm:prSet presAssocID="{AA63FE98-5BB9-4D3B-9C11-D2DF453CB48A}" presName="cycle" presStyleCnt="0">
        <dgm:presLayoutVars>
          <dgm:chMax val="1"/>
          <dgm:dir/>
          <dgm:animLvl val="ctr"/>
          <dgm:resizeHandles val="exact"/>
        </dgm:presLayoutVars>
      </dgm:prSet>
      <dgm:spPr/>
      <dgm:t>
        <a:bodyPr/>
        <a:lstStyle/>
        <a:p>
          <a:endParaRPr lang="en-GB"/>
        </a:p>
      </dgm:t>
    </dgm:pt>
    <dgm:pt modelId="{44F5592C-1F35-41E7-A532-4F31300F8223}" type="pres">
      <dgm:prSet presAssocID="{CAAB350B-709B-49A8-8B47-5B6603D1C370}" presName="centerShape" presStyleLbl="node0" presStyleIdx="0" presStyleCnt="1" custScaleX="186392"/>
      <dgm:spPr/>
      <dgm:t>
        <a:bodyPr/>
        <a:lstStyle/>
        <a:p>
          <a:endParaRPr lang="en-GB"/>
        </a:p>
      </dgm:t>
    </dgm:pt>
    <dgm:pt modelId="{F89DB3F5-8B18-44C9-85A4-6EAA2A46ADD9}" type="pres">
      <dgm:prSet presAssocID="{F5CD7F25-53E8-49E5-A9FE-99237A8958A9}" presName="Name9" presStyleLbl="parChTrans1D2" presStyleIdx="0" presStyleCnt="8"/>
      <dgm:spPr/>
      <dgm:t>
        <a:bodyPr/>
        <a:lstStyle/>
        <a:p>
          <a:endParaRPr lang="en-GB"/>
        </a:p>
      </dgm:t>
    </dgm:pt>
    <dgm:pt modelId="{83E4AE00-169F-4879-9A33-00AE2DEC8D55}" type="pres">
      <dgm:prSet presAssocID="{F5CD7F25-53E8-49E5-A9FE-99237A8958A9}" presName="connTx" presStyleLbl="parChTrans1D2" presStyleIdx="0" presStyleCnt="8"/>
      <dgm:spPr/>
      <dgm:t>
        <a:bodyPr/>
        <a:lstStyle/>
        <a:p>
          <a:endParaRPr lang="en-GB"/>
        </a:p>
      </dgm:t>
    </dgm:pt>
    <dgm:pt modelId="{A12A1D33-E7FD-41CA-8190-4082AAD93853}" type="pres">
      <dgm:prSet presAssocID="{F3FA8A81-937E-45FC-B83F-2B50DAAD8D53}" presName="node" presStyleLbl="node1" presStyleIdx="0" presStyleCnt="8" custScaleX="186392" custRadScaleRad="94727" custRadScaleInc="10835">
        <dgm:presLayoutVars>
          <dgm:bulletEnabled val="1"/>
        </dgm:presLayoutVars>
      </dgm:prSet>
      <dgm:spPr/>
      <dgm:t>
        <a:bodyPr/>
        <a:lstStyle/>
        <a:p>
          <a:endParaRPr lang="en-GB"/>
        </a:p>
      </dgm:t>
    </dgm:pt>
    <dgm:pt modelId="{297AF788-AA74-4A6C-AE8F-1BCE0DE75782}" type="pres">
      <dgm:prSet presAssocID="{74E85645-326C-420D-886E-1EFD0285C489}" presName="Name9" presStyleLbl="parChTrans1D2" presStyleIdx="1" presStyleCnt="8"/>
      <dgm:spPr/>
      <dgm:t>
        <a:bodyPr/>
        <a:lstStyle/>
        <a:p>
          <a:endParaRPr lang="en-GB"/>
        </a:p>
      </dgm:t>
    </dgm:pt>
    <dgm:pt modelId="{611C5EC6-7965-4244-9201-02EED212E050}" type="pres">
      <dgm:prSet presAssocID="{74E85645-326C-420D-886E-1EFD0285C489}" presName="connTx" presStyleLbl="parChTrans1D2" presStyleIdx="1" presStyleCnt="8"/>
      <dgm:spPr/>
      <dgm:t>
        <a:bodyPr/>
        <a:lstStyle/>
        <a:p>
          <a:endParaRPr lang="en-GB"/>
        </a:p>
      </dgm:t>
    </dgm:pt>
    <dgm:pt modelId="{424A4AB0-91C8-469C-B36F-40AB9C6E1BF5}" type="pres">
      <dgm:prSet presAssocID="{34E67DD9-E2FF-43C6-86BA-D6B59BE19C76}" presName="node" presStyleLbl="node1" presStyleIdx="1" presStyleCnt="8" custScaleX="145394" custRadScaleRad="145422" custRadScaleInc="75728">
        <dgm:presLayoutVars>
          <dgm:bulletEnabled val="1"/>
        </dgm:presLayoutVars>
      </dgm:prSet>
      <dgm:spPr/>
      <dgm:t>
        <a:bodyPr/>
        <a:lstStyle/>
        <a:p>
          <a:endParaRPr lang="en-GB"/>
        </a:p>
      </dgm:t>
    </dgm:pt>
    <dgm:pt modelId="{97127C39-7A88-418E-9C92-E7030E5129CE}" type="pres">
      <dgm:prSet presAssocID="{94AC4EBD-C006-4E40-8C2D-EED8B3596D39}" presName="Name9" presStyleLbl="parChTrans1D2" presStyleIdx="2" presStyleCnt="8"/>
      <dgm:spPr/>
      <dgm:t>
        <a:bodyPr/>
        <a:lstStyle/>
        <a:p>
          <a:endParaRPr lang="en-GB"/>
        </a:p>
      </dgm:t>
    </dgm:pt>
    <dgm:pt modelId="{7DF9BB6E-88DE-4AC5-B0DB-5E34F4590BD1}" type="pres">
      <dgm:prSet presAssocID="{94AC4EBD-C006-4E40-8C2D-EED8B3596D39}" presName="connTx" presStyleLbl="parChTrans1D2" presStyleIdx="2" presStyleCnt="8"/>
      <dgm:spPr/>
      <dgm:t>
        <a:bodyPr/>
        <a:lstStyle/>
        <a:p>
          <a:endParaRPr lang="en-GB"/>
        </a:p>
      </dgm:t>
    </dgm:pt>
    <dgm:pt modelId="{12D3038E-D9AD-4ACF-950F-7AD3E867848A}" type="pres">
      <dgm:prSet presAssocID="{FBED29D1-478F-4BCD-88B4-E426A116C549}" presName="node" presStyleLbl="node1" presStyleIdx="2" presStyleCnt="8" custScaleX="161187" custRadScaleRad="156717" custRadScaleInc="17394">
        <dgm:presLayoutVars>
          <dgm:bulletEnabled val="1"/>
        </dgm:presLayoutVars>
      </dgm:prSet>
      <dgm:spPr/>
      <dgm:t>
        <a:bodyPr/>
        <a:lstStyle/>
        <a:p>
          <a:endParaRPr lang="en-GB"/>
        </a:p>
      </dgm:t>
    </dgm:pt>
    <dgm:pt modelId="{148BE6F6-BB91-440F-9F7F-75008B8D247D}" type="pres">
      <dgm:prSet presAssocID="{A9EC36F3-71E6-4323-9CF8-530CB0CF6BDB}" presName="Name9" presStyleLbl="parChTrans1D2" presStyleIdx="3" presStyleCnt="8"/>
      <dgm:spPr/>
      <dgm:t>
        <a:bodyPr/>
        <a:lstStyle/>
        <a:p>
          <a:endParaRPr lang="en-GB"/>
        </a:p>
      </dgm:t>
    </dgm:pt>
    <dgm:pt modelId="{7C88439C-9861-4496-9B61-172CC61157B8}" type="pres">
      <dgm:prSet presAssocID="{A9EC36F3-71E6-4323-9CF8-530CB0CF6BDB}" presName="connTx" presStyleLbl="parChTrans1D2" presStyleIdx="3" presStyleCnt="8"/>
      <dgm:spPr/>
      <dgm:t>
        <a:bodyPr/>
        <a:lstStyle/>
        <a:p>
          <a:endParaRPr lang="en-GB"/>
        </a:p>
      </dgm:t>
    </dgm:pt>
    <dgm:pt modelId="{3333C669-2975-422D-BE4C-77F8FA3656AA}" type="pres">
      <dgm:prSet presAssocID="{9A2811D3-9BD0-4D44-A3D4-D618DB848DE9}" presName="node" presStyleLbl="node1" presStyleIdx="3" presStyleCnt="8" custScaleX="142041" custScaleY="106013" custRadScaleRad="148997" custRadScaleInc="-51962">
        <dgm:presLayoutVars>
          <dgm:bulletEnabled val="1"/>
        </dgm:presLayoutVars>
      </dgm:prSet>
      <dgm:spPr/>
      <dgm:t>
        <a:bodyPr/>
        <a:lstStyle/>
        <a:p>
          <a:endParaRPr lang="en-GB"/>
        </a:p>
      </dgm:t>
    </dgm:pt>
    <dgm:pt modelId="{301DA373-BFFE-4C3F-9E26-752485C868A5}" type="pres">
      <dgm:prSet presAssocID="{C5BFBD0D-D0DD-42BF-8BBC-BB1C27E24B5F}" presName="Name9" presStyleLbl="parChTrans1D2" presStyleIdx="4" presStyleCnt="8"/>
      <dgm:spPr/>
      <dgm:t>
        <a:bodyPr/>
        <a:lstStyle/>
        <a:p>
          <a:endParaRPr lang="en-GB"/>
        </a:p>
      </dgm:t>
    </dgm:pt>
    <dgm:pt modelId="{60BC2B81-AD47-40E0-8BCD-0A0EB73BDAF7}" type="pres">
      <dgm:prSet presAssocID="{C5BFBD0D-D0DD-42BF-8BBC-BB1C27E24B5F}" presName="connTx" presStyleLbl="parChTrans1D2" presStyleIdx="4" presStyleCnt="8"/>
      <dgm:spPr/>
      <dgm:t>
        <a:bodyPr/>
        <a:lstStyle/>
        <a:p>
          <a:endParaRPr lang="en-GB"/>
        </a:p>
      </dgm:t>
    </dgm:pt>
    <dgm:pt modelId="{10943144-ECA3-4EED-8567-B441FE4560B5}" type="pres">
      <dgm:prSet presAssocID="{8539A3C9-36AF-40BA-BE08-E5AA1FA60DAF}" presName="node" presStyleLbl="node1" presStyleIdx="4" presStyleCnt="8" custScaleX="220300" custRadScaleRad="95411" custRadScaleInc="18858">
        <dgm:presLayoutVars>
          <dgm:bulletEnabled val="1"/>
        </dgm:presLayoutVars>
      </dgm:prSet>
      <dgm:spPr/>
      <dgm:t>
        <a:bodyPr/>
        <a:lstStyle/>
        <a:p>
          <a:endParaRPr lang="en-GB"/>
        </a:p>
      </dgm:t>
    </dgm:pt>
    <dgm:pt modelId="{7086128A-2E67-4727-A9D2-DAC64AB3791B}" type="pres">
      <dgm:prSet presAssocID="{60666B91-B062-48E7-8B24-ACFA3D594BBE}" presName="Name9" presStyleLbl="parChTrans1D2" presStyleIdx="5" presStyleCnt="8"/>
      <dgm:spPr/>
      <dgm:t>
        <a:bodyPr/>
        <a:lstStyle/>
        <a:p>
          <a:endParaRPr lang="en-GB"/>
        </a:p>
      </dgm:t>
    </dgm:pt>
    <dgm:pt modelId="{EE60EF7A-F707-47CE-ABE6-9E69A3B45122}" type="pres">
      <dgm:prSet presAssocID="{60666B91-B062-48E7-8B24-ACFA3D594BBE}" presName="connTx" presStyleLbl="parChTrans1D2" presStyleIdx="5" presStyleCnt="8"/>
      <dgm:spPr/>
      <dgm:t>
        <a:bodyPr/>
        <a:lstStyle/>
        <a:p>
          <a:endParaRPr lang="en-GB"/>
        </a:p>
      </dgm:t>
    </dgm:pt>
    <dgm:pt modelId="{D1C5FC3F-A4CF-43B6-A044-41EFE7AB8E23}" type="pres">
      <dgm:prSet presAssocID="{3194714E-D1F9-43EC-8578-227EF19525F4}" presName="node" presStyleLbl="node1" presStyleIdx="5" presStyleCnt="8" custScaleX="146404" custRadScaleRad="152635" custRadScaleInc="73981">
        <dgm:presLayoutVars>
          <dgm:bulletEnabled val="1"/>
        </dgm:presLayoutVars>
      </dgm:prSet>
      <dgm:spPr/>
      <dgm:t>
        <a:bodyPr/>
        <a:lstStyle/>
        <a:p>
          <a:endParaRPr lang="en-GB"/>
        </a:p>
      </dgm:t>
    </dgm:pt>
    <dgm:pt modelId="{0DA6EA22-3F53-4CE4-8F1D-6EADE28DB860}" type="pres">
      <dgm:prSet presAssocID="{D76ECD89-5EC5-4C5A-BF56-E3DCA057BC95}" presName="Name9" presStyleLbl="parChTrans1D2" presStyleIdx="6" presStyleCnt="8"/>
      <dgm:spPr/>
      <dgm:t>
        <a:bodyPr/>
        <a:lstStyle/>
        <a:p>
          <a:endParaRPr lang="en-GB"/>
        </a:p>
      </dgm:t>
    </dgm:pt>
    <dgm:pt modelId="{21D8675D-4F0C-4566-8851-45E224C0F7D0}" type="pres">
      <dgm:prSet presAssocID="{D76ECD89-5EC5-4C5A-BF56-E3DCA057BC95}" presName="connTx" presStyleLbl="parChTrans1D2" presStyleIdx="6" presStyleCnt="8"/>
      <dgm:spPr/>
      <dgm:t>
        <a:bodyPr/>
        <a:lstStyle/>
        <a:p>
          <a:endParaRPr lang="en-GB"/>
        </a:p>
      </dgm:t>
    </dgm:pt>
    <dgm:pt modelId="{6B7DC1E2-C15C-431C-B440-6730A2DB02ED}" type="pres">
      <dgm:prSet presAssocID="{018AB91A-2CCE-4133-9268-E60F985AE9BC}" presName="node" presStyleLbl="node1" presStyleIdx="6" presStyleCnt="8" custScaleX="164173" custRadScaleRad="143754" custRadScaleInc="-3091">
        <dgm:presLayoutVars>
          <dgm:bulletEnabled val="1"/>
        </dgm:presLayoutVars>
      </dgm:prSet>
      <dgm:spPr/>
      <dgm:t>
        <a:bodyPr/>
        <a:lstStyle/>
        <a:p>
          <a:endParaRPr lang="en-GB"/>
        </a:p>
      </dgm:t>
    </dgm:pt>
    <dgm:pt modelId="{284DD281-816F-43DF-83D9-565A5DC12559}" type="pres">
      <dgm:prSet presAssocID="{1A48E44C-7673-45CB-A5BC-405EB8A69BC0}" presName="Name9" presStyleLbl="parChTrans1D2" presStyleIdx="7" presStyleCnt="8"/>
      <dgm:spPr/>
      <dgm:t>
        <a:bodyPr/>
        <a:lstStyle/>
        <a:p>
          <a:endParaRPr lang="en-GB"/>
        </a:p>
      </dgm:t>
    </dgm:pt>
    <dgm:pt modelId="{B0C35652-B6B3-4429-8C7C-80FD85AEAF9C}" type="pres">
      <dgm:prSet presAssocID="{1A48E44C-7673-45CB-A5BC-405EB8A69BC0}" presName="connTx" presStyleLbl="parChTrans1D2" presStyleIdx="7" presStyleCnt="8"/>
      <dgm:spPr/>
      <dgm:t>
        <a:bodyPr/>
        <a:lstStyle/>
        <a:p>
          <a:endParaRPr lang="en-GB"/>
        </a:p>
      </dgm:t>
    </dgm:pt>
    <dgm:pt modelId="{E583265C-3820-4B93-B03C-A574BFAD8AAA}" type="pres">
      <dgm:prSet presAssocID="{54404C06-B90E-4155-8DA5-8376CD890D6E}" presName="node" presStyleLbl="node1" presStyleIdx="7" presStyleCnt="8" custScaleX="177933" custRadScaleRad="137031" custRadScaleInc="-44604">
        <dgm:presLayoutVars>
          <dgm:bulletEnabled val="1"/>
        </dgm:presLayoutVars>
      </dgm:prSet>
      <dgm:spPr/>
      <dgm:t>
        <a:bodyPr/>
        <a:lstStyle/>
        <a:p>
          <a:endParaRPr lang="en-GB"/>
        </a:p>
      </dgm:t>
    </dgm:pt>
  </dgm:ptLst>
  <dgm:cxnLst>
    <dgm:cxn modelId="{FD9035A4-4A80-40FC-B991-5FC0C5956BAF}" type="presOf" srcId="{A9EC36F3-71E6-4323-9CF8-530CB0CF6BDB}" destId="{148BE6F6-BB91-440F-9F7F-75008B8D247D}" srcOrd="0" destOrd="0" presId="urn:microsoft.com/office/officeart/2005/8/layout/radial1"/>
    <dgm:cxn modelId="{9661CE8E-C377-4DB8-9453-323345271F22}" type="presOf" srcId="{018AB91A-2CCE-4133-9268-E60F985AE9BC}" destId="{6B7DC1E2-C15C-431C-B440-6730A2DB02ED}" srcOrd="0" destOrd="0" presId="urn:microsoft.com/office/officeart/2005/8/layout/radial1"/>
    <dgm:cxn modelId="{9F8590DE-1DAD-45B1-9F7B-69A6F7C1F10F}" type="presOf" srcId="{F3FA8A81-937E-45FC-B83F-2B50DAAD8D53}" destId="{A12A1D33-E7FD-41CA-8190-4082AAD93853}" srcOrd="0" destOrd="0" presId="urn:microsoft.com/office/officeart/2005/8/layout/radial1"/>
    <dgm:cxn modelId="{A357AAC3-9FE7-4EC5-B4C4-BA52BC2F7822}" type="presOf" srcId="{60666B91-B062-48E7-8B24-ACFA3D594BBE}" destId="{EE60EF7A-F707-47CE-ABE6-9E69A3B45122}" srcOrd="1" destOrd="0" presId="urn:microsoft.com/office/officeart/2005/8/layout/radial1"/>
    <dgm:cxn modelId="{59031C6C-672A-4D18-BBC0-97B962482B3F}" type="presOf" srcId="{D76ECD89-5EC5-4C5A-BF56-E3DCA057BC95}" destId="{21D8675D-4F0C-4566-8851-45E224C0F7D0}" srcOrd="1" destOrd="0" presId="urn:microsoft.com/office/officeart/2005/8/layout/radial1"/>
    <dgm:cxn modelId="{19B7BF18-CA58-48DD-B8DF-6B0BCA3E5988}" type="presOf" srcId="{C5BFBD0D-D0DD-42BF-8BBC-BB1C27E24B5F}" destId="{301DA373-BFFE-4C3F-9E26-752485C868A5}" srcOrd="0" destOrd="0" presId="urn:microsoft.com/office/officeart/2005/8/layout/radial1"/>
    <dgm:cxn modelId="{61C0F8B3-B9CB-4E24-BC6B-CDC2294A1E3F}" type="presOf" srcId="{3194714E-D1F9-43EC-8578-227EF19525F4}" destId="{D1C5FC3F-A4CF-43B6-A044-41EFE7AB8E23}" srcOrd="0" destOrd="0" presId="urn:microsoft.com/office/officeart/2005/8/layout/radial1"/>
    <dgm:cxn modelId="{9A679FC5-5C53-44AA-BF83-56884C769006}" type="presOf" srcId="{74E85645-326C-420D-886E-1EFD0285C489}" destId="{297AF788-AA74-4A6C-AE8F-1BCE0DE75782}" srcOrd="0" destOrd="0" presId="urn:microsoft.com/office/officeart/2005/8/layout/radial1"/>
    <dgm:cxn modelId="{ABF3A1B5-EFD9-4B1B-AD5D-7FDAFE5FE65D}" type="presOf" srcId="{CAAB350B-709B-49A8-8B47-5B6603D1C370}" destId="{44F5592C-1F35-41E7-A532-4F31300F8223}" srcOrd="0" destOrd="0" presId="urn:microsoft.com/office/officeart/2005/8/layout/radial1"/>
    <dgm:cxn modelId="{CDB7BE7C-65B3-4648-A056-5FB00A0B2D73}" type="presOf" srcId="{FBED29D1-478F-4BCD-88B4-E426A116C549}" destId="{12D3038E-D9AD-4ACF-950F-7AD3E867848A}" srcOrd="0" destOrd="0" presId="urn:microsoft.com/office/officeart/2005/8/layout/radial1"/>
    <dgm:cxn modelId="{5E5F0215-C73E-4027-815A-C78D41C9EBE4}" type="presOf" srcId="{F5CD7F25-53E8-49E5-A9FE-99237A8958A9}" destId="{F89DB3F5-8B18-44C9-85A4-6EAA2A46ADD9}" srcOrd="0" destOrd="0" presId="urn:microsoft.com/office/officeart/2005/8/layout/radial1"/>
    <dgm:cxn modelId="{8A7D2CE4-2D5D-4895-B323-C2E58ED790F3}" type="presOf" srcId="{C5BFBD0D-D0DD-42BF-8BBC-BB1C27E24B5F}" destId="{60BC2B81-AD47-40E0-8BCD-0A0EB73BDAF7}" srcOrd="1" destOrd="0" presId="urn:microsoft.com/office/officeart/2005/8/layout/radial1"/>
    <dgm:cxn modelId="{EC4BE33C-F084-4C0A-AFD8-B637238456AD}" type="presOf" srcId="{D76ECD89-5EC5-4C5A-BF56-E3DCA057BC95}" destId="{0DA6EA22-3F53-4CE4-8F1D-6EADE28DB860}" srcOrd="0" destOrd="0" presId="urn:microsoft.com/office/officeart/2005/8/layout/radial1"/>
    <dgm:cxn modelId="{F50F1C6F-4EA7-4C82-9573-7C614B4B76B7}" srcId="{CAAB350B-709B-49A8-8B47-5B6603D1C370}" destId="{FBED29D1-478F-4BCD-88B4-E426A116C549}" srcOrd="2" destOrd="0" parTransId="{94AC4EBD-C006-4E40-8C2D-EED8B3596D39}" sibTransId="{BDB43681-1B5E-41EC-B1B6-EA3DB8D915EF}"/>
    <dgm:cxn modelId="{6E545089-F5C1-4206-A025-C6D21CA6818D}" type="presOf" srcId="{1A48E44C-7673-45CB-A5BC-405EB8A69BC0}" destId="{B0C35652-B6B3-4429-8C7C-80FD85AEAF9C}" srcOrd="1" destOrd="0" presId="urn:microsoft.com/office/officeart/2005/8/layout/radial1"/>
    <dgm:cxn modelId="{8507A829-D574-4A9B-BFC0-389C76610954}" srcId="{AA63FE98-5BB9-4D3B-9C11-D2DF453CB48A}" destId="{BFCE09BB-989E-4A5F-99C7-E1741D0F6B4E}" srcOrd="1" destOrd="0" parTransId="{18AF824C-C6E7-48E6-AB58-6B89D68A4C0E}" sibTransId="{87DF654A-DE55-404E-963F-8893EDEE11B7}"/>
    <dgm:cxn modelId="{888FDA2E-AB63-4772-9C36-E258D4A71055}" type="presOf" srcId="{34E67DD9-E2FF-43C6-86BA-D6B59BE19C76}" destId="{424A4AB0-91C8-469C-B36F-40AB9C6E1BF5}" srcOrd="0" destOrd="0" presId="urn:microsoft.com/office/officeart/2005/8/layout/radial1"/>
    <dgm:cxn modelId="{BCFD2F66-9220-4667-B09A-0336B6BAACA0}" srcId="{CAAB350B-709B-49A8-8B47-5B6603D1C370}" destId="{9A2811D3-9BD0-4D44-A3D4-D618DB848DE9}" srcOrd="3" destOrd="0" parTransId="{A9EC36F3-71E6-4323-9CF8-530CB0CF6BDB}" sibTransId="{122F935B-A1A2-4D0B-8B91-666EC30F0AB3}"/>
    <dgm:cxn modelId="{BA1F49AA-D880-4172-B5B8-177FBD6F8714}" srcId="{CAAB350B-709B-49A8-8B47-5B6603D1C370}" destId="{3194714E-D1F9-43EC-8578-227EF19525F4}" srcOrd="5" destOrd="0" parTransId="{60666B91-B062-48E7-8B24-ACFA3D594BBE}" sibTransId="{2221E4F5-6A6C-41A2-AC0B-4CAF72EA5E9F}"/>
    <dgm:cxn modelId="{40D151FF-55A7-4678-8B92-D89BB2954D4E}" type="presOf" srcId="{94AC4EBD-C006-4E40-8C2D-EED8B3596D39}" destId="{7DF9BB6E-88DE-4AC5-B0DB-5E34F4590BD1}" srcOrd="1" destOrd="0" presId="urn:microsoft.com/office/officeart/2005/8/layout/radial1"/>
    <dgm:cxn modelId="{0BBD5A59-6EB6-42C5-BDED-9C27B2217AF2}" type="presOf" srcId="{8539A3C9-36AF-40BA-BE08-E5AA1FA60DAF}" destId="{10943144-ECA3-4EED-8567-B441FE4560B5}" srcOrd="0" destOrd="0" presId="urn:microsoft.com/office/officeart/2005/8/layout/radial1"/>
    <dgm:cxn modelId="{1E1D1C2D-F1BF-45DF-8E50-A9FD07561E24}" type="presOf" srcId="{54404C06-B90E-4155-8DA5-8376CD890D6E}" destId="{E583265C-3820-4B93-B03C-A574BFAD8AAA}" srcOrd="0" destOrd="0" presId="urn:microsoft.com/office/officeart/2005/8/layout/radial1"/>
    <dgm:cxn modelId="{20173AFA-BCAD-44F7-90CC-7B70953329D1}" srcId="{CAAB350B-709B-49A8-8B47-5B6603D1C370}" destId="{34E67DD9-E2FF-43C6-86BA-D6B59BE19C76}" srcOrd="1" destOrd="0" parTransId="{74E85645-326C-420D-886E-1EFD0285C489}" sibTransId="{FCE7FFCA-CE39-4D75-842E-80FD3A037659}"/>
    <dgm:cxn modelId="{8BBAFF4D-F09B-4B76-8004-9DE3CED28DA7}" type="presOf" srcId="{60666B91-B062-48E7-8B24-ACFA3D594BBE}" destId="{7086128A-2E67-4727-A9D2-DAC64AB3791B}" srcOrd="0" destOrd="0" presId="urn:microsoft.com/office/officeart/2005/8/layout/radial1"/>
    <dgm:cxn modelId="{EC68956C-0AF6-4B92-AA7B-41ABF694FFBE}" srcId="{AA63FE98-5BB9-4D3B-9C11-D2DF453CB48A}" destId="{CAAB350B-709B-49A8-8B47-5B6603D1C370}" srcOrd="0" destOrd="0" parTransId="{BFA9DE5B-A60B-440E-82E2-EFF301F0C946}" sibTransId="{E0669E78-AB0E-4007-B957-2DCD7FE43158}"/>
    <dgm:cxn modelId="{746F496F-B51F-4A73-9F63-78763809F709}" type="presOf" srcId="{AA63FE98-5BB9-4D3B-9C11-D2DF453CB48A}" destId="{86FF9127-C94E-4F70-BA9F-71EDBC3D0BF3}" srcOrd="0" destOrd="0" presId="urn:microsoft.com/office/officeart/2005/8/layout/radial1"/>
    <dgm:cxn modelId="{8AE3784A-DF9F-4954-9C0E-B84BA66575F3}" type="presOf" srcId="{74E85645-326C-420D-886E-1EFD0285C489}" destId="{611C5EC6-7965-4244-9201-02EED212E050}" srcOrd="1" destOrd="0" presId="urn:microsoft.com/office/officeart/2005/8/layout/radial1"/>
    <dgm:cxn modelId="{F035DFBB-9CEF-4E73-8E11-6FD12191390D}" srcId="{CAAB350B-709B-49A8-8B47-5B6603D1C370}" destId="{F3FA8A81-937E-45FC-B83F-2B50DAAD8D53}" srcOrd="0" destOrd="0" parTransId="{F5CD7F25-53E8-49E5-A9FE-99237A8958A9}" sibTransId="{585C4245-7F8F-42E2-96E4-8D7FA6ED7D39}"/>
    <dgm:cxn modelId="{E36A5E98-2CAA-44F0-9F62-9BE4E4B0C00A}" type="presOf" srcId="{1A48E44C-7673-45CB-A5BC-405EB8A69BC0}" destId="{284DD281-816F-43DF-83D9-565A5DC12559}" srcOrd="0" destOrd="0" presId="urn:microsoft.com/office/officeart/2005/8/layout/radial1"/>
    <dgm:cxn modelId="{32200FD7-35FB-4229-9D1E-5FB4E643D97E}" srcId="{CAAB350B-709B-49A8-8B47-5B6603D1C370}" destId="{8539A3C9-36AF-40BA-BE08-E5AA1FA60DAF}" srcOrd="4" destOrd="0" parTransId="{C5BFBD0D-D0DD-42BF-8BBC-BB1C27E24B5F}" sibTransId="{16090125-7F5B-42D1-AC2A-C6815074197C}"/>
    <dgm:cxn modelId="{C1F8651B-B51F-418F-85C3-0FC25C51E67B}" type="presOf" srcId="{A9EC36F3-71E6-4323-9CF8-530CB0CF6BDB}" destId="{7C88439C-9861-4496-9B61-172CC61157B8}" srcOrd="1" destOrd="0" presId="urn:microsoft.com/office/officeart/2005/8/layout/radial1"/>
    <dgm:cxn modelId="{14189CA5-3E5A-43C8-AEB0-8FE4C44C00AB}" type="presOf" srcId="{9A2811D3-9BD0-4D44-A3D4-D618DB848DE9}" destId="{3333C669-2975-422D-BE4C-77F8FA3656AA}" srcOrd="0" destOrd="0" presId="urn:microsoft.com/office/officeart/2005/8/layout/radial1"/>
    <dgm:cxn modelId="{5E27B9D5-E690-4B74-AA78-A3FFD99D60F6}" type="presOf" srcId="{94AC4EBD-C006-4E40-8C2D-EED8B3596D39}" destId="{97127C39-7A88-418E-9C92-E7030E5129CE}" srcOrd="0" destOrd="0" presId="urn:microsoft.com/office/officeart/2005/8/layout/radial1"/>
    <dgm:cxn modelId="{1CE08F3D-4E92-4867-B49B-21F26F20B0A9}" type="presOf" srcId="{F5CD7F25-53E8-49E5-A9FE-99237A8958A9}" destId="{83E4AE00-169F-4879-9A33-00AE2DEC8D55}" srcOrd="1" destOrd="0" presId="urn:microsoft.com/office/officeart/2005/8/layout/radial1"/>
    <dgm:cxn modelId="{E065F1F0-DF44-4772-A3EC-46395E732C53}" srcId="{CAAB350B-709B-49A8-8B47-5B6603D1C370}" destId="{018AB91A-2CCE-4133-9268-E60F985AE9BC}" srcOrd="6" destOrd="0" parTransId="{D76ECD89-5EC5-4C5A-BF56-E3DCA057BC95}" sibTransId="{4B45C30D-F88C-4F86-B330-FB57FBBE3B5F}"/>
    <dgm:cxn modelId="{C4C51029-B80F-4B4B-BF0A-C0744C856EC5}" srcId="{CAAB350B-709B-49A8-8B47-5B6603D1C370}" destId="{54404C06-B90E-4155-8DA5-8376CD890D6E}" srcOrd="7" destOrd="0" parTransId="{1A48E44C-7673-45CB-A5BC-405EB8A69BC0}" sibTransId="{109C3EDF-9207-4A3C-9CB6-7F15FB842F16}"/>
    <dgm:cxn modelId="{CCC53A32-3197-4C8A-8FDB-76894DB68B9B}" type="presParOf" srcId="{86FF9127-C94E-4F70-BA9F-71EDBC3D0BF3}" destId="{44F5592C-1F35-41E7-A532-4F31300F8223}" srcOrd="0" destOrd="0" presId="urn:microsoft.com/office/officeart/2005/8/layout/radial1"/>
    <dgm:cxn modelId="{E716C37C-C0F8-4465-B012-A6937977DD0C}" type="presParOf" srcId="{86FF9127-C94E-4F70-BA9F-71EDBC3D0BF3}" destId="{F89DB3F5-8B18-44C9-85A4-6EAA2A46ADD9}" srcOrd="1" destOrd="0" presId="urn:microsoft.com/office/officeart/2005/8/layout/radial1"/>
    <dgm:cxn modelId="{E6ECABDB-A91A-4334-809F-EBF00EBD4644}" type="presParOf" srcId="{F89DB3F5-8B18-44C9-85A4-6EAA2A46ADD9}" destId="{83E4AE00-169F-4879-9A33-00AE2DEC8D55}" srcOrd="0" destOrd="0" presId="urn:microsoft.com/office/officeart/2005/8/layout/radial1"/>
    <dgm:cxn modelId="{1280573E-9F7D-4FCE-9EF6-741ED8234852}" type="presParOf" srcId="{86FF9127-C94E-4F70-BA9F-71EDBC3D0BF3}" destId="{A12A1D33-E7FD-41CA-8190-4082AAD93853}" srcOrd="2" destOrd="0" presId="urn:microsoft.com/office/officeart/2005/8/layout/radial1"/>
    <dgm:cxn modelId="{75FA4834-D8D9-4D6A-9EBB-5A192F3306FB}" type="presParOf" srcId="{86FF9127-C94E-4F70-BA9F-71EDBC3D0BF3}" destId="{297AF788-AA74-4A6C-AE8F-1BCE0DE75782}" srcOrd="3" destOrd="0" presId="urn:microsoft.com/office/officeart/2005/8/layout/radial1"/>
    <dgm:cxn modelId="{D34352FC-F43B-40B6-A199-3B1808792E3A}" type="presParOf" srcId="{297AF788-AA74-4A6C-AE8F-1BCE0DE75782}" destId="{611C5EC6-7965-4244-9201-02EED212E050}" srcOrd="0" destOrd="0" presId="urn:microsoft.com/office/officeart/2005/8/layout/radial1"/>
    <dgm:cxn modelId="{B1E2AC13-D9E8-4659-85D5-30172EA29511}" type="presParOf" srcId="{86FF9127-C94E-4F70-BA9F-71EDBC3D0BF3}" destId="{424A4AB0-91C8-469C-B36F-40AB9C6E1BF5}" srcOrd="4" destOrd="0" presId="urn:microsoft.com/office/officeart/2005/8/layout/radial1"/>
    <dgm:cxn modelId="{9B11EA29-640D-429B-8D95-9DF345BF9310}" type="presParOf" srcId="{86FF9127-C94E-4F70-BA9F-71EDBC3D0BF3}" destId="{97127C39-7A88-418E-9C92-E7030E5129CE}" srcOrd="5" destOrd="0" presId="urn:microsoft.com/office/officeart/2005/8/layout/radial1"/>
    <dgm:cxn modelId="{E33F1778-C596-498F-9AF7-14D37A91318A}" type="presParOf" srcId="{97127C39-7A88-418E-9C92-E7030E5129CE}" destId="{7DF9BB6E-88DE-4AC5-B0DB-5E34F4590BD1}" srcOrd="0" destOrd="0" presId="urn:microsoft.com/office/officeart/2005/8/layout/radial1"/>
    <dgm:cxn modelId="{9BD09720-50EE-40DF-896F-4BBDC2825EBD}" type="presParOf" srcId="{86FF9127-C94E-4F70-BA9F-71EDBC3D0BF3}" destId="{12D3038E-D9AD-4ACF-950F-7AD3E867848A}" srcOrd="6" destOrd="0" presId="urn:microsoft.com/office/officeart/2005/8/layout/radial1"/>
    <dgm:cxn modelId="{1B08FB65-2615-4C20-9A3D-A5597DBD4735}" type="presParOf" srcId="{86FF9127-C94E-4F70-BA9F-71EDBC3D0BF3}" destId="{148BE6F6-BB91-440F-9F7F-75008B8D247D}" srcOrd="7" destOrd="0" presId="urn:microsoft.com/office/officeart/2005/8/layout/radial1"/>
    <dgm:cxn modelId="{007A0CC7-C09F-436D-9457-B0C91F8D3EAD}" type="presParOf" srcId="{148BE6F6-BB91-440F-9F7F-75008B8D247D}" destId="{7C88439C-9861-4496-9B61-172CC61157B8}" srcOrd="0" destOrd="0" presId="urn:microsoft.com/office/officeart/2005/8/layout/radial1"/>
    <dgm:cxn modelId="{866FDAA3-F57E-45CD-AF9F-22D4492CA55E}" type="presParOf" srcId="{86FF9127-C94E-4F70-BA9F-71EDBC3D0BF3}" destId="{3333C669-2975-422D-BE4C-77F8FA3656AA}" srcOrd="8" destOrd="0" presId="urn:microsoft.com/office/officeart/2005/8/layout/radial1"/>
    <dgm:cxn modelId="{BDC8F8D5-FD77-422A-B8DB-5791EBDEDB78}" type="presParOf" srcId="{86FF9127-C94E-4F70-BA9F-71EDBC3D0BF3}" destId="{301DA373-BFFE-4C3F-9E26-752485C868A5}" srcOrd="9" destOrd="0" presId="urn:microsoft.com/office/officeart/2005/8/layout/radial1"/>
    <dgm:cxn modelId="{4DAFB9A4-D7B7-4052-B1A7-F771B6555C42}" type="presParOf" srcId="{301DA373-BFFE-4C3F-9E26-752485C868A5}" destId="{60BC2B81-AD47-40E0-8BCD-0A0EB73BDAF7}" srcOrd="0" destOrd="0" presId="urn:microsoft.com/office/officeart/2005/8/layout/radial1"/>
    <dgm:cxn modelId="{9D42A1A0-73BB-4C95-8DB7-A553991EC7D7}" type="presParOf" srcId="{86FF9127-C94E-4F70-BA9F-71EDBC3D0BF3}" destId="{10943144-ECA3-4EED-8567-B441FE4560B5}" srcOrd="10" destOrd="0" presId="urn:microsoft.com/office/officeart/2005/8/layout/radial1"/>
    <dgm:cxn modelId="{ABC4F978-EC25-445E-9B2C-2A43CD706A28}" type="presParOf" srcId="{86FF9127-C94E-4F70-BA9F-71EDBC3D0BF3}" destId="{7086128A-2E67-4727-A9D2-DAC64AB3791B}" srcOrd="11" destOrd="0" presId="urn:microsoft.com/office/officeart/2005/8/layout/radial1"/>
    <dgm:cxn modelId="{64333DFD-2870-4A34-869A-38935D784298}" type="presParOf" srcId="{7086128A-2E67-4727-A9D2-DAC64AB3791B}" destId="{EE60EF7A-F707-47CE-ABE6-9E69A3B45122}" srcOrd="0" destOrd="0" presId="urn:microsoft.com/office/officeart/2005/8/layout/radial1"/>
    <dgm:cxn modelId="{45B3FEFA-1797-483E-ABAE-BCDDE83E3396}" type="presParOf" srcId="{86FF9127-C94E-4F70-BA9F-71EDBC3D0BF3}" destId="{D1C5FC3F-A4CF-43B6-A044-41EFE7AB8E23}" srcOrd="12" destOrd="0" presId="urn:microsoft.com/office/officeart/2005/8/layout/radial1"/>
    <dgm:cxn modelId="{92DF1006-F5D4-45B7-9CA5-4B7130AD81AC}" type="presParOf" srcId="{86FF9127-C94E-4F70-BA9F-71EDBC3D0BF3}" destId="{0DA6EA22-3F53-4CE4-8F1D-6EADE28DB860}" srcOrd="13" destOrd="0" presId="urn:microsoft.com/office/officeart/2005/8/layout/radial1"/>
    <dgm:cxn modelId="{AAE00E30-90DB-433C-A98B-DA968E5DC467}" type="presParOf" srcId="{0DA6EA22-3F53-4CE4-8F1D-6EADE28DB860}" destId="{21D8675D-4F0C-4566-8851-45E224C0F7D0}" srcOrd="0" destOrd="0" presId="urn:microsoft.com/office/officeart/2005/8/layout/radial1"/>
    <dgm:cxn modelId="{39B00F03-009F-4071-94EF-523C902648CA}" type="presParOf" srcId="{86FF9127-C94E-4F70-BA9F-71EDBC3D0BF3}" destId="{6B7DC1E2-C15C-431C-B440-6730A2DB02ED}" srcOrd="14" destOrd="0" presId="urn:microsoft.com/office/officeart/2005/8/layout/radial1"/>
    <dgm:cxn modelId="{867EB1BA-5841-438B-97D8-B1121CA0EEFD}" type="presParOf" srcId="{86FF9127-C94E-4F70-BA9F-71EDBC3D0BF3}" destId="{284DD281-816F-43DF-83D9-565A5DC12559}" srcOrd="15" destOrd="0" presId="urn:microsoft.com/office/officeart/2005/8/layout/radial1"/>
    <dgm:cxn modelId="{88BB48DE-2DB9-4259-9469-328ED29708CA}" type="presParOf" srcId="{284DD281-816F-43DF-83D9-565A5DC12559}" destId="{B0C35652-B6B3-4429-8C7C-80FD85AEAF9C}" srcOrd="0" destOrd="0" presId="urn:microsoft.com/office/officeart/2005/8/layout/radial1"/>
    <dgm:cxn modelId="{52269D12-C8E4-4788-B08A-31E4D13823DD}" type="presParOf" srcId="{86FF9127-C94E-4F70-BA9F-71EDBC3D0BF3}" destId="{E583265C-3820-4B93-B03C-A574BFAD8AAA}"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5592C-1F35-41E7-A532-4F31300F8223}">
      <dsp:nvSpPr>
        <dsp:cNvPr id="0" name=""/>
        <dsp:cNvSpPr/>
      </dsp:nvSpPr>
      <dsp:spPr>
        <a:xfrm>
          <a:off x="4545337" y="2508091"/>
          <a:ext cx="2719885" cy="14592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 </a:t>
          </a:r>
          <a:r>
            <a:rPr lang="en-GB" sz="2400" kern="1200" dirty="0" smtClean="0"/>
            <a:t>Challenges on a National level:</a:t>
          </a:r>
          <a:endParaRPr lang="en-GB" sz="2400" kern="1200" dirty="0"/>
        </a:p>
      </dsp:txBody>
      <dsp:txXfrm>
        <a:off x="4943655" y="2721790"/>
        <a:ext cx="1923249" cy="1031830"/>
      </dsp:txXfrm>
    </dsp:sp>
    <dsp:sp modelId="{F89DB3F5-8B18-44C9-85A4-6EAA2A46ADD9}">
      <dsp:nvSpPr>
        <dsp:cNvPr id="0" name=""/>
        <dsp:cNvSpPr/>
      </dsp:nvSpPr>
      <dsp:spPr>
        <a:xfrm rot="16346272">
          <a:off x="5509934" y="2052200"/>
          <a:ext cx="890688" cy="22280"/>
        </a:xfrm>
        <a:custGeom>
          <a:avLst/>
          <a:gdLst/>
          <a:ahLst/>
          <a:cxnLst/>
          <a:rect l="0" t="0" r="0" b="0"/>
          <a:pathLst>
            <a:path>
              <a:moveTo>
                <a:pt x="0" y="11140"/>
              </a:moveTo>
              <a:lnTo>
                <a:pt x="890688" y="111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933011" y="2041073"/>
        <a:ext cx="44534" cy="44534"/>
      </dsp:txXfrm>
    </dsp:sp>
    <dsp:sp modelId="{A12A1D33-E7FD-41CA-8190-4082AAD93853}">
      <dsp:nvSpPr>
        <dsp:cNvPr id="0" name=""/>
        <dsp:cNvSpPr/>
      </dsp:nvSpPr>
      <dsp:spPr>
        <a:xfrm>
          <a:off x="4645334" y="159360"/>
          <a:ext cx="2719885" cy="14592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Data protection: Consent, and what is the data being used for?</a:t>
          </a:r>
          <a:endParaRPr lang="en-GB" sz="1600" kern="1200" dirty="0"/>
        </a:p>
      </dsp:txBody>
      <dsp:txXfrm>
        <a:off x="5043652" y="373059"/>
        <a:ext cx="1923249" cy="1031830"/>
      </dsp:txXfrm>
    </dsp:sp>
    <dsp:sp modelId="{297AF788-AA74-4A6C-AE8F-1BCE0DE75782}">
      <dsp:nvSpPr>
        <dsp:cNvPr id="0" name=""/>
        <dsp:cNvSpPr/>
      </dsp:nvSpPr>
      <dsp:spPr>
        <a:xfrm rot="19922328">
          <a:off x="6780723" y="2346800"/>
          <a:ext cx="1563722" cy="22280"/>
        </a:xfrm>
        <a:custGeom>
          <a:avLst/>
          <a:gdLst/>
          <a:ahLst/>
          <a:cxnLst/>
          <a:rect l="0" t="0" r="0" b="0"/>
          <a:pathLst>
            <a:path>
              <a:moveTo>
                <a:pt x="0" y="11140"/>
              </a:moveTo>
              <a:lnTo>
                <a:pt x="1563722" y="111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7523491" y="2318847"/>
        <a:ext cx="78186" cy="78186"/>
      </dsp:txXfrm>
    </dsp:sp>
    <dsp:sp modelId="{424A4AB0-91C8-469C-B36F-40AB9C6E1BF5}">
      <dsp:nvSpPr>
        <dsp:cNvPr id="0" name=""/>
        <dsp:cNvSpPr/>
      </dsp:nvSpPr>
      <dsp:spPr>
        <a:xfrm>
          <a:off x="8032139" y="815942"/>
          <a:ext cx="2121631" cy="14592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Money to implement technology.</a:t>
          </a:r>
          <a:endParaRPr lang="en-GB" sz="1600" kern="1200" dirty="0"/>
        </a:p>
      </dsp:txBody>
      <dsp:txXfrm>
        <a:off x="8342845" y="1029641"/>
        <a:ext cx="1500219" cy="1031830"/>
      </dsp:txXfrm>
    </dsp:sp>
    <dsp:sp modelId="{97127C39-7A88-418E-9C92-E7030E5129CE}">
      <dsp:nvSpPr>
        <dsp:cNvPr id="0" name=""/>
        <dsp:cNvSpPr/>
      </dsp:nvSpPr>
      <dsp:spPr>
        <a:xfrm rot="234819">
          <a:off x="7252708" y="3365452"/>
          <a:ext cx="1365413" cy="22280"/>
        </a:xfrm>
        <a:custGeom>
          <a:avLst/>
          <a:gdLst/>
          <a:ahLst/>
          <a:cxnLst/>
          <a:rect l="0" t="0" r="0" b="0"/>
          <a:pathLst>
            <a:path>
              <a:moveTo>
                <a:pt x="0" y="11140"/>
              </a:moveTo>
              <a:lnTo>
                <a:pt x="1365413" y="111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7901279" y="3342457"/>
        <a:ext cx="68270" cy="68270"/>
      </dsp:txXfrm>
    </dsp:sp>
    <dsp:sp modelId="{12D3038E-D9AD-4ACF-950F-7AD3E867848A}">
      <dsp:nvSpPr>
        <dsp:cNvPr id="0" name=""/>
        <dsp:cNvSpPr/>
      </dsp:nvSpPr>
      <dsp:spPr>
        <a:xfrm>
          <a:off x="8609443" y="2773546"/>
          <a:ext cx="2352087" cy="14592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Workforce: We are trained clinicians not statisticians. </a:t>
          </a:r>
          <a:endParaRPr lang="en-GB" sz="1600" kern="1200" dirty="0"/>
        </a:p>
      </dsp:txBody>
      <dsp:txXfrm>
        <a:off x="8953898" y="2987245"/>
        <a:ext cx="1663177" cy="1031830"/>
      </dsp:txXfrm>
    </dsp:sp>
    <dsp:sp modelId="{148BE6F6-BB91-440F-9F7F-75008B8D247D}">
      <dsp:nvSpPr>
        <dsp:cNvPr id="0" name=""/>
        <dsp:cNvSpPr/>
      </dsp:nvSpPr>
      <dsp:spPr>
        <a:xfrm rot="1998513">
          <a:off x="6622639" y="4268875"/>
          <a:ext cx="1737780" cy="22280"/>
        </a:xfrm>
        <a:custGeom>
          <a:avLst/>
          <a:gdLst/>
          <a:ahLst/>
          <a:cxnLst/>
          <a:rect l="0" t="0" r="0" b="0"/>
          <a:pathLst>
            <a:path>
              <a:moveTo>
                <a:pt x="0" y="11140"/>
              </a:moveTo>
              <a:lnTo>
                <a:pt x="1737780" y="111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7448084" y="4236571"/>
        <a:ext cx="86889" cy="86889"/>
      </dsp:txXfrm>
    </dsp:sp>
    <dsp:sp modelId="{3333C669-2975-422D-BE4C-77F8FA3656AA}">
      <dsp:nvSpPr>
        <dsp:cNvPr id="0" name=""/>
        <dsp:cNvSpPr/>
      </dsp:nvSpPr>
      <dsp:spPr>
        <a:xfrm>
          <a:off x="7959180" y="4494795"/>
          <a:ext cx="2072703" cy="15469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Responsibilities in safe use of technology, ethics</a:t>
          </a:r>
          <a:endParaRPr lang="en-GB" sz="1600" kern="1200" dirty="0"/>
        </a:p>
      </dsp:txBody>
      <dsp:txXfrm>
        <a:off x="8262720" y="4721344"/>
        <a:ext cx="1465623" cy="1093874"/>
      </dsp:txXfrm>
    </dsp:sp>
    <dsp:sp modelId="{301DA373-BFFE-4C3F-9E26-752485C868A5}">
      <dsp:nvSpPr>
        <dsp:cNvPr id="0" name=""/>
        <dsp:cNvSpPr/>
      </dsp:nvSpPr>
      <dsp:spPr>
        <a:xfrm rot="5654583">
          <a:off x="5364897" y="4407155"/>
          <a:ext cx="905587" cy="22280"/>
        </a:xfrm>
        <a:custGeom>
          <a:avLst/>
          <a:gdLst/>
          <a:ahLst/>
          <a:cxnLst/>
          <a:rect l="0" t="0" r="0" b="0"/>
          <a:pathLst>
            <a:path>
              <a:moveTo>
                <a:pt x="0" y="11140"/>
              </a:moveTo>
              <a:lnTo>
                <a:pt x="905587" y="111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5795051" y="4395656"/>
        <a:ext cx="45279" cy="45279"/>
      </dsp:txXfrm>
    </dsp:sp>
    <dsp:sp modelId="{10943144-ECA3-4EED-8567-B441FE4560B5}">
      <dsp:nvSpPr>
        <dsp:cNvPr id="0" name=""/>
        <dsp:cNvSpPr/>
      </dsp:nvSpPr>
      <dsp:spPr>
        <a:xfrm>
          <a:off x="4122750" y="4869435"/>
          <a:ext cx="3214680" cy="14592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Upscaling across the entire NHS (umbrella, extrapolate from trust to trust)</a:t>
          </a:r>
          <a:endParaRPr lang="en-GB" sz="1600" kern="1200" dirty="0"/>
        </a:p>
      </dsp:txBody>
      <dsp:txXfrm>
        <a:off x="4593529" y="5083134"/>
        <a:ext cx="2273122" cy="1031830"/>
      </dsp:txXfrm>
    </dsp:sp>
    <dsp:sp modelId="{7086128A-2E67-4727-A9D2-DAC64AB3791B}">
      <dsp:nvSpPr>
        <dsp:cNvPr id="0" name=""/>
        <dsp:cNvSpPr/>
      </dsp:nvSpPr>
      <dsp:spPr>
        <a:xfrm rot="9098743">
          <a:off x="3305166" y="4158616"/>
          <a:ext cx="1746058" cy="22280"/>
        </a:xfrm>
        <a:custGeom>
          <a:avLst/>
          <a:gdLst/>
          <a:ahLst/>
          <a:cxnLst/>
          <a:rect l="0" t="0" r="0" b="0"/>
          <a:pathLst>
            <a:path>
              <a:moveTo>
                <a:pt x="0" y="11140"/>
              </a:moveTo>
              <a:lnTo>
                <a:pt x="1746058" y="111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rot="10800000">
        <a:off x="4134544" y="4126105"/>
        <a:ext cx="87302" cy="87302"/>
      </dsp:txXfrm>
    </dsp:sp>
    <dsp:sp modelId="{D1C5FC3F-A4CF-43B6-A044-41EFE7AB8E23}">
      <dsp:nvSpPr>
        <dsp:cNvPr id="0" name=""/>
        <dsp:cNvSpPr/>
      </dsp:nvSpPr>
      <dsp:spPr>
        <a:xfrm>
          <a:off x="1503574" y="4307083"/>
          <a:ext cx="2136369" cy="14592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Will this replace the human aspect of care?</a:t>
          </a:r>
          <a:endParaRPr lang="en-GB" sz="1600" kern="1200" dirty="0"/>
        </a:p>
      </dsp:txBody>
      <dsp:txXfrm>
        <a:off x="1816438" y="4520782"/>
        <a:ext cx="1510641" cy="1031830"/>
      </dsp:txXfrm>
    </dsp:sp>
    <dsp:sp modelId="{0DA6EA22-3F53-4CE4-8F1D-6EADE28DB860}">
      <dsp:nvSpPr>
        <dsp:cNvPr id="0" name=""/>
        <dsp:cNvSpPr/>
      </dsp:nvSpPr>
      <dsp:spPr>
        <a:xfrm rot="10758271">
          <a:off x="3535527" y="3249200"/>
          <a:ext cx="1010195" cy="22280"/>
        </a:xfrm>
        <a:custGeom>
          <a:avLst/>
          <a:gdLst/>
          <a:ahLst/>
          <a:cxnLst/>
          <a:rect l="0" t="0" r="0" b="0"/>
          <a:pathLst>
            <a:path>
              <a:moveTo>
                <a:pt x="0" y="11140"/>
              </a:moveTo>
              <a:lnTo>
                <a:pt x="1010195" y="111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4015370" y="3235086"/>
        <a:ext cx="50509" cy="50509"/>
      </dsp:txXfrm>
    </dsp:sp>
    <dsp:sp modelId="{6B7DC1E2-C15C-431C-B440-6730A2DB02ED}">
      <dsp:nvSpPr>
        <dsp:cNvPr id="0" name=""/>
        <dsp:cNvSpPr/>
      </dsp:nvSpPr>
      <dsp:spPr>
        <a:xfrm>
          <a:off x="1140142" y="2551394"/>
          <a:ext cx="2395659" cy="14592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Upskilling staff in the use of technology, intro in </a:t>
          </a:r>
          <a:r>
            <a:rPr lang="en-GB" sz="1600" kern="1200" dirty="0" err="1" smtClean="0"/>
            <a:t>uni</a:t>
          </a:r>
          <a:r>
            <a:rPr lang="en-GB" sz="1600" kern="1200" dirty="0" smtClean="0"/>
            <a:t> curriculum </a:t>
          </a:r>
          <a:endParaRPr lang="en-GB" sz="1600" kern="1200" dirty="0"/>
        </a:p>
      </dsp:txBody>
      <dsp:txXfrm>
        <a:off x="1490978" y="2765093"/>
        <a:ext cx="1693987" cy="1031830"/>
      </dsp:txXfrm>
    </dsp:sp>
    <dsp:sp modelId="{284DD281-816F-43DF-83D9-565A5DC12559}">
      <dsp:nvSpPr>
        <dsp:cNvPr id="0" name=""/>
        <dsp:cNvSpPr/>
      </dsp:nvSpPr>
      <dsp:spPr>
        <a:xfrm rot="12897846">
          <a:off x="3805446" y="2247068"/>
          <a:ext cx="1398199" cy="22280"/>
        </a:xfrm>
        <a:custGeom>
          <a:avLst/>
          <a:gdLst/>
          <a:ahLst/>
          <a:cxnLst/>
          <a:rect l="0" t="0" r="0" b="0"/>
          <a:pathLst>
            <a:path>
              <a:moveTo>
                <a:pt x="0" y="11140"/>
              </a:moveTo>
              <a:lnTo>
                <a:pt x="1398199" y="111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4469591" y="2223253"/>
        <a:ext cx="69909" cy="69909"/>
      </dsp:txXfrm>
    </dsp:sp>
    <dsp:sp modelId="{E583265C-3820-4B93-B03C-A574BFAD8AAA}">
      <dsp:nvSpPr>
        <dsp:cNvPr id="0" name=""/>
        <dsp:cNvSpPr/>
      </dsp:nvSpPr>
      <dsp:spPr>
        <a:xfrm>
          <a:off x="1820123" y="559261"/>
          <a:ext cx="2596449" cy="14592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Clinicians having the time for this project and other projects </a:t>
          </a:r>
          <a:endParaRPr lang="en-GB" sz="1600" kern="1200" dirty="0"/>
        </a:p>
      </dsp:txBody>
      <dsp:txXfrm>
        <a:off x="2200364" y="772960"/>
        <a:ext cx="1835967" cy="103183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9EF0B50F-CE9E-420C-B101-7CB5763C8173}" type="datetimeFigureOut">
              <a:rPr lang="en-GB" smtClean="0"/>
              <a:t>21/01/2020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2E328471-D09D-471D-9A3F-8DE6A4F81FB2}" type="slidenum">
              <a:rPr lang="en-GB" smtClean="0"/>
              <a:t>‹#›</a:t>
            </a:fld>
            <a:endParaRPr lang="en-GB"/>
          </a:p>
        </p:txBody>
      </p:sp>
    </p:spTree>
    <p:extLst>
      <p:ext uri="{BB962C8B-B14F-4D97-AF65-F5344CB8AC3E}">
        <p14:creationId xmlns:p14="http://schemas.microsoft.com/office/powerpoint/2010/main" val="64543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Katie introduce. </a:t>
            </a:r>
            <a:endParaRPr lang="en-GB" dirty="0"/>
          </a:p>
        </p:txBody>
      </p:sp>
      <p:sp>
        <p:nvSpPr>
          <p:cNvPr id="4" name="Slide Number Placeholder 3"/>
          <p:cNvSpPr>
            <a:spLocks noGrp="1"/>
          </p:cNvSpPr>
          <p:nvPr>
            <p:ph type="sldNum" sz="quarter" idx="10"/>
          </p:nvPr>
        </p:nvSpPr>
        <p:spPr/>
        <p:txBody>
          <a:bodyPr/>
          <a:lstStyle/>
          <a:p>
            <a:fld id="{2E328471-D09D-471D-9A3F-8DE6A4F81FB2}" type="slidenum">
              <a:rPr lang="en-GB" smtClean="0"/>
              <a:t>1</a:t>
            </a:fld>
            <a:endParaRPr lang="en-GB"/>
          </a:p>
        </p:txBody>
      </p:sp>
    </p:spTree>
    <p:extLst>
      <p:ext uri="{BB962C8B-B14F-4D97-AF65-F5344CB8AC3E}">
        <p14:creationId xmlns:p14="http://schemas.microsoft.com/office/powerpoint/2010/main" val="2026123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table is from the NHS long term plan.</a:t>
            </a:r>
            <a:r>
              <a:rPr lang="en-GB" baseline="0" dirty="0" smtClean="0"/>
              <a:t> </a:t>
            </a:r>
            <a:endParaRPr lang="en-GB" dirty="0" smtClean="0"/>
          </a:p>
          <a:p>
            <a:endParaRPr lang="en-GB" dirty="0" smtClean="0"/>
          </a:p>
          <a:p>
            <a:r>
              <a:rPr lang="en-GB" dirty="0" smtClean="0"/>
              <a:t>This may have implementations</a:t>
            </a:r>
            <a:r>
              <a:rPr lang="en-GB" baseline="0" dirty="0" smtClean="0"/>
              <a:t> for our community teams and telephone triage, or looking at skype (it is free to download) for video linking. </a:t>
            </a:r>
          </a:p>
          <a:p>
            <a:endParaRPr lang="en-GB" baseline="0" dirty="0" smtClean="0"/>
          </a:p>
          <a:p>
            <a:r>
              <a:rPr lang="en-GB" baseline="0" dirty="0" smtClean="0"/>
              <a:t>This slide shows the willingness of people to engage with GP’s through video consultation. You may be able to see that there is very little difference across the age spectrum of people engaging in a more digital approach to consultations. From minor to emergency consultations. </a:t>
            </a:r>
            <a:endParaRPr lang="en-GB" dirty="0"/>
          </a:p>
        </p:txBody>
      </p:sp>
      <p:sp>
        <p:nvSpPr>
          <p:cNvPr id="4" name="Slide Number Placeholder 3"/>
          <p:cNvSpPr>
            <a:spLocks noGrp="1"/>
          </p:cNvSpPr>
          <p:nvPr>
            <p:ph type="sldNum" sz="quarter" idx="10"/>
          </p:nvPr>
        </p:nvSpPr>
        <p:spPr/>
        <p:txBody>
          <a:bodyPr/>
          <a:lstStyle/>
          <a:p>
            <a:fld id="{2E328471-D09D-471D-9A3F-8DE6A4F81FB2}" type="slidenum">
              <a:rPr lang="en-GB" smtClean="0"/>
              <a:t>10</a:t>
            </a:fld>
            <a:endParaRPr lang="en-GB"/>
          </a:p>
        </p:txBody>
      </p:sp>
    </p:spTree>
    <p:extLst>
      <p:ext uri="{BB962C8B-B14F-4D97-AF65-F5344CB8AC3E}">
        <p14:creationId xmlns:p14="http://schemas.microsoft.com/office/powerpoint/2010/main" val="2456159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Launched April 2019 </a:t>
            </a:r>
          </a:p>
          <a:p>
            <a:r>
              <a:rPr lang="en-GB" dirty="0" smtClean="0"/>
              <a:t>This Digital Framework for Allied Health Professionals (AHPs) supports local services and AHPs to make</a:t>
            </a:r>
            <a:r>
              <a:rPr lang="en-GB" baseline="0" dirty="0" smtClean="0"/>
              <a:t> the digital framework</a:t>
            </a:r>
            <a:r>
              <a:rPr lang="en-GB" dirty="0" smtClean="0"/>
              <a:t> happen and works towards services that are both paper-free at the point of care and connected to other services and systems.</a:t>
            </a:r>
          </a:p>
          <a:p>
            <a:endParaRPr lang="en-GB" dirty="0" smtClean="0"/>
          </a:p>
          <a:p>
            <a:r>
              <a:rPr lang="en-GB" sz="1200" b="0" i="0" u="none" strike="noStrike" kern="1200" baseline="0" dirty="0" smtClean="0">
                <a:solidFill>
                  <a:schemeClr val="tx1"/>
                </a:solidFill>
                <a:latin typeface="+mn-lt"/>
                <a:ea typeface="+mn-ea"/>
                <a:cs typeface="+mn-cs"/>
              </a:rPr>
              <a:t>As individuals, in our personal and social lives we increasingly expect to use digital services to manage our finances, communication and shopping. There have been benefits and challenges with this transformation, and as allied health professions (AHPs) we have an individual and collective responsibility to develop our use of these digital capabilities and data, anticipate the challenges and realise the benefits. Enabling AHPs to use information and technology is therefore one of 4 priorities in AHPs into Action.</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All AHPs</a:t>
            </a:r>
          </a:p>
          <a:p>
            <a:r>
              <a:rPr lang="en-GB" sz="1200" b="0" i="0" u="none" strike="noStrike" kern="1200" baseline="0" dirty="0" smtClean="0">
                <a:solidFill>
                  <a:schemeClr val="tx1"/>
                </a:solidFill>
                <a:latin typeface="+mn-lt"/>
                <a:ea typeface="+mn-ea"/>
                <a:cs typeface="+mn-cs"/>
              </a:rPr>
              <a:t>All AHPs should:</a:t>
            </a:r>
          </a:p>
          <a:p>
            <a:r>
              <a:rPr lang="en-GB" sz="1200" b="0" i="0" u="none" strike="noStrike" kern="1200" baseline="0" dirty="0" smtClean="0">
                <a:solidFill>
                  <a:schemeClr val="tx1"/>
                </a:solidFill>
                <a:latin typeface="+mn-lt"/>
                <a:ea typeface="+mn-ea"/>
                <a:cs typeface="+mn-cs"/>
              </a:rPr>
              <a:t>1. Ensure that their continuous professional development (CPD) includes the development of </a:t>
            </a:r>
            <a:r>
              <a:rPr lang="en-GB" sz="1200" b="1" i="0" u="none" strike="noStrike" kern="1200" baseline="0" dirty="0" smtClean="0">
                <a:solidFill>
                  <a:schemeClr val="tx1"/>
                </a:solidFill>
                <a:latin typeface="+mn-lt"/>
                <a:ea typeface="+mn-ea"/>
                <a:cs typeface="+mn-cs"/>
              </a:rPr>
              <a:t>digital literacies </a:t>
            </a:r>
            <a:r>
              <a:rPr lang="en-GB" sz="1200" b="0" i="0" u="none" strike="noStrike" kern="1200" baseline="0" dirty="0" smtClean="0">
                <a:solidFill>
                  <a:schemeClr val="tx1"/>
                </a:solidFill>
                <a:latin typeface="+mn-lt"/>
                <a:ea typeface="+mn-ea"/>
                <a:cs typeface="+mn-cs"/>
              </a:rPr>
              <a:t>to support their current and future practice (on twitter there have been a few surveys circulating recently on </a:t>
            </a:r>
            <a:r>
              <a:rPr lang="en-GB" sz="1200" b="0" i="0" u="none" strike="noStrike" kern="1200" baseline="0" dirty="0" err="1" smtClean="0">
                <a:solidFill>
                  <a:schemeClr val="tx1"/>
                </a:solidFill>
                <a:latin typeface="+mn-lt"/>
                <a:ea typeface="+mn-ea"/>
                <a:cs typeface="+mn-cs"/>
              </a:rPr>
              <a:t>NHSdigital</a:t>
            </a:r>
            <a:r>
              <a:rPr lang="en-GB" sz="1200" b="0" i="0" u="none" strike="noStrike" kern="1200" baseline="0" dirty="0" smtClean="0">
                <a:solidFill>
                  <a:schemeClr val="tx1"/>
                </a:solidFill>
                <a:latin typeface="+mn-lt"/>
                <a:ea typeface="+mn-ea"/>
                <a:cs typeface="+mn-cs"/>
              </a:rPr>
              <a:t> and </a:t>
            </a:r>
            <a:r>
              <a:rPr lang="en-GB" sz="1200" b="0" i="0" u="none" strike="noStrike" kern="1200" baseline="0" dirty="0" err="1" smtClean="0">
                <a:solidFill>
                  <a:schemeClr val="tx1"/>
                </a:solidFill>
                <a:latin typeface="+mn-lt"/>
                <a:ea typeface="+mn-ea"/>
                <a:cs typeface="+mn-cs"/>
              </a:rPr>
              <a:t>DigitalAHP</a:t>
            </a:r>
            <a:r>
              <a:rPr lang="en-GB" sz="1200" b="0" i="0" u="none" strike="noStrike" kern="1200" baseline="0" dirty="0" smtClean="0">
                <a:solidFill>
                  <a:schemeClr val="tx1"/>
                </a:solidFill>
                <a:latin typeface="+mn-lt"/>
                <a:ea typeface="+mn-ea"/>
                <a:cs typeface="+mn-cs"/>
              </a:rPr>
              <a:t>- links provided on slide). </a:t>
            </a:r>
          </a:p>
          <a:p>
            <a:r>
              <a:rPr lang="en-GB" sz="1200" b="0" i="0" u="none" strike="noStrike" kern="1200" baseline="0" dirty="0" smtClean="0">
                <a:solidFill>
                  <a:schemeClr val="tx1"/>
                </a:solidFill>
                <a:latin typeface="+mn-lt"/>
                <a:ea typeface="+mn-ea"/>
                <a:cs typeface="+mn-cs"/>
              </a:rPr>
              <a:t>2. Use digital and data capabilities to support local quality improvement.</a:t>
            </a:r>
          </a:p>
          <a:p>
            <a:r>
              <a:rPr lang="en-GB" sz="1200" b="0" i="0" u="none" strike="noStrike" kern="1200" baseline="0" dirty="0" smtClean="0">
                <a:solidFill>
                  <a:schemeClr val="tx1"/>
                </a:solidFill>
                <a:latin typeface="+mn-lt"/>
                <a:ea typeface="+mn-ea"/>
                <a:cs typeface="+mn-cs"/>
              </a:rPr>
              <a:t>3. Work in partnership with local teams to develop the necessary digital and data capabilities to support local digital priorities.</a:t>
            </a:r>
            <a:endParaRPr lang="en-GB" dirty="0"/>
          </a:p>
        </p:txBody>
      </p:sp>
      <p:sp>
        <p:nvSpPr>
          <p:cNvPr id="4" name="Slide Number Placeholder 3"/>
          <p:cNvSpPr>
            <a:spLocks noGrp="1"/>
          </p:cNvSpPr>
          <p:nvPr>
            <p:ph type="sldNum" sz="quarter" idx="10"/>
          </p:nvPr>
        </p:nvSpPr>
        <p:spPr/>
        <p:txBody>
          <a:bodyPr/>
          <a:lstStyle/>
          <a:p>
            <a:fld id="{2E328471-D09D-471D-9A3F-8DE6A4F81FB2}" type="slidenum">
              <a:rPr lang="en-GB" smtClean="0"/>
              <a:t>11</a:t>
            </a:fld>
            <a:endParaRPr lang="en-GB"/>
          </a:p>
        </p:txBody>
      </p:sp>
    </p:spTree>
    <p:extLst>
      <p:ext uri="{BB962C8B-B14F-4D97-AF65-F5344CB8AC3E}">
        <p14:creationId xmlns:p14="http://schemas.microsoft.com/office/powerpoint/2010/main" val="1876202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328471-D09D-471D-9A3F-8DE6A4F81FB2}" type="slidenum">
              <a:rPr lang="en-GB" smtClean="0"/>
              <a:t>12</a:t>
            </a:fld>
            <a:endParaRPr lang="en-GB"/>
          </a:p>
        </p:txBody>
      </p:sp>
    </p:spTree>
    <p:extLst>
      <p:ext uri="{BB962C8B-B14F-4D97-AF65-F5344CB8AC3E}">
        <p14:creationId xmlns:p14="http://schemas.microsoft.com/office/powerpoint/2010/main" val="587250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Katie:</a:t>
            </a:r>
          </a:p>
          <a:p>
            <a:r>
              <a:rPr lang="en-GB" dirty="0" smtClean="0"/>
              <a:t>- Link with Hayley.</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2E328471-D09D-471D-9A3F-8DE6A4F81FB2}" type="slidenum">
              <a:rPr lang="en-GB" smtClean="0"/>
              <a:t>13</a:t>
            </a:fld>
            <a:endParaRPr lang="en-GB"/>
          </a:p>
        </p:txBody>
      </p:sp>
    </p:spTree>
    <p:extLst>
      <p:ext uri="{BB962C8B-B14F-4D97-AF65-F5344CB8AC3E}">
        <p14:creationId xmlns:p14="http://schemas.microsoft.com/office/powerpoint/2010/main" val="2186264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Katie;</a:t>
            </a:r>
            <a:endParaRPr lang="en-GB" dirty="0"/>
          </a:p>
        </p:txBody>
      </p:sp>
      <p:sp>
        <p:nvSpPr>
          <p:cNvPr id="4" name="Slide Number Placeholder 3"/>
          <p:cNvSpPr>
            <a:spLocks noGrp="1"/>
          </p:cNvSpPr>
          <p:nvPr>
            <p:ph type="sldNum" sz="quarter" idx="10"/>
          </p:nvPr>
        </p:nvSpPr>
        <p:spPr/>
        <p:txBody>
          <a:bodyPr/>
          <a:lstStyle/>
          <a:p>
            <a:fld id="{2E328471-D09D-471D-9A3F-8DE6A4F81FB2}" type="slidenum">
              <a:rPr lang="en-GB" smtClean="0"/>
              <a:t>14</a:t>
            </a:fld>
            <a:endParaRPr lang="en-GB"/>
          </a:p>
        </p:txBody>
      </p:sp>
    </p:spTree>
    <p:extLst>
      <p:ext uri="{BB962C8B-B14F-4D97-AF65-F5344CB8AC3E}">
        <p14:creationId xmlns:p14="http://schemas.microsoft.com/office/powerpoint/2010/main" val="529763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E328471-D09D-471D-9A3F-8DE6A4F81FB2}" type="slidenum">
              <a:rPr lang="en-GB" smtClean="0"/>
              <a:t>15</a:t>
            </a:fld>
            <a:endParaRPr lang="en-GB"/>
          </a:p>
        </p:txBody>
      </p:sp>
    </p:spTree>
    <p:extLst>
      <p:ext uri="{BB962C8B-B14F-4D97-AF65-F5344CB8AC3E}">
        <p14:creationId xmlns:p14="http://schemas.microsoft.com/office/powerpoint/2010/main" val="3423642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E328471-D09D-471D-9A3F-8DE6A4F81FB2}" type="slidenum">
              <a:rPr lang="en-GB" smtClean="0"/>
              <a:t>16</a:t>
            </a:fld>
            <a:endParaRPr lang="en-GB"/>
          </a:p>
        </p:txBody>
      </p:sp>
    </p:spTree>
    <p:extLst>
      <p:ext uri="{BB962C8B-B14F-4D97-AF65-F5344CB8AC3E}">
        <p14:creationId xmlns:p14="http://schemas.microsoft.com/office/powerpoint/2010/main" val="3708648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Katie:</a:t>
            </a:r>
          </a:p>
          <a:p>
            <a:endParaRPr lang="en-GB" dirty="0"/>
          </a:p>
        </p:txBody>
      </p:sp>
      <p:sp>
        <p:nvSpPr>
          <p:cNvPr id="4" name="Slide Number Placeholder 3"/>
          <p:cNvSpPr>
            <a:spLocks noGrp="1"/>
          </p:cNvSpPr>
          <p:nvPr>
            <p:ph type="sldNum" sz="quarter" idx="10"/>
          </p:nvPr>
        </p:nvSpPr>
        <p:spPr/>
        <p:txBody>
          <a:bodyPr/>
          <a:lstStyle/>
          <a:p>
            <a:fld id="{2E328471-D09D-471D-9A3F-8DE6A4F81FB2}" type="slidenum">
              <a:rPr lang="en-GB" smtClean="0"/>
              <a:t>17</a:t>
            </a:fld>
            <a:endParaRPr lang="en-GB"/>
          </a:p>
        </p:txBody>
      </p:sp>
    </p:spTree>
    <p:extLst>
      <p:ext uri="{BB962C8B-B14F-4D97-AF65-F5344CB8AC3E}">
        <p14:creationId xmlns:p14="http://schemas.microsoft.com/office/powerpoint/2010/main" val="1967815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Hayley:</a:t>
            </a:r>
          </a:p>
          <a:p>
            <a:pPr lvl="0"/>
            <a:r>
              <a:rPr lang="en-GB" dirty="0" smtClean="0"/>
              <a:t>Data quality: </a:t>
            </a:r>
            <a:r>
              <a:rPr lang="en-GB" sz="1200" dirty="0" smtClean="0"/>
              <a:t>Data: how do we protect our personal information and maintain public trust. (e.g. </a:t>
            </a:r>
          </a:p>
          <a:p>
            <a:pPr lvl="0"/>
            <a:r>
              <a:rPr lang="en-GB" sz="1200" dirty="0" smtClean="0"/>
              <a:t>Wearable technology and physiology)</a:t>
            </a:r>
            <a:endParaRPr lang="en-GB" dirty="0" smtClean="0"/>
          </a:p>
          <a:p>
            <a:r>
              <a:rPr lang="en-GB" dirty="0" smtClean="0"/>
              <a:t>Clear frameworks for projects to operate under</a:t>
            </a:r>
          </a:p>
          <a:p>
            <a:r>
              <a:rPr lang="en-GB" dirty="0" smtClean="0"/>
              <a:t>Public permission and acceptability</a:t>
            </a:r>
          </a:p>
          <a:p>
            <a:r>
              <a:rPr lang="en-GB" dirty="0" smtClean="0"/>
              <a:t>Bias</a:t>
            </a:r>
          </a:p>
          <a:p>
            <a:r>
              <a:rPr lang="en-GB" dirty="0" smtClean="0"/>
              <a:t>Interpretability</a:t>
            </a:r>
            <a:r>
              <a:rPr lang="en-GB" baseline="0" dirty="0" smtClean="0"/>
              <a:t> of data</a:t>
            </a:r>
          </a:p>
          <a:p>
            <a:r>
              <a:rPr lang="en-GB" baseline="0" dirty="0" smtClean="0"/>
              <a:t>Data protection laws</a:t>
            </a:r>
          </a:p>
          <a:p>
            <a:r>
              <a:rPr lang="en-GB" baseline="0" dirty="0" smtClean="0"/>
              <a:t>Sharing of patient info- consent </a:t>
            </a:r>
          </a:p>
          <a:p>
            <a:r>
              <a:rPr lang="en-GB" baseline="0" dirty="0" smtClean="0"/>
              <a:t>Infrastructure work needed to allow innovation within the NHS</a:t>
            </a:r>
          </a:p>
          <a:p>
            <a:r>
              <a:rPr lang="en-GB" baseline="0" dirty="0" smtClean="0"/>
              <a:t>App building to improve clinical caseloads is a real struggle. Security issues ++</a:t>
            </a:r>
          </a:p>
          <a:p>
            <a:r>
              <a:rPr lang="en-GB" baseline="0" dirty="0" smtClean="0"/>
              <a:t>GPs and private sector have more success than the acute hospital sites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2E328471-D09D-471D-9A3F-8DE6A4F81FB2}" type="slidenum">
              <a:rPr lang="en-GB" smtClean="0"/>
              <a:t>18</a:t>
            </a:fld>
            <a:endParaRPr lang="en-GB"/>
          </a:p>
        </p:txBody>
      </p:sp>
    </p:spTree>
    <p:extLst>
      <p:ext uri="{BB962C8B-B14F-4D97-AF65-F5344CB8AC3E}">
        <p14:creationId xmlns:p14="http://schemas.microsoft.com/office/powerpoint/2010/main" val="967303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Hayley: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Digital health has guidance on how apps should be used but AI is more of a grey area, algorithms that are capable of learning from experience and updating in real time - ? Replacing the need for a clinical decision maker??</a:t>
            </a:r>
          </a:p>
          <a:p>
            <a:endParaRPr lang="en-GB" dirty="0" smtClean="0"/>
          </a:p>
          <a:p>
            <a:r>
              <a:rPr lang="en-GB" dirty="0" smtClean="0"/>
              <a:t>NHS app 111 now digital</a:t>
            </a:r>
            <a:r>
              <a:rPr lang="en-GB" baseline="0" dirty="0" smtClean="0"/>
              <a:t> and based on question and algorithms to tell us the most appropriate service to access (like a triage nurse). </a:t>
            </a:r>
            <a:endParaRPr lang="en-GB" dirty="0"/>
          </a:p>
        </p:txBody>
      </p:sp>
      <p:sp>
        <p:nvSpPr>
          <p:cNvPr id="4" name="Slide Number Placeholder 3"/>
          <p:cNvSpPr>
            <a:spLocks noGrp="1"/>
          </p:cNvSpPr>
          <p:nvPr>
            <p:ph type="sldNum" sz="quarter" idx="10"/>
          </p:nvPr>
        </p:nvSpPr>
        <p:spPr/>
        <p:txBody>
          <a:bodyPr/>
          <a:lstStyle/>
          <a:p>
            <a:fld id="{2E328471-D09D-471D-9A3F-8DE6A4F81FB2}" type="slidenum">
              <a:rPr lang="en-GB" smtClean="0"/>
              <a:t>19</a:t>
            </a:fld>
            <a:endParaRPr lang="en-GB"/>
          </a:p>
        </p:txBody>
      </p:sp>
    </p:spTree>
    <p:extLst>
      <p:ext uri="{BB962C8B-B14F-4D97-AF65-F5344CB8AC3E}">
        <p14:creationId xmlns:p14="http://schemas.microsoft.com/office/powerpoint/2010/main" val="116990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Katie</a:t>
            </a:r>
          </a:p>
          <a:p>
            <a:endParaRPr lang="en-GB" dirty="0" smtClean="0"/>
          </a:p>
          <a:p>
            <a:r>
              <a:rPr lang="en-GB" dirty="0" smtClean="0"/>
              <a:t>‘Extra technology’ although we do use Rio and are very paper light in our</a:t>
            </a:r>
            <a:r>
              <a:rPr lang="en-GB" baseline="0" dirty="0" smtClean="0"/>
              <a:t> services. This relates to additional therapeutic technologies going above and beyond the expected for technology e.g. </a:t>
            </a:r>
            <a:r>
              <a:rPr lang="en-GB" baseline="0" dirty="0" err="1" smtClean="0"/>
              <a:t>rio</a:t>
            </a:r>
            <a:r>
              <a:rPr lang="en-GB" baseline="0" dirty="0" smtClean="0"/>
              <a:t>. </a:t>
            </a:r>
          </a:p>
          <a:p>
            <a:endParaRPr lang="en-GB" baseline="0" dirty="0" smtClean="0"/>
          </a:p>
        </p:txBody>
      </p:sp>
      <p:sp>
        <p:nvSpPr>
          <p:cNvPr id="4" name="Slide Number Placeholder 3"/>
          <p:cNvSpPr>
            <a:spLocks noGrp="1"/>
          </p:cNvSpPr>
          <p:nvPr>
            <p:ph type="sldNum" sz="quarter" idx="10"/>
          </p:nvPr>
        </p:nvSpPr>
        <p:spPr/>
        <p:txBody>
          <a:bodyPr/>
          <a:lstStyle/>
          <a:p>
            <a:fld id="{2E328471-D09D-471D-9A3F-8DE6A4F81FB2}" type="slidenum">
              <a:rPr lang="en-GB" smtClean="0"/>
              <a:t>2</a:t>
            </a:fld>
            <a:endParaRPr lang="en-GB"/>
          </a:p>
        </p:txBody>
      </p:sp>
    </p:spTree>
    <p:extLst>
      <p:ext uri="{BB962C8B-B14F-4D97-AF65-F5344CB8AC3E}">
        <p14:creationId xmlns:p14="http://schemas.microsoft.com/office/powerpoint/2010/main" val="3041326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Katie</a:t>
            </a:r>
            <a:endParaRPr lang="en-GB" dirty="0"/>
          </a:p>
        </p:txBody>
      </p:sp>
      <p:sp>
        <p:nvSpPr>
          <p:cNvPr id="4" name="Slide Number Placeholder 3"/>
          <p:cNvSpPr>
            <a:spLocks noGrp="1"/>
          </p:cNvSpPr>
          <p:nvPr>
            <p:ph type="sldNum" sz="quarter" idx="10"/>
          </p:nvPr>
        </p:nvSpPr>
        <p:spPr/>
        <p:txBody>
          <a:bodyPr/>
          <a:lstStyle/>
          <a:p>
            <a:fld id="{2E328471-D09D-471D-9A3F-8DE6A4F81FB2}" type="slidenum">
              <a:rPr lang="en-GB" smtClean="0"/>
              <a:t>20</a:t>
            </a:fld>
            <a:endParaRPr lang="en-GB"/>
          </a:p>
        </p:txBody>
      </p:sp>
    </p:spTree>
    <p:extLst>
      <p:ext uri="{BB962C8B-B14F-4D97-AF65-F5344CB8AC3E}">
        <p14:creationId xmlns:p14="http://schemas.microsoft.com/office/powerpoint/2010/main" val="2270095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Katie</a:t>
            </a:r>
            <a:endParaRPr lang="en-GB" dirty="0"/>
          </a:p>
        </p:txBody>
      </p:sp>
      <p:sp>
        <p:nvSpPr>
          <p:cNvPr id="4" name="Slide Number Placeholder 3"/>
          <p:cNvSpPr>
            <a:spLocks noGrp="1"/>
          </p:cNvSpPr>
          <p:nvPr>
            <p:ph type="sldNum" sz="quarter" idx="10"/>
          </p:nvPr>
        </p:nvSpPr>
        <p:spPr/>
        <p:txBody>
          <a:bodyPr/>
          <a:lstStyle/>
          <a:p>
            <a:fld id="{2E328471-D09D-471D-9A3F-8DE6A4F81FB2}" type="slidenum">
              <a:rPr lang="en-GB" smtClean="0"/>
              <a:t>21</a:t>
            </a:fld>
            <a:endParaRPr lang="en-GB"/>
          </a:p>
        </p:txBody>
      </p:sp>
    </p:spTree>
    <p:extLst>
      <p:ext uri="{BB962C8B-B14F-4D97-AF65-F5344CB8AC3E}">
        <p14:creationId xmlns:p14="http://schemas.microsoft.com/office/powerpoint/2010/main" val="818324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Hayley:</a:t>
            </a:r>
          </a:p>
          <a:p>
            <a:pPr marL="171450" indent="-171450">
              <a:buFontTx/>
              <a:buChar char="-"/>
            </a:pPr>
            <a:r>
              <a:rPr lang="en-GB" baseline="0" dirty="0" smtClean="0"/>
              <a:t>Key messages:</a:t>
            </a:r>
          </a:p>
          <a:p>
            <a:pPr marL="171450" indent="-171450">
              <a:buFontTx/>
              <a:buChar char="-"/>
            </a:pPr>
            <a:r>
              <a:rPr lang="en-GB" baseline="0" dirty="0" smtClean="0"/>
              <a:t>Priorities</a:t>
            </a:r>
          </a:p>
          <a:p>
            <a:pPr marL="171450" indent="-171450">
              <a:buFontTx/>
              <a:buChar char="-"/>
            </a:pPr>
            <a:r>
              <a:rPr lang="en-GB" baseline="0" dirty="0" smtClean="0"/>
              <a:t>Adaptations</a:t>
            </a:r>
          </a:p>
          <a:p>
            <a:pPr marL="171450" indent="-171450">
              <a:buFontTx/>
              <a:buChar char="-"/>
            </a:pPr>
            <a:r>
              <a:rPr lang="en-GB" baseline="0" dirty="0" smtClean="0"/>
              <a:t>Clinical effectiveness</a:t>
            </a:r>
          </a:p>
          <a:p>
            <a:pPr marL="171450" indent="-171450">
              <a:buFontTx/>
              <a:buChar char="-"/>
            </a:pPr>
            <a:r>
              <a:rPr lang="en-GB" baseline="0" dirty="0" smtClean="0"/>
              <a:t>Innovation does not happen at a management level. </a:t>
            </a:r>
          </a:p>
          <a:p>
            <a:pPr marL="171450" indent="-171450">
              <a:buFontTx/>
              <a:buChar char="-"/>
            </a:pPr>
            <a:r>
              <a:rPr lang="en-GB" baseline="0" dirty="0" smtClean="0"/>
              <a:t>All of us need to establish a culture for innovation to improve pathway. </a:t>
            </a:r>
          </a:p>
          <a:p>
            <a:pPr marL="171450" indent="-171450">
              <a:buFontTx/>
              <a:buChar char="-"/>
            </a:pPr>
            <a:r>
              <a:rPr lang="en-GB" baseline="0" dirty="0" smtClean="0"/>
              <a:t>Not replacing the clinical decision maker</a:t>
            </a:r>
          </a:p>
          <a:p>
            <a:pPr marL="171450" indent="-171450">
              <a:buFontTx/>
              <a:buChar char="-"/>
            </a:pPr>
            <a:r>
              <a:rPr lang="en-GB" baseline="0" dirty="0" smtClean="0"/>
              <a:t>Using data we trust and cautious about information </a:t>
            </a:r>
            <a:r>
              <a:rPr lang="en-GB" baseline="0" dirty="0" err="1" smtClean="0"/>
              <a:t>saring</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2E328471-D09D-471D-9A3F-8DE6A4F81FB2}" type="slidenum">
              <a:rPr lang="en-GB" smtClean="0"/>
              <a:t>22</a:t>
            </a:fld>
            <a:endParaRPr lang="en-GB"/>
          </a:p>
        </p:txBody>
      </p:sp>
    </p:spTree>
    <p:extLst>
      <p:ext uri="{BB962C8B-B14F-4D97-AF65-F5344CB8AC3E}">
        <p14:creationId xmlns:p14="http://schemas.microsoft.com/office/powerpoint/2010/main" val="2362965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Katie:</a:t>
            </a:r>
          </a:p>
          <a:p>
            <a:endParaRPr lang="en-GB" dirty="0" smtClean="0"/>
          </a:p>
          <a:p>
            <a:r>
              <a:rPr lang="en-GB" dirty="0" smtClean="0"/>
              <a:t>Smart watches</a:t>
            </a:r>
            <a:r>
              <a:rPr lang="en-GB" baseline="0" dirty="0" smtClean="0"/>
              <a:t> to monitor heart rhythms and potential for seizures.</a:t>
            </a:r>
          </a:p>
          <a:p>
            <a:r>
              <a:rPr lang="en-GB" baseline="0" dirty="0" smtClean="0"/>
              <a:t>Skin conductance sensor (measures </a:t>
            </a:r>
            <a:r>
              <a:rPr lang="en-GB" baseline="0" dirty="0" err="1" smtClean="0"/>
              <a:t>amydala</a:t>
            </a:r>
            <a:r>
              <a:rPr lang="en-GB" baseline="0" dirty="0" smtClean="0"/>
              <a:t> activation) and analyses movement, sleep data, AF and cognitive load. </a:t>
            </a:r>
          </a:p>
          <a:p>
            <a:r>
              <a:rPr lang="en-GB" baseline="0" dirty="0" smtClean="0"/>
              <a:t>Detect sympathetic nervous system surge and change in physiology before grand mal seizures. MIT. Send alert for help. </a:t>
            </a:r>
          </a:p>
          <a:p>
            <a:endParaRPr lang="en-GB" baseline="0" dirty="0" smtClean="0"/>
          </a:p>
          <a:p>
            <a:r>
              <a:rPr lang="en-GB" baseline="0" dirty="0" smtClean="0"/>
              <a:t>Fit bits- AWOYM our trusts hands them out</a:t>
            </a:r>
          </a:p>
          <a:p>
            <a:r>
              <a:rPr lang="en-GB" baseline="0" dirty="0" smtClean="0"/>
              <a:t>VR for mental health</a:t>
            </a:r>
          </a:p>
          <a:p>
            <a:r>
              <a:rPr lang="en-GB" baseline="0" dirty="0" smtClean="0"/>
              <a:t>? Could this be our next project?! Watches!</a:t>
            </a:r>
          </a:p>
          <a:p>
            <a:endParaRPr lang="en-GB" baseline="0" dirty="0" smtClean="0"/>
          </a:p>
          <a:p>
            <a:r>
              <a:rPr lang="en-GB" baseline="0" dirty="0" smtClean="0"/>
              <a:t>Alexa and dementia- memory problems </a:t>
            </a:r>
          </a:p>
          <a:p>
            <a:endParaRPr lang="en-GB" baseline="0" dirty="0" smtClean="0"/>
          </a:p>
          <a:p>
            <a:r>
              <a:rPr lang="en-GB" baseline="0" dirty="0" smtClean="0"/>
              <a:t>Links; changing health app. Video is about a lady who reversed her diabetes in 10 weeks by using an app that links to her GP to monitor her symptoms. Promotes self management and empowerment.</a:t>
            </a:r>
          </a:p>
          <a:p>
            <a:r>
              <a:rPr lang="en-GB" baseline="0" dirty="0" smtClean="0"/>
              <a:t>The second video again highlights the use of digital apps in the NHS- quitting smoking, couch to 5k, monitoring BP when pregnant from home, mindfulness and meditation, help with anxiety, 11 online, videogames alongside physiotherapy, order repeat prescriptions MORE CONTROL and ? Reduced pressure, time and costs on the NHS.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E328471-D09D-471D-9A3F-8DE6A4F81FB2}" type="slidenum">
              <a:rPr lang="en-GB" smtClean="0"/>
              <a:t>23</a:t>
            </a:fld>
            <a:endParaRPr lang="en-GB"/>
          </a:p>
        </p:txBody>
      </p:sp>
    </p:spTree>
    <p:extLst>
      <p:ext uri="{BB962C8B-B14F-4D97-AF65-F5344CB8AC3E}">
        <p14:creationId xmlns:p14="http://schemas.microsoft.com/office/powerpoint/2010/main" val="2174647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Katie</a:t>
            </a:r>
            <a:endParaRPr lang="en-GB" dirty="0"/>
          </a:p>
        </p:txBody>
      </p:sp>
      <p:sp>
        <p:nvSpPr>
          <p:cNvPr id="4" name="Slide Number Placeholder 3"/>
          <p:cNvSpPr>
            <a:spLocks noGrp="1"/>
          </p:cNvSpPr>
          <p:nvPr>
            <p:ph type="sldNum" sz="quarter" idx="10"/>
          </p:nvPr>
        </p:nvSpPr>
        <p:spPr/>
        <p:txBody>
          <a:bodyPr/>
          <a:lstStyle/>
          <a:p>
            <a:fld id="{2E328471-D09D-471D-9A3F-8DE6A4F81FB2}" type="slidenum">
              <a:rPr lang="en-GB" smtClean="0"/>
              <a:t>3</a:t>
            </a:fld>
            <a:endParaRPr lang="en-GB"/>
          </a:p>
        </p:txBody>
      </p:sp>
    </p:spTree>
    <p:extLst>
      <p:ext uri="{BB962C8B-B14F-4D97-AF65-F5344CB8AC3E}">
        <p14:creationId xmlns:p14="http://schemas.microsoft.com/office/powerpoint/2010/main" val="233365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Katie</a:t>
            </a:r>
          </a:p>
          <a:p>
            <a:pPr marL="171450" indent="-171450">
              <a:buFontTx/>
              <a:buChar char="-"/>
            </a:pPr>
            <a:r>
              <a:rPr lang="en-GB" dirty="0" smtClean="0"/>
              <a:t>Talk around second point.</a:t>
            </a:r>
          </a:p>
          <a:p>
            <a:pPr marL="0" indent="0">
              <a:buFontTx/>
              <a:buNone/>
            </a:pPr>
            <a:r>
              <a:rPr lang="en-GB" dirty="0" smtClean="0"/>
              <a:t>-</a:t>
            </a:r>
            <a:r>
              <a:rPr lang="en-GB" baseline="0" dirty="0" smtClean="0"/>
              <a:t> Expand and say we had a lot of patients coming to us asking about the use of digital health and wearable technology and we felt as a team we were unable to confidently address questions or feel we were able to recommend apps or where to go to look for them. </a:t>
            </a:r>
            <a:endParaRPr lang="en-GB" dirty="0" smtClean="0"/>
          </a:p>
          <a:p>
            <a:endParaRPr lang="en-GB" dirty="0" smtClean="0"/>
          </a:p>
          <a:p>
            <a:r>
              <a:rPr lang="en-GB" dirty="0" smtClean="0"/>
              <a:t>AI-</a:t>
            </a:r>
            <a:r>
              <a:rPr lang="en-GB" baseline="0" dirty="0" smtClean="0"/>
              <a:t> such as developments in imaging; early detection of disease and assisting in clinical predictions</a:t>
            </a:r>
          </a:p>
          <a:p>
            <a:r>
              <a:rPr lang="en-GB" baseline="0" dirty="0" smtClean="0"/>
              <a:t>Digital health- modern mobile technology to access patient info in a timely manner, wearable devices, </a:t>
            </a:r>
            <a:r>
              <a:rPr lang="en-GB" baseline="0" dirty="0" err="1" smtClean="0"/>
              <a:t>iphones</a:t>
            </a:r>
            <a:r>
              <a:rPr lang="en-GB" baseline="0" dirty="0" smtClean="0"/>
              <a:t>, </a:t>
            </a:r>
            <a:r>
              <a:rPr lang="en-GB" baseline="0" dirty="0" err="1" smtClean="0"/>
              <a:t>ipads</a:t>
            </a:r>
            <a:r>
              <a:rPr lang="en-GB" baseline="0" dirty="0" smtClean="0"/>
              <a:t>, equipment to assist in self management, assessment and treatment </a:t>
            </a:r>
          </a:p>
          <a:p>
            <a:endParaRPr lang="en-GB" baseline="0" dirty="0" smtClean="0"/>
          </a:p>
        </p:txBody>
      </p:sp>
      <p:sp>
        <p:nvSpPr>
          <p:cNvPr id="4" name="Slide Number Placeholder 3"/>
          <p:cNvSpPr>
            <a:spLocks noGrp="1"/>
          </p:cNvSpPr>
          <p:nvPr>
            <p:ph type="sldNum" sz="quarter" idx="10"/>
          </p:nvPr>
        </p:nvSpPr>
        <p:spPr/>
        <p:txBody>
          <a:bodyPr/>
          <a:lstStyle/>
          <a:p>
            <a:fld id="{2E328471-D09D-471D-9A3F-8DE6A4F81FB2}" type="slidenum">
              <a:rPr lang="en-GB" smtClean="0"/>
              <a:t>4</a:t>
            </a:fld>
            <a:endParaRPr lang="en-GB"/>
          </a:p>
        </p:txBody>
      </p:sp>
    </p:spTree>
    <p:extLst>
      <p:ext uri="{BB962C8B-B14F-4D97-AF65-F5344CB8AC3E}">
        <p14:creationId xmlns:p14="http://schemas.microsoft.com/office/powerpoint/2010/main" val="1968758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Katie</a:t>
            </a:r>
            <a:r>
              <a:rPr lang="en-GB" baseline="0" dirty="0" smtClean="0"/>
              <a:t> </a:t>
            </a:r>
          </a:p>
          <a:p>
            <a:endParaRPr lang="en-GB" baseline="0" dirty="0" smtClean="0"/>
          </a:p>
          <a:p>
            <a:r>
              <a:rPr lang="en-GB" baseline="0" dirty="0" smtClean="0"/>
              <a:t>As a team we had to look and explore this further but it was thinking about where do we start in this huge area of technology and its application. </a:t>
            </a:r>
            <a:endParaRPr lang="en-GB" dirty="0"/>
          </a:p>
        </p:txBody>
      </p:sp>
      <p:sp>
        <p:nvSpPr>
          <p:cNvPr id="4" name="Slide Number Placeholder 3"/>
          <p:cNvSpPr>
            <a:spLocks noGrp="1"/>
          </p:cNvSpPr>
          <p:nvPr>
            <p:ph type="sldNum" sz="quarter" idx="10"/>
          </p:nvPr>
        </p:nvSpPr>
        <p:spPr/>
        <p:txBody>
          <a:bodyPr/>
          <a:lstStyle/>
          <a:p>
            <a:fld id="{2E328471-D09D-471D-9A3F-8DE6A4F81FB2}" type="slidenum">
              <a:rPr lang="en-GB" smtClean="0"/>
              <a:t>5</a:t>
            </a:fld>
            <a:endParaRPr lang="en-GB"/>
          </a:p>
        </p:txBody>
      </p:sp>
    </p:spTree>
    <p:extLst>
      <p:ext uri="{BB962C8B-B14F-4D97-AF65-F5344CB8AC3E}">
        <p14:creationId xmlns:p14="http://schemas.microsoft.com/office/powerpoint/2010/main" val="1955707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Katie</a:t>
            </a:r>
          </a:p>
          <a:p>
            <a:endParaRPr lang="en-GB" dirty="0" smtClean="0"/>
          </a:p>
          <a:p>
            <a:r>
              <a:rPr lang="en-GB" dirty="0" smtClean="0"/>
              <a:t>Change is always scary,</a:t>
            </a:r>
            <a:r>
              <a:rPr lang="en-GB" baseline="0" dirty="0" smtClean="0"/>
              <a:t> but we knew there was a need for a change to our approach.</a:t>
            </a:r>
            <a:endParaRPr lang="en-GB" dirty="0"/>
          </a:p>
        </p:txBody>
      </p:sp>
      <p:sp>
        <p:nvSpPr>
          <p:cNvPr id="4" name="Slide Number Placeholder 3"/>
          <p:cNvSpPr>
            <a:spLocks noGrp="1"/>
          </p:cNvSpPr>
          <p:nvPr>
            <p:ph type="sldNum" sz="quarter" idx="10"/>
          </p:nvPr>
        </p:nvSpPr>
        <p:spPr/>
        <p:txBody>
          <a:bodyPr/>
          <a:lstStyle/>
          <a:p>
            <a:fld id="{2E328471-D09D-471D-9A3F-8DE6A4F81FB2}" type="slidenum">
              <a:rPr lang="en-GB" smtClean="0"/>
              <a:t>6</a:t>
            </a:fld>
            <a:endParaRPr lang="en-GB"/>
          </a:p>
        </p:txBody>
      </p:sp>
    </p:spTree>
    <p:extLst>
      <p:ext uri="{BB962C8B-B14F-4D97-AF65-F5344CB8AC3E}">
        <p14:creationId xmlns:p14="http://schemas.microsoft.com/office/powerpoint/2010/main" val="1890955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DO NOT PLAY 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Katie: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We were met with some reactions like this.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It can be scary to think of change when we have been working for so long in a certain way.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Hayley: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Or have we….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Digital health or rather innovation is not a new initiative….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It is hard to keep up with ever-changing technology in the NHS! Every day another article is posted on twitter about the technological advances in the NHS.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video highlights this well….</a:t>
            </a:r>
            <a:endParaRPr lang="en-GB" dirty="0" smtClean="0"/>
          </a:p>
          <a:p>
            <a:endParaRPr lang="en-GB" dirty="0"/>
          </a:p>
        </p:txBody>
      </p:sp>
      <p:sp>
        <p:nvSpPr>
          <p:cNvPr id="4" name="Slide Number Placeholder 3"/>
          <p:cNvSpPr>
            <a:spLocks noGrp="1"/>
          </p:cNvSpPr>
          <p:nvPr>
            <p:ph type="sldNum" sz="quarter" idx="10"/>
          </p:nvPr>
        </p:nvSpPr>
        <p:spPr/>
        <p:txBody>
          <a:bodyPr/>
          <a:lstStyle/>
          <a:p>
            <a:fld id="{2E328471-D09D-471D-9A3F-8DE6A4F81FB2}" type="slidenum">
              <a:rPr lang="en-GB" smtClean="0"/>
              <a:t>7</a:t>
            </a:fld>
            <a:endParaRPr lang="en-GB"/>
          </a:p>
        </p:txBody>
      </p:sp>
    </p:spTree>
    <p:extLst>
      <p:ext uri="{BB962C8B-B14F-4D97-AF65-F5344CB8AC3E}">
        <p14:creationId xmlns:p14="http://schemas.microsoft.com/office/powerpoint/2010/main" val="2635964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Hayley:</a:t>
            </a:r>
          </a:p>
          <a:p>
            <a:pPr marL="171450" indent="-171450">
              <a:buFontTx/>
              <a:buChar char="-"/>
            </a:pPr>
            <a:r>
              <a:rPr lang="en-GB" dirty="0" smtClean="0"/>
              <a:t>This is a timeline of events of the initiation of digital technology in health. Starting initially with GP’s back in 2012. </a:t>
            </a:r>
          </a:p>
          <a:p>
            <a:pPr marL="171450" indent="-171450">
              <a:buFontTx/>
              <a:buChar char="-"/>
            </a:pPr>
            <a:r>
              <a:rPr lang="en-GB" dirty="0" smtClean="0"/>
              <a:t>Fast forward to 2014 and the commencement of the 5 year forward plan. Identified 3 gaps that they wanted to address: health and wellbeing, care and quality and financial efficiency. Wanted to focus on improving</a:t>
            </a:r>
            <a:r>
              <a:rPr lang="en-GB" baseline="0" dirty="0" smtClean="0"/>
              <a:t> equity of care, tackle childhood obesity, prevention programs in high risk groups. This is where technology comes into it create digital solutions to close these existing gaps in our NHS services.</a:t>
            </a:r>
          </a:p>
          <a:p>
            <a:pPr marL="171450" indent="-171450">
              <a:buFontTx/>
              <a:buChar char="-"/>
            </a:pPr>
            <a:r>
              <a:rPr lang="en-GB" baseline="0" dirty="0" smtClean="0"/>
              <a:t>Increase use of apps to help people manage their own health. Which is a large part of our role physiotherapists at WGP and nationally. </a:t>
            </a:r>
          </a:p>
          <a:p>
            <a:pPr marL="171450" indent="-171450">
              <a:buFontTx/>
              <a:buChar char="-"/>
            </a:pPr>
            <a:r>
              <a:rPr lang="en-GB" baseline="0" dirty="0" smtClean="0"/>
              <a:t>In Devon a group of physiotherapist come together to develop a website called mytherappy.co.uk which reviewed apps for people with stroke. This has been heavily published amongst chartered society of physiotherapy. This website looks at the effectiveness and quality of the apps offered for the patients to ensure that they are using the best app possible for them. </a:t>
            </a:r>
          </a:p>
          <a:p>
            <a:pPr marL="171450" indent="-171450">
              <a:buFontTx/>
              <a:buChar char="-"/>
            </a:pPr>
            <a:r>
              <a:rPr lang="en-GB" baseline="0" dirty="0" smtClean="0"/>
              <a:t>AHP objectives for CNTW – to increase use of technology.  </a:t>
            </a:r>
            <a:endParaRPr lang="en-GB" dirty="0" smtClean="0"/>
          </a:p>
          <a:p>
            <a:endParaRPr lang="en-GB" dirty="0" smtClean="0"/>
          </a:p>
          <a:p>
            <a:r>
              <a:rPr lang="en-GB" dirty="0" smtClean="0"/>
              <a:t>With particular relevance to the use of apps in the NHS….</a:t>
            </a:r>
            <a:endParaRPr lang="en-GB" dirty="0"/>
          </a:p>
        </p:txBody>
      </p:sp>
      <p:sp>
        <p:nvSpPr>
          <p:cNvPr id="4" name="Slide Number Placeholder 3"/>
          <p:cNvSpPr>
            <a:spLocks noGrp="1"/>
          </p:cNvSpPr>
          <p:nvPr>
            <p:ph type="sldNum" sz="quarter" idx="10"/>
          </p:nvPr>
        </p:nvSpPr>
        <p:spPr/>
        <p:txBody>
          <a:bodyPr/>
          <a:lstStyle/>
          <a:p>
            <a:fld id="{2E328471-D09D-471D-9A3F-8DE6A4F81FB2}" type="slidenum">
              <a:rPr lang="en-GB" smtClean="0"/>
              <a:t>8</a:t>
            </a:fld>
            <a:endParaRPr lang="en-GB"/>
          </a:p>
        </p:txBody>
      </p:sp>
    </p:spTree>
    <p:extLst>
      <p:ext uri="{BB962C8B-B14F-4D97-AF65-F5344CB8AC3E}">
        <p14:creationId xmlns:p14="http://schemas.microsoft.com/office/powerpoint/2010/main" val="1338448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long term health plan was launched earlier this year to ensure our NHS is fit for the future- our 80</a:t>
            </a:r>
            <a:r>
              <a:rPr lang="en-GB" baseline="30000" dirty="0" smtClean="0"/>
              <a:t>th</a:t>
            </a:r>
            <a:r>
              <a:rPr lang="en-GB" dirty="0" smtClean="0"/>
              <a:t> birthday! The Government has announced additional funding for the NHS</a:t>
            </a:r>
            <a:r>
              <a:rPr lang="en-GB" baseline="0" dirty="0" smtClean="0"/>
              <a:t> and proposes the long term health plan is</a:t>
            </a:r>
            <a:r>
              <a:rPr lang="en-GB" dirty="0" smtClean="0"/>
              <a:t> a</a:t>
            </a:r>
            <a:r>
              <a:rPr lang="en-GB" baseline="0" dirty="0" smtClean="0"/>
              <a:t> self proclaimed ‘ambitious’ plan that aims to deliver personalised care for the next generation.</a:t>
            </a:r>
          </a:p>
          <a:p>
            <a:endParaRPr lang="en-GB" baseline="0" dirty="0" smtClean="0"/>
          </a:p>
          <a:p>
            <a:r>
              <a:rPr lang="en-GB" baseline="0" dirty="0" smtClean="0"/>
              <a:t>It lays out plans to bring services closer to homes, focus on mental health care provision, quicker access to diagnostics, care to 18-25 </a:t>
            </a:r>
            <a:r>
              <a:rPr lang="en-GB" baseline="0" dirty="0" err="1" smtClean="0"/>
              <a:t>yr</a:t>
            </a:r>
            <a:r>
              <a:rPr lang="en-GB" baseline="0" dirty="0" smtClean="0"/>
              <a:t> olds, significant investments in cancer care, empowerment and self management in diabetes (amongst other conditions) and DIGITAL DELIVERANCE OF CARE. </a:t>
            </a:r>
            <a:endParaRPr lang="en-GB" dirty="0"/>
          </a:p>
        </p:txBody>
      </p:sp>
      <p:sp>
        <p:nvSpPr>
          <p:cNvPr id="4" name="Slide Number Placeholder 3"/>
          <p:cNvSpPr>
            <a:spLocks noGrp="1"/>
          </p:cNvSpPr>
          <p:nvPr>
            <p:ph type="sldNum" sz="quarter" idx="10"/>
          </p:nvPr>
        </p:nvSpPr>
        <p:spPr/>
        <p:txBody>
          <a:bodyPr/>
          <a:lstStyle/>
          <a:p>
            <a:fld id="{2E328471-D09D-471D-9A3F-8DE6A4F81FB2}" type="slidenum">
              <a:rPr lang="en-GB" smtClean="0"/>
              <a:t>9</a:t>
            </a:fld>
            <a:endParaRPr lang="en-GB"/>
          </a:p>
        </p:txBody>
      </p:sp>
    </p:spTree>
    <p:extLst>
      <p:ext uri="{BB962C8B-B14F-4D97-AF65-F5344CB8AC3E}">
        <p14:creationId xmlns:p14="http://schemas.microsoft.com/office/powerpoint/2010/main" val="925035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973BFDD-30B1-4965-A3ED-8C93459AA02D}" type="datetimeFigureOut">
              <a:rPr lang="en-GB" smtClean="0"/>
              <a:t>21/01/2020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7A229-7C17-4FF4-97BF-94E7DB34652E}" type="slidenum">
              <a:rPr lang="en-GB" smtClean="0"/>
              <a:t>‹#›</a:t>
            </a:fld>
            <a:endParaRPr lang="en-GB"/>
          </a:p>
        </p:txBody>
      </p:sp>
    </p:spTree>
    <p:extLst>
      <p:ext uri="{BB962C8B-B14F-4D97-AF65-F5344CB8AC3E}">
        <p14:creationId xmlns:p14="http://schemas.microsoft.com/office/powerpoint/2010/main" val="547507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73BFDD-30B1-4965-A3ED-8C93459AA02D}" type="datetimeFigureOut">
              <a:rPr lang="en-GB" smtClean="0"/>
              <a:t>21/01/2020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7A229-7C17-4FF4-97BF-94E7DB34652E}" type="slidenum">
              <a:rPr lang="en-GB" smtClean="0"/>
              <a:t>‹#›</a:t>
            </a:fld>
            <a:endParaRPr lang="en-GB"/>
          </a:p>
        </p:txBody>
      </p:sp>
    </p:spTree>
    <p:extLst>
      <p:ext uri="{BB962C8B-B14F-4D97-AF65-F5344CB8AC3E}">
        <p14:creationId xmlns:p14="http://schemas.microsoft.com/office/powerpoint/2010/main" val="302313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73BFDD-30B1-4965-A3ED-8C93459AA02D}" type="datetimeFigureOut">
              <a:rPr lang="en-GB" smtClean="0"/>
              <a:t>21/01/2020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7A229-7C17-4FF4-97BF-94E7DB34652E}" type="slidenum">
              <a:rPr lang="en-GB" smtClean="0"/>
              <a:t>‹#›</a:t>
            </a:fld>
            <a:endParaRPr lang="en-GB"/>
          </a:p>
        </p:txBody>
      </p:sp>
    </p:spTree>
    <p:extLst>
      <p:ext uri="{BB962C8B-B14F-4D97-AF65-F5344CB8AC3E}">
        <p14:creationId xmlns:p14="http://schemas.microsoft.com/office/powerpoint/2010/main" val="80633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73BFDD-30B1-4965-A3ED-8C93459AA02D}" type="datetimeFigureOut">
              <a:rPr lang="en-GB" smtClean="0"/>
              <a:t>21/01/2020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7A229-7C17-4FF4-97BF-94E7DB34652E}" type="slidenum">
              <a:rPr lang="en-GB" smtClean="0"/>
              <a:t>‹#›</a:t>
            </a:fld>
            <a:endParaRPr lang="en-GB"/>
          </a:p>
        </p:txBody>
      </p:sp>
    </p:spTree>
    <p:extLst>
      <p:ext uri="{BB962C8B-B14F-4D97-AF65-F5344CB8AC3E}">
        <p14:creationId xmlns:p14="http://schemas.microsoft.com/office/powerpoint/2010/main" val="2825206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3BFDD-30B1-4965-A3ED-8C93459AA02D}" type="datetimeFigureOut">
              <a:rPr lang="en-GB" smtClean="0"/>
              <a:t>21/01/2020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7A229-7C17-4FF4-97BF-94E7DB34652E}" type="slidenum">
              <a:rPr lang="en-GB" smtClean="0"/>
              <a:t>‹#›</a:t>
            </a:fld>
            <a:endParaRPr lang="en-GB"/>
          </a:p>
        </p:txBody>
      </p:sp>
    </p:spTree>
    <p:extLst>
      <p:ext uri="{BB962C8B-B14F-4D97-AF65-F5344CB8AC3E}">
        <p14:creationId xmlns:p14="http://schemas.microsoft.com/office/powerpoint/2010/main" val="39042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973BFDD-30B1-4965-A3ED-8C93459AA02D}" type="datetimeFigureOut">
              <a:rPr lang="en-GB" smtClean="0"/>
              <a:t>21/01/2020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E7A229-7C17-4FF4-97BF-94E7DB34652E}" type="slidenum">
              <a:rPr lang="en-GB" smtClean="0"/>
              <a:t>‹#›</a:t>
            </a:fld>
            <a:endParaRPr lang="en-GB"/>
          </a:p>
        </p:txBody>
      </p:sp>
    </p:spTree>
    <p:extLst>
      <p:ext uri="{BB962C8B-B14F-4D97-AF65-F5344CB8AC3E}">
        <p14:creationId xmlns:p14="http://schemas.microsoft.com/office/powerpoint/2010/main" val="97866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973BFDD-30B1-4965-A3ED-8C93459AA02D}" type="datetimeFigureOut">
              <a:rPr lang="en-GB" smtClean="0"/>
              <a:t>21/01/2020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E7A229-7C17-4FF4-97BF-94E7DB34652E}" type="slidenum">
              <a:rPr lang="en-GB" smtClean="0"/>
              <a:t>‹#›</a:t>
            </a:fld>
            <a:endParaRPr lang="en-GB"/>
          </a:p>
        </p:txBody>
      </p:sp>
    </p:spTree>
    <p:extLst>
      <p:ext uri="{BB962C8B-B14F-4D97-AF65-F5344CB8AC3E}">
        <p14:creationId xmlns:p14="http://schemas.microsoft.com/office/powerpoint/2010/main" val="1023485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973BFDD-30B1-4965-A3ED-8C93459AA02D}" type="datetimeFigureOut">
              <a:rPr lang="en-GB" smtClean="0"/>
              <a:t>21/01/2020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E7A229-7C17-4FF4-97BF-94E7DB34652E}" type="slidenum">
              <a:rPr lang="en-GB" smtClean="0"/>
              <a:t>‹#›</a:t>
            </a:fld>
            <a:endParaRPr lang="en-GB"/>
          </a:p>
        </p:txBody>
      </p:sp>
    </p:spTree>
    <p:extLst>
      <p:ext uri="{BB962C8B-B14F-4D97-AF65-F5344CB8AC3E}">
        <p14:creationId xmlns:p14="http://schemas.microsoft.com/office/powerpoint/2010/main" val="1335619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3BFDD-30B1-4965-A3ED-8C93459AA02D}" type="datetimeFigureOut">
              <a:rPr lang="en-GB" smtClean="0"/>
              <a:t>21/01/2020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E7A229-7C17-4FF4-97BF-94E7DB34652E}" type="slidenum">
              <a:rPr lang="en-GB" smtClean="0"/>
              <a:t>‹#›</a:t>
            </a:fld>
            <a:endParaRPr lang="en-GB"/>
          </a:p>
        </p:txBody>
      </p:sp>
    </p:spTree>
    <p:extLst>
      <p:ext uri="{BB962C8B-B14F-4D97-AF65-F5344CB8AC3E}">
        <p14:creationId xmlns:p14="http://schemas.microsoft.com/office/powerpoint/2010/main" val="269063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3BFDD-30B1-4965-A3ED-8C93459AA02D}" type="datetimeFigureOut">
              <a:rPr lang="en-GB" smtClean="0"/>
              <a:t>21/01/2020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E7A229-7C17-4FF4-97BF-94E7DB34652E}" type="slidenum">
              <a:rPr lang="en-GB" smtClean="0"/>
              <a:t>‹#›</a:t>
            </a:fld>
            <a:endParaRPr lang="en-GB"/>
          </a:p>
        </p:txBody>
      </p:sp>
    </p:spTree>
    <p:extLst>
      <p:ext uri="{BB962C8B-B14F-4D97-AF65-F5344CB8AC3E}">
        <p14:creationId xmlns:p14="http://schemas.microsoft.com/office/powerpoint/2010/main" val="4076916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3BFDD-30B1-4965-A3ED-8C93459AA02D}" type="datetimeFigureOut">
              <a:rPr lang="en-GB" smtClean="0"/>
              <a:t>21/01/2020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E7A229-7C17-4FF4-97BF-94E7DB34652E}" type="slidenum">
              <a:rPr lang="en-GB" smtClean="0"/>
              <a:t>‹#›</a:t>
            </a:fld>
            <a:endParaRPr lang="en-GB"/>
          </a:p>
        </p:txBody>
      </p:sp>
    </p:spTree>
    <p:extLst>
      <p:ext uri="{BB962C8B-B14F-4D97-AF65-F5344CB8AC3E}">
        <p14:creationId xmlns:p14="http://schemas.microsoft.com/office/powerpoint/2010/main" val="2068285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3BFDD-30B1-4965-A3ED-8C93459AA02D}" type="datetimeFigureOut">
              <a:rPr lang="en-GB" smtClean="0"/>
              <a:t>21/01/2020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7A229-7C17-4FF4-97BF-94E7DB34652E}" type="slidenum">
              <a:rPr lang="en-GB" smtClean="0"/>
              <a:t>‹#›</a:t>
            </a:fld>
            <a:endParaRPr lang="en-GB"/>
          </a:p>
        </p:txBody>
      </p:sp>
    </p:spTree>
    <p:extLst>
      <p:ext uri="{BB962C8B-B14F-4D97-AF65-F5344CB8AC3E}">
        <p14:creationId xmlns:p14="http://schemas.microsoft.com/office/powerpoint/2010/main" val="84923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forms.gle/J2CcysFhZWBwTndv9" TargetMode="External"/><Relationship Id="rId4" Type="http://schemas.openxmlformats.org/officeDocument/2006/relationships/hyperlink" Target="https://nhsdigital.eu.qualtrics.com/jfe/form/SV_6LSTwUCgevlSGwJ"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igital.nhs.uk/services/nhs-apps-library" TargetMode="External"/><Relationship Id="rId7" Type="http://schemas.openxmlformats.org/officeDocument/2006/relationships/hyperlink" Target="https://www.ntw.nhs.uk/content/uploads/2017/08/Agenda-item-8-i-AHP-Strategy-2017-2022-MQ-v7-M-Quinn-FINAL-11.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csp.org.uk/frontline/article/new-nhs-technology-strategy-aims-empower-patients" TargetMode="External"/><Relationship Id="rId5" Type="http://schemas.openxmlformats.org/officeDocument/2006/relationships/hyperlink" Target="https://www.england.nhs.uk/five-year-forward-view/next-steps-on-the-nhs-five-year-forward-view/harnessing-technology-and-innovation/" TargetMode="External"/><Relationship Id="rId4" Type="http://schemas.openxmlformats.org/officeDocument/2006/relationships/hyperlink" Target="https://www.my-therappy.co.u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bing.com/images/search?view=detailV2&amp;ccid=L7YkbTvd&amp;id=76209B88965BFA7B773555795C72346B4E285A7F&amp;thid=OIP.L7YkbTvdqvl-aiFL_AuNvQHaFn&amp;mediaurl=https://upload.wikimedia.org/wikipedia/commons/thumb/4/4b/McDonald's_logo.svg/1280px-McDonald's_logo.svg.png&amp;exph=970&amp;expw=1280&amp;q=mcdonalds+logo&amp;simid=608050304657916735&amp;selectedIndex=1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www.bing.com/images/search?view=detailV2&amp;ccid=%2blE5nXB0&amp;id=05F493135BA0DA17C79A76318A848CD345CC1215&amp;thid=OIP.-lE5nXB0FigBs1DdFN5VHgHaE8&amp;mediaurl=http://www.vmastoryboard.com/wp-content/uploads/2014/08/Amazon-Logo_Feature.jpg&amp;exph=400&amp;expw=600&amp;q=amazon+logo&amp;simid=608048359045664505&amp;selectedIndex=9" TargetMode="Externa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jp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23.xml"/><Relationship Id="rId16" Type="http://schemas.openxmlformats.org/officeDocument/2006/relationships/image" Target="../media/image26.png"/><Relationship Id="rId20"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jp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jp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aN0Vt9DUEw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longtermplan.nhs.uk/wp-content/uploads/2019/01/nhs-long-term-plan-june-2019.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youtube.com/watch?v=H3I1NS8cyB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35352"/>
            <a:ext cx="9144000" cy="2387600"/>
          </a:xfrm>
        </p:spPr>
        <p:txBody>
          <a:bodyPr>
            <a:normAutofit fontScale="90000"/>
          </a:bodyPr>
          <a:lstStyle/>
          <a:p>
            <a:r>
              <a:rPr lang="en-GB" i="1" dirty="0">
                <a:latin typeface="Calibri" panose="020F0502020204030204" pitchFamily="34" charset="0"/>
                <a:ea typeface="Calibri" panose="020F0502020204030204" pitchFamily="34" charset="0"/>
                <a:cs typeface="Times New Roman" panose="02020603050405020304" pitchFamily="18" charset="0"/>
              </a:rPr>
              <a:t>The Challenges and Successes of Integrating Technology into Neuro Rehab </a:t>
            </a:r>
            <a:r>
              <a:rPr lang="en-GB" i="1" dirty="0" smtClean="0">
                <a:latin typeface="Calibri" panose="020F0502020204030204" pitchFamily="34" charset="0"/>
                <a:ea typeface="Calibri" panose="020F0502020204030204" pitchFamily="34" charset="0"/>
                <a:cs typeface="Times New Roman" panose="02020603050405020304" pitchFamily="18" charset="0"/>
              </a:rPr>
              <a:t>Practice </a:t>
            </a:r>
            <a:endParaRPr lang="en-GB" b="1" u="sng"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3602038"/>
            <a:ext cx="9144000" cy="2292576"/>
          </a:xfrm>
        </p:spPr>
        <p:txBody>
          <a:bodyPr>
            <a:normAutofit fontScale="77500" lnSpcReduction="20000"/>
          </a:bodyPr>
          <a:lstStyle/>
          <a:p>
            <a:endParaRPr lang="en-GB" dirty="0" smtClean="0"/>
          </a:p>
          <a:p>
            <a:r>
              <a:rPr lang="en-GB" dirty="0" smtClean="0">
                <a:latin typeface="Arial" panose="020B0604020202020204" pitchFamily="34" charset="0"/>
                <a:cs typeface="Arial" panose="020B0604020202020204" pitchFamily="34" charset="0"/>
              </a:rPr>
              <a:t>Alex Haugh and Vicki Macdonald</a:t>
            </a:r>
          </a:p>
          <a:p>
            <a:r>
              <a:rPr lang="en-GB" dirty="0" err="1" smtClean="0">
                <a:latin typeface="Calibri" panose="020F0502020204030204" pitchFamily="34" charset="0"/>
                <a:ea typeface="Calibri" panose="020F0502020204030204" pitchFamily="34" charset="0"/>
                <a:cs typeface="Times New Roman" panose="02020603050405020304" pitchFamily="18" charset="0"/>
              </a:rPr>
              <a:t>Walkergate</a:t>
            </a:r>
            <a:r>
              <a:rPr lang="en-GB" dirty="0" smtClean="0">
                <a:latin typeface="Calibri" panose="020F0502020204030204" pitchFamily="34" charset="0"/>
                <a:ea typeface="Calibri" panose="020F0502020204030204" pitchFamily="34" charset="0"/>
                <a:cs typeface="Times New Roman" panose="02020603050405020304" pitchFamily="18" charset="0"/>
              </a:rPr>
              <a:t> Park, </a:t>
            </a:r>
          </a:p>
          <a:p>
            <a:r>
              <a:rPr lang="en-GB" dirty="0" smtClean="0">
                <a:latin typeface="Calibri" panose="020F0502020204030204" pitchFamily="34" charset="0"/>
                <a:ea typeface="Calibri" panose="020F0502020204030204" pitchFamily="34" charset="0"/>
                <a:cs typeface="Times New Roman" panose="02020603050405020304" pitchFamily="18" charset="0"/>
              </a:rPr>
              <a:t>Cumbria</a:t>
            </a:r>
            <a:r>
              <a:rPr lang="en-GB" dirty="0">
                <a:latin typeface="Calibri" panose="020F0502020204030204" pitchFamily="34" charset="0"/>
                <a:ea typeface="Calibri" panose="020F0502020204030204" pitchFamily="34" charset="0"/>
                <a:cs typeface="Times New Roman" panose="02020603050405020304" pitchFamily="18" charset="0"/>
              </a:rPr>
              <a:t>, Northumberland, Tyne and Wear NHS Foundation </a:t>
            </a:r>
            <a:r>
              <a:rPr lang="en-GB" dirty="0" smtClean="0">
                <a:latin typeface="Calibri" panose="020F0502020204030204" pitchFamily="34" charset="0"/>
                <a:ea typeface="Calibri" panose="020F0502020204030204" pitchFamily="34" charset="0"/>
                <a:cs typeface="Times New Roman" panose="02020603050405020304" pitchFamily="18" charset="0"/>
              </a:rPr>
              <a:t>Trust</a:t>
            </a:r>
          </a:p>
          <a:p>
            <a:r>
              <a:rPr lang="en-GB" dirty="0" smtClean="0">
                <a:latin typeface="Arial" panose="020B0604020202020204" pitchFamily="34" charset="0"/>
                <a:cs typeface="Arial" panose="020B0604020202020204" pitchFamily="34" charset="0"/>
              </a:rPr>
              <a:t>30th Jan 2020</a:t>
            </a:r>
          </a:p>
          <a:p>
            <a:endParaRPr lang="en-GB" b="1" dirty="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#CNTWAHP</a:t>
            </a:r>
            <a:endParaRPr lang="en-GB"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894614"/>
            <a:ext cx="8564445" cy="721115"/>
          </a:xfrm>
          <a:prstGeom prst="rect">
            <a:avLst/>
          </a:prstGeom>
        </p:spPr>
      </p:pic>
      <p:pic>
        <p:nvPicPr>
          <p:cNvPr id="7" name="Picture 6"/>
          <p:cNvPicPr>
            <a:picLocks noChangeAspect="1"/>
          </p:cNvPicPr>
          <p:nvPr/>
        </p:nvPicPr>
        <p:blipFill>
          <a:blip r:embed="rId4"/>
          <a:stretch>
            <a:fillRect/>
          </a:stretch>
        </p:blipFill>
        <p:spPr>
          <a:xfrm>
            <a:off x="8507204" y="173213"/>
            <a:ext cx="3499235" cy="1283053"/>
          </a:xfrm>
          <a:prstGeom prst="rect">
            <a:avLst/>
          </a:prstGeom>
        </p:spPr>
      </p:pic>
    </p:spTree>
    <p:extLst>
      <p:ext uri="{BB962C8B-B14F-4D97-AF65-F5344CB8AC3E}">
        <p14:creationId xmlns:p14="http://schemas.microsoft.com/office/powerpoint/2010/main" val="1457239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31166" t="51322" r="40641" b="15385"/>
          <a:stretch/>
        </p:blipFill>
        <p:spPr bwMode="auto">
          <a:xfrm>
            <a:off x="1896036" y="833718"/>
            <a:ext cx="8135470" cy="5244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0015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302206" y="286830"/>
            <a:ext cx="9390063" cy="5305425"/>
          </a:xfrm>
        </p:spPr>
      </p:pic>
      <p:sp>
        <p:nvSpPr>
          <p:cNvPr id="3" name="Rectangle 2"/>
          <p:cNvSpPr/>
          <p:nvPr/>
        </p:nvSpPr>
        <p:spPr>
          <a:xfrm>
            <a:off x="285940" y="5974602"/>
            <a:ext cx="8903215" cy="830997"/>
          </a:xfrm>
          <a:prstGeom prst="rect">
            <a:avLst/>
          </a:prstGeom>
        </p:spPr>
        <p:txBody>
          <a:bodyPr wrap="square">
            <a:spAutoFit/>
          </a:bodyPr>
          <a:lstStyle/>
          <a:p>
            <a:pPr>
              <a:spcAft>
                <a:spcPts val="0"/>
              </a:spcAft>
            </a:pPr>
            <a:r>
              <a:rPr lang="en-GB" sz="1200" dirty="0" smtClean="0">
                <a:latin typeface="Calibri" panose="020F0502020204030204" pitchFamily="34" charset="0"/>
                <a:ea typeface="Calibri" panose="020F0502020204030204" pitchFamily="34" charset="0"/>
                <a:cs typeface="Times New Roman" panose="02020603050405020304" pitchFamily="18" charset="0"/>
                <a:hlinkClick r:id="rId4"/>
              </a:rPr>
              <a:t>Link to twitter questionnaire: </a:t>
            </a:r>
          </a:p>
          <a:p>
            <a:pPr>
              <a:spcAft>
                <a:spcPts val="0"/>
              </a:spcAft>
            </a:pPr>
            <a:endParaRPr lang="en-GB" sz="1200" dirty="0" smtClean="0">
              <a:latin typeface="Calibri" panose="020F0502020204030204" pitchFamily="34" charset="0"/>
              <a:ea typeface="Calibri" panose="020F0502020204030204" pitchFamily="34" charset="0"/>
              <a:cs typeface="Times New Roman" panose="02020603050405020304" pitchFamily="18" charset="0"/>
              <a:hlinkClick r:id="rId4"/>
            </a:endParaRPr>
          </a:p>
          <a:p>
            <a:pPr>
              <a:spcAft>
                <a:spcPts val="0"/>
              </a:spcAft>
            </a:pPr>
            <a:r>
              <a:rPr lang="en-GB" sz="12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a:t>
            </a:r>
            <a:r>
              <a:rPr lang="en-GB"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a:t>
            </a:r>
            <a:r>
              <a:rPr lang="en-GB" sz="12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nhsdigital.eu.qualtrics.com/jfe/form/SV_6LSTwUCgevlSGwJ</a:t>
            </a:r>
            <a:endParaRPr lang="en-GB" sz="12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https://forms.gle/J2CcysFhZWBwTndv9</a:t>
            </a:r>
            <a:r>
              <a:rPr lang="en-GB"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5367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hlinkClick r:id="rId3"/>
              </a:rPr>
              <a:t>https://digital.nhs.uk/services/nhs-apps-library</a:t>
            </a:r>
            <a:endParaRPr lang="en-GB" dirty="0" smtClean="0"/>
          </a:p>
          <a:p>
            <a:r>
              <a:rPr lang="en-GB" dirty="0" smtClean="0">
                <a:hlinkClick r:id="rId4"/>
              </a:rPr>
              <a:t>https://www.my-therappy.co.uk/</a:t>
            </a:r>
            <a:r>
              <a:rPr lang="en-GB" dirty="0" smtClean="0"/>
              <a:t> </a:t>
            </a:r>
          </a:p>
          <a:p>
            <a:r>
              <a:rPr lang="en-GB" dirty="0" smtClean="0">
                <a:hlinkClick r:id="rId5"/>
              </a:rPr>
              <a:t>https://www.england.nhs.uk/five-year-forward-view/next-steps-on-the-nhs-five-year-forward-view/harnessing-technology-and-innovation/</a:t>
            </a:r>
            <a:r>
              <a:rPr lang="en-GB" dirty="0" smtClean="0"/>
              <a:t> </a:t>
            </a:r>
          </a:p>
          <a:p>
            <a:r>
              <a:rPr lang="en-GB" dirty="0" smtClean="0">
                <a:hlinkClick r:id="rId6"/>
              </a:rPr>
              <a:t>https://www.csp.org.uk/frontline/article/new-nhs-technology-strategy-aims-empower-patients</a:t>
            </a:r>
            <a:r>
              <a:rPr lang="en-GB" dirty="0" smtClean="0"/>
              <a:t> </a:t>
            </a:r>
          </a:p>
          <a:p>
            <a:r>
              <a:rPr lang="en-GB" dirty="0" smtClean="0">
                <a:hlinkClick r:id="rId7"/>
              </a:rPr>
              <a:t>https://www.ntw.nhs.uk/content/uploads/2017/08/Agenda-item-8-i-AHP-Strategy-2017-2022-MQ-v7-M-Quinn-FINAL-11.pdf</a:t>
            </a:r>
            <a:r>
              <a:rPr lang="en-GB" dirty="0" smtClean="0"/>
              <a:t> </a:t>
            </a:r>
          </a:p>
          <a:p>
            <a:r>
              <a:rPr lang="en-GB" dirty="0" smtClean="0"/>
              <a:t>Use of Twitter; @</a:t>
            </a:r>
            <a:r>
              <a:rPr lang="en-GB" dirty="0" err="1" smtClean="0"/>
              <a:t>NHSDigital</a:t>
            </a:r>
            <a:r>
              <a:rPr lang="en-GB" dirty="0" smtClean="0"/>
              <a:t>, @</a:t>
            </a:r>
            <a:r>
              <a:rPr lang="en-GB" dirty="0" err="1" smtClean="0"/>
              <a:t>DigitalAhp</a:t>
            </a:r>
            <a:endParaRPr lang="en-GB" dirty="0" smtClean="0"/>
          </a:p>
          <a:p>
            <a:r>
              <a:rPr lang="en-GB" dirty="0" smtClean="0"/>
              <a:t>Podcasts and TED talks; </a:t>
            </a:r>
          </a:p>
          <a:p>
            <a:pPr>
              <a:buFontTx/>
              <a:buChar char="-"/>
            </a:pPr>
            <a:r>
              <a:rPr lang="en-GB" dirty="0" smtClean="0"/>
              <a:t>NHS </a:t>
            </a:r>
            <a:r>
              <a:rPr lang="en-GB" dirty="0"/>
              <a:t>Long Term Plan: The Doctor will Skype you </a:t>
            </a:r>
            <a:r>
              <a:rPr lang="en-GB" dirty="0" smtClean="0"/>
              <a:t>Now (The labour digital)</a:t>
            </a:r>
          </a:p>
          <a:p>
            <a:pPr>
              <a:buFontTx/>
              <a:buChar char="-"/>
            </a:pPr>
            <a:r>
              <a:rPr lang="en-GB" dirty="0" smtClean="0"/>
              <a:t>An AI smartwatch that detects seizures (TED Health)</a:t>
            </a:r>
          </a:p>
          <a:p>
            <a:pPr>
              <a:buFontTx/>
              <a:buChar char="-"/>
            </a:pPr>
            <a:r>
              <a:rPr lang="en-GB" dirty="0" smtClean="0"/>
              <a:t>Digital medicines (RSM Health Matters)</a:t>
            </a:r>
          </a:p>
          <a:p>
            <a:pPr>
              <a:buFontTx/>
              <a:buChar char="-"/>
            </a:pPr>
            <a:endParaRPr lang="en-GB" dirty="0"/>
          </a:p>
          <a:p>
            <a:pPr marL="0" indent="0">
              <a:buNone/>
            </a:pPr>
            <a:endParaRPr lang="en-GB" dirty="0"/>
          </a:p>
        </p:txBody>
      </p:sp>
    </p:spTree>
    <p:extLst>
      <p:ext uri="{BB962C8B-B14F-4D97-AF65-F5344CB8AC3E}">
        <p14:creationId xmlns:p14="http://schemas.microsoft.com/office/powerpoint/2010/main" val="228557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98634"/>
          </a:xfrm>
        </p:spPr>
        <p:txBody>
          <a:bodyPr/>
          <a:lstStyle/>
          <a:p>
            <a:r>
              <a:rPr lang="en-GB" b="1" u="sng" dirty="0" smtClean="0">
                <a:latin typeface="Arial" panose="020B0604020202020204" pitchFamily="34" charset="0"/>
                <a:cs typeface="Arial" panose="020B0604020202020204" pitchFamily="34" charset="0"/>
              </a:rPr>
              <a:t>Inpatient physiotherapy WGP:</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46841" y="1261241"/>
            <a:ext cx="11571890" cy="5344510"/>
          </a:xfrm>
        </p:spPr>
        <p:txBody>
          <a:bodyPr/>
          <a:lstStyle/>
          <a:p>
            <a:r>
              <a:rPr lang="en-GB" dirty="0" smtClean="0">
                <a:latin typeface="Arial" panose="020B0604020202020204" pitchFamily="34" charset="0"/>
                <a:cs typeface="Arial" panose="020B0604020202020204" pitchFamily="34" charset="0"/>
              </a:rPr>
              <a:t>We wanted to do something about this and explore what we could do to enhance our use of technology in our everyday sessions. </a:t>
            </a:r>
          </a:p>
          <a:p>
            <a:endParaRPr lang="en-GB" dirty="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So we set up a working group. </a:t>
            </a:r>
          </a:p>
          <a:p>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Aim: To review if there are any therapy apps which could enhance participation in exercise and promote self management throughout inpatient stay. </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1045108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smtClean="0">
                <a:latin typeface="Arial" panose="020B0604020202020204" pitchFamily="34" charset="0"/>
                <a:cs typeface="Arial" panose="020B0604020202020204" pitchFamily="34" charset="0"/>
              </a:rPr>
              <a:t>What we did next?</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GB" dirty="0" smtClean="0">
                <a:latin typeface="Arial" panose="020B0604020202020204" pitchFamily="34" charset="0"/>
                <a:cs typeface="Arial" panose="020B0604020202020204" pitchFamily="34" charset="0"/>
              </a:rPr>
              <a:t>Focus groups (service user forum and physiotherapists)</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Literature search</a:t>
            </a:r>
          </a:p>
          <a:p>
            <a:pPr marL="0" indent="0">
              <a:buNone/>
            </a:pPr>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Linked with IT</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Downloaded Apps found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476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3"/>
          <a:stretch>
            <a:fillRect/>
          </a:stretch>
        </p:blipFill>
        <p:spPr>
          <a:xfrm>
            <a:off x="3793671" y="1027906"/>
            <a:ext cx="4604657" cy="4604657"/>
          </a:xfrm>
          <a:prstGeom prst="rect">
            <a:avLst/>
          </a:prstGeom>
        </p:spPr>
      </p:pic>
    </p:spTree>
    <p:extLst>
      <p:ext uri="{BB962C8B-B14F-4D97-AF65-F5344CB8AC3E}">
        <p14:creationId xmlns:p14="http://schemas.microsoft.com/office/powerpoint/2010/main" val="4133830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322263"/>
            <a:ext cx="9144000" cy="1212623"/>
          </a:xfrm>
        </p:spPr>
        <p:txBody>
          <a:bodyPr/>
          <a:lstStyle/>
          <a:p>
            <a:r>
              <a:rPr lang="en-GB" u="sng" dirty="0" smtClean="0">
                <a:latin typeface="Arial" panose="020B0604020202020204" pitchFamily="34" charset="0"/>
                <a:cs typeface="Arial" panose="020B0604020202020204" pitchFamily="34" charset="0"/>
              </a:rPr>
              <a:t>Not quite so simple…..</a:t>
            </a:r>
            <a:endParaRPr lang="en-GB" u="sng"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1524000" y="1796143"/>
            <a:ext cx="9144000" cy="3461657"/>
          </a:xfrm>
        </p:spPr>
        <p:txBody>
          <a:bodyPr>
            <a:normAutofit/>
          </a:bodyPr>
          <a:lstStyle/>
          <a:p>
            <a:r>
              <a:rPr lang="en-GB" sz="4400" dirty="0" smtClean="0">
                <a:latin typeface="Arial" panose="020B0604020202020204" pitchFamily="34" charset="0"/>
                <a:cs typeface="Arial" panose="020B0604020202020204" pitchFamily="34" charset="0"/>
              </a:rPr>
              <a:t>As we worked through the project we were left with more questions than answers.</a:t>
            </a:r>
          </a:p>
          <a:p>
            <a:endParaRPr lang="en-GB" sz="4400" dirty="0"/>
          </a:p>
          <a:p>
            <a:endParaRPr lang="en-GB" sz="4400" dirty="0"/>
          </a:p>
        </p:txBody>
      </p:sp>
      <p:pic>
        <p:nvPicPr>
          <p:cNvPr id="6" name="Picture 5"/>
          <p:cNvPicPr>
            <a:picLocks noChangeAspect="1"/>
          </p:cNvPicPr>
          <p:nvPr/>
        </p:nvPicPr>
        <p:blipFill>
          <a:blip r:embed="rId3"/>
          <a:stretch>
            <a:fillRect/>
          </a:stretch>
        </p:blipFill>
        <p:spPr>
          <a:xfrm>
            <a:off x="7899626" y="3409949"/>
            <a:ext cx="3709546" cy="2778579"/>
          </a:xfrm>
          <a:prstGeom prst="rect">
            <a:avLst/>
          </a:prstGeom>
        </p:spPr>
      </p:pic>
    </p:spTree>
    <p:extLst>
      <p:ext uri="{BB962C8B-B14F-4D97-AF65-F5344CB8AC3E}">
        <p14:creationId xmlns:p14="http://schemas.microsoft.com/office/powerpoint/2010/main" val="4132737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90" y="-144463"/>
            <a:ext cx="10515600" cy="1325563"/>
          </a:xfrm>
        </p:spPr>
        <p:txBody>
          <a:bodyPr/>
          <a:lstStyle/>
          <a:p>
            <a:r>
              <a:rPr lang="en-GB" b="1" u="sng" dirty="0" smtClean="0">
                <a:latin typeface="Arial" panose="020B0604020202020204" pitchFamily="34" charset="0"/>
                <a:cs typeface="Arial" panose="020B0604020202020204" pitchFamily="34" charset="0"/>
              </a:rPr>
              <a:t>Logistical nightmares </a:t>
            </a:r>
            <a:r>
              <a:rPr lang="en-GB" sz="1800" b="1" u="sng" dirty="0" smtClean="0">
                <a:latin typeface="Arial" panose="020B0604020202020204" pitchFamily="34" charset="0"/>
                <a:cs typeface="Arial" panose="020B0604020202020204" pitchFamily="34" charset="0"/>
              </a:rPr>
              <a:t>(Local level):</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0176" y="1099777"/>
            <a:ext cx="9057291" cy="5391807"/>
          </a:xfrm>
        </p:spPr>
        <p:txBody>
          <a:bodyPr>
            <a:normAutofit fontScale="85000" lnSpcReduction="20000"/>
          </a:bodyPr>
          <a:lstStyle/>
          <a:p>
            <a:r>
              <a:rPr lang="en-GB" dirty="0" smtClean="0">
                <a:latin typeface="Arial" panose="020B0604020202020204" pitchFamily="34" charset="0"/>
                <a:cs typeface="Arial" panose="020B0604020202020204" pitchFamily="34" charset="0"/>
              </a:rPr>
              <a:t>Information governance.</a:t>
            </a:r>
          </a:p>
          <a:p>
            <a:r>
              <a:rPr lang="en-GB" dirty="0" smtClean="0">
                <a:latin typeface="Arial" panose="020B0604020202020204" pitchFamily="34" charset="0"/>
                <a:cs typeface="Arial" panose="020B0604020202020204" pitchFamily="34" charset="0"/>
              </a:rPr>
              <a:t>Where will this be stored so it is accessible to everyone?</a:t>
            </a:r>
          </a:p>
          <a:p>
            <a:r>
              <a:rPr lang="en-GB" dirty="0" smtClean="0">
                <a:latin typeface="Arial" panose="020B0604020202020204" pitchFamily="34" charset="0"/>
                <a:cs typeface="Arial" panose="020B0604020202020204" pitchFamily="34" charset="0"/>
              </a:rPr>
              <a:t>Do we loan the patients the I-pad to engage with Apps?</a:t>
            </a:r>
          </a:p>
          <a:p>
            <a:r>
              <a:rPr lang="en-GB" dirty="0" smtClean="0">
                <a:latin typeface="Arial" panose="020B0604020202020204" pitchFamily="34" charset="0"/>
                <a:cs typeface="Arial" panose="020B0604020202020204" pitchFamily="34" charset="0"/>
              </a:rPr>
              <a:t>Are the apps appropriate?/ sufficient evidence base?</a:t>
            </a:r>
          </a:p>
          <a:p>
            <a:r>
              <a:rPr lang="en-GB" dirty="0" smtClean="0">
                <a:latin typeface="Arial" panose="020B0604020202020204" pitchFamily="34" charset="0"/>
                <a:cs typeface="Arial" panose="020B0604020202020204" pitchFamily="34" charset="0"/>
              </a:rPr>
              <a:t>Android vs IOS systems?</a:t>
            </a:r>
          </a:p>
          <a:p>
            <a:r>
              <a:rPr lang="en-GB" dirty="0" smtClean="0">
                <a:latin typeface="Arial" panose="020B0604020202020204" pitchFamily="34" charset="0"/>
                <a:cs typeface="Arial" panose="020B0604020202020204" pitchFamily="34" charset="0"/>
              </a:rPr>
              <a:t>How do we get an I-cloud account to gain access to the apps?</a:t>
            </a:r>
          </a:p>
          <a:p>
            <a:r>
              <a:rPr lang="en-GB" dirty="0" smtClean="0">
                <a:latin typeface="Arial" panose="020B0604020202020204" pitchFamily="34" charset="0"/>
                <a:cs typeface="Arial" panose="020B0604020202020204" pitchFamily="34" charset="0"/>
              </a:rPr>
              <a:t>How can we make sure nothing is stored on the I-Pad and I-Cloud?</a:t>
            </a:r>
          </a:p>
          <a:p>
            <a:r>
              <a:rPr lang="en-GB" dirty="0" smtClean="0">
                <a:latin typeface="Arial" panose="020B0604020202020204" pitchFamily="34" charset="0"/>
                <a:cs typeface="Arial" panose="020B0604020202020204" pitchFamily="34" charset="0"/>
              </a:rPr>
              <a:t>How to we access the internet on the I-pad?</a:t>
            </a:r>
          </a:p>
          <a:p>
            <a:r>
              <a:rPr lang="en-GB" dirty="0" smtClean="0">
                <a:latin typeface="Arial" panose="020B0604020202020204" pitchFamily="34" charset="0"/>
                <a:cs typeface="Arial" panose="020B0604020202020204" pitchFamily="34" charset="0"/>
              </a:rPr>
              <a:t>Can we download off the I-pad onto the computer?</a:t>
            </a:r>
          </a:p>
          <a:p>
            <a:r>
              <a:rPr lang="en-GB" dirty="0" smtClean="0">
                <a:latin typeface="Arial" panose="020B0604020202020204" pitchFamily="34" charset="0"/>
                <a:cs typeface="Arial" panose="020B0604020202020204" pitchFamily="34" charset="0"/>
              </a:rPr>
              <a:t>What should the password be for the I-Pad?</a:t>
            </a:r>
          </a:p>
          <a:p>
            <a:r>
              <a:rPr lang="en-GB" dirty="0" smtClean="0">
                <a:latin typeface="Arial" panose="020B0604020202020204" pitchFamily="34" charset="0"/>
                <a:cs typeface="Arial" panose="020B0604020202020204" pitchFamily="34" charset="0"/>
              </a:rPr>
              <a:t>Funding of equipment and paying for apps?</a:t>
            </a:r>
          </a:p>
          <a:p>
            <a:r>
              <a:rPr lang="en-GB" dirty="0" smtClean="0">
                <a:latin typeface="Arial" panose="020B0604020202020204" pitchFamily="34" charset="0"/>
                <a:cs typeface="Arial" panose="020B0604020202020204" pitchFamily="34" charset="0"/>
              </a:rPr>
              <a:t>Will people embrace new technology and change clinical practice?????</a:t>
            </a:r>
          </a:p>
          <a:p>
            <a:endParaRPr lang="en-GB" dirty="0"/>
          </a:p>
        </p:txBody>
      </p:sp>
      <p:sp>
        <p:nvSpPr>
          <p:cNvPr id="4" name="AutoShape 2" descr="Image result for change memes positive"/>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stretch>
            <a:fillRect/>
          </a:stretch>
        </p:blipFill>
        <p:spPr>
          <a:xfrm>
            <a:off x="9299153" y="3795680"/>
            <a:ext cx="2766980" cy="2766980"/>
          </a:xfrm>
          <a:prstGeom prst="rect">
            <a:avLst/>
          </a:prstGeom>
        </p:spPr>
      </p:pic>
    </p:spTree>
    <p:extLst>
      <p:ext uri="{BB962C8B-B14F-4D97-AF65-F5344CB8AC3E}">
        <p14:creationId xmlns:p14="http://schemas.microsoft.com/office/powerpoint/2010/main" val="1196678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55793984"/>
              </p:ext>
            </p:extLst>
          </p:nvPr>
        </p:nvGraphicFramePr>
        <p:xfrm>
          <a:off x="180975" y="173038"/>
          <a:ext cx="11788775" cy="6475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03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future of our digital NHS?</a:t>
            </a:r>
            <a:endParaRPr lang="en-GB" dirty="0"/>
          </a:p>
        </p:txBody>
      </p:sp>
      <p:pic>
        <p:nvPicPr>
          <p:cNvPr id="4" name="Content Placeholder 3" descr="Image result for mcdonalds logo">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93339" y="1690689"/>
            <a:ext cx="2661753" cy="1828800"/>
          </a:xfrm>
          <a:prstGeom prst="rect">
            <a:avLst/>
          </a:prstGeom>
          <a:noFill/>
          <a:ln>
            <a:noFill/>
          </a:ln>
        </p:spPr>
      </p:pic>
      <p:pic>
        <p:nvPicPr>
          <p:cNvPr id="5" name="Picture 4" descr="Image result for amazon logo">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8543925" y="1690688"/>
            <a:ext cx="2809875" cy="1828800"/>
          </a:xfrm>
          <a:prstGeom prst="rect">
            <a:avLst/>
          </a:prstGeom>
          <a:noFill/>
          <a:ln>
            <a:noFill/>
          </a:ln>
        </p:spPr>
      </p:pic>
      <p:sp>
        <p:nvSpPr>
          <p:cNvPr id="3" name="TextBox 2"/>
          <p:cNvSpPr txBox="1"/>
          <p:nvPr/>
        </p:nvSpPr>
        <p:spPr>
          <a:xfrm>
            <a:off x="5115697" y="2199503"/>
            <a:ext cx="1367481" cy="830997"/>
          </a:xfrm>
          <a:prstGeom prst="rect">
            <a:avLst/>
          </a:prstGeom>
          <a:noFill/>
        </p:spPr>
        <p:txBody>
          <a:bodyPr wrap="square" rtlCol="0">
            <a:spAutoFit/>
          </a:bodyPr>
          <a:lstStyle/>
          <a:p>
            <a:r>
              <a:rPr lang="en-GB" sz="4800" dirty="0" smtClean="0"/>
              <a:t>OR</a:t>
            </a:r>
            <a:endParaRPr lang="en-GB" dirty="0"/>
          </a:p>
        </p:txBody>
      </p:sp>
      <p:sp>
        <p:nvSpPr>
          <p:cNvPr id="6" name="TextBox 5"/>
          <p:cNvSpPr txBox="1"/>
          <p:nvPr/>
        </p:nvSpPr>
        <p:spPr>
          <a:xfrm>
            <a:off x="493339" y="3682314"/>
            <a:ext cx="4541110" cy="2677656"/>
          </a:xfrm>
          <a:prstGeom prst="rect">
            <a:avLst/>
          </a:prstGeom>
          <a:noFill/>
        </p:spPr>
        <p:txBody>
          <a:bodyPr wrap="square" rtlCol="0">
            <a:spAutoFit/>
          </a:bodyPr>
          <a:lstStyle/>
          <a:p>
            <a:r>
              <a:rPr lang="en-GB" sz="1400" dirty="0"/>
              <a:t>McDonald's wants to fully embrace technology to boost sales and keep one step ahead of fast food and fast casual restaurants. The company could use kiosks, wearables, smartphones, mobile apps, and other technology solutions to give customers a wider method of ordering food.</a:t>
            </a:r>
            <a:br>
              <a:rPr lang="en-GB" sz="1400" dirty="0"/>
            </a:br>
            <a:endParaRPr lang="en-GB" sz="1400" dirty="0" smtClean="0"/>
          </a:p>
          <a:p>
            <a:r>
              <a:rPr lang="en-GB" sz="1400" dirty="0" smtClean="0"/>
              <a:t>‘We see the experience being made so much better through technology…..whatever's out there we’re going to be there trying it early’</a:t>
            </a:r>
          </a:p>
          <a:p>
            <a:endParaRPr lang="en-GB" sz="1400" dirty="0" smtClean="0"/>
          </a:p>
          <a:p>
            <a:r>
              <a:rPr lang="en-GB" sz="1400" dirty="0" smtClean="0"/>
              <a:t>No reduction in workforce as they value human interaction with customers </a:t>
            </a:r>
            <a:endParaRPr lang="en-GB" sz="1400" dirty="0">
              <a:effectLst/>
            </a:endParaRPr>
          </a:p>
        </p:txBody>
      </p:sp>
      <p:sp>
        <p:nvSpPr>
          <p:cNvPr id="7" name="TextBox 6"/>
          <p:cNvSpPr txBox="1"/>
          <p:nvPr/>
        </p:nvSpPr>
        <p:spPr>
          <a:xfrm>
            <a:off x="6549081" y="3682314"/>
            <a:ext cx="4967416" cy="1477328"/>
          </a:xfrm>
          <a:prstGeom prst="rect">
            <a:avLst/>
          </a:prstGeom>
          <a:noFill/>
        </p:spPr>
        <p:txBody>
          <a:bodyPr wrap="square" rtlCol="0">
            <a:spAutoFit/>
          </a:bodyPr>
          <a:lstStyle/>
          <a:p>
            <a:r>
              <a:rPr lang="en-GB" dirty="0" smtClean="0"/>
              <a:t>They have implemented a huge amount of technology </a:t>
            </a:r>
          </a:p>
          <a:p>
            <a:r>
              <a:rPr lang="en-GB" dirty="0" smtClean="0"/>
              <a:t>Working more efficiently </a:t>
            </a:r>
          </a:p>
          <a:p>
            <a:r>
              <a:rPr lang="en-GB" dirty="0" smtClean="0"/>
              <a:t>Reduce fulltime workforce </a:t>
            </a:r>
          </a:p>
          <a:p>
            <a:r>
              <a:rPr lang="en-GB" dirty="0" smtClean="0"/>
              <a:t>Saving money </a:t>
            </a:r>
          </a:p>
        </p:txBody>
      </p:sp>
    </p:spTree>
    <p:extLst>
      <p:ext uri="{BB962C8B-B14F-4D97-AF65-F5344CB8AC3E}">
        <p14:creationId xmlns:p14="http://schemas.microsoft.com/office/powerpoint/2010/main" val="30439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b="1" u="sng" dirty="0" smtClean="0">
                <a:latin typeface="Arial" panose="020B0604020202020204" pitchFamily="34" charset="0"/>
                <a:cs typeface="Arial" panose="020B0604020202020204" pitchFamily="34" charset="0"/>
              </a:rPr>
              <a:t>A little about us….</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09252"/>
            <a:ext cx="10515600" cy="4767711"/>
          </a:xfrm>
        </p:spPr>
        <p:txBody>
          <a:bodyPr/>
          <a:lstStyle/>
          <a:p>
            <a:r>
              <a:rPr lang="en-GB" dirty="0" smtClean="0"/>
              <a:t>We work in Neurorehabilitation at a specialised centre.</a:t>
            </a:r>
          </a:p>
          <a:p>
            <a:endParaRPr lang="en-GB" dirty="0" smtClean="0"/>
          </a:p>
          <a:p>
            <a:r>
              <a:rPr lang="en-GB" dirty="0" smtClean="0"/>
              <a:t>We are not self proclaimed technology experts </a:t>
            </a:r>
          </a:p>
          <a:p>
            <a:pPr marL="0" indent="0">
              <a:buNone/>
            </a:pPr>
            <a:endParaRPr lang="en-GB" dirty="0" smtClean="0"/>
          </a:p>
          <a:p>
            <a:r>
              <a:rPr lang="en-GB" dirty="0" smtClean="0"/>
              <a:t>We do not work in a service where we have a lot of access to extra ‘technology’ on hand. </a:t>
            </a:r>
          </a:p>
          <a:p>
            <a:endParaRPr lang="en-GB" dirty="0" smtClean="0"/>
          </a:p>
        </p:txBody>
      </p:sp>
    </p:spTree>
    <p:extLst>
      <p:ext uri="{BB962C8B-B14F-4D97-AF65-F5344CB8AC3E}">
        <p14:creationId xmlns:p14="http://schemas.microsoft.com/office/powerpoint/2010/main" val="4033149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What is ‘</a:t>
            </a:r>
            <a:r>
              <a:rPr lang="en-GB" b="1" u="sng" dirty="0" err="1" smtClean="0">
                <a:latin typeface="Arial" panose="020B0604020202020204" pitchFamily="34" charset="0"/>
                <a:cs typeface="Arial" panose="020B0604020202020204" pitchFamily="34" charset="0"/>
              </a:rPr>
              <a:t>appening</a:t>
            </a:r>
            <a:r>
              <a:rPr lang="en-GB" b="1" u="sng" dirty="0" smtClean="0">
                <a:latin typeface="Arial" panose="020B0604020202020204" pitchFamily="34" charset="0"/>
                <a:cs typeface="Arial" panose="020B0604020202020204" pitchFamily="34" charset="0"/>
              </a:rPr>
              <a:t> now?</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latin typeface="Arial" panose="020B0604020202020204" pitchFamily="34" charset="0"/>
                <a:cs typeface="Arial" panose="020B0604020202020204" pitchFamily="34" charset="0"/>
              </a:rPr>
              <a:t>Use </a:t>
            </a:r>
            <a:r>
              <a:rPr lang="en-GB" dirty="0" smtClean="0">
                <a:latin typeface="Arial" panose="020B0604020202020204" pitchFamily="34" charset="0"/>
                <a:cs typeface="Arial" panose="020B0604020202020204" pitchFamily="34" charset="0"/>
              </a:rPr>
              <a:t>of the I-pad for physiotherapists across inpatients and community teams.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I-Pad is stored in </a:t>
            </a:r>
            <a:r>
              <a:rPr lang="en-GB" dirty="0" smtClean="0">
                <a:latin typeface="Arial" panose="020B0604020202020204" pitchFamily="34" charset="0"/>
                <a:cs typeface="Arial" panose="020B0604020202020204" pitchFamily="34" charset="0"/>
              </a:rPr>
              <a:t>a central office</a:t>
            </a:r>
            <a:r>
              <a:rPr lang="en-GB" dirty="0" smtClean="0">
                <a:latin typeface="Arial" panose="020B0604020202020204" pitchFamily="34" charset="0"/>
                <a:cs typeface="Arial" panose="020B0604020202020204" pitchFamily="34" charset="0"/>
              </a:rPr>
              <a:t>.</a:t>
            </a:r>
          </a:p>
          <a:p>
            <a:pPr marL="0" indent="0">
              <a:buNone/>
            </a:pP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I-Pad is signed in and out</a:t>
            </a:r>
            <a:r>
              <a:rPr lang="en-GB" dirty="0" smtClean="0">
                <a:latin typeface="Arial" panose="020B0604020202020204" pitchFamily="34" charset="0"/>
                <a:cs typeface="Arial" panose="020B0604020202020204" pitchFamily="34" charset="0"/>
              </a:rPr>
              <a:t>, this is so we can audit </a:t>
            </a:r>
            <a:r>
              <a:rPr lang="en-GB" dirty="0" smtClean="0">
                <a:latin typeface="Arial" panose="020B0604020202020204" pitchFamily="34" charset="0"/>
                <a:cs typeface="Arial" panose="020B0604020202020204" pitchFamily="34" charset="0"/>
              </a:rPr>
              <a:t>its use.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6635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General Rules:</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GB"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How to </a:t>
            </a:r>
            <a:r>
              <a:rPr lang="en-GB" i="1" dirty="0" smtClean="0">
                <a:latin typeface="Arial" panose="020B0604020202020204" pitchFamily="34" charset="0"/>
                <a:cs typeface="Arial" panose="020B0604020202020204" pitchFamily="34" charset="0"/>
              </a:rPr>
              <a:t>guide’ </a:t>
            </a:r>
            <a:r>
              <a:rPr lang="en-GB" dirty="0" smtClean="0">
                <a:latin typeface="Arial" panose="020B0604020202020204" pitchFamily="34" charset="0"/>
                <a:cs typeface="Arial" panose="020B0604020202020204" pitchFamily="34" charset="0"/>
              </a:rPr>
              <a:t>for</a:t>
            </a:r>
            <a:r>
              <a:rPr lang="en-GB" dirty="0" smtClean="0">
                <a:latin typeface="Arial" panose="020B0604020202020204" pitchFamily="34" charset="0"/>
                <a:cs typeface="Arial" panose="020B0604020202020204" pitchFamily="34" charset="0"/>
              </a:rPr>
              <a:t> logging </a:t>
            </a:r>
            <a:r>
              <a:rPr lang="en-GB" dirty="0" smtClean="0">
                <a:latin typeface="Arial" panose="020B0604020202020204" pitchFamily="34" charset="0"/>
                <a:cs typeface="Arial" panose="020B0604020202020204" pitchFamily="34" charset="0"/>
              </a:rPr>
              <a:t>onto </a:t>
            </a:r>
            <a:r>
              <a:rPr lang="en-GB" dirty="0" smtClean="0">
                <a:latin typeface="Arial" panose="020B0604020202020204" pitchFamily="34" charset="0"/>
                <a:cs typeface="Arial" panose="020B0604020202020204" pitchFamily="34" charset="0"/>
              </a:rPr>
              <a:t>and off the internet</a:t>
            </a:r>
          </a:p>
          <a:p>
            <a:pPr marL="0" indent="0">
              <a:buNone/>
            </a:pPr>
            <a:r>
              <a:rPr lang="en-GB" dirty="0" smtClean="0">
                <a:latin typeface="Arial" panose="020B0604020202020204" pitchFamily="34" charset="0"/>
                <a:cs typeface="Arial" panose="020B0604020202020204" pitchFamily="34" charset="0"/>
              </a:rPr>
              <a:t> </a:t>
            </a:r>
          </a:p>
          <a:p>
            <a:r>
              <a:rPr lang="en-GB" dirty="0" smtClean="0">
                <a:latin typeface="Arial" panose="020B0604020202020204" pitchFamily="34" charset="0"/>
                <a:cs typeface="Arial" panose="020B0604020202020204" pitchFamily="34" charset="0"/>
              </a:rPr>
              <a:t>Apps can be </a:t>
            </a:r>
            <a:r>
              <a:rPr lang="en-GB" dirty="0" smtClean="0">
                <a:latin typeface="Arial" panose="020B0604020202020204" pitchFamily="34" charset="0"/>
                <a:cs typeface="Arial" panose="020B0604020202020204" pitchFamily="34" charset="0"/>
              </a:rPr>
              <a:t>downl</a:t>
            </a:r>
            <a:r>
              <a:rPr lang="en-GB" dirty="0" smtClean="0">
                <a:latin typeface="Arial" panose="020B0604020202020204" pitchFamily="34" charset="0"/>
                <a:cs typeface="Arial" panose="020B0604020202020204" pitchFamily="34" charset="0"/>
              </a:rPr>
              <a:t>oaded. </a:t>
            </a:r>
          </a:p>
          <a:p>
            <a:pPr marL="0" indent="0">
              <a:buNone/>
            </a:pP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a:t>
            </a:r>
            <a:r>
              <a:rPr lang="en-GB" dirty="0" smtClean="0">
                <a:latin typeface="Arial" panose="020B0604020202020204" pitchFamily="34" charset="0"/>
                <a:cs typeface="Arial" panose="020B0604020202020204" pitchFamily="34" charset="0"/>
              </a:rPr>
              <a:t>I-Pad </a:t>
            </a:r>
            <a:r>
              <a:rPr lang="en-GB" dirty="0" smtClean="0">
                <a:latin typeface="Arial" panose="020B0604020202020204" pitchFamily="34" charset="0"/>
                <a:cs typeface="Arial" panose="020B0604020202020204" pitchFamily="34" charset="0"/>
              </a:rPr>
              <a:t>is not issued to patients.</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All </a:t>
            </a:r>
            <a:r>
              <a:rPr lang="en-GB" dirty="0" smtClean="0">
                <a:latin typeface="Arial" panose="020B0604020202020204" pitchFamily="34" charset="0"/>
                <a:cs typeface="Arial" panose="020B0604020202020204" pitchFamily="34" charset="0"/>
              </a:rPr>
              <a:t>video’s of patients should be deleted off the I-Pad by the end of the working day. </a:t>
            </a:r>
            <a:endParaRPr lang="en-GB" dirty="0" smtClean="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Diary used </a:t>
            </a:r>
            <a:r>
              <a:rPr lang="en-GB" dirty="0" smtClean="0">
                <a:latin typeface="Arial" panose="020B0604020202020204" pitchFamily="34" charset="0"/>
                <a:cs typeface="Arial" panose="020B0604020202020204" pitchFamily="34" charset="0"/>
              </a:rPr>
              <a:t>for auditing and signing in/out purposes.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1520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3334497" y="512240"/>
            <a:ext cx="5899150" cy="5872162"/>
          </a:xfrm>
          <a:prstGeom prst="rect">
            <a:avLst/>
          </a:prstGeom>
        </p:spPr>
      </p:pic>
    </p:spTree>
    <p:extLst>
      <p:ext uri="{BB962C8B-B14F-4D97-AF65-F5344CB8AC3E}">
        <p14:creationId xmlns:p14="http://schemas.microsoft.com/office/powerpoint/2010/main" val="2996683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50939" y="153082"/>
            <a:ext cx="1708376" cy="1708376"/>
          </a:xfrm>
          <a:prstGeom prst="rect">
            <a:avLst/>
          </a:prstGeom>
        </p:spPr>
      </p:pic>
      <p:pic>
        <p:nvPicPr>
          <p:cNvPr id="5" name="Picture 4"/>
          <p:cNvPicPr>
            <a:picLocks noChangeAspect="1"/>
          </p:cNvPicPr>
          <p:nvPr/>
        </p:nvPicPr>
        <p:blipFill>
          <a:blip r:embed="rId4"/>
          <a:stretch>
            <a:fillRect/>
          </a:stretch>
        </p:blipFill>
        <p:spPr>
          <a:xfrm>
            <a:off x="250939" y="2243137"/>
            <a:ext cx="1594078" cy="1594078"/>
          </a:xfrm>
          <a:prstGeom prst="rect">
            <a:avLst/>
          </a:prstGeom>
        </p:spPr>
      </p:pic>
      <p:pic>
        <p:nvPicPr>
          <p:cNvPr id="6" name="Picture 5"/>
          <p:cNvPicPr>
            <a:picLocks noChangeAspect="1"/>
          </p:cNvPicPr>
          <p:nvPr/>
        </p:nvPicPr>
        <p:blipFill>
          <a:blip r:embed="rId5"/>
          <a:stretch>
            <a:fillRect/>
          </a:stretch>
        </p:blipFill>
        <p:spPr>
          <a:xfrm>
            <a:off x="2373085" y="389846"/>
            <a:ext cx="1234847" cy="1234847"/>
          </a:xfrm>
          <a:prstGeom prst="rect">
            <a:avLst/>
          </a:prstGeom>
        </p:spPr>
      </p:pic>
      <p:pic>
        <p:nvPicPr>
          <p:cNvPr id="7" name="Picture 6"/>
          <p:cNvPicPr>
            <a:picLocks noChangeAspect="1"/>
          </p:cNvPicPr>
          <p:nvPr/>
        </p:nvPicPr>
        <p:blipFill>
          <a:blip r:embed="rId6"/>
          <a:stretch>
            <a:fillRect/>
          </a:stretch>
        </p:blipFill>
        <p:spPr>
          <a:xfrm>
            <a:off x="307891" y="3894466"/>
            <a:ext cx="1859348" cy="1859348"/>
          </a:xfrm>
          <a:prstGeom prst="rect">
            <a:avLst/>
          </a:prstGeom>
        </p:spPr>
      </p:pic>
      <p:pic>
        <p:nvPicPr>
          <p:cNvPr id="8" name="Picture 7"/>
          <p:cNvPicPr>
            <a:picLocks noChangeAspect="1"/>
          </p:cNvPicPr>
          <p:nvPr/>
        </p:nvPicPr>
        <p:blipFill>
          <a:blip r:embed="rId7"/>
          <a:stretch>
            <a:fillRect/>
          </a:stretch>
        </p:blipFill>
        <p:spPr>
          <a:xfrm>
            <a:off x="4509407" y="389846"/>
            <a:ext cx="2095500" cy="1628775"/>
          </a:xfrm>
          <a:prstGeom prst="rect">
            <a:avLst/>
          </a:prstGeom>
        </p:spPr>
      </p:pic>
      <p:pic>
        <p:nvPicPr>
          <p:cNvPr id="9" name="Picture 8"/>
          <p:cNvPicPr>
            <a:picLocks noChangeAspect="1"/>
          </p:cNvPicPr>
          <p:nvPr/>
        </p:nvPicPr>
        <p:blipFill>
          <a:blip r:embed="rId8"/>
          <a:stretch>
            <a:fillRect/>
          </a:stretch>
        </p:blipFill>
        <p:spPr>
          <a:xfrm>
            <a:off x="2077367" y="2074912"/>
            <a:ext cx="1687862" cy="887489"/>
          </a:xfrm>
          <a:prstGeom prst="rect">
            <a:avLst/>
          </a:prstGeom>
        </p:spPr>
      </p:pic>
      <p:pic>
        <p:nvPicPr>
          <p:cNvPr id="10" name="Picture 9"/>
          <p:cNvPicPr>
            <a:picLocks noChangeAspect="1"/>
          </p:cNvPicPr>
          <p:nvPr/>
        </p:nvPicPr>
        <p:blipFill>
          <a:blip r:embed="rId9"/>
          <a:stretch>
            <a:fillRect/>
          </a:stretch>
        </p:blipFill>
        <p:spPr>
          <a:xfrm>
            <a:off x="2648261" y="4395786"/>
            <a:ext cx="1697926" cy="2011136"/>
          </a:xfrm>
          <a:prstGeom prst="rect">
            <a:avLst/>
          </a:prstGeom>
        </p:spPr>
      </p:pic>
      <p:pic>
        <p:nvPicPr>
          <p:cNvPr id="11" name="Picture 10"/>
          <p:cNvPicPr>
            <a:picLocks noChangeAspect="1"/>
          </p:cNvPicPr>
          <p:nvPr/>
        </p:nvPicPr>
        <p:blipFill>
          <a:blip r:embed="rId10"/>
          <a:stretch>
            <a:fillRect/>
          </a:stretch>
        </p:blipFill>
        <p:spPr>
          <a:xfrm>
            <a:off x="4844481" y="2360840"/>
            <a:ext cx="2447925" cy="876300"/>
          </a:xfrm>
          <a:prstGeom prst="rect">
            <a:avLst/>
          </a:prstGeom>
        </p:spPr>
      </p:pic>
      <p:pic>
        <p:nvPicPr>
          <p:cNvPr id="12" name="Picture 11"/>
          <p:cNvPicPr>
            <a:picLocks noChangeAspect="1"/>
          </p:cNvPicPr>
          <p:nvPr/>
        </p:nvPicPr>
        <p:blipFill>
          <a:blip r:embed="rId11"/>
          <a:stretch>
            <a:fillRect/>
          </a:stretch>
        </p:blipFill>
        <p:spPr>
          <a:xfrm>
            <a:off x="4510175" y="3253943"/>
            <a:ext cx="1905000" cy="1905000"/>
          </a:xfrm>
          <a:prstGeom prst="rect">
            <a:avLst/>
          </a:prstGeom>
        </p:spPr>
      </p:pic>
      <p:pic>
        <p:nvPicPr>
          <p:cNvPr id="13" name="Picture 12"/>
          <p:cNvPicPr>
            <a:picLocks noChangeAspect="1"/>
          </p:cNvPicPr>
          <p:nvPr/>
        </p:nvPicPr>
        <p:blipFill>
          <a:blip r:embed="rId12"/>
          <a:stretch>
            <a:fillRect/>
          </a:stretch>
        </p:blipFill>
        <p:spPr>
          <a:xfrm>
            <a:off x="6972300" y="80283"/>
            <a:ext cx="1905000" cy="1905000"/>
          </a:xfrm>
          <a:prstGeom prst="rect">
            <a:avLst/>
          </a:prstGeom>
        </p:spPr>
      </p:pic>
      <p:pic>
        <p:nvPicPr>
          <p:cNvPr id="14" name="Picture 13"/>
          <p:cNvPicPr>
            <a:picLocks noChangeAspect="1"/>
          </p:cNvPicPr>
          <p:nvPr/>
        </p:nvPicPr>
        <p:blipFill>
          <a:blip r:embed="rId13"/>
          <a:stretch>
            <a:fillRect/>
          </a:stretch>
        </p:blipFill>
        <p:spPr>
          <a:xfrm>
            <a:off x="9244693" y="173153"/>
            <a:ext cx="2721269" cy="900112"/>
          </a:xfrm>
          <a:prstGeom prst="rect">
            <a:avLst/>
          </a:prstGeom>
        </p:spPr>
      </p:pic>
      <p:pic>
        <p:nvPicPr>
          <p:cNvPr id="15" name="Picture 14"/>
          <p:cNvPicPr>
            <a:picLocks noChangeAspect="1"/>
          </p:cNvPicPr>
          <p:nvPr/>
        </p:nvPicPr>
        <p:blipFill>
          <a:blip r:embed="rId14"/>
          <a:stretch>
            <a:fillRect/>
          </a:stretch>
        </p:blipFill>
        <p:spPr>
          <a:xfrm>
            <a:off x="9163050" y="998219"/>
            <a:ext cx="3028950" cy="1514475"/>
          </a:xfrm>
          <a:prstGeom prst="rect">
            <a:avLst/>
          </a:prstGeom>
        </p:spPr>
      </p:pic>
      <p:pic>
        <p:nvPicPr>
          <p:cNvPr id="16" name="Picture 15"/>
          <p:cNvPicPr>
            <a:picLocks noChangeAspect="1"/>
          </p:cNvPicPr>
          <p:nvPr/>
        </p:nvPicPr>
        <p:blipFill>
          <a:blip r:embed="rId15"/>
          <a:stretch>
            <a:fillRect/>
          </a:stretch>
        </p:blipFill>
        <p:spPr>
          <a:xfrm>
            <a:off x="7442943" y="1966911"/>
            <a:ext cx="1885950" cy="2428875"/>
          </a:xfrm>
          <a:prstGeom prst="rect">
            <a:avLst/>
          </a:prstGeom>
        </p:spPr>
      </p:pic>
      <p:pic>
        <p:nvPicPr>
          <p:cNvPr id="17" name="Picture 16"/>
          <p:cNvPicPr>
            <a:picLocks noChangeAspect="1"/>
          </p:cNvPicPr>
          <p:nvPr/>
        </p:nvPicPr>
        <p:blipFill>
          <a:blip r:embed="rId16"/>
          <a:stretch>
            <a:fillRect/>
          </a:stretch>
        </p:blipFill>
        <p:spPr>
          <a:xfrm>
            <a:off x="9501624" y="2685980"/>
            <a:ext cx="2351801" cy="495369"/>
          </a:xfrm>
          <a:prstGeom prst="rect">
            <a:avLst/>
          </a:prstGeom>
        </p:spPr>
      </p:pic>
      <p:pic>
        <p:nvPicPr>
          <p:cNvPr id="18" name="Picture 17"/>
          <p:cNvPicPr>
            <a:picLocks noChangeAspect="1"/>
          </p:cNvPicPr>
          <p:nvPr/>
        </p:nvPicPr>
        <p:blipFill>
          <a:blip r:embed="rId17"/>
          <a:stretch>
            <a:fillRect/>
          </a:stretch>
        </p:blipFill>
        <p:spPr>
          <a:xfrm>
            <a:off x="9553574" y="3354635"/>
            <a:ext cx="2247900" cy="1495425"/>
          </a:xfrm>
          <a:prstGeom prst="rect">
            <a:avLst/>
          </a:prstGeom>
        </p:spPr>
      </p:pic>
      <p:pic>
        <p:nvPicPr>
          <p:cNvPr id="19" name="Picture 18"/>
          <p:cNvPicPr>
            <a:picLocks noChangeAspect="1"/>
          </p:cNvPicPr>
          <p:nvPr/>
        </p:nvPicPr>
        <p:blipFill>
          <a:blip r:embed="rId18"/>
          <a:stretch>
            <a:fillRect/>
          </a:stretch>
        </p:blipFill>
        <p:spPr>
          <a:xfrm>
            <a:off x="8917962" y="5023346"/>
            <a:ext cx="3048000" cy="1495425"/>
          </a:xfrm>
          <a:prstGeom prst="rect">
            <a:avLst/>
          </a:prstGeom>
        </p:spPr>
      </p:pic>
      <p:pic>
        <p:nvPicPr>
          <p:cNvPr id="20" name="Picture 19"/>
          <p:cNvPicPr>
            <a:picLocks noChangeAspect="1"/>
          </p:cNvPicPr>
          <p:nvPr/>
        </p:nvPicPr>
        <p:blipFill>
          <a:blip r:embed="rId19"/>
          <a:stretch>
            <a:fillRect/>
          </a:stretch>
        </p:blipFill>
        <p:spPr>
          <a:xfrm>
            <a:off x="6861369" y="4371158"/>
            <a:ext cx="1575570" cy="1575570"/>
          </a:xfrm>
          <a:prstGeom prst="rect">
            <a:avLst/>
          </a:prstGeom>
        </p:spPr>
      </p:pic>
      <p:sp>
        <p:nvSpPr>
          <p:cNvPr id="3" name="Rectangle 2"/>
          <p:cNvSpPr/>
          <p:nvPr/>
        </p:nvSpPr>
        <p:spPr>
          <a:xfrm>
            <a:off x="5002667" y="6037590"/>
            <a:ext cx="3059877" cy="369332"/>
          </a:xfrm>
          <a:prstGeom prst="rect">
            <a:avLst/>
          </a:prstGeom>
        </p:spPr>
        <p:txBody>
          <a:bodyPr wrap="none">
            <a:spAutoFit/>
          </a:bodyPr>
          <a:lstStyle/>
          <a:p>
            <a:r>
              <a:rPr lang="en-GB" dirty="0"/>
              <a:t>https://youtu.be/VEog3aJQnlo</a:t>
            </a:r>
          </a:p>
        </p:txBody>
      </p:sp>
      <p:pic>
        <p:nvPicPr>
          <p:cNvPr id="23" name="Picture 2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34602" y="5589234"/>
            <a:ext cx="1885950" cy="1209675"/>
          </a:xfrm>
          <a:prstGeom prst="rect">
            <a:avLst/>
          </a:prstGeom>
        </p:spPr>
      </p:pic>
      <p:pic>
        <p:nvPicPr>
          <p:cNvPr id="21" name="Picture 2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045958" y="3759517"/>
            <a:ext cx="584882" cy="611641"/>
          </a:xfrm>
          <a:prstGeom prst="rect">
            <a:avLst/>
          </a:prstGeom>
        </p:spPr>
      </p:pic>
      <p:pic>
        <p:nvPicPr>
          <p:cNvPr id="22" name="Picture 2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692918" y="5243394"/>
            <a:ext cx="1406668" cy="703334"/>
          </a:xfrm>
          <a:prstGeom prst="rect">
            <a:avLst/>
          </a:prstGeom>
        </p:spPr>
      </p:pic>
      <p:pic>
        <p:nvPicPr>
          <p:cNvPr id="24" name="Picture 2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005275" y="3237140"/>
            <a:ext cx="1407912" cy="890379"/>
          </a:xfrm>
          <a:prstGeom prst="rect">
            <a:avLst/>
          </a:prstGeom>
        </p:spPr>
      </p:pic>
      <p:pic>
        <p:nvPicPr>
          <p:cNvPr id="25" name="Picture 2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807867" y="1443236"/>
            <a:ext cx="883411" cy="836365"/>
          </a:xfrm>
          <a:prstGeom prst="rect">
            <a:avLst/>
          </a:prstGeom>
        </p:spPr>
      </p:pic>
    </p:spTree>
    <p:extLst>
      <p:ext uri="{BB962C8B-B14F-4D97-AF65-F5344CB8AC3E}">
        <p14:creationId xmlns:p14="http://schemas.microsoft.com/office/powerpoint/2010/main" val="1106561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Objectives</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44978"/>
            <a:ext cx="10515600" cy="5046133"/>
          </a:xfrm>
        </p:spPr>
        <p:txBody>
          <a:bodyPr>
            <a:normAutofit fontScale="92500" lnSpcReduction="10000"/>
          </a:bodyPr>
          <a:lstStyle/>
          <a:p>
            <a:r>
              <a:rPr lang="en-GB" dirty="0" smtClean="0">
                <a:latin typeface="Arial" panose="020B0604020202020204" pitchFamily="34" charset="0"/>
                <a:cs typeface="Arial" panose="020B0604020202020204" pitchFamily="34" charset="0"/>
              </a:rPr>
              <a:t>To understand the drivers behind increasing our use of technology in the NHS and in our day to day work. </a:t>
            </a:r>
          </a:p>
          <a:p>
            <a:r>
              <a:rPr lang="en-GB" dirty="0" smtClean="0">
                <a:latin typeface="Arial" panose="020B0604020202020204" pitchFamily="34" charset="0"/>
                <a:cs typeface="Arial" panose="020B0604020202020204" pitchFamily="34" charset="0"/>
              </a:rPr>
              <a:t>To think of benefits and challenges of using technology in our clinical practice.</a:t>
            </a:r>
          </a:p>
          <a:p>
            <a:r>
              <a:rPr lang="en-GB" dirty="0" smtClean="0">
                <a:latin typeface="Arial" panose="020B0604020202020204" pitchFamily="34" charset="0"/>
                <a:cs typeface="Arial" panose="020B0604020202020204" pitchFamily="34" charset="0"/>
              </a:rPr>
              <a:t>To share what we have done in our service. </a:t>
            </a:r>
          </a:p>
          <a:p>
            <a:r>
              <a:rPr lang="en-GB" dirty="0" smtClean="0">
                <a:latin typeface="Arial" panose="020B0604020202020204" pitchFamily="34" charset="0"/>
                <a:cs typeface="Arial" panose="020B0604020202020204" pitchFamily="34" charset="0"/>
              </a:rPr>
              <a:t>To reflect on our own practice and how we can make changes to embrace technology. </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Ultimately to encourage everyone to increase technology use in day to day working life. </a:t>
            </a:r>
          </a:p>
          <a:p>
            <a:endParaRPr lang="en-GB" dirty="0" smtClean="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https://youtu.be/lBVAz9D8uw0</a:t>
            </a:r>
          </a:p>
        </p:txBody>
      </p:sp>
    </p:spTree>
    <p:extLst>
      <p:ext uri="{BB962C8B-B14F-4D97-AF65-F5344CB8AC3E}">
        <p14:creationId xmlns:p14="http://schemas.microsoft.com/office/powerpoint/2010/main" val="3704301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b="1" u="sng" dirty="0" smtClean="0">
                <a:latin typeface="Arial" panose="020B0604020202020204" pitchFamily="34" charset="0"/>
                <a:cs typeface="Arial" panose="020B0604020202020204" pitchFamily="34" charset="0"/>
              </a:rPr>
              <a:t>Introduction.</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02228"/>
            <a:ext cx="10515600" cy="5176157"/>
          </a:xfrm>
        </p:spPr>
        <p:txBody>
          <a:bodyPr>
            <a:normAutofit lnSpcReduction="10000"/>
          </a:bodyPr>
          <a:lstStyle/>
          <a:p>
            <a:pPr>
              <a:buSzPct val="109000"/>
              <a:defRPr/>
            </a:pPr>
            <a:r>
              <a:rPr lang="en-US" altLang="en-US" dirty="0">
                <a:latin typeface="Arial" panose="020B0604020202020204" pitchFamily="34" charset="0"/>
                <a:cs typeface="Arial" panose="020B0604020202020204" pitchFamily="34" charset="0"/>
              </a:rPr>
              <a:t>People surviving life changing neurological injuries often experience reduced function including reductions </a:t>
            </a:r>
            <a:r>
              <a:rPr lang="en-US" altLang="en-US" dirty="0" smtClean="0">
                <a:latin typeface="Arial" panose="020B0604020202020204" pitchFamily="34" charset="0"/>
                <a:cs typeface="Arial" panose="020B0604020202020204" pitchFamily="34" charset="0"/>
              </a:rPr>
              <a:t>in; </a:t>
            </a:r>
            <a:r>
              <a:rPr lang="en-US" altLang="en-US" dirty="0">
                <a:latin typeface="Arial" panose="020B0604020202020204" pitchFamily="34" charset="0"/>
                <a:cs typeface="Arial" panose="020B0604020202020204" pitchFamily="34" charset="0"/>
              </a:rPr>
              <a:t>mobility, upper limb function, communication and cognition. </a:t>
            </a:r>
            <a:endParaRPr lang="en-US" altLang="en-US" dirty="0" smtClean="0">
              <a:latin typeface="Arial" panose="020B0604020202020204" pitchFamily="34" charset="0"/>
              <a:cs typeface="Arial" panose="020B0604020202020204" pitchFamily="34" charset="0"/>
            </a:endParaRPr>
          </a:p>
          <a:p>
            <a:pPr>
              <a:buSzPct val="109000"/>
              <a:defRPr/>
            </a:pPr>
            <a:endParaRPr lang="en-US" altLang="en-US" dirty="0" smtClean="0">
              <a:latin typeface="Arial" panose="020B0604020202020204" pitchFamily="34" charset="0"/>
              <a:cs typeface="Arial" panose="020B0604020202020204" pitchFamily="34" charset="0"/>
            </a:endParaRPr>
          </a:p>
          <a:p>
            <a:pPr>
              <a:buSzPct val="109000"/>
              <a:defRPr/>
            </a:pPr>
            <a:r>
              <a:rPr lang="en-US" altLang="en-US" dirty="0" smtClean="0">
                <a:latin typeface="Arial" panose="020B0604020202020204" pitchFamily="34" charset="0"/>
                <a:cs typeface="Arial" panose="020B0604020202020204" pitchFamily="34" charset="0"/>
              </a:rPr>
              <a:t>Digital health and artificial technology have </a:t>
            </a:r>
            <a:r>
              <a:rPr lang="en-US" altLang="en-US" dirty="0">
                <a:latin typeface="Arial" panose="020B0604020202020204" pitchFamily="34" charset="0"/>
                <a:cs typeface="Arial" panose="020B0604020202020204" pitchFamily="34" charset="0"/>
              </a:rPr>
              <a:t>an increased presence in everyday </a:t>
            </a:r>
            <a:r>
              <a:rPr lang="en-US" altLang="en-US" dirty="0" smtClean="0">
                <a:latin typeface="Arial" panose="020B0604020202020204" pitchFamily="34" charset="0"/>
                <a:cs typeface="Arial" panose="020B0604020202020204" pitchFamily="34" charset="0"/>
              </a:rPr>
              <a:t>life. Rapid </a:t>
            </a:r>
            <a:r>
              <a:rPr lang="en-US" altLang="en-US" dirty="0">
                <a:latin typeface="Arial" panose="020B0604020202020204" pitchFamily="34" charset="0"/>
                <a:cs typeface="Arial" panose="020B0604020202020204" pitchFamily="34" charset="0"/>
              </a:rPr>
              <a:t>development in mobile technologies could provide a resource- effective supplement to sessions and promote a proactive self- management approach. </a:t>
            </a:r>
            <a:endParaRPr lang="en-US" altLang="en-US" dirty="0" smtClean="0">
              <a:latin typeface="Arial" panose="020B0604020202020204" pitchFamily="34" charset="0"/>
              <a:cs typeface="Arial" panose="020B0604020202020204" pitchFamily="34" charset="0"/>
            </a:endParaRPr>
          </a:p>
          <a:p>
            <a:pPr marL="0" indent="0">
              <a:buSzPct val="109000"/>
              <a:buNone/>
              <a:defRPr/>
            </a:pPr>
            <a:endParaRPr lang="en-US" altLang="en-US" dirty="0" smtClean="0">
              <a:latin typeface="Arial" panose="020B0604020202020204" pitchFamily="34" charset="0"/>
              <a:cs typeface="Arial" panose="020B0604020202020204" pitchFamily="34" charset="0"/>
            </a:endParaRPr>
          </a:p>
          <a:p>
            <a:pPr>
              <a:buSzPct val="109000"/>
              <a:defRPr/>
            </a:pPr>
            <a:r>
              <a:rPr lang="en-US" altLang="en-US" dirty="0" smtClean="0">
                <a:latin typeface="Arial" panose="020B0604020202020204" pitchFamily="34" charset="0"/>
                <a:cs typeface="Arial" panose="020B0604020202020204" pitchFamily="34" charset="0"/>
              </a:rPr>
              <a:t>Within </a:t>
            </a:r>
            <a:r>
              <a:rPr lang="en-US" altLang="en-US" dirty="0" err="1">
                <a:latin typeface="Arial" panose="020B0604020202020204" pitchFamily="34" charset="0"/>
                <a:cs typeface="Arial" panose="020B0604020202020204" pitchFamily="34" charset="0"/>
              </a:rPr>
              <a:t>Walkergate</a:t>
            </a:r>
            <a:r>
              <a:rPr lang="en-US" altLang="en-US" dirty="0">
                <a:latin typeface="Arial" panose="020B0604020202020204" pitchFamily="34" charset="0"/>
                <a:cs typeface="Arial" panose="020B0604020202020204" pitchFamily="34" charset="0"/>
              </a:rPr>
              <a:t> Park physiotherapy service we wanted to review if we could </a:t>
            </a:r>
            <a:r>
              <a:rPr lang="en-US" altLang="en-US" dirty="0" err="1" smtClean="0">
                <a:latin typeface="Arial" panose="020B0604020202020204" pitchFamily="34" charset="0"/>
                <a:cs typeface="Arial" panose="020B0604020202020204" pitchFamily="34" charset="0"/>
              </a:rPr>
              <a:t>utilise</a:t>
            </a:r>
            <a:r>
              <a:rPr lang="en-US" altLang="en-US" dirty="0" smtClean="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exercise therapy apps </a:t>
            </a:r>
            <a:r>
              <a:rPr lang="en-US" altLang="en-US" dirty="0" smtClean="0">
                <a:latin typeface="Arial" panose="020B0604020202020204" pitchFamily="34" charset="0"/>
                <a:cs typeface="Arial" panose="020B0604020202020204" pitchFamily="34" charset="0"/>
              </a:rPr>
              <a:t>and </a:t>
            </a:r>
            <a:r>
              <a:rPr lang="en-US" altLang="en-US" dirty="0">
                <a:latin typeface="Arial" panose="020B0604020202020204" pitchFamily="34" charset="0"/>
                <a:cs typeface="Arial" panose="020B0604020202020204" pitchFamily="34" charset="0"/>
              </a:rPr>
              <a:t>mobile technology to compliment face to face therapy session</a:t>
            </a:r>
            <a:r>
              <a:rPr lang="en-US" altLang="en-US" dirty="0" smtClean="0">
                <a:latin typeface="Arial" panose="020B0604020202020204" pitchFamily="34" charset="0"/>
                <a:cs typeface="Arial" panose="020B0604020202020204" pitchFamily="34" charset="0"/>
              </a:rPr>
              <a:t>.</a:t>
            </a:r>
            <a:endParaRPr lang="en-US" altLang="en-US"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598849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What do we need to do?</a:t>
            </a:r>
            <a:endParaRPr lang="en-GB" dirty="0"/>
          </a:p>
        </p:txBody>
      </p:sp>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200409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32437"/>
            <a:ext cx="10515600" cy="1325563"/>
          </a:xfrm>
        </p:spPr>
        <p:txBody>
          <a:bodyPr>
            <a:noAutofit/>
          </a:bodyPr>
          <a:lstStyle/>
          <a:p>
            <a:endParaRPr lang="en-GB" sz="1200" dirty="0"/>
          </a:p>
        </p:txBody>
      </p:sp>
      <p:pic>
        <p:nvPicPr>
          <p:cNvPr id="4" name="Content Placeholder 3"/>
          <p:cNvPicPr>
            <a:picLocks noGrp="1" noChangeAspect="1"/>
          </p:cNvPicPr>
          <p:nvPr>
            <p:ph idx="1"/>
          </p:nvPr>
        </p:nvPicPr>
        <p:blipFill>
          <a:blip r:embed="rId3"/>
          <a:stretch>
            <a:fillRect/>
          </a:stretch>
        </p:blipFill>
        <p:spPr>
          <a:xfrm>
            <a:off x="3187846" y="1027906"/>
            <a:ext cx="5816308" cy="4420394"/>
          </a:xfrm>
          <a:prstGeom prst="rect">
            <a:avLst/>
          </a:prstGeom>
        </p:spPr>
      </p:pic>
    </p:spTree>
    <p:extLst>
      <p:ext uri="{BB962C8B-B14F-4D97-AF65-F5344CB8AC3E}">
        <p14:creationId xmlns:p14="http://schemas.microsoft.com/office/powerpoint/2010/main" val="4285019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68" y="6293709"/>
            <a:ext cx="10515600" cy="453080"/>
          </a:xfrm>
        </p:spPr>
        <p:txBody>
          <a:bodyPr>
            <a:noAutofit/>
          </a:bodyPr>
          <a:lstStyle/>
          <a:p>
            <a:r>
              <a:rPr lang="en-GB" sz="1100" dirty="0"/>
              <a:t>NHS70 – The Digital Age. (2018) </a:t>
            </a:r>
            <a:br>
              <a:rPr lang="en-GB" sz="1100" dirty="0"/>
            </a:br>
            <a:r>
              <a:rPr lang="en-GB" sz="1100" dirty="0"/>
              <a:t/>
            </a:r>
            <a:br>
              <a:rPr lang="en-GB" sz="1100" dirty="0"/>
            </a:br>
            <a:r>
              <a:rPr lang="en-GB" sz="1100" dirty="0">
                <a:hlinkClick r:id="rId3"/>
              </a:rPr>
              <a:t>https://youtu.be/aN0Vt9DUEwM</a:t>
            </a:r>
            <a:r>
              <a:rPr lang="en-GB" sz="1100" dirty="0"/>
              <a:t> </a:t>
            </a:r>
          </a:p>
        </p:txBody>
      </p:sp>
      <p:pic>
        <p:nvPicPr>
          <p:cNvPr id="15" name="Content Placeholder 1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34639" y="312602"/>
            <a:ext cx="7704306" cy="5739709"/>
          </a:xfrm>
        </p:spPr>
      </p:pic>
      <p:sp>
        <p:nvSpPr>
          <p:cNvPr id="16" name="TextBox 15"/>
          <p:cNvSpPr txBox="1"/>
          <p:nvPr/>
        </p:nvSpPr>
        <p:spPr>
          <a:xfrm>
            <a:off x="2472899" y="312602"/>
            <a:ext cx="2918298" cy="1015663"/>
          </a:xfrm>
          <a:prstGeom prst="rect">
            <a:avLst/>
          </a:prstGeom>
          <a:noFill/>
        </p:spPr>
        <p:txBody>
          <a:bodyPr wrap="square" rtlCol="0">
            <a:spAutoFit/>
          </a:bodyPr>
          <a:lstStyle/>
          <a:p>
            <a:r>
              <a:rPr lang="en-GB" sz="6000" b="1" dirty="0" smtClean="0">
                <a:solidFill>
                  <a:schemeClr val="bg1"/>
                </a:solidFill>
              </a:rPr>
              <a:t>BUT….</a:t>
            </a:r>
            <a:endParaRPr lang="en-GB" sz="6000" b="1" dirty="0">
              <a:solidFill>
                <a:schemeClr val="bg1"/>
              </a:solidFill>
            </a:endParaRPr>
          </a:p>
        </p:txBody>
      </p:sp>
      <p:sp>
        <p:nvSpPr>
          <p:cNvPr id="17" name="TextBox 16"/>
          <p:cNvSpPr txBox="1"/>
          <p:nvPr/>
        </p:nvSpPr>
        <p:spPr>
          <a:xfrm flipH="1">
            <a:off x="1993133" y="5221314"/>
            <a:ext cx="8387317" cy="830997"/>
          </a:xfrm>
          <a:prstGeom prst="rect">
            <a:avLst/>
          </a:prstGeom>
          <a:noFill/>
        </p:spPr>
        <p:txBody>
          <a:bodyPr wrap="square" rtlCol="0">
            <a:spAutoFit/>
          </a:bodyPr>
          <a:lstStyle/>
          <a:p>
            <a:pPr algn="ctr"/>
            <a:r>
              <a:rPr lang="en-GB" sz="4800" dirty="0" smtClean="0">
                <a:solidFill>
                  <a:schemeClr val="bg1"/>
                </a:solidFill>
              </a:rPr>
              <a:t>We’ve always done it this way</a:t>
            </a:r>
            <a:endParaRPr lang="en-GB" sz="4800" dirty="0">
              <a:solidFill>
                <a:schemeClr val="bg1"/>
              </a:solidFill>
            </a:endParaRPr>
          </a:p>
        </p:txBody>
      </p:sp>
    </p:spTree>
    <p:extLst>
      <p:ext uri="{BB962C8B-B14F-4D97-AF65-F5344CB8AC3E}">
        <p14:creationId xmlns:p14="http://schemas.microsoft.com/office/powerpoint/2010/main" val="2363898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37" y="36053"/>
            <a:ext cx="10515600" cy="730507"/>
          </a:xfrm>
        </p:spPr>
        <p:txBody>
          <a:bodyPr>
            <a:noAutofit/>
          </a:bodyPr>
          <a:lstStyle/>
          <a:p>
            <a:r>
              <a:rPr lang="en-GB" sz="4800" b="1" u="sng" dirty="0" smtClean="0"/>
              <a:t>This is not a new initiative: </a:t>
            </a:r>
            <a:endParaRPr lang="en-GB" sz="4800" b="1" u="sng" dirty="0"/>
          </a:p>
        </p:txBody>
      </p:sp>
      <p:sp>
        <p:nvSpPr>
          <p:cNvPr id="3" name="Content Placeholder 2"/>
          <p:cNvSpPr>
            <a:spLocks noGrp="1"/>
          </p:cNvSpPr>
          <p:nvPr>
            <p:ph idx="1"/>
          </p:nvPr>
        </p:nvSpPr>
        <p:spPr>
          <a:xfrm>
            <a:off x="160637" y="1050030"/>
            <a:ext cx="11870725" cy="5741773"/>
          </a:xfrm>
        </p:spPr>
        <p:txBody>
          <a:bodyPr>
            <a:normAutofit fontScale="85000" lnSpcReduction="20000"/>
          </a:bodyPr>
          <a:lstStyle/>
          <a:p>
            <a:pPr lvl="0"/>
            <a:r>
              <a:rPr lang="en-GB" sz="3000" b="1" dirty="0" smtClean="0">
                <a:latin typeface="Arial" panose="020B0604020202020204" pitchFamily="34" charset="0"/>
                <a:cs typeface="Arial" panose="020B0604020202020204" pitchFamily="34" charset="0"/>
              </a:rPr>
              <a:t>Feb </a:t>
            </a:r>
            <a:r>
              <a:rPr lang="en-GB" sz="3000" b="1" dirty="0">
                <a:latin typeface="Arial" panose="020B0604020202020204" pitchFamily="34" charset="0"/>
                <a:cs typeface="Arial" panose="020B0604020202020204" pitchFamily="34" charset="0"/>
              </a:rPr>
              <a:t>2012</a:t>
            </a:r>
            <a:r>
              <a:rPr lang="en-GB" sz="3000" dirty="0">
                <a:latin typeface="Arial" panose="020B0604020202020204" pitchFamily="34" charset="0"/>
                <a:cs typeface="Arial" panose="020B0604020202020204" pitchFamily="34" charset="0"/>
              </a:rPr>
              <a:t>; Government press release that discussed GPs prescription of apps for </a:t>
            </a:r>
            <a:r>
              <a:rPr lang="en-GB" sz="3000" dirty="0" smtClean="0">
                <a:latin typeface="Arial" panose="020B0604020202020204" pitchFamily="34" charset="0"/>
                <a:cs typeface="Arial" panose="020B0604020202020204" pitchFamily="34" charset="0"/>
              </a:rPr>
              <a:t>patients.</a:t>
            </a:r>
            <a:endParaRPr lang="en-GB" sz="3000" dirty="0">
              <a:latin typeface="Arial" panose="020B0604020202020204" pitchFamily="34" charset="0"/>
              <a:cs typeface="Arial" panose="020B0604020202020204" pitchFamily="34" charset="0"/>
            </a:endParaRPr>
          </a:p>
          <a:p>
            <a:pPr lvl="0"/>
            <a:r>
              <a:rPr lang="en-GB" sz="3000" b="1" dirty="0">
                <a:latin typeface="Arial" panose="020B0604020202020204" pitchFamily="34" charset="0"/>
                <a:cs typeface="Arial" panose="020B0604020202020204" pitchFamily="34" charset="0"/>
              </a:rPr>
              <a:t>March 2013</a:t>
            </a:r>
            <a:r>
              <a:rPr lang="en-GB" sz="3000" dirty="0">
                <a:latin typeface="Arial" panose="020B0604020202020204" pitchFamily="34" charset="0"/>
                <a:cs typeface="Arial" panose="020B0604020202020204" pitchFamily="34" charset="0"/>
              </a:rPr>
              <a:t>; The NHS commissioning board developed an NHS library of approved apps. This had the backing of Tim Kelsey, National Director of Patients and </a:t>
            </a:r>
            <a:r>
              <a:rPr lang="en-GB" sz="3000" dirty="0" smtClean="0">
                <a:latin typeface="Arial" panose="020B0604020202020204" pitchFamily="34" charset="0"/>
                <a:cs typeface="Arial" panose="020B0604020202020204" pitchFamily="34" charset="0"/>
              </a:rPr>
              <a:t>Information</a:t>
            </a:r>
          </a:p>
          <a:p>
            <a:r>
              <a:rPr lang="en-GB" sz="3000" b="1" dirty="0">
                <a:latin typeface="Arial" panose="020B0604020202020204" pitchFamily="34" charset="0"/>
                <a:cs typeface="Arial" panose="020B0604020202020204" pitchFamily="34" charset="0"/>
              </a:rPr>
              <a:t>Spring and Autumn 2017</a:t>
            </a:r>
            <a:r>
              <a:rPr lang="en-GB" sz="3000" dirty="0">
                <a:latin typeface="Arial" panose="020B0604020202020204" pitchFamily="34" charset="0"/>
                <a:cs typeface="Arial" panose="020B0604020202020204" pitchFamily="34" charset="0"/>
              </a:rPr>
              <a:t>; Directors from Digital experience at NHS England discuss their vision for using digital technology and Public Health England produce guidance criteria for health app assessment</a:t>
            </a:r>
          </a:p>
          <a:p>
            <a:r>
              <a:rPr lang="en-GB" sz="3000" b="1" dirty="0">
                <a:latin typeface="Arial" panose="020B0604020202020204" pitchFamily="34" charset="0"/>
                <a:cs typeface="Arial" panose="020B0604020202020204" pitchFamily="34" charset="0"/>
              </a:rPr>
              <a:t>October 2017</a:t>
            </a:r>
            <a:r>
              <a:rPr lang="en-GB" sz="3000" dirty="0">
                <a:latin typeface="Arial" panose="020B0604020202020204" pitchFamily="34" charset="0"/>
                <a:cs typeface="Arial" panose="020B0604020202020204" pitchFamily="34" charset="0"/>
              </a:rPr>
              <a:t>; Northern Devon Healthcare NHS Trust’s stroke therapy team launched a website to help patients find the best apps to aid in rehab and recovery following a stroke or brain injury- mytherappy.co.uk </a:t>
            </a:r>
          </a:p>
          <a:p>
            <a:r>
              <a:rPr lang="en-GB" sz="3000" b="1" dirty="0">
                <a:latin typeface="Arial" panose="020B0604020202020204" pitchFamily="34" charset="0"/>
                <a:cs typeface="Arial" panose="020B0604020202020204" pitchFamily="34" charset="0"/>
              </a:rPr>
              <a:t>May 2018</a:t>
            </a:r>
            <a:r>
              <a:rPr lang="en-GB" sz="3000" dirty="0">
                <a:latin typeface="Arial" panose="020B0604020202020204" pitchFamily="34" charset="0"/>
                <a:cs typeface="Arial" panose="020B0604020202020204" pitchFamily="34" charset="0"/>
              </a:rPr>
              <a:t>; ‘Empower the person; roadmap for digital health and care services’ (associated with the 5 year forward plan commenced in 2014- Chapter 10 Harnessing Technology and Innovation- </a:t>
            </a:r>
            <a:r>
              <a:rPr lang="en-GB" sz="3000" i="1" dirty="0">
                <a:latin typeface="Arial" panose="020B0604020202020204" pitchFamily="34" charset="0"/>
                <a:cs typeface="Arial" panose="020B0604020202020204" pitchFamily="34" charset="0"/>
              </a:rPr>
              <a:t>‘increase the use of apps to help people manage their own health</a:t>
            </a:r>
            <a:r>
              <a:rPr lang="en-GB" sz="3000" i="1" dirty="0" smtClean="0">
                <a:latin typeface="Arial" panose="020B0604020202020204" pitchFamily="34" charset="0"/>
                <a:cs typeface="Arial" panose="020B0604020202020204" pitchFamily="34" charset="0"/>
              </a:rPr>
              <a:t>’)</a:t>
            </a:r>
          </a:p>
          <a:p>
            <a:r>
              <a:rPr lang="en-GB" sz="3000" b="1" dirty="0">
                <a:latin typeface="Arial" panose="020B0604020202020204" pitchFamily="34" charset="0"/>
                <a:cs typeface="Arial" panose="020B0604020202020204" pitchFamily="34" charset="0"/>
              </a:rPr>
              <a:t>July 2018</a:t>
            </a:r>
            <a:r>
              <a:rPr lang="en-GB" sz="3000" dirty="0">
                <a:latin typeface="Arial" panose="020B0604020202020204" pitchFamily="34" charset="0"/>
                <a:cs typeface="Arial" panose="020B0604020202020204" pitchFamily="34" charset="0"/>
              </a:rPr>
              <a:t>; CSP/Frontline discuss how new technology is shaping </a:t>
            </a:r>
            <a:r>
              <a:rPr lang="en-GB" sz="3000" dirty="0" smtClean="0">
                <a:latin typeface="Arial" panose="020B0604020202020204" pitchFamily="34" charset="0"/>
                <a:cs typeface="Arial" panose="020B0604020202020204" pitchFamily="34" charset="0"/>
              </a:rPr>
              <a:t>care.</a:t>
            </a:r>
          </a:p>
          <a:p>
            <a:r>
              <a:rPr lang="en-GB" sz="3000" dirty="0" smtClean="0">
                <a:latin typeface="Arial" panose="020B0604020202020204" pitchFamily="34" charset="0"/>
                <a:cs typeface="Arial" panose="020B0604020202020204" pitchFamily="34" charset="0"/>
              </a:rPr>
              <a:t>CNTW </a:t>
            </a:r>
            <a:r>
              <a:rPr lang="en-GB" sz="3000" dirty="0">
                <a:latin typeface="Arial" panose="020B0604020202020204" pitchFamily="34" charset="0"/>
                <a:cs typeface="Arial" panose="020B0604020202020204" pitchFamily="34" charset="0"/>
              </a:rPr>
              <a:t>AHP Objectives; use of technology for AHPs, robotics through to apps</a:t>
            </a:r>
          </a:p>
          <a:p>
            <a:endParaRPr lang="en-GB" dirty="0"/>
          </a:p>
          <a:p>
            <a:endParaRPr lang="en-GB" dirty="0"/>
          </a:p>
          <a:p>
            <a:pPr lvl="0"/>
            <a:endParaRPr lang="en-GB" dirty="0"/>
          </a:p>
          <a:p>
            <a:endParaRPr lang="en-GB" dirty="0"/>
          </a:p>
        </p:txBody>
      </p:sp>
    </p:spTree>
    <p:extLst>
      <p:ext uri="{BB962C8B-B14F-4D97-AF65-F5344CB8AC3E}">
        <p14:creationId xmlns:p14="http://schemas.microsoft.com/office/powerpoint/2010/main" val="1861432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Matt Hancock (Health Secretary)– Long term health plan Jan 2019</a:t>
            </a:r>
            <a:endParaRPr lang="en-GB" b="1" u="sng" dirty="0"/>
          </a:p>
        </p:txBody>
      </p:sp>
      <p:sp>
        <p:nvSpPr>
          <p:cNvPr id="3" name="Content Placeholder 2"/>
          <p:cNvSpPr>
            <a:spLocks noGrp="1"/>
          </p:cNvSpPr>
          <p:nvPr>
            <p:ph idx="1"/>
          </p:nvPr>
        </p:nvSpPr>
        <p:spPr>
          <a:xfrm>
            <a:off x="169333" y="1825625"/>
            <a:ext cx="11830756" cy="4891264"/>
          </a:xfrm>
        </p:spPr>
        <p:txBody>
          <a:bodyPr>
            <a:normAutofit fontScale="85000" lnSpcReduction="20000"/>
          </a:bodyPr>
          <a:lstStyle/>
          <a:p>
            <a:endParaRPr lang="en-GB" dirty="0"/>
          </a:p>
          <a:p>
            <a:r>
              <a:rPr lang="en-GB" b="1" dirty="0" smtClean="0"/>
              <a:t>487 million pounds promised to transform use of technology within the NHS</a:t>
            </a:r>
          </a:p>
          <a:p>
            <a:r>
              <a:rPr lang="en-GB" b="1" dirty="0" smtClean="0"/>
              <a:t>Section 4</a:t>
            </a:r>
            <a:r>
              <a:rPr lang="en-GB" b="1" dirty="0"/>
              <a:t>. </a:t>
            </a:r>
            <a:r>
              <a:rPr lang="en-GB" b="1" dirty="0" smtClean="0"/>
              <a:t>‘Digitally-enabled </a:t>
            </a:r>
            <a:r>
              <a:rPr lang="en-GB" b="1" dirty="0"/>
              <a:t>primary and outpatient </a:t>
            </a:r>
            <a:r>
              <a:rPr lang="en-GB" b="1" dirty="0" smtClean="0"/>
              <a:t>care’ – making better use of data and digital technology</a:t>
            </a:r>
          </a:p>
          <a:p>
            <a:pPr marL="0" indent="0">
              <a:buNone/>
            </a:pPr>
            <a:endParaRPr lang="en-GB" dirty="0"/>
          </a:p>
          <a:p>
            <a:pPr marL="0" indent="0">
              <a:buNone/>
            </a:pPr>
            <a:r>
              <a:rPr lang="en-GB" dirty="0" smtClean="0"/>
              <a:t>Over </a:t>
            </a:r>
            <a:r>
              <a:rPr lang="en-GB" dirty="0"/>
              <a:t>the next five years every patient in England will have a new right to choose the option of having </a:t>
            </a:r>
            <a:r>
              <a:rPr lang="en-GB" b="1" i="1" dirty="0"/>
              <a:t>‘digital-first’ </a:t>
            </a:r>
            <a:r>
              <a:rPr lang="en-GB" dirty="0"/>
              <a:t>contact through telephone or online consultations – usually from their own practice or, if they prefer, from one of the new digital GP providers</a:t>
            </a:r>
            <a:r>
              <a:rPr lang="en-GB" dirty="0" smtClean="0"/>
              <a:t>. </a:t>
            </a:r>
          </a:p>
          <a:p>
            <a:pPr marL="0" indent="0">
              <a:buNone/>
            </a:pPr>
            <a:endParaRPr lang="en-GB" dirty="0"/>
          </a:p>
          <a:p>
            <a:r>
              <a:rPr lang="en-GB" dirty="0"/>
              <a:t>Long term health plan Jan 2019 “trusts will go digital by 2023”</a:t>
            </a:r>
          </a:p>
          <a:p>
            <a:pPr marL="0" indent="0">
              <a:buNone/>
            </a:pPr>
            <a:r>
              <a:rPr lang="en-GB" dirty="0"/>
              <a:t> </a:t>
            </a:r>
            <a:r>
              <a:rPr lang="en-GB" dirty="0">
                <a:hlinkClick r:id="rId3"/>
              </a:rPr>
              <a:t>https://</a:t>
            </a:r>
            <a:r>
              <a:rPr lang="en-GB" dirty="0" smtClean="0">
                <a:hlinkClick r:id="rId3"/>
              </a:rPr>
              <a:t>www.longtermplan.nhs.uk/wp-content/uploads/2019/01/nhs-long-term-plan-june-2019.pdf</a:t>
            </a:r>
            <a:endParaRPr lang="en-GB" dirty="0"/>
          </a:p>
          <a:p>
            <a:pPr marL="0" indent="0">
              <a:buNone/>
            </a:pPr>
            <a:r>
              <a:rPr lang="en-GB" sz="1500" dirty="0" smtClean="0"/>
              <a:t>What will patients get out of the NHS long term plan?</a:t>
            </a:r>
          </a:p>
          <a:p>
            <a:pPr marL="0" indent="0">
              <a:buNone/>
            </a:pPr>
            <a:r>
              <a:rPr lang="en-GB" sz="1500" dirty="0" smtClean="0">
                <a:hlinkClick r:id="rId4"/>
              </a:rPr>
              <a:t>https</a:t>
            </a:r>
            <a:r>
              <a:rPr lang="en-GB" sz="1500" dirty="0">
                <a:hlinkClick r:id="rId4"/>
              </a:rPr>
              <a:t>://</a:t>
            </a:r>
            <a:r>
              <a:rPr lang="en-GB" sz="1500" dirty="0" smtClean="0">
                <a:hlinkClick r:id="rId4"/>
              </a:rPr>
              <a:t>www.youtube.com/watch?v=H3I1NS8cyBE</a:t>
            </a:r>
            <a:r>
              <a:rPr lang="en-GB" sz="1500" dirty="0" smtClean="0"/>
              <a:t> </a:t>
            </a:r>
            <a:endParaRPr lang="en-GB" sz="1500" dirty="0"/>
          </a:p>
        </p:txBody>
      </p:sp>
    </p:spTree>
    <p:extLst>
      <p:ext uri="{BB962C8B-B14F-4D97-AF65-F5344CB8AC3E}">
        <p14:creationId xmlns:p14="http://schemas.microsoft.com/office/powerpoint/2010/main" val="3310979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2911</TotalTime>
  <Words>2474</Words>
  <Application>Microsoft Office PowerPoint</Application>
  <PresentationFormat>Widescreen</PresentationFormat>
  <Paragraphs>258</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The Challenges and Successes of Integrating Technology into Neuro Rehab Practice </vt:lpstr>
      <vt:lpstr>A little about us….</vt:lpstr>
      <vt:lpstr>Objectives</vt:lpstr>
      <vt:lpstr>Introduction.</vt:lpstr>
      <vt:lpstr>What do we need to do?</vt:lpstr>
      <vt:lpstr>PowerPoint Presentation</vt:lpstr>
      <vt:lpstr>NHS70 – The Digital Age. (2018)   https://youtu.be/aN0Vt9DUEwM </vt:lpstr>
      <vt:lpstr>This is not a new initiative: </vt:lpstr>
      <vt:lpstr>Matt Hancock (Health Secretary)– Long term health plan Jan 2019</vt:lpstr>
      <vt:lpstr>PowerPoint Presentation</vt:lpstr>
      <vt:lpstr>PowerPoint Presentation</vt:lpstr>
      <vt:lpstr>Links:</vt:lpstr>
      <vt:lpstr>Inpatient physiotherapy WGP:</vt:lpstr>
      <vt:lpstr>What we did next?</vt:lpstr>
      <vt:lpstr>PowerPoint Presentation</vt:lpstr>
      <vt:lpstr>Not quite so simple…..</vt:lpstr>
      <vt:lpstr>Logistical nightmares (Local level):</vt:lpstr>
      <vt:lpstr>PowerPoint Presentation</vt:lpstr>
      <vt:lpstr>What is the future of our digital NHS?</vt:lpstr>
      <vt:lpstr>What is ‘appening now?</vt:lpstr>
      <vt:lpstr>General Rules:</vt:lpstr>
      <vt:lpstr>PowerPoint Presentation</vt:lpstr>
      <vt:lpstr>PowerPoint Presentation</vt:lpstr>
    </vt:vector>
  </TitlesOfParts>
  <Company>NTW NHS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Therapy Apps Group presentation.</dc:title>
  <dc:creator>Oates, Katie</dc:creator>
  <cp:lastModifiedBy>Haugh, Alex</cp:lastModifiedBy>
  <cp:revision>125</cp:revision>
  <cp:lastPrinted>2019-11-18T16:30:15Z</cp:lastPrinted>
  <dcterms:created xsi:type="dcterms:W3CDTF">2019-08-02T07:38:19Z</dcterms:created>
  <dcterms:modified xsi:type="dcterms:W3CDTF">2020-01-21T13:27:00Z</dcterms:modified>
</cp:coreProperties>
</file>