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2" r:id="rId3"/>
    <p:sldId id="257" r:id="rId4"/>
    <p:sldId id="263" r:id="rId5"/>
    <p:sldId id="258" r:id="rId6"/>
    <p:sldId id="271" r:id="rId7"/>
    <p:sldId id="270" r:id="rId8"/>
    <p:sldId id="265" r:id="rId9"/>
    <p:sldId id="264" r:id="rId10"/>
    <p:sldId id="268" r:id="rId11"/>
    <p:sldId id="275" r:id="rId12"/>
    <p:sldId id="276" r:id="rId13"/>
    <p:sldId id="277" r:id="rId14"/>
    <p:sldId id="280" r:id="rId15"/>
    <p:sldId id="267" r:id="rId16"/>
    <p:sldId id="273" r:id="rId17"/>
    <p:sldId id="266"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3372" autoAdjust="0"/>
  </p:normalViewPr>
  <p:slideViewPr>
    <p:cSldViewPr snapToGrid="0">
      <p:cViewPr varScale="1">
        <p:scale>
          <a:sx n="96" d="100"/>
          <a:sy n="96" d="100"/>
        </p:scale>
        <p:origin x="109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GB" sz="1600" dirty="0">
                <a:solidFill>
                  <a:schemeClr val="accent3">
                    <a:lumMod val="50000"/>
                  </a:schemeClr>
                </a:solidFill>
              </a:rPr>
              <a:t>Average MRMI </a:t>
            </a:r>
            <a:r>
              <a:rPr lang="en-GB" sz="1600" dirty="0" smtClean="0">
                <a:solidFill>
                  <a:schemeClr val="accent3">
                    <a:lumMod val="50000"/>
                  </a:schemeClr>
                </a:solidFill>
              </a:rPr>
              <a:t>score </a:t>
            </a:r>
            <a:r>
              <a:rPr lang="en-GB" sz="1600" dirty="0">
                <a:solidFill>
                  <a:schemeClr val="accent3">
                    <a:lumMod val="50000"/>
                  </a:schemeClr>
                </a:solidFill>
              </a:rPr>
              <a:t>of</a:t>
            </a:r>
            <a:r>
              <a:rPr lang="en-GB" sz="1600" baseline="0" dirty="0">
                <a:solidFill>
                  <a:schemeClr val="accent3">
                    <a:lumMod val="50000"/>
                  </a:schemeClr>
                </a:solidFill>
              </a:rPr>
              <a:t> </a:t>
            </a:r>
            <a:r>
              <a:rPr lang="en-GB" sz="1600" baseline="0" dirty="0" smtClean="0">
                <a:solidFill>
                  <a:schemeClr val="accent3">
                    <a:lumMod val="50000"/>
                  </a:schemeClr>
                </a:solidFill>
              </a:rPr>
              <a:t>surgical </a:t>
            </a:r>
            <a:r>
              <a:rPr lang="en-GB" sz="1600" baseline="0" dirty="0">
                <a:solidFill>
                  <a:schemeClr val="accent3">
                    <a:lumMod val="50000"/>
                  </a:schemeClr>
                </a:solidFill>
              </a:rPr>
              <a:t>p</a:t>
            </a:r>
            <a:r>
              <a:rPr lang="en-GB" sz="1600" baseline="0" dirty="0" smtClean="0">
                <a:solidFill>
                  <a:schemeClr val="accent3">
                    <a:lumMod val="50000"/>
                  </a:schemeClr>
                </a:solidFill>
              </a:rPr>
              <a:t>atients </a:t>
            </a:r>
            <a:r>
              <a:rPr lang="en-GB" sz="1600" baseline="0" dirty="0">
                <a:solidFill>
                  <a:schemeClr val="accent3">
                    <a:lumMod val="50000"/>
                  </a:schemeClr>
                </a:solidFill>
              </a:rPr>
              <a:t>on </a:t>
            </a:r>
            <a:r>
              <a:rPr lang="en-GB" sz="1600" baseline="0" dirty="0" smtClean="0">
                <a:solidFill>
                  <a:schemeClr val="accent3">
                    <a:lumMod val="50000"/>
                  </a:schemeClr>
                </a:solidFill>
              </a:rPr>
              <a:t>discharge </a:t>
            </a:r>
            <a:r>
              <a:rPr lang="en-GB" sz="1600" baseline="0" dirty="0">
                <a:solidFill>
                  <a:schemeClr val="accent3">
                    <a:lumMod val="50000"/>
                  </a:schemeClr>
                </a:solidFill>
              </a:rPr>
              <a:t>from ICCU</a:t>
            </a:r>
            <a:endParaRPr lang="en-GB" sz="1600" dirty="0">
              <a:solidFill>
                <a:schemeClr val="accent3">
                  <a:lumMod val="50000"/>
                </a:schemeClr>
              </a:solidFill>
            </a:endParaRP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'Average MRMI scores'!$B$1</c:f>
              <c:strCache>
                <c:ptCount val="1"/>
                <c:pt idx="0">
                  <c:v>MRMI Score</c:v>
                </c:pt>
              </c:strCache>
            </c:strRef>
          </c:tx>
          <c:spPr>
            <a:solidFill>
              <a:schemeClr val="accent2"/>
            </a:solidFill>
            <a:ln>
              <a:noFill/>
            </a:ln>
            <a:effectLst/>
          </c:spPr>
          <c:invertIfNegative val="0"/>
          <c:cat>
            <c:strRef>
              <c:f>'Average MRMI scores'!$A$2:$A$3</c:f>
              <c:strCache>
                <c:ptCount val="2"/>
                <c:pt idx="0">
                  <c:v>Pre PAP</c:v>
                </c:pt>
                <c:pt idx="1">
                  <c:v>With PAP</c:v>
                </c:pt>
              </c:strCache>
            </c:strRef>
          </c:cat>
          <c:val>
            <c:numRef>
              <c:f>'Average MRMI scores'!$B$2:$B$3</c:f>
              <c:numCache>
                <c:formatCode>General</c:formatCode>
                <c:ptCount val="2"/>
                <c:pt idx="0">
                  <c:v>19.600000000000001</c:v>
                </c:pt>
                <c:pt idx="1">
                  <c:v>26.4</c:v>
                </c:pt>
              </c:numCache>
            </c:numRef>
          </c:val>
          <c:extLst>
            <c:ext xmlns:c16="http://schemas.microsoft.com/office/drawing/2014/chart" uri="{C3380CC4-5D6E-409C-BE32-E72D297353CC}">
              <c16:uniqueId val="{00000000-E75A-4650-B775-232AD31D6DFE}"/>
            </c:ext>
          </c:extLst>
        </c:ser>
        <c:dLbls>
          <c:showLegendKey val="0"/>
          <c:showVal val="0"/>
          <c:showCatName val="0"/>
          <c:showSerName val="0"/>
          <c:showPercent val="0"/>
          <c:showBubbleSize val="0"/>
        </c:dLbls>
        <c:gapWidth val="150"/>
        <c:axId val="33603584"/>
        <c:axId val="33605120"/>
      </c:barChart>
      <c:catAx>
        <c:axId val="33603584"/>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3605120"/>
        <c:crosses val="autoZero"/>
        <c:auto val="1"/>
        <c:lblAlgn val="ctr"/>
        <c:lblOffset val="100"/>
        <c:noMultiLvlLbl val="0"/>
      </c:catAx>
      <c:valAx>
        <c:axId val="33605120"/>
        <c:scaling>
          <c:orientation val="minMax"/>
        </c:scaling>
        <c:delete val="0"/>
        <c:axPos val="l"/>
        <c:majorGridlines>
          <c:spPr>
            <a:ln w="6350" cap="flat" cmpd="sng" algn="ctr">
              <a:solidFill>
                <a:schemeClr val="tx1">
                  <a:tint val="75000"/>
                </a:schemeClr>
              </a:solidFill>
              <a:prstDash val="solid"/>
              <a:round/>
            </a:ln>
            <a:effectLst/>
          </c:spPr>
        </c:majorGridlines>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3603584"/>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5AD555-156D-4CDC-B0E2-3771AA1A40C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E53C8EB4-39D6-4300-8E38-748A9DD51C0D}">
      <dgm:prSet phldrT="[Text]"/>
      <dgm:spPr/>
      <dgm:t>
        <a:bodyPr/>
        <a:lstStyle/>
        <a:p>
          <a:r>
            <a:rPr lang="en-US" dirty="0" smtClean="0"/>
            <a:t>Independent ERAS caseload</a:t>
          </a:r>
          <a:endParaRPr lang="en-US" dirty="0"/>
        </a:p>
      </dgm:t>
    </dgm:pt>
    <dgm:pt modelId="{3381399A-3C66-45DB-A7AB-8485E58D1C52}" type="parTrans" cxnId="{D31E45D4-8699-428F-AC66-0DE1F1B0AD33}">
      <dgm:prSet/>
      <dgm:spPr/>
      <dgm:t>
        <a:bodyPr/>
        <a:lstStyle/>
        <a:p>
          <a:endParaRPr lang="en-US"/>
        </a:p>
      </dgm:t>
    </dgm:pt>
    <dgm:pt modelId="{CDBE6171-CE9C-4550-AF77-1866B704C0F7}" type="sibTrans" cxnId="{D31E45D4-8699-428F-AC66-0DE1F1B0AD33}">
      <dgm:prSet/>
      <dgm:spPr/>
      <dgm:t>
        <a:bodyPr/>
        <a:lstStyle/>
        <a:p>
          <a:endParaRPr lang="en-US"/>
        </a:p>
      </dgm:t>
    </dgm:pt>
    <dgm:pt modelId="{10782B69-2DFE-4E82-9FE5-443619FFC2E5}">
      <dgm:prSet phldrT="[Text]" custT="1"/>
      <dgm:spPr/>
      <dgm:t>
        <a:bodyPr/>
        <a:lstStyle/>
        <a:p>
          <a:r>
            <a:rPr lang="en-US" sz="2400" dirty="0" smtClean="0"/>
            <a:t>Increase rehab input with long stay patients</a:t>
          </a:r>
          <a:endParaRPr lang="en-US" sz="2400" dirty="0"/>
        </a:p>
      </dgm:t>
    </dgm:pt>
    <dgm:pt modelId="{7A3BBC7E-C69F-4B31-9AD8-8266061FBBEB}" type="parTrans" cxnId="{75FCBDCA-8A70-4CA2-B174-E79E07346F2A}">
      <dgm:prSet/>
      <dgm:spPr/>
      <dgm:t>
        <a:bodyPr/>
        <a:lstStyle/>
        <a:p>
          <a:endParaRPr lang="en-US"/>
        </a:p>
      </dgm:t>
    </dgm:pt>
    <dgm:pt modelId="{04C2C5B4-482D-450F-B4FF-5E4750090C9F}" type="sibTrans" cxnId="{75FCBDCA-8A70-4CA2-B174-E79E07346F2A}">
      <dgm:prSet/>
      <dgm:spPr/>
      <dgm:t>
        <a:bodyPr/>
        <a:lstStyle/>
        <a:p>
          <a:endParaRPr lang="en-US"/>
        </a:p>
      </dgm:t>
    </dgm:pt>
    <dgm:pt modelId="{CC9B9859-0651-4434-852B-150D73983E6B}">
      <dgm:prSet phldrT="[Text]"/>
      <dgm:spPr/>
      <dgm:t>
        <a:bodyPr/>
        <a:lstStyle/>
        <a:p>
          <a:r>
            <a:rPr lang="en-US" dirty="0" smtClean="0"/>
            <a:t>7 days/week with overlap</a:t>
          </a:r>
          <a:endParaRPr lang="en-US" dirty="0"/>
        </a:p>
      </dgm:t>
    </dgm:pt>
    <dgm:pt modelId="{B4C72679-3743-4558-8713-FC3E17739BFF}" type="sibTrans" cxnId="{1ED1116F-3BF0-419B-8331-4FE4BD934E5F}">
      <dgm:prSet/>
      <dgm:spPr/>
      <dgm:t>
        <a:bodyPr/>
        <a:lstStyle/>
        <a:p>
          <a:endParaRPr lang="en-US"/>
        </a:p>
      </dgm:t>
    </dgm:pt>
    <dgm:pt modelId="{B86F1759-5076-4FF7-AE3C-04272A9FB258}" type="parTrans" cxnId="{1ED1116F-3BF0-419B-8331-4FE4BD934E5F}">
      <dgm:prSet/>
      <dgm:spPr/>
      <dgm:t>
        <a:bodyPr/>
        <a:lstStyle/>
        <a:p>
          <a:endParaRPr lang="en-US"/>
        </a:p>
      </dgm:t>
    </dgm:pt>
    <dgm:pt modelId="{28E8D1D4-12B5-4C2E-BDBF-D2F60182350B}" type="pres">
      <dgm:prSet presAssocID="{815AD555-156D-4CDC-B0E2-3771AA1A40C1}" presName="linear" presStyleCnt="0">
        <dgm:presLayoutVars>
          <dgm:dir/>
          <dgm:animLvl val="lvl"/>
          <dgm:resizeHandles val="exact"/>
        </dgm:presLayoutVars>
      </dgm:prSet>
      <dgm:spPr/>
      <dgm:t>
        <a:bodyPr/>
        <a:lstStyle/>
        <a:p>
          <a:endParaRPr lang="en-US"/>
        </a:p>
      </dgm:t>
    </dgm:pt>
    <dgm:pt modelId="{C6688B6E-E548-47E1-968F-073C677F0ADE}" type="pres">
      <dgm:prSet presAssocID="{E53C8EB4-39D6-4300-8E38-748A9DD51C0D}" presName="parentLin" presStyleCnt="0"/>
      <dgm:spPr/>
    </dgm:pt>
    <dgm:pt modelId="{6D5D0B51-EEF8-4A09-AEFE-57906899876F}" type="pres">
      <dgm:prSet presAssocID="{E53C8EB4-39D6-4300-8E38-748A9DD51C0D}" presName="parentLeftMargin" presStyleLbl="node1" presStyleIdx="0" presStyleCnt="3"/>
      <dgm:spPr/>
      <dgm:t>
        <a:bodyPr/>
        <a:lstStyle/>
        <a:p>
          <a:endParaRPr lang="en-US"/>
        </a:p>
      </dgm:t>
    </dgm:pt>
    <dgm:pt modelId="{AC9ACB91-87E1-41C4-8FE0-4D63227F5813}" type="pres">
      <dgm:prSet presAssocID="{E53C8EB4-39D6-4300-8E38-748A9DD51C0D}" presName="parentText" presStyleLbl="node1" presStyleIdx="0" presStyleCnt="3" custScaleX="107565" custScaleY="100093">
        <dgm:presLayoutVars>
          <dgm:chMax val="0"/>
          <dgm:bulletEnabled val="1"/>
        </dgm:presLayoutVars>
      </dgm:prSet>
      <dgm:spPr/>
      <dgm:t>
        <a:bodyPr/>
        <a:lstStyle/>
        <a:p>
          <a:endParaRPr lang="en-US"/>
        </a:p>
      </dgm:t>
    </dgm:pt>
    <dgm:pt modelId="{92306FBC-67D1-4682-BC64-AA9EAC703BC4}" type="pres">
      <dgm:prSet presAssocID="{E53C8EB4-39D6-4300-8E38-748A9DD51C0D}" presName="negativeSpace" presStyleCnt="0"/>
      <dgm:spPr/>
    </dgm:pt>
    <dgm:pt modelId="{0AC1CE16-D454-4177-8122-26030F4AB781}" type="pres">
      <dgm:prSet presAssocID="{E53C8EB4-39D6-4300-8E38-748A9DD51C0D}" presName="childText" presStyleLbl="conFgAcc1" presStyleIdx="0" presStyleCnt="3">
        <dgm:presLayoutVars>
          <dgm:bulletEnabled val="1"/>
        </dgm:presLayoutVars>
      </dgm:prSet>
      <dgm:spPr/>
    </dgm:pt>
    <dgm:pt modelId="{BC8E4AF1-1EA2-4593-908C-C2C59E654F4B}" type="pres">
      <dgm:prSet presAssocID="{CDBE6171-CE9C-4550-AF77-1866B704C0F7}" presName="spaceBetweenRectangles" presStyleCnt="0"/>
      <dgm:spPr/>
    </dgm:pt>
    <dgm:pt modelId="{323BA0EC-1A32-40D6-A8E4-8C7837337162}" type="pres">
      <dgm:prSet presAssocID="{CC9B9859-0651-4434-852B-150D73983E6B}" presName="parentLin" presStyleCnt="0"/>
      <dgm:spPr/>
    </dgm:pt>
    <dgm:pt modelId="{26CB7909-428D-46AB-A882-E5CBF6C71EF7}" type="pres">
      <dgm:prSet presAssocID="{CC9B9859-0651-4434-852B-150D73983E6B}" presName="parentLeftMargin" presStyleLbl="node1" presStyleIdx="0" presStyleCnt="3"/>
      <dgm:spPr/>
      <dgm:t>
        <a:bodyPr/>
        <a:lstStyle/>
        <a:p>
          <a:endParaRPr lang="en-US"/>
        </a:p>
      </dgm:t>
    </dgm:pt>
    <dgm:pt modelId="{8C9174D2-FB99-4A75-9ABD-9753C6603D7D}" type="pres">
      <dgm:prSet presAssocID="{CC9B9859-0651-4434-852B-150D73983E6B}" presName="parentText" presStyleLbl="node1" presStyleIdx="1" presStyleCnt="3" custScaleX="107565">
        <dgm:presLayoutVars>
          <dgm:chMax val="0"/>
          <dgm:bulletEnabled val="1"/>
        </dgm:presLayoutVars>
      </dgm:prSet>
      <dgm:spPr/>
      <dgm:t>
        <a:bodyPr/>
        <a:lstStyle/>
        <a:p>
          <a:endParaRPr lang="en-US"/>
        </a:p>
      </dgm:t>
    </dgm:pt>
    <dgm:pt modelId="{96B1E279-D6B1-4656-8FF1-337719AC27FB}" type="pres">
      <dgm:prSet presAssocID="{CC9B9859-0651-4434-852B-150D73983E6B}" presName="negativeSpace" presStyleCnt="0"/>
      <dgm:spPr/>
    </dgm:pt>
    <dgm:pt modelId="{F26DCA65-A0EC-43C2-94CC-AD4E2C10AFA0}" type="pres">
      <dgm:prSet presAssocID="{CC9B9859-0651-4434-852B-150D73983E6B}" presName="childText" presStyleLbl="conFgAcc1" presStyleIdx="1" presStyleCnt="3">
        <dgm:presLayoutVars>
          <dgm:bulletEnabled val="1"/>
        </dgm:presLayoutVars>
      </dgm:prSet>
      <dgm:spPr/>
    </dgm:pt>
    <dgm:pt modelId="{9E48FC07-226C-482B-9230-1C208AF71D12}" type="pres">
      <dgm:prSet presAssocID="{B4C72679-3743-4558-8713-FC3E17739BFF}" presName="spaceBetweenRectangles" presStyleCnt="0"/>
      <dgm:spPr/>
    </dgm:pt>
    <dgm:pt modelId="{D57DDBAA-2ADA-467D-B5E5-730542F9D68F}" type="pres">
      <dgm:prSet presAssocID="{10782B69-2DFE-4E82-9FE5-443619FFC2E5}" presName="parentLin" presStyleCnt="0"/>
      <dgm:spPr/>
    </dgm:pt>
    <dgm:pt modelId="{F68E1013-3298-4BEE-A1CB-1CCD6D3C7206}" type="pres">
      <dgm:prSet presAssocID="{10782B69-2DFE-4E82-9FE5-443619FFC2E5}" presName="parentLeftMargin" presStyleLbl="node1" presStyleIdx="1" presStyleCnt="3"/>
      <dgm:spPr/>
      <dgm:t>
        <a:bodyPr/>
        <a:lstStyle/>
        <a:p>
          <a:endParaRPr lang="en-US"/>
        </a:p>
      </dgm:t>
    </dgm:pt>
    <dgm:pt modelId="{E1EE30D5-30F6-44D8-89C0-1F8395C1549E}" type="pres">
      <dgm:prSet presAssocID="{10782B69-2DFE-4E82-9FE5-443619FFC2E5}" presName="parentText" presStyleLbl="node1" presStyleIdx="2" presStyleCnt="3" custScaleX="107565">
        <dgm:presLayoutVars>
          <dgm:chMax val="0"/>
          <dgm:bulletEnabled val="1"/>
        </dgm:presLayoutVars>
      </dgm:prSet>
      <dgm:spPr/>
      <dgm:t>
        <a:bodyPr/>
        <a:lstStyle/>
        <a:p>
          <a:endParaRPr lang="en-US"/>
        </a:p>
      </dgm:t>
    </dgm:pt>
    <dgm:pt modelId="{C496ACF1-2E36-49FB-86B8-61F61825C152}" type="pres">
      <dgm:prSet presAssocID="{10782B69-2DFE-4E82-9FE5-443619FFC2E5}" presName="negativeSpace" presStyleCnt="0"/>
      <dgm:spPr/>
    </dgm:pt>
    <dgm:pt modelId="{132E8429-9455-45D7-862F-59E807FFEA3F}" type="pres">
      <dgm:prSet presAssocID="{10782B69-2DFE-4E82-9FE5-443619FFC2E5}" presName="childText" presStyleLbl="conFgAcc1" presStyleIdx="2" presStyleCnt="3">
        <dgm:presLayoutVars>
          <dgm:bulletEnabled val="1"/>
        </dgm:presLayoutVars>
      </dgm:prSet>
      <dgm:spPr/>
    </dgm:pt>
  </dgm:ptLst>
  <dgm:cxnLst>
    <dgm:cxn modelId="{B043C146-31B1-4417-9D2E-B1F0679DF228}" type="presOf" srcId="{E53C8EB4-39D6-4300-8E38-748A9DD51C0D}" destId="{AC9ACB91-87E1-41C4-8FE0-4D63227F5813}" srcOrd="1" destOrd="0" presId="urn:microsoft.com/office/officeart/2005/8/layout/list1"/>
    <dgm:cxn modelId="{FF2B79B8-062E-4F2B-B0A7-57398251BC79}" type="presOf" srcId="{E53C8EB4-39D6-4300-8E38-748A9DD51C0D}" destId="{6D5D0B51-EEF8-4A09-AEFE-57906899876F}" srcOrd="0" destOrd="0" presId="urn:microsoft.com/office/officeart/2005/8/layout/list1"/>
    <dgm:cxn modelId="{280005B0-D9E1-42E5-909B-71AC48A9AA76}" type="presOf" srcId="{CC9B9859-0651-4434-852B-150D73983E6B}" destId="{8C9174D2-FB99-4A75-9ABD-9753C6603D7D}" srcOrd="1" destOrd="0" presId="urn:microsoft.com/office/officeart/2005/8/layout/list1"/>
    <dgm:cxn modelId="{75FCBDCA-8A70-4CA2-B174-E79E07346F2A}" srcId="{815AD555-156D-4CDC-B0E2-3771AA1A40C1}" destId="{10782B69-2DFE-4E82-9FE5-443619FFC2E5}" srcOrd="2" destOrd="0" parTransId="{7A3BBC7E-C69F-4B31-9AD8-8266061FBBEB}" sibTransId="{04C2C5B4-482D-450F-B4FF-5E4750090C9F}"/>
    <dgm:cxn modelId="{A8538C78-BA1E-4E87-B2B3-8A721317D5E1}" type="presOf" srcId="{10782B69-2DFE-4E82-9FE5-443619FFC2E5}" destId="{F68E1013-3298-4BEE-A1CB-1CCD6D3C7206}" srcOrd="0" destOrd="0" presId="urn:microsoft.com/office/officeart/2005/8/layout/list1"/>
    <dgm:cxn modelId="{D3E49DE2-6B56-4543-B5B8-958D6AAEC902}" type="presOf" srcId="{CC9B9859-0651-4434-852B-150D73983E6B}" destId="{26CB7909-428D-46AB-A882-E5CBF6C71EF7}" srcOrd="0" destOrd="0" presId="urn:microsoft.com/office/officeart/2005/8/layout/list1"/>
    <dgm:cxn modelId="{D31E45D4-8699-428F-AC66-0DE1F1B0AD33}" srcId="{815AD555-156D-4CDC-B0E2-3771AA1A40C1}" destId="{E53C8EB4-39D6-4300-8E38-748A9DD51C0D}" srcOrd="0" destOrd="0" parTransId="{3381399A-3C66-45DB-A7AB-8485E58D1C52}" sibTransId="{CDBE6171-CE9C-4550-AF77-1866B704C0F7}"/>
    <dgm:cxn modelId="{3F25794E-0CD7-49FA-8C80-15AB4A0722E8}" type="presOf" srcId="{10782B69-2DFE-4E82-9FE5-443619FFC2E5}" destId="{E1EE30D5-30F6-44D8-89C0-1F8395C1549E}" srcOrd="1" destOrd="0" presId="urn:microsoft.com/office/officeart/2005/8/layout/list1"/>
    <dgm:cxn modelId="{1ED1116F-3BF0-419B-8331-4FE4BD934E5F}" srcId="{815AD555-156D-4CDC-B0E2-3771AA1A40C1}" destId="{CC9B9859-0651-4434-852B-150D73983E6B}" srcOrd="1" destOrd="0" parTransId="{B86F1759-5076-4FF7-AE3C-04272A9FB258}" sibTransId="{B4C72679-3743-4558-8713-FC3E17739BFF}"/>
    <dgm:cxn modelId="{25C7FAAB-8DD7-4043-A897-D9B7A0A539FC}" type="presOf" srcId="{815AD555-156D-4CDC-B0E2-3771AA1A40C1}" destId="{28E8D1D4-12B5-4C2E-BDBF-D2F60182350B}" srcOrd="0" destOrd="0" presId="urn:microsoft.com/office/officeart/2005/8/layout/list1"/>
    <dgm:cxn modelId="{BEB32086-0181-49A0-B043-8B8F91B3E774}" type="presParOf" srcId="{28E8D1D4-12B5-4C2E-BDBF-D2F60182350B}" destId="{C6688B6E-E548-47E1-968F-073C677F0ADE}" srcOrd="0" destOrd="0" presId="urn:microsoft.com/office/officeart/2005/8/layout/list1"/>
    <dgm:cxn modelId="{5703B664-5FDB-4842-960C-F0EE1D2CBC62}" type="presParOf" srcId="{C6688B6E-E548-47E1-968F-073C677F0ADE}" destId="{6D5D0B51-EEF8-4A09-AEFE-57906899876F}" srcOrd="0" destOrd="0" presId="urn:microsoft.com/office/officeart/2005/8/layout/list1"/>
    <dgm:cxn modelId="{7E8B6E95-3414-42CD-888A-5FBC2B0105B9}" type="presParOf" srcId="{C6688B6E-E548-47E1-968F-073C677F0ADE}" destId="{AC9ACB91-87E1-41C4-8FE0-4D63227F5813}" srcOrd="1" destOrd="0" presId="urn:microsoft.com/office/officeart/2005/8/layout/list1"/>
    <dgm:cxn modelId="{00A02AB8-323E-4417-9836-7C41946105DA}" type="presParOf" srcId="{28E8D1D4-12B5-4C2E-BDBF-D2F60182350B}" destId="{92306FBC-67D1-4682-BC64-AA9EAC703BC4}" srcOrd="1" destOrd="0" presId="urn:microsoft.com/office/officeart/2005/8/layout/list1"/>
    <dgm:cxn modelId="{2822480E-449B-45BF-93D0-F553038B56E4}" type="presParOf" srcId="{28E8D1D4-12B5-4C2E-BDBF-D2F60182350B}" destId="{0AC1CE16-D454-4177-8122-26030F4AB781}" srcOrd="2" destOrd="0" presId="urn:microsoft.com/office/officeart/2005/8/layout/list1"/>
    <dgm:cxn modelId="{133A1600-0CA4-4591-A373-3AB1B15BC177}" type="presParOf" srcId="{28E8D1D4-12B5-4C2E-BDBF-D2F60182350B}" destId="{BC8E4AF1-1EA2-4593-908C-C2C59E654F4B}" srcOrd="3" destOrd="0" presId="urn:microsoft.com/office/officeart/2005/8/layout/list1"/>
    <dgm:cxn modelId="{04B5DAEC-A6E2-4D91-A6E5-28FF977197F6}" type="presParOf" srcId="{28E8D1D4-12B5-4C2E-BDBF-D2F60182350B}" destId="{323BA0EC-1A32-40D6-A8E4-8C7837337162}" srcOrd="4" destOrd="0" presId="urn:microsoft.com/office/officeart/2005/8/layout/list1"/>
    <dgm:cxn modelId="{CC35EB20-F292-4822-8C08-4856A0F82A8D}" type="presParOf" srcId="{323BA0EC-1A32-40D6-A8E4-8C7837337162}" destId="{26CB7909-428D-46AB-A882-E5CBF6C71EF7}" srcOrd="0" destOrd="0" presId="urn:microsoft.com/office/officeart/2005/8/layout/list1"/>
    <dgm:cxn modelId="{25A2BE31-A1D7-40B1-84E4-3C2B6B92A2E0}" type="presParOf" srcId="{323BA0EC-1A32-40D6-A8E4-8C7837337162}" destId="{8C9174D2-FB99-4A75-9ABD-9753C6603D7D}" srcOrd="1" destOrd="0" presId="urn:microsoft.com/office/officeart/2005/8/layout/list1"/>
    <dgm:cxn modelId="{9A0AC8DC-0E75-4F05-B971-709897A3174B}" type="presParOf" srcId="{28E8D1D4-12B5-4C2E-BDBF-D2F60182350B}" destId="{96B1E279-D6B1-4656-8FF1-337719AC27FB}" srcOrd="5" destOrd="0" presId="urn:microsoft.com/office/officeart/2005/8/layout/list1"/>
    <dgm:cxn modelId="{E80A8EF3-5049-40EF-9C6A-15D57E7D304F}" type="presParOf" srcId="{28E8D1D4-12B5-4C2E-BDBF-D2F60182350B}" destId="{F26DCA65-A0EC-43C2-94CC-AD4E2C10AFA0}" srcOrd="6" destOrd="0" presId="urn:microsoft.com/office/officeart/2005/8/layout/list1"/>
    <dgm:cxn modelId="{BDDC6894-29DF-4B10-B2E8-0C20472B9D20}" type="presParOf" srcId="{28E8D1D4-12B5-4C2E-BDBF-D2F60182350B}" destId="{9E48FC07-226C-482B-9230-1C208AF71D12}" srcOrd="7" destOrd="0" presId="urn:microsoft.com/office/officeart/2005/8/layout/list1"/>
    <dgm:cxn modelId="{5A19FDF8-A107-418C-91F6-4333D753181F}" type="presParOf" srcId="{28E8D1D4-12B5-4C2E-BDBF-D2F60182350B}" destId="{D57DDBAA-2ADA-467D-B5E5-730542F9D68F}" srcOrd="8" destOrd="0" presId="urn:microsoft.com/office/officeart/2005/8/layout/list1"/>
    <dgm:cxn modelId="{4708E426-3119-4BBF-BA79-942A5C01ACD0}" type="presParOf" srcId="{D57DDBAA-2ADA-467D-B5E5-730542F9D68F}" destId="{F68E1013-3298-4BEE-A1CB-1CCD6D3C7206}" srcOrd="0" destOrd="0" presId="urn:microsoft.com/office/officeart/2005/8/layout/list1"/>
    <dgm:cxn modelId="{FAB12F57-0E4B-47F0-8A9C-1E2C36CB4385}" type="presParOf" srcId="{D57DDBAA-2ADA-467D-B5E5-730542F9D68F}" destId="{E1EE30D5-30F6-44D8-89C0-1F8395C1549E}" srcOrd="1" destOrd="0" presId="urn:microsoft.com/office/officeart/2005/8/layout/list1"/>
    <dgm:cxn modelId="{FDA8AEB9-ECB1-4603-8CC7-21F31FB8CAE6}" type="presParOf" srcId="{28E8D1D4-12B5-4C2E-BDBF-D2F60182350B}" destId="{C496ACF1-2E36-49FB-86B8-61F61825C152}" srcOrd="9" destOrd="0" presId="urn:microsoft.com/office/officeart/2005/8/layout/list1"/>
    <dgm:cxn modelId="{F2D45D05-C31B-444F-A14D-1D001A04EA73}" type="presParOf" srcId="{28E8D1D4-12B5-4C2E-BDBF-D2F60182350B}" destId="{132E8429-9455-45D7-862F-59E807FFEA3F}"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581BBB-7BB0-46D3-8C3D-34AECED18F7C}" type="doc">
      <dgm:prSet loTypeId="urn:microsoft.com/office/officeart/2011/layout/ConvergingText" loCatId="process" qsTypeId="urn:microsoft.com/office/officeart/2005/8/quickstyle/simple1" qsCatId="simple" csTypeId="urn:microsoft.com/office/officeart/2005/8/colors/colorful1" csCatId="colorful" phldr="1"/>
      <dgm:spPr/>
    </dgm:pt>
    <dgm:pt modelId="{0D3EAB61-331E-4EDE-9A25-575DC9265BA7}">
      <dgm:prSet phldrT="[Text]"/>
      <dgm:spPr/>
      <dgm:t>
        <a:bodyPr/>
        <a:lstStyle/>
        <a:p>
          <a:r>
            <a:rPr lang="en-US" dirty="0" smtClean="0"/>
            <a:t>Hospital ward</a:t>
          </a:r>
          <a:endParaRPr lang="en-US" dirty="0"/>
        </a:p>
      </dgm:t>
    </dgm:pt>
    <dgm:pt modelId="{44EF8F44-9C06-4A94-A45D-7F3E4B45F1A7}" type="parTrans" cxnId="{DCBF7D86-FE59-4C8C-AC22-51FA25DF201B}">
      <dgm:prSet/>
      <dgm:spPr/>
      <dgm:t>
        <a:bodyPr/>
        <a:lstStyle/>
        <a:p>
          <a:endParaRPr lang="en-US"/>
        </a:p>
      </dgm:t>
    </dgm:pt>
    <dgm:pt modelId="{09FD6585-C5E9-4ED9-A1EC-9B50A69FBD2C}" type="sibTrans" cxnId="{DCBF7D86-FE59-4C8C-AC22-51FA25DF201B}">
      <dgm:prSet/>
      <dgm:spPr/>
      <dgm:t>
        <a:bodyPr/>
        <a:lstStyle/>
        <a:p>
          <a:endParaRPr lang="en-US"/>
        </a:p>
      </dgm:t>
    </dgm:pt>
    <dgm:pt modelId="{1AA4F1CA-CEAB-4071-9D33-0A36711A7FAD}">
      <dgm:prSet phldrT="[Text]"/>
      <dgm:spPr/>
      <dgm:t>
        <a:bodyPr/>
        <a:lstStyle/>
        <a:p>
          <a:r>
            <a:rPr lang="en-US" dirty="0" smtClean="0"/>
            <a:t>After hospital</a:t>
          </a:r>
          <a:endParaRPr lang="en-US" dirty="0"/>
        </a:p>
      </dgm:t>
    </dgm:pt>
    <dgm:pt modelId="{531F48BD-0689-4573-90BA-0F1D24102743}" type="parTrans" cxnId="{CBC25D51-E8EB-4D41-A160-3A09AFB6C240}">
      <dgm:prSet/>
      <dgm:spPr/>
      <dgm:t>
        <a:bodyPr/>
        <a:lstStyle/>
        <a:p>
          <a:endParaRPr lang="en-US"/>
        </a:p>
      </dgm:t>
    </dgm:pt>
    <dgm:pt modelId="{CD2847C2-6731-44CA-BB27-270931614DB5}" type="sibTrans" cxnId="{CBC25D51-E8EB-4D41-A160-3A09AFB6C240}">
      <dgm:prSet/>
      <dgm:spPr/>
      <dgm:t>
        <a:bodyPr/>
        <a:lstStyle/>
        <a:p>
          <a:endParaRPr lang="en-US"/>
        </a:p>
      </dgm:t>
    </dgm:pt>
    <dgm:pt modelId="{033D04E9-F519-4712-987F-ECCFE2C2B6B7}">
      <dgm:prSet/>
      <dgm:spPr/>
      <dgm:t>
        <a:bodyPr/>
        <a:lstStyle/>
        <a:p>
          <a:r>
            <a:rPr lang="en-US" dirty="0" smtClean="0"/>
            <a:t>Critical care</a:t>
          </a:r>
          <a:endParaRPr lang="en-US" dirty="0"/>
        </a:p>
      </dgm:t>
    </dgm:pt>
    <dgm:pt modelId="{B1336859-AC0E-4CF0-A4A7-1FE900DF356C}" type="parTrans" cxnId="{09CB697B-6D06-4C34-9E03-E68B13968AAD}">
      <dgm:prSet/>
      <dgm:spPr/>
      <dgm:t>
        <a:bodyPr/>
        <a:lstStyle/>
        <a:p>
          <a:endParaRPr lang="en-US"/>
        </a:p>
      </dgm:t>
    </dgm:pt>
    <dgm:pt modelId="{40702BB5-F6E3-4339-B31C-4510546AC143}" type="sibTrans" cxnId="{09CB697B-6D06-4C34-9E03-E68B13968AAD}">
      <dgm:prSet/>
      <dgm:spPr/>
      <dgm:t>
        <a:bodyPr/>
        <a:lstStyle/>
        <a:p>
          <a:endParaRPr lang="en-US"/>
        </a:p>
      </dgm:t>
    </dgm:pt>
    <dgm:pt modelId="{BB9622FD-C95B-44D4-AABB-E4434A954827}" type="pres">
      <dgm:prSet presAssocID="{93581BBB-7BB0-46D3-8C3D-34AECED18F7C}" presName="Name0" presStyleCnt="0">
        <dgm:presLayoutVars>
          <dgm:chMax/>
          <dgm:chPref val="1"/>
          <dgm:dir/>
          <dgm:animOne val="branch"/>
          <dgm:animLvl val="lvl"/>
          <dgm:resizeHandles/>
        </dgm:presLayoutVars>
      </dgm:prSet>
      <dgm:spPr/>
    </dgm:pt>
    <dgm:pt modelId="{7FAC146F-4743-4833-8159-7EDF25B79423}" type="pres">
      <dgm:prSet presAssocID="{033D04E9-F519-4712-987F-ECCFE2C2B6B7}" presName="composite" presStyleCnt="0"/>
      <dgm:spPr/>
    </dgm:pt>
    <dgm:pt modelId="{2A5736A0-33D4-4933-8CC7-A37607E07DBD}" type="pres">
      <dgm:prSet presAssocID="{033D04E9-F519-4712-987F-ECCFE2C2B6B7}" presName="ParentAccent1" presStyleLbl="alignNode1" presStyleIdx="0" presStyleCnt="33"/>
      <dgm:spPr/>
    </dgm:pt>
    <dgm:pt modelId="{63DCE9DC-48A3-4BD5-82D1-5F042DC3CF4A}" type="pres">
      <dgm:prSet presAssocID="{033D04E9-F519-4712-987F-ECCFE2C2B6B7}" presName="ParentAccent2" presStyleLbl="alignNode1" presStyleIdx="1" presStyleCnt="33"/>
      <dgm:spPr/>
    </dgm:pt>
    <dgm:pt modelId="{E383AAAF-D899-469C-AFBB-64360B2D82E6}" type="pres">
      <dgm:prSet presAssocID="{033D04E9-F519-4712-987F-ECCFE2C2B6B7}" presName="ParentAccent3" presStyleLbl="alignNode1" presStyleIdx="2" presStyleCnt="33"/>
      <dgm:spPr/>
    </dgm:pt>
    <dgm:pt modelId="{E5E1EF7B-FE2F-4219-A546-CF935C324573}" type="pres">
      <dgm:prSet presAssocID="{033D04E9-F519-4712-987F-ECCFE2C2B6B7}" presName="ParentAccent4" presStyleLbl="alignNode1" presStyleIdx="3" presStyleCnt="33"/>
      <dgm:spPr/>
    </dgm:pt>
    <dgm:pt modelId="{782301A2-0E46-40C1-AE26-1A9A3F86E531}" type="pres">
      <dgm:prSet presAssocID="{033D04E9-F519-4712-987F-ECCFE2C2B6B7}" presName="ParentAccent5" presStyleLbl="alignNode1" presStyleIdx="4" presStyleCnt="33"/>
      <dgm:spPr/>
    </dgm:pt>
    <dgm:pt modelId="{932ED438-2CBA-4332-B7CB-66020B811A2E}" type="pres">
      <dgm:prSet presAssocID="{033D04E9-F519-4712-987F-ECCFE2C2B6B7}" presName="ParentAccent6" presStyleLbl="alignNode1" presStyleIdx="5" presStyleCnt="33"/>
      <dgm:spPr/>
    </dgm:pt>
    <dgm:pt modelId="{878498E6-7FCC-4E91-BF48-EFDEAC0C4A49}" type="pres">
      <dgm:prSet presAssocID="{033D04E9-F519-4712-987F-ECCFE2C2B6B7}" presName="ParentAccent7" presStyleLbl="alignNode1" presStyleIdx="6" presStyleCnt="33"/>
      <dgm:spPr/>
    </dgm:pt>
    <dgm:pt modelId="{73AD2113-B9DB-4606-8EDD-374E460B0F9C}" type="pres">
      <dgm:prSet presAssocID="{033D04E9-F519-4712-987F-ECCFE2C2B6B7}" presName="ParentAccent8" presStyleLbl="alignNode1" presStyleIdx="7" presStyleCnt="33"/>
      <dgm:spPr/>
    </dgm:pt>
    <dgm:pt modelId="{869F8F97-B19D-4B94-8C2A-4DABDE3B5AA5}" type="pres">
      <dgm:prSet presAssocID="{033D04E9-F519-4712-987F-ECCFE2C2B6B7}" presName="ParentAccent9" presStyleLbl="alignNode1" presStyleIdx="8" presStyleCnt="33"/>
      <dgm:spPr/>
    </dgm:pt>
    <dgm:pt modelId="{436941E5-190C-4E7F-89D4-18366D2AA039}" type="pres">
      <dgm:prSet presAssocID="{033D04E9-F519-4712-987F-ECCFE2C2B6B7}" presName="ParentAccent10" presStyleLbl="alignNode1" presStyleIdx="9" presStyleCnt="33"/>
      <dgm:spPr/>
    </dgm:pt>
    <dgm:pt modelId="{74128681-99C0-4EDF-902B-ED5CF70BA60E}" type="pres">
      <dgm:prSet presAssocID="{033D04E9-F519-4712-987F-ECCFE2C2B6B7}" presName="Parent" presStyleLbl="alignNode1" presStyleIdx="10" presStyleCnt="33" custLinFactNeighborX="573">
        <dgm:presLayoutVars>
          <dgm:chMax val="5"/>
          <dgm:chPref val="3"/>
          <dgm:bulletEnabled val="1"/>
        </dgm:presLayoutVars>
      </dgm:prSet>
      <dgm:spPr/>
      <dgm:t>
        <a:bodyPr/>
        <a:lstStyle/>
        <a:p>
          <a:endParaRPr lang="en-US"/>
        </a:p>
      </dgm:t>
    </dgm:pt>
    <dgm:pt modelId="{E1C31F13-D6C4-46E7-AEAF-2E09A1BAD016}" type="pres">
      <dgm:prSet presAssocID="{40702BB5-F6E3-4339-B31C-4510546AC143}" presName="sibTrans" presStyleCnt="0"/>
      <dgm:spPr/>
    </dgm:pt>
    <dgm:pt modelId="{95EF693F-59CA-4E9E-AAC3-76A4298A4DD9}" type="pres">
      <dgm:prSet presAssocID="{0D3EAB61-331E-4EDE-9A25-575DC9265BA7}" presName="composite" presStyleCnt="0"/>
      <dgm:spPr/>
    </dgm:pt>
    <dgm:pt modelId="{26098A19-23DD-4EF0-9C2D-912B2D499050}" type="pres">
      <dgm:prSet presAssocID="{0D3EAB61-331E-4EDE-9A25-575DC9265BA7}" presName="ParentAccent1" presStyleLbl="alignNode1" presStyleIdx="11" presStyleCnt="33"/>
      <dgm:spPr/>
    </dgm:pt>
    <dgm:pt modelId="{0819FAC0-3836-438D-B839-6F2BBFE87551}" type="pres">
      <dgm:prSet presAssocID="{0D3EAB61-331E-4EDE-9A25-575DC9265BA7}" presName="ParentAccent2" presStyleLbl="alignNode1" presStyleIdx="12" presStyleCnt="33"/>
      <dgm:spPr/>
    </dgm:pt>
    <dgm:pt modelId="{06835AFF-9A6E-471A-AD85-BB5DED233DDF}" type="pres">
      <dgm:prSet presAssocID="{0D3EAB61-331E-4EDE-9A25-575DC9265BA7}" presName="ParentAccent3" presStyleLbl="alignNode1" presStyleIdx="13" presStyleCnt="33"/>
      <dgm:spPr/>
    </dgm:pt>
    <dgm:pt modelId="{CAFCAE3E-58CC-4CD7-B39E-ADCCB28D3418}" type="pres">
      <dgm:prSet presAssocID="{0D3EAB61-331E-4EDE-9A25-575DC9265BA7}" presName="ParentAccent4" presStyleLbl="alignNode1" presStyleIdx="14" presStyleCnt="33"/>
      <dgm:spPr/>
    </dgm:pt>
    <dgm:pt modelId="{530E15FF-F7A3-469C-B072-DAA7CE1EADC6}" type="pres">
      <dgm:prSet presAssocID="{0D3EAB61-331E-4EDE-9A25-575DC9265BA7}" presName="ParentAccent5" presStyleLbl="alignNode1" presStyleIdx="15" presStyleCnt="33"/>
      <dgm:spPr/>
    </dgm:pt>
    <dgm:pt modelId="{F672C22B-6074-4BE7-8399-74186BB9658A}" type="pres">
      <dgm:prSet presAssocID="{0D3EAB61-331E-4EDE-9A25-575DC9265BA7}" presName="ParentAccent6" presStyleLbl="alignNode1" presStyleIdx="16" presStyleCnt="33"/>
      <dgm:spPr/>
    </dgm:pt>
    <dgm:pt modelId="{87F4524F-72CB-4D11-94AA-CD3DFE665E58}" type="pres">
      <dgm:prSet presAssocID="{0D3EAB61-331E-4EDE-9A25-575DC9265BA7}" presName="ParentAccent7" presStyleLbl="alignNode1" presStyleIdx="17" presStyleCnt="33"/>
      <dgm:spPr/>
    </dgm:pt>
    <dgm:pt modelId="{FF5AECF9-7371-468A-9870-DF4FB8662480}" type="pres">
      <dgm:prSet presAssocID="{0D3EAB61-331E-4EDE-9A25-575DC9265BA7}" presName="ParentAccent8" presStyleLbl="alignNode1" presStyleIdx="18" presStyleCnt="33"/>
      <dgm:spPr/>
    </dgm:pt>
    <dgm:pt modelId="{3C0FAE3E-1A3A-497F-BDEA-D47025C09046}" type="pres">
      <dgm:prSet presAssocID="{0D3EAB61-331E-4EDE-9A25-575DC9265BA7}" presName="ParentAccent9" presStyleLbl="alignNode1" presStyleIdx="19" presStyleCnt="33"/>
      <dgm:spPr/>
    </dgm:pt>
    <dgm:pt modelId="{9633F614-D960-4461-A553-FC8BAA9E637B}" type="pres">
      <dgm:prSet presAssocID="{0D3EAB61-331E-4EDE-9A25-575DC9265BA7}" presName="ParentAccent10" presStyleLbl="alignNode1" presStyleIdx="20" presStyleCnt="33"/>
      <dgm:spPr/>
    </dgm:pt>
    <dgm:pt modelId="{1F14B690-C371-4D46-94F3-739B0F65DE58}" type="pres">
      <dgm:prSet presAssocID="{0D3EAB61-331E-4EDE-9A25-575DC9265BA7}" presName="Parent" presStyleLbl="alignNode1" presStyleIdx="21" presStyleCnt="33">
        <dgm:presLayoutVars>
          <dgm:chMax val="5"/>
          <dgm:chPref val="3"/>
          <dgm:bulletEnabled val="1"/>
        </dgm:presLayoutVars>
      </dgm:prSet>
      <dgm:spPr/>
      <dgm:t>
        <a:bodyPr/>
        <a:lstStyle/>
        <a:p>
          <a:endParaRPr lang="en-US"/>
        </a:p>
      </dgm:t>
    </dgm:pt>
    <dgm:pt modelId="{06CFCD7C-893F-4B7B-8576-89F774022CD1}" type="pres">
      <dgm:prSet presAssocID="{09FD6585-C5E9-4ED9-A1EC-9B50A69FBD2C}" presName="sibTrans" presStyleCnt="0"/>
      <dgm:spPr/>
    </dgm:pt>
    <dgm:pt modelId="{B2CC7A85-8378-40A0-B8D5-8C6F5FB50E17}" type="pres">
      <dgm:prSet presAssocID="{1AA4F1CA-CEAB-4071-9D33-0A36711A7FAD}" presName="composite" presStyleCnt="0"/>
      <dgm:spPr/>
    </dgm:pt>
    <dgm:pt modelId="{CBD27F87-40E2-422E-9A7D-DAF214C34893}" type="pres">
      <dgm:prSet presAssocID="{1AA4F1CA-CEAB-4071-9D33-0A36711A7FAD}" presName="ParentAccent1" presStyleLbl="alignNode1" presStyleIdx="22" presStyleCnt="33"/>
      <dgm:spPr/>
    </dgm:pt>
    <dgm:pt modelId="{A15FB1D8-2D69-4825-845E-ECA678DADDAE}" type="pres">
      <dgm:prSet presAssocID="{1AA4F1CA-CEAB-4071-9D33-0A36711A7FAD}" presName="ParentAccent2" presStyleLbl="alignNode1" presStyleIdx="23" presStyleCnt="33"/>
      <dgm:spPr/>
    </dgm:pt>
    <dgm:pt modelId="{A94E533B-1BAC-4081-A4ED-E3F4922B53AB}" type="pres">
      <dgm:prSet presAssocID="{1AA4F1CA-CEAB-4071-9D33-0A36711A7FAD}" presName="ParentAccent3" presStyleLbl="alignNode1" presStyleIdx="24" presStyleCnt="33"/>
      <dgm:spPr/>
    </dgm:pt>
    <dgm:pt modelId="{501A03B6-A356-498F-A82D-80594B2CE90C}" type="pres">
      <dgm:prSet presAssocID="{1AA4F1CA-CEAB-4071-9D33-0A36711A7FAD}" presName="ParentAccent4" presStyleLbl="alignNode1" presStyleIdx="25" presStyleCnt="33"/>
      <dgm:spPr/>
    </dgm:pt>
    <dgm:pt modelId="{B723239F-1899-4B7A-AA4E-B3E2988EEB01}" type="pres">
      <dgm:prSet presAssocID="{1AA4F1CA-CEAB-4071-9D33-0A36711A7FAD}" presName="ParentAccent5" presStyleLbl="alignNode1" presStyleIdx="26" presStyleCnt="33"/>
      <dgm:spPr/>
    </dgm:pt>
    <dgm:pt modelId="{702431E0-117B-4E16-A744-61D5DD1BB523}" type="pres">
      <dgm:prSet presAssocID="{1AA4F1CA-CEAB-4071-9D33-0A36711A7FAD}" presName="ParentAccent6" presStyleLbl="alignNode1" presStyleIdx="27" presStyleCnt="33"/>
      <dgm:spPr/>
    </dgm:pt>
    <dgm:pt modelId="{F686B0E7-C2B2-4946-B697-B0BFF92EB651}" type="pres">
      <dgm:prSet presAssocID="{1AA4F1CA-CEAB-4071-9D33-0A36711A7FAD}" presName="ParentAccent7" presStyleLbl="alignNode1" presStyleIdx="28" presStyleCnt="33"/>
      <dgm:spPr/>
    </dgm:pt>
    <dgm:pt modelId="{6D712FF7-5B8C-4AEE-8131-0C1FF0139998}" type="pres">
      <dgm:prSet presAssocID="{1AA4F1CA-CEAB-4071-9D33-0A36711A7FAD}" presName="ParentAccent8" presStyleLbl="alignNode1" presStyleIdx="29" presStyleCnt="33"/>
      <dgm:spPr/>
    </dgm:pt>
    <dgm:pt modelId="{303ABBEB-24CC-47BF-80BD-5E7CC8C9537C}" type="pres">
      <dgm:prSet presAssocID="{1AA4F1CA-CEAB-4071-9D33-0A36711A7FAD}" presName="ParentAccent9" presStyleLbl="alignNode1" presStyleIdx="30" presStyleCnt="33"/>
      <dgm:spPr/>
    </dgm:pt>
    <dgm:pt modelId="{156495D3-7C53-48CF-B77A-6EFAD099F050}" type="pres">
      <dgm:prSet presAssocID="{1AA4F1CA-CEAB-4071-9D33-0A36711A7FAD}" presName="ParentAccent10" presStyleLbl="alignNode1" presStyleIdx="31" presStyleCnt="33"/>
      <dgm:spPr/>
    </dgm:pt>
    <dgm:pt modelId="{3D59854E-9A87-45E3-8783-6A9EE2DDB785}" type="pres">
      <dgm:prSet presAssocID="{1AA4F1CA-CEAB-4071-9D33-0A36711A7FAD}" presName="Parent" presStyleLbl="alignNode1" presStyleIdx="32" presStyleCnt="33">
        <dgm:presLayoutVars>
          <dgm:chMax val="5"/>
          <dgm:chPref val="3"/>
          <dgm:bulletEnabled val="1"/>
        </dgm:presLayoutVars>
      </dgm:prSet>
      <dgm:spPr/>
      <dgm:t>
        <a:bodyPr/>
        <a:lstStyle/>
        <a:p>
          <a:endParaRPr lang="en-US"/>
        </a:p>
      </dgm:t>
    </dgm:pt>
  </dgm:ptLst>
  <dgm:cxnLst>
    <dgm:cxn modelId="{91E6810C-3876-4453-AD44-D13BAB67F30F}" type="presOf" srcId="{0D3EAB61-331E-4EDE-9A25-575DC9265BA7}" destId="{1F14B690-C371-4D46-94F3-739B0F65DE58}" srcOrd="0" destOrd="0" presId="urn:microsoft.com/office/officeart/2011/layout/ConvergingText"/>
    <dgm:cxn modelId="{DCBF7D86-FE59-4C8C-AC22-51FA25DF201B}" srcId="{93581BBB-7BB0-46D3-8C3D-34AECED18F7C}" destId="{0D3EAB61-331E-4EDE-9A25-575DC9265BA7}" srcOrd="1" destOrd="0" parTransId="{44EF8F44-9C06-4A94-A45D-7F3E4B45F1A7}" sibTransId="{09FD6585-C5E9-4ED9-A1EC-9B50A69FBD2C}"/>
    <dgm:cxn modelId="{AAB7783D-79EF-46BC-9B6C-07A322DD5232}" type="presOf" srcId="{93581BBB-7BB0-46D3-8C3D-34AECED18F7C}" destId="{BB9622FD-C95B-44D4-AABB-E4434A954827}" srcOrd="0" destOrd="0" presId="urn:microsoft.com/office/officeart/2011/layout/ConvergingText"/>
    <dgm:cxn modelId="{09CB697B-6D06-4C34-9E03-E68B13968AAD}" srcId="{93581BBB-7BB0-46D3-8C3D-34AECED18F7C}" destId="{033D04E9-F519-4712-987F-ECCFE2C2B6B7}" srcOrd="0" destOrd="0" parTransId="{B1336859-AC0E-4CF0-A4A7-1FE900DF356C}" sibTransId="{40702BB5-F6E3-4339-B31C-4510546AC143}"/>
    <dgm:cxn modelId="{3DC17CE9-46CE-4A27-BB14-EC52E7E9FDC1}" type="presOf" srcId="{033D04E9-F519-4712-987F-ECCFE2C2B6B7}" destId="{74128681-99C0-4EDF-902B-ED5CF70BA60E}" srcOrd="0" destOrd="0" presId="urn:microsoft.com/office/officeart/2011/layout/ConvergingText"/>
    <dgm:cxn modelId="{CBC25D51-E8EB-4D41-A160-3A09AFB6C240}" srcId="{93581BBB-7BB0-46D3-8C3D-34AECED18F7C}" destId="{1AA4F1CA-CEAB-4071-9D33-0A36711A7FAD}" srcOrd="2" destOrd="0" parTransId="{531F48BD-0689-4573-90BA-0F1D24102743}" sibTransId="{CD2847C2-6731-44CA-BB27-270931614DB5}"/>
    <dgm:cxn modelId="{553F5673-7DFE-4DF3-8A67-926B3C17DA97}" type="presOf" srcId="{1AA4F1CA-CEAB-4071-9D33-0A36711A7FAD}" destId="{3D59854E-9A87-45E3-8783-6A9EE2DDB785}" srcOrd="0" destOrd="0" presId="urn:microsoft.com/office/officeart/2011/layout/ConvergingText"/>
    <dgm:cxn modelId="{334612F5-2193-437A-90EA-A74A25BE13D0}" type="presParOf" srcId="{BB9622FD-C95B-44D4-AABB-E4434A954827}" destId="{7FAC146F-4743-4833-8159-7EDF25B79423}" srcOrd="0" destOrd="0" presId="urn:microsoft.com/office/officeart/2011/layout/ConvergingText"/>
    <dgm:cxn modelId="{B46C00B4-20A6-4B38-993B-8FA4D2A3499C}" type="presParOf" srcId="{7FAC146F-4743-4833-8159-7EDF25B79423}" destId="{2A5736A0-33D4-4933-8CC7-A37607E07DBD}" srcOrd="0" destOrd="0" presId="urn:microsoft.com/office/officeart/2011/layout/ConvergingText"/>
    <dgm:cxn modelId="{AC5C4377-08FF-4FC7-9E8D-FF804AAC7EF7}" type="presParOf" srcId="{7FAC146F-4743-4833-8159-7EDF25B79423}" destId="{63DCE9DC-48A3-4BD5-82D1-5F042DC3CF4A}" srcOrd="1" destOrd="0" presId="urn:microsoft.com/office/officeart/2011/layout/ConvergingText"/>
    <dgm:cxn modelId="{96A2B506-583B-4990-B639-7FD2C3F6D716}" type="presParOf" srcId="{7FAC146F-4743-4833-8159-7EDF25B79423}" destId="{E383AAAF-D899-469C-AFBB-64360B2D82E6}" srcOrd="2" destOrd="0" presId="urn:microsoft.com/office/officeart/2011/layout/ConvergingText"/>
    <dgm:cxn modelId="{DD0F5A8C-CC34-48E4-9839-6426AC95504F}" type="presParOf" srcId="{7FAC146F-4743-4833-8159-7EDF25B79423}" destId="{E5E1EF7B-FE2F-4219-A546-CF935C324573}" srcOrd="3" destOrd="0" presId="urn:microsoft.com/office/officeart/2011/layout/ConvergingText"/>
    <dgm:cxn modelId="{7E5C97F3-6353-4045-9E3A-B7632A8FB3AF}" type="presParOf" srcId="{7FAC146F-4743-4833-8159-7EDF25B79423}" destId="{782301A2-0E46-40C1-AE26-1A9A3F86E531}" srcOrd="4" destOrd="0" presId="urn:microsoft.com/office/officeart/2011/layout/ConvergingText"/>
    <dgm:cxn modelId="{D091099B-DBDC-49E6-A2AA-D2496F4D73AA}" type="presParOf" srcId="{7FAC146F-4743-4833-8159-7EDF25B79423}" destId="{932ED438-2CBA-4332-B7CB-66020B811A2E}" srcOrd="5" destOrd="0" presId="urn:microsoft.com/office/officeart/2011/layout/ConvergingText"/>
    <dgm:cxn modelId="{281ADAC0-A2CE-4D39-8E0F-25222C0AE695}" type="presParOf" srcId="{7FAC146F-4743-4833-8159-7EDF25B79423}" destId="{878498E6-7FCC-4E91-BF48-EFDEAC0C4A49}" srcOrd="6" destOrd="0" presId="urn:microsoft.com/office/officeart/2011/layout/ConvergingText"/>
    <dgm:cxn modelId="{B27D0425-DBF6-4444-859B-1BE2745334A9}" type="presParOf" srcId="{7FAC146F-4743-4833-8159-7EDF25B79423}" destId="{73AD2113-B9DB-4606-8EDD-374E460B0F9C}" srcOrd="7" destOrd="0" presId="urn:microsoft.com/office/officeart/2011/layout/ConvergingText"/>
    <dgm:cxn modelId="{6661F495-CCC0-467F-A529-CA25977B5EB0}" type="presParOf" srcId="{7FAC146F-4743-4833-8159-7EDF25B79423}" destId="{869F8F97-B19D-4B94-8C2A-4DABDE3B5AA5}" srcOrd="8" destOrd="0" presId="urn:microsoft.com/office/officeart/2011/layout/ConvergingText"/>
    <dgm:cxn modelId="{EF735560-7B0F-4811-B9D9-9BE04D01BFAC}" type="presParOf" srcId="{7FAC146F-4743-4833-8159-7EDF25B79423}" destId="{436941E5-190C-4E7F-89D4-18366D2AA039}" srcOrd="9" destOrd="0" presId="urn:microsoft.com/office/officeart/2011/layout/ConvergingText"/>
    <dgm:cxn modelId="{E1CCA2D9-BF93-41FD-8A13-83B3AE410894}" type="presParOf" srcId="{7FAC146F-4743-4833-8159-7EDF25B79423}" destId="{74128681-99C0-4EDF-902B-ED5CF70BA60E}" srcOrd="10" destOrd="0" presId="urn:microsoft.com/office/officeart/2011/layout/ConvergingText"/>
    <dgm:cxn modelId="{B7F4153E-253B-4CB1-9CE1-B367237CC3CB}" type="presParOf" srcId="{BB9622FD-C95B-44D4-AABB-E4434A954827}" destId="{E1C31F13-D6C4-46E7-AEAF-2E09A1BAD016}" srcOrd="1" destOrd="0" presId="urn:microsoft.com/office/officeart/2011/layout/ConvergingText"/>
    <dgm:cxn modelId="{0FCBF027-EF25-4580-955B-78EF35EFD58A}" type="presParOf" srcId="{BB9622FD-C95B-44D4-AABB-E4434A954827}" destId="{95EF693F-59CA-4E9E-AAC3-76A4298A4DD9}" srcOrd="2" destOrd="0" presId="urn:microsoft.com/office/officeart/2011/layout/ConvergingText"/>
    <dgm:cxn modelId="{AEDEFB60-15DC-474E-9996-F365B47C6498}" type="presParOf" srcId="{95EF693F-59CA-4E9E-AAC3-76A4298A4DD9}" destId="{26098A19-23DD-4EF0-9C2D-912B2D499050}" srcOrd="0" destOrd="0" presId="urn:microsoft.com/office/officeart/2011/layout/ConvergingText"/>
    <dgm:cxn modelId="{57432B8B-221C-4447-8B3C-42660541E9CC}" type="presParOf" srcId="{95EF693F-59CA-4E9E-AAC3-76A4298A4DD9}" destId="{0819FAC0-3836-438D-B839-6F2BBFE87551}" srcOrd="1" destOrd="0" presId="urn:microsoft.com/office/officeart/2011/layout/ConvergingText"/>
    <dgm:cxn modelId="{376E8C9F-5F04-4B6A-9A00-B79AB1B276C1}" type="presParOf" srcId="{95EF693F-59CA-4E9E-AAC3-76A4298A4DD9}" destId="{06835AFF-9A6E-471A-AD85-BB5DED233DDF}" srcOrd="2" destOrd="0" presId="urn:microsoft.com/office/officeart/2011/layout/ConvergingText"/>
    <dgm:cxn modelId="{F6A7462C-E724-44D7-B0D1-25032D268D59}" type="presParOf" srcId="{95EF693F-59CA-4E9E-AAC3-76A4298A4DD9}" destId="{CAFCAE3E-58CC-4CD7-B39E-ADCCB28D3418}" srcOrd="3" destOrd="0" presId="urn:microsoft.com/office/officeart/2011/layout/ConvergingText"/>
    <dgm:cxn modelId="{9CD37EBD-5A86-49F8-BFF9-ECC0C234A724}" type="presParOf" srcId="{95EF693F-59CA-4E9E-AAC3-76A4298A4DD9}" destId="{530E15FF-F7A3-469C-B072-DAA7CE1EADC6}" srcOrd="4" destOrd="0" presId="urn:microsoft.com/office/officeart/2011/layout/ConvergingText"/>
    <dgm:cxn modelId="{39BE4FDB-6BF9-4EF2-8BDE-9304DE4794D2}" type="presParOf" srcId="{95EF693F-59CA-4E9E-AAC3-76A4298A4DD9}" destId="{F672C22B-6074-4BE7-8399-74186BB9658A}" srcOrd="5" destOrd="0" presId="urn:microsoft.com/office/officeart/2011/layout/ConvergingText"/>
    <dgm:cxn modelId="{9584D048-5BFD-4E96-84A4-033B056B1DBE}" type="presParOf" srcId="{95EF693F-59CA-4E9E-AAC3-76A4298A4DD9}" destId="{87F4524F-72CB-4D11-94AA-CD3DFE665E58}" srcOrd="6" destOrd="0" presId="urn:microsoft.com/office/officeart/2011/layout/ConvergingText"/>
    <dgm:cxn modelId="{4277AE24-4C85-440F-825C-9D8C708C381D}" type="presParOf" srcId="{95EF693F-59CA-4E9E-AAC3-76A4298A4DD9}" destId="{FF5AECF9-7371-468A-9870-DF4FB8662480}" srcOrd="7" destOrd="0" presId="urn:microsoft.com/office/officeart/2011/layout/ConvergingText"/>
    <dgm:cxn modelId="{66290C70-2BDA-43DF-B099-857408CF76AE}" type="presParOf" srcId="{95EF693F-59CA-4E9E-AAC3-76A4298A4DD9}" destId="{3C0FAE3E-1A3A-497F-BDEA-D47025C09046}" srcOrd="8" destOrd="0" presId="urn:microsoft.com/office/officeart/2011/layout/ConvergingText"/>
    <dgm:cxn modelId="{14F2CD57-27FF-495D-9567-D23A8F361276}" type="presParOf" srcId="{95EF693F-59CA-4E9E-AAC3-76A4298A4DD9}" destId="{9633F614-D960-4461-A553-FC8BAA9E637B}" srcOrd="9" destOrd="0" presId="urn:microsoft.com/office/officeart/2011/layout/ConvergingText"/>
    <dgm:cxn modelId="{6FFA5EBA-AD7A-4F93-BE0C-91C441AB8B42}" type="presParOf" srcId="{95EF693F-59CA-4E9E-AAC3-76A4298A4DD9}" destId="{1F14B690-C371-4D46-94F3-739B0F65DE58}" srcOrd="10" destOrd="0" presId="urn:microsoft.com/office/officeart/2011/layout/ConvergingText"/>
    <dgm:cxn modelId="{715A3703-FD55-493D-B511-B88163CDC020}" type="presParOf" srcId="{BB9622FD-C95B-44D4-AABB-E4434A954827}" destId="{06CFCD7C-893F-4B7B-8576-89F774022CD1}" srcOrd="3" destOrd="0" presId="urn:microsoft.com/office/officeart/2011/layout/ConvergingText"/>
    <dgm:cxn modelId="{B5649BBA-6142-46E6-B3DB-B1C85C5AAD52}" type="presParOf" srcId="{BB9622FD-C95B-44D4-AABB-E4434A954827}" destId="{B2CC7A85-8378-40A0-B8D5-8C6F5FB50E17}" srcOrd="4" destOrd="0" presId="urn:microsoft.com/office/officeart/2011/layout/ConvergingText"/>
    <dgm:cxn modelId="{673117C0-998C-44BA-B1F3-4F89597F77A8}" type="presParOf" srcId="{B2CC7A85-8378-40A0-B8D5-8C6F5FB50E17}" destId="{CBD27F87-40E2-422E-9A7D-DAF214C34893}" srcOrd="0" destOrd="0" presId="urn:microsoft.com/office/officeart/2011/layout/ConvergingText"/>
    <dgm:cxn modelId="{E86E6B04-9C67-4E3E-B592-8C3FE2342E5E}" type="presParOf" srcId="{B2CC7A85-8378-40A0-B8D5-8C6F5FB50E17}" destId="{A15FB1D8-2D69-4825-845E-ECA678DADDAE}" srcOrd="1" destOrd="0" presId="urn:microsoft.com/office/officeart/2011/layout/ConvergingText"/>
    <dgm:cxn modelId="{330A3619-0D73-44B3-B3EC-093393870B8C}" type="presParOf" srcId="{B2CC7A85-8378-40A0-B8D5-8C6F5FB50E17}" destId="{A94E533B-1BAC-4081-A4ED-E3F4922B53AB}" srcOrd="2" destOrd="0" presId="urn:microsoft.com/office/officeart/2011/layout/ConvergingText"/>
    <dgm:cxn modelId="{0962C193-8F78-4C3F-87F8-AF14B054E9D9}" type="presParOf" srcId="{B2CC7A85-8378-40A0-B8D5-8C6F5FB50E17}" destId="{501A03B6-A356-498F-A82D-80594B2CE90C}" srcOrd="3" destOrd="0" presId="urn:microsoft.com/office/officeart/2011/layout/ConvergingText"/>
    <dgm:cxn modelId="{C7379B11-D074-4976-BBCD-2EFA131FEC95}" type="presParOf" srcId="{B2CC7A85-8378-40A0-B8D5-8C6F5FB50E17}" destId="{B723239F-1899-4B7A-AA4E-B3E2988EEB01}" srcOrd="4" destOrd="0" presId="urn:microsoft.com/office/officeart/2011/layout/ConvergingText"/>
    <dgm:cxn modelId="{87B5FD3A-381D-4948-9CE4-E5FA06324083}" type="presParOf" srcId="{B2CC7A85-8378-40A0-B8D5-8C6F5FB50E17}" destId="{702431E0-117B-4E16-A744-61D5DD1BB523}" srcOrd="5" destOrd="0" presId="urn:microsoft.com/office/officeart/2011/layout/ConvergingText"/>
    <dgm:cxn modelId="{2B6A2905-1248-4A3A-87A7-21622C90B29A}" type="presParOf" srcId="{B2CC7A85-8378-40A0-B8D5-8C6F5FB50E17}" destId="{F686B0E7-C2B2-4946-B697-B0BFF92EB651}" srcOrd="6" destOrd="0" presId="urn:microsoft.com/office/officeart/2011/layout/ConvergingText"/>
    <dgm:cxn modelId="{98D276CE-A11F-4FAE-B36A-B0D7E44D5556}" type="presParOf" srcId="{B2CC7A85-8378-40A0-B8D5-8C6F5FB50E17}" destId="{6D712FF7-5B8C-4AEE-8131-0C1FF0139998}" srcOrd="7" destOrd="0" presId="urn:microsoft.com/office/officeart/2011/layout/ConvergingText"/>
    <dgm:cxn modelId="{DF56E762-666C-488E-96C7-B20F434CE14C}" type="presParOf" srcId="{B2CC7A85-8378-40A0-B8D5-8C6F5FB50E17}" destId="{303ABBEB-24CC-47BF-80BD-5E7CC8C9537C}" srcOrd="8" destOrd="0" presId="urn:microsoft.com/office/officeart/2011/layout/ConvergingText"/>
    <dgm:cxn modelId="{CAED65E1-253F-4980-86A0-A505053FDDED}" type="presParOf" srcId="{B2CC7A85-8378-40A0-B8D5-8C6F5FB50E17}" destId="{156495D3-7C53-48CF-B77A-6EFAD099F050}" srcOrd="9" destOrd="0" presId="urn:microsoft.com/office/officeart/2011/layout/ConvergingText"/>
    <dgm:cxn modelId="{32BEF788-160E-4908-8503-076BA0211B6C}" type="presParOf" srcId="{B2CC7A85-8378-40A0-B8D5-8C6F5FB50E17}" destId="{3D59854E-9A87-45E3-8783-6A9EE2DDB785}" srcOrd="10"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4B1243-9FE9-4487-B501-1874D5F2B9CF}"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2974CE4D-001E-4D3E-8D32-7DFB472F6FCD}">
      <dgm:prSet phldrT="[Text]" custT="1"/>
      <dgm:spPr/>
      <dgm:t>
        <a:bodyPr/>
        <a:lstStyle/>
        <a:p>
          <a:r>
            <a:rPr lang="en-GB" sz="3600" b="1" dirty="0" smtClean="0"/>
            <a:t>RaCI outreach round</a:t>
          </a:r>
          <a:r>
            <a:rPr lang="en-GB" sz="3600" dirty="0" smtClean="0"/>
            <a:t> </a:t>
          </a:r>
        </a:p>
        <a:p>
          <a:r>
            <a:rPr lang="en-GB" sz="2800" dirty="0" smtClean="0"/>
            <a:t>Physiotherapist and CCOT nurse</a:t>
          </a:r>
          <a:endParaRPr lang="en-US" sz="3200" dirty="0"/>
        </a:p>
      </dgm:t>
    </dgm:pt>
    <dgm:pt modelId="{21C39CC3-2550-4A26-BD4F-1A53208A613B}" type="parTrans" cxnId="{79479192-0D28-46F7-B7BA-81C58ED83B3B}">
      <dgm:prSet/>
      <dgm:spPr/>
      <dgm:t>
        <a:bodyPr/>
        <a:lstStyle/>
        <a:p>
          <a:endParaRPr lang="en-US"/>
        </a:p>
      </dgm:t>
    </dgm:pt>
    <dgm:pt modelId="{371EA61E-0B2A-441A-B371-337434A9DC47}" type="sibTrans" cxnId="{79479192-0D28-46F7-B7BA-81C58ED83B3B}">
      <dgm:prSet/>
      <dgm:spPr/>
      <dgm:t>
        <a:bodyPr/>
        <a:lstStyle/>
        <a:p>
          <a:endParaRPr lang="en-US"/>
        </a:p>
      </dgm:t>
    </dgm:pt>
    <dgm:pt modelId="{B19C4332-52CC-4D5D-B9FF-7B91B4BE9EBA}">
      <dgm:prSet phldrT="[Text]" custT="1"/>
      <dgm:spPr/>
      <dgm:t>
        <a:bodyPr/>
        <a:lstStyle/>
        <a:p>
          <a:r>
            <a:rPr lang="en-US" sz="3600" b="1" dirty="0" smtClean="0"/>
            <a:t>RaCI MDT Clinic</a:t>
          </a:r>
        </a:p>
        <a:p>
          <a:r>
            <a:rPr lang="en-US" sz="2800" dirty="0" smtClean="0"/>
            <a:t>Physiotherapist, ACCP </a:t>
          </a:r>
          <a:br>
            <a:rPr lang="en-US" sz="2800" dirty="0" smtClean="0"/>
          </a:br>
          <a:r>
            <a:rPr lang="en-US" sz="2000" dirty="0" smtClean="0"/>
            <a:t>CCOT nurse/Intensivist</a:t>
          </a:r>
          <a:endParaRPr lang="en-US" sz="3600" dirty="0"/>
        </a:p>
      </dgm:t>
    </dgm:pt>
    <dgm:pt modelId="{027B5F6B-BBAB-4441-B6B2-75BE5EBCE996}" type="parTrans" cxnId="{F90D82B8-1E79-4D06-BDC5-9E5887E5489F}">
      <dgm:prSet/>
      <dgm:spPr/>
      <dgm:t>
        <a:bodyPr/>
        <a:lstStyle/>
        <a:p>
          <a:endParaRPr lang="en-US"/>
        </a:p>
      </dgm:t>
    </dgm:pt>
    <dgm:pt modelId="{B3D67970-F49C-4648-AA8A-1880BBB6398D}" type="sibTrans" cxnId="{F90D82B8-1E79-4D06-BDC5-9E5887E5489F}">
      <dgm:prSet/>
      <dgm:spPr/>
      <dgm:t>
        <a:bodyPr/>
        <a:lstStyle/>
        <a:p>
          <a:endParaRPr lang="en-US"/>
        </a:p>
      </dgm:t>
    </dgm:pt>
    <dgm:pt modelId="{86381B22-5588-4848-8106-CA74DD8A324F}">
      <dgm:prSet custT="1"/>
      <dgm:spPr/>
      <dgm:t>
        <a:bodyPr/>
        <a:lstStyle/>
        <a:p>
          <a:r>
            <a:rPr lang="en-GB" sz="2400" dirty="0" smtClean="0"/>
            <a:t>‘RaCI’ manual</a:t>
          </a:r>
        </a:p>
      </dgm:t>
    </dgm:pt>
    <dgm:pt modelId="{F48E4210-B87C-4AF0-9DE7-9C48CD879AD1}" type="parTrans" cxnId="{4D489B29-4D06-4C0B-9476-7CF0656862FA}">
      <dgm:prSet/>
      <dgm:spPr/>
      <dgm:t>
        <a:bodyPr/>
        <a:lstStyle/>
        <a:p>
          <a:endParaRPr lang="en-US"/>
        </a:p>
      </dgm:t>
    </dgm:pt>
    <dgm:pt modelId="{BE993FC6-A13C-4D59-8CFF-0CDC1FC08458}" type="sibTrans" cxnId="{4D489B29-4D06-4C0B-9476-7CF0656862FA}">
      <dgm:prSet/>
      <dgm:spPr/>
      <dgm:t>
        <a:bodyPr/>
        <a:lstStyle/>
        <a:p>
          <a:endParaRPr lang="en-US"/>
        </a:p>
      </dgm:t>
    </dgm:pt>
    <dgm:pt modelId="{52BFED1C-9F5E-4AE3-A409-9057201FBBD8}">
      <dgm:prSet custT="1"/>
      <dgm:spPr/>
      <dgm:t>
        <a:bodyPr/>
        <a:lstStyle/>
        <a:p>
          <a:r>
            <a:rPr lang="en-GB" sz="2400" dirty="0" smtClean="0"/>
            <a:t>Onward referrals as required</a:t>
          </a:r>
        </a:p>
      </dgm:t>
    </dgm:pt>
    <dgm:pt modelId="{0255B888-1E87-4135-83B9-AAEBE3856F2E}" type="parTrans" cxnId="{3100AB82-2AC2-4ED0-B2E8-93C12716CFC1}">
      <dgm:prSet/>
      <dgm:spPr/>
      <dgm:t>
        <a:bodyPr/>
        <a:lstStyle/>
        <a:p>
          <a:endParaRPr lang="en-US"/>
        </a:p>
      </dgm:t>
    </dgm:pt>
    <dgm:pt modelId="{53903457-D627-44EF-90EB-F35E8FF23E0B}" type="sibTrans" cxnId="{3100AB82-2AC2-4ED0-B2E8-93C12716CFC1}">
      <dgm:prSet/>
      <dgm:spPr/>
      <dgm:t>
        <a:bodyPr/>
        <a:lstStyle/>
        <a:p>
          <a:endParaRPr lang="en-US"/>
        </a:p>
      </dgm:t>
    </dgm:pt>
    <dgm:pt modelId="{C6758F79-B2ED-4E51-9B1C-5BC254EDB432}">
      <dgm:prSet phldrT="[Text]" custT="1"/>
      <dgm:spPr/>
      <dgm:t>
        <a:bodyPr/>
        <a:lstStyle/>
        <a:p>
          <a:r>
            <a:rPr lang="en-US" sz="2400" dirty="0" smtClean="0"/>
            <a:t>Discuss critical care experience</a:t>
          </a:r>
          <a:endParaRPr lang="en-US" sz="2400" dirty="0"/>
        </a:p>
      </dgm:t>
    </dgm:pt>
    <dgm:pt modelId="{56881265-7878-451F-B374-A4FBA479B396}" type="parTrans" cxnId="{AE56159C-FC6F-4A7C-AEA6-B5BC57DBA9FC}">
      <dgm:prSet/>
      <dgm:spPr/>
      <dgm:t>
        <a:bodyPr/>
        <a:lstStyle/>
        <a:p>
          <a:endParaRPr lang="en-US"/>
        </a:p>
      </dgm:t>
    </dgm:pt>
    <dgm:pt modelId="{DEEBB484-77B0-405F-B852-F2AB24374916}" type="sibTrans" cxnId="{AE56159C-FC6F-4A7C-AEA6-B5BC57DBA9FC}">
      <dgm:prSet/>
      <dgm:spPr/>
      <dgm:t>
        <a:bodyPr/>
        <a:lstStyle/>
        <a:p>
          <a:endParaRPr lang="en-US"/>
        </a:p>
      </dgm:t>
    </dgm:pt>
    <dgm:pt modelId="{F663D710-011E-4B03-9BEE-64352D63E2A1}">
      <dgm:prSet phldrT="[Text]" custT="1"/>
      <dgm:spPr/>
      <dgm:t>
        <a:bodyPr/>
        <a:lstStyle/>
        <a:p>
          <a:r>
            <a:rPr lang="en-US" sz="2400" dirty="0" smtClean="0"/>
            <a:t>Review persistent problems/ask about new ones</a:t>
          </a:r>
          <a:endParaRPr lang="en-US" sz="2400" dirty="0"/>
        </a:p>
      </dgm:t>
    </dgm:pt>
    <dgm:pt modelId="{BB28C87F-2853-4C4A-A2C2-6D2E96141FED}" type="parTrans" cxnId="{9A9C2641-23FF-42D4-A48A-028E1826F1E2}">
      <dgm:prSet/>
      <dgm:spPr/>
      <dgm:t>
        <a:bodyPr/>
        <a:lstStyle/>
        <a:p>
          <a:endParaRPr lang="en-US"/>
        </a:p>
      </dgm:t>
    </dgm:pt>
    <dgm:pt modelId="{7FCA3795-EEF6-4504-BFC7-F62F17B2C15D}" type="sibTrans" cxnId="{9A9C2641-23FF-42D4-A48A-028E1826F1E2}">
      <dgm:prSet/>
      <dgm:spPr/>
      <dgm:t>
        <a:bodyPr/>
        <a:lstStyle/>
        <a:p>
          <a:endParaRPr lang="en-US"/>
        </a:p>
      </dgm:t>
    </dgm:pt>
    <dgm:pt modelId="{FA4ECE41-5118-472E-9BF6-8250C73C62A2}">
      <dgm:prSet phldrT="[Text]" custT="1"/>
      <dgm:spPr/>
      <dgm:t>
        <a:bodyPr/>
        <a:lstStyle/>
        <a:p>
          <a:r>
            <a:rPr lang="en-US" sz="2400" dirty="0" smtClean="0"/>
            <a:t>Physical activity advice</a:t>
          </a:r>
          <a:endParaRPr lang="en-US" sz="2400" dirty="0"/>
        </a:p>
      </dgm:t>
    </dgm:pt>
    <dgm:pt modelId="{5C6B0FEC-171D-4560-9DF3-695B422E5AE5}" type="parTrans" cxnId="{31118230-0269-4D10-A1C7-C15E2A32AF37}">
      <dgm:prSet/>
      <dgm:spPr/>
      <dgm:t>
        <a:bodyPr/>
        <a:lstStyle/>
        <a:p>
          <a:endParaRPr lang="en-US"/>
        </a:p>
      </dgm:t>
    </dgm:pt>
    <dgm:pt modelId="{CE9A8342-9BC5-477B-926A-80022DC1009B}" type="sibTrans" cxnId="{31118230-0269-4D10-A1C7-C15E2A32AF37}">
      <dgm:prSet/>
      <dgm:spPr/>
      <dgm:t>
        <a:bodyPr/>
        <a:lstStyle/>
        <a:p>
          <a:endParaRPr lang="en-US"/>
        </a:p>
      </dgm:t>
    </dgm:pt>
    <dgm:pt modelId="{D84FDF42-D637-4175-8D14-B2CD4CD38D1C}">
      <dgm:prSet custT="1"/>
      <dgm:spPr/>
      <dgm:t>
        <a:bodyPr/>
        <a:lstStyle/>
        <a:p>
          <a:r>
            <a:rPr lang="en-GB" sz="2400" dirty="0" smtClean="0"/>
            <a:t>Psychological screening/triage</a:t>
          </a:r>
        </a:p>
      </dgm:t>
    </dgm:pt>
    <dgm:pt modelId="{E10CC22F-B1E2-47C4-9C13-E8E15F2CFE18}" type="parTrans" cxnId="{802C7C94-21A7-45F1-A421-33A1CCF0C078}">
      <dgm:prSet/>
      <dgm:spPr/>
      <dgm:t>
        <a:bodyPr/>
        <a:lstStyle/>
        <a:p>
          <a:endParaRPr lang="en-US"/>
        </a:p>
      </dgm:t>
    </dgm:pt>
    <dgm:pt modelId="{AEFC8B50-A9C1-47EA-BDC2-FFBC85C30724}" type="sibTrans" cxnId="{802C7C94-21A7-45F1-A421-33A1CCF0C078}">
      <dgm:prSet/>
      <dgm:spPr/>
      <dgm:t>
        <a:bodyPr/>
        <a:lstStyle/>
        <a:p>
          <a:endParaRPr lang="en-US"/>
        </a:p>
      </dgm:t>
    </dgm:pt>
    <dgm:pt modelId="{F61FF432-592D-4D94-9215-292EF08BE86B}">
      <dgm:prSet custT="1"/>
      <dgm:spPr/>
      <dgm:t>
        <a:bodyPr/>
        <a:lstStyle/>
        <a:p>
          <a:r>
            <a:rPr lang="en-GB" sz="2400" dirty="0" smtClean="0"/>
            <a:t>Goal setting</a:t>
          </a:r>
        </a:p>
      </dgm:t>
    </dgm:pt>
    <dgm:pt modelId="{0406238B-BE6E-4862-811E-D4C379AEDBC9}" type="parTrans" cxnId="{E2954909-B00B-4E45-AF84-FA058FDF29FB}">
      <dgm:prSet/>
      <dgm:spPr/>
      <dgm:t>
        <a:bodyPr/>
        <a:lstStyle/>
        <a:p>
          <a:endParaRPr lang="en-US"/>
        </a:p>
      </dgm:t>
    </dgm:pt>
    <dgm:pt modelId="{6ED44C01-80B2-4192-B320-6558AF7F9045}" type="sibTrans" cxnId="{E2954909-B00B-4E45-AF84-FA058FDF29FB}">
      <dgm:prSet/>
      <dgm:spPr/>
      <dgm:t>
        <a:bodyPr/>
        <a:lstStyle/>
        <a:p>
          <a:endParaRPr lang="en-US"/>
        </a:p>
      </dgm:t>
    </dgm:pt>
    <dgm:pt modelId="{A7E9148D-4BC1-4F10-902D-7443DC021B41}">
      <dgm:prSet custT="1"/>
      <dgm:spPr/>
      <dgm:t>
        <a:bodyPr/>
        <a:lstStyle/>
        <a:p>
          <a:r>
            <a:rPr lang="en-GB" sz="2400" dirty="0" smtClean="0"/>
            <a:t>Support ward therapists </a:t>
          </a:r>
        </a:p>
      </dgm:t>
    </dgm:pt>
    <dgm:pt modelId="{37E94EF3-955C-4297-A31C-6EC8DB726F98}" type="parTrans" cxnId="{F3E472D9-60A3-4C22-BD6D-AFFACA1236DA}">
      <dgm:prSet/>
      <dgm:spPr/>
      <dgm:t>
        <a:bodyPr/>
        <a:lstStyle/>
        <a:p>
          <a:endParaRPr lang="en-US"/>
        </a:p>
      </dgm:t>
    </dgm:pt>
    <dgm:pt modelId="{1AC84493-A482-4A97-88E4-C1CD2E154489}" type="sibTrans" cxnId="{F3E472D9-60A3-4C22-BD6D-AFFACA1236DA}">
      <dgm:prSet/>
      <dgm:spPr/>
      <dgm:t>
        <a:bodyPr/>
        <a:lstStyle/>
        <a:p>
          <a:endParaRPr lang="en-US"/>
        </a:p>
      </dgm:t>
    </dgm:pt>
    <dgm:pt modelId="{83AC6C4F-762B-4E25-9A41-E75C63FB78DD}">
      <dgm:prSet phldrT="[Text]" custT="1"/>
      <dgm:spPr/>
      <dgm:t>
        <a:bodyPr/>
        <a:lstStyle/>
        <a:p>
          <a:r>
            <a:rPr lang="en-US" sz="2400" dirty="0" smtClean="0"/>
            <a:t>Liaise with GP</a:t>
          </a:r>
          <a:endParaRPr lang="en-US" sz="2400" dirty="0"/>
        </a:p>
      </dgm:t>
    </dgm:pt>
    <dgm:pt modelId="{8059F157-B1A2-4F14-8F02-E1E78219C44B}" type="parTrans" cxnId="{B10B4A57-3AAF-4FB3-ACDD-A9EEC5ED895C}">
      <dgm:prSet/>
      <dgm:spPr/>
      <dgm:t>
        <a:bodyPr/>
        <a:lstStyle/>
        <a:p>
          <a:endParaRPr lang="en-US"/>
        </a:p>
      </dgm:t>
    </dgm:pt>
    <dgm:pt modelId="{A3D707C5-EB4F-4A10-AA07-30F4617FBE8A}" type="sibTrans" cxnId="{B10B4A57-3AAF-4FB3-ACDD-A9EEC5ED895C}">
      <dgm:prSet/>
      <dgm:spPr/>
      <dgm:t>
        <a:bodyPr/>
        <a:lstStyle/>
        <a:p>
          <a:endParaRPr lang="en-US"/>
        </a:p>
      </dgm:t>
    </dgm:pt>
    <dgm:pt modelId="{193C7657-7F18-4551-8263-9C53797DBFFD}">
      <dgm:prSet phldrT="[Text]" custT="1"/>
      <dgm:spPr/>
      <dgm:t>
        <a:bodyPr/>
        <a:lstStyle/>
        <a:p>
          <a:r>
            <a:rPr lang="en-US" sz="2400" dirty="0" smtClean="0"/>
            <a:t>Onward referrals</a:t>
          </a:r>
          <a:endParaRPr lang="en-US" sz="2400" dirty="0"/>
        </a:p>
      </dgm:t>
    </dgm:pt>
    <dgm:pt modelId="{D88AF715-140A-4D89-A655-13D57716BA93}" type="parTrans" cxnId="{78143B67-9F3D-4289-A004-ADE5D7CB8614}">
      <dgm:prSet/>
      <dgm:spPr/>
      <dgm:t>
        <a:bodyPr/>
        <a:lstStyle/>
        <a:p>
          <a:endParaRPr lang="en-US"/>
        </a:p>
      </dgm:t>
    </dgm:pt>
    <dgm:pt modelId="{D7566E60-9216-4319-A951-246C0E916C0F}" type="sibTrans" cxnId="{78143B67-9F3D-4289-A004-ADE5D7CB8614}">
      <dgm:prSet/>
      <dgm:spPr/>
      <dgm:t>
        <a:bodyPr/>
        <a:lstStyle/>
        <a:p>
          <a:endParaRPr lang="en-US"/>
        </a:p>
      </dgm:t>
    </dgm:pt>
    <dgm:pt modelId="{BACEF466-B805-4024-835B-5EB0A2FC97DC}" type="pres">
      <dgm:prSet presAssocID="{D74B1243-9FE9-4487-B501-1874D5F2B9CF}" presName="Name0" presStyleCnt="0">
        <dgm:presLayoutVars>
          <dgm:dir/>
          <dgm:animLvl val="lvl"/>
          <dgm:resizeHandles val="exact"/>
        </dgm:presLayoutVars>
      </dgm:prSet>
      <dgm:spPr/>
      <dgm:t>
        <a:bodyPr/>
        <a:lstStyle/>
        <a:p>
          <a:endParaRPr lang="en-US"/>
        </a:p>
      </dgm:t>
    </dgm:pt>
    <dgm:pt modelId="{0DC085F1-FB48-4CAB-B20C-256854681DD1}" type="pres">
      <dgm:prSet presAssocID="{2974CE4D-001E-4D3E-8D32-7DFB472F6FCD}" presName="linNode" presStyleCnt="0"/>
      <dgm:spPr/>
      <dgm:t>
        <a:bodyPr/>
        <a:lstStyle/>
        <a:p>
          <a:endParaRPr lang="en-US"/>
        </a:p>
      </dgm:t>
    </dgm:pt>
    <dgm:pt modelId="{85842009-9124-4601-9A8C-12485A2F8F01}" type="pres">
      <dgm:prSet presAssocID="{2974CE4D-001E-4D3E-8D32-7DFB472F6FCD}" presName="parentText" presStyleLbl="node1" presStyleIdx="0" presStyleCnt="2">
        <dgm:presLayoutVars>
          <dgm:chMax val="1"/>
          <dgm:bulletEnabled val="1"/>
        </dgm:presLayoutVars>
      </dgm:prSet>
      <dgm:spPr/>
      <dgm:t>
        <a:bodyPr/>
        <a:lstStyle/>
        <a:p>
          <a:endParaRPr lang="en-US"/>
        </a:p>
      </dgm:t>
    </dgm:pt>
    <dgm:pt modelId="{37058114-3883-4E26-914D-CFDA738BA446}" type="pres">
      <dgm:prSet presAssocID="{2974CE4D-001E-4D3E-8D32-7DFB472F6FCD}" presName="descendantText" presStyleLbl="alignAccFollowNode1" presStyleIdx="0" presStyleCnt="2">
        <dgm:presLayoutVars>
          <dgm:bulletEnabled val="1"/>
        </dgm:presLayoutVars>
      </dgm:prSet>
      <dgm:spPr/>
      <dgm:t>
        <a:bodyPr/>
        <a:lstStyle/>
        <a:p>
          <a:endParaRPr lang="en-US"/>
        </a:p>
      </dgm:t>
    </dgm:pt>
    <dgm:pt modelId="{A1C2CF46-63E1-41EE-88ED-9CC49DE40C36}" type="pres">
      <dgm:prSet presAssocID="{371EA61E-0B2A-441A-B371-337434A9DC47}" presName="sp" presStyleCnt="0"/>
      <dgm:spPr/>
      <dgm:t>
        <a:bodyPr/>
        <a:lstStyle/>
        <a:p>
          <a:endParaRPr lang="en-US"/>
        </a:p>
      </dgm:t>
    </dgm:pt>
    <dgm:pt modelId="{32FA6856-F35A-44AB-AA08-3329D3213C0B}" type="pres">
      <dgm:prSet presAssocID="{B19C4332-52CC-4D5D-B9FF-7B91B4BE9EBA}" presName="linNode" presStyleCnt="0"/>
      <dgm:spPr/>
      <dgm:t>
        <a:bodyPr/>
        <a:lstStyle/>
        <a:p>
          <a:endParaRPr lang="en-US"/>
        </a:p>
      </dgm:t>
    </dgm:pt>
    <dgm:pt modelId="{96CD2234-0898-41EB-96AD-33A52E0CFE4B}" type="pres">
      <dgm:prSet presAssocID="{B19C4332-52CC-4D5D-B9FF-7B91B4BE9EBA}" presName="parentText" presStyleLbl="node1" presStyleIdx="1" presStyleCnt="2">
        <dgm:presLayoutVars>
          <dgm:chMax val="1"/>
          <dgm:bulletEnabled val="1"/>
        </dgm:presLayoutVars>
      </dgm:prSet>
      <dgm:spPr/>
      <dgm:t>
        <a:bodyPr/>
        <a:lstStyle/>
        <a:p>
          <a:endParaRPr lang="en-US"/>
        </a:p>
      </dgm:t>
    </dgm:pt>
    <dgm:pt modelId="{1A9A8AE3-D642-48AB-A42D-ADB9EA4C1352}" type="pres">
      <dgm:prSet presAssocID="{B19C4332-52CC-4D5D-B9FF-7B91B4BE9EBA}" presName="descendantText" presStyleLbl="alignAccFollowNode1" presStyleIdx="1" presStyleCnt="2" custScaleY="94488">
        <dgm:presLayoutVars>
          <dgm:bulletEnabled val="1"/>
        </dgm:presLayoutVars>
      </dgm:prSet>
      <dgm:spPr/>
      <dgm:t>
        <a:bodyPr/>
        <a:lstStyle/>
        <a:p>
          <a:endParaRPr lang="en-US"/>
        </a:p>
      </dgm:t>
    </dgm:pt>
  </dgm:ptLst>
  <dgm:cxnLst>
    <dgm:cxn modelId="{90CB8EEE-E949-43BB-93D6-FC83968D66DB}" type="presOf" srcId="{D84FDF42-D637-4175-8D14-B2CD4CD38D1C}" destId="{37058114-3883-4E26-914D-CFDA738BA446}" srcOrd="0" destOrd="2" presId="urn:microsoft.com/office/officeart/2005/8/layout/vList5"/>
    <dgm:cxn modelId="{F3934374-5FA7-4F78-957E-F49967A411FC}" type="presOf" srcId="{FA4ECE41-5118-472E-9BF6-8250C73C62A2}" destId="{1A9A8AE3-D642-48AB-A42D-ADB9EA4C1352}" srcOrd="0" destOrd="2" presId="urn:microsoft.com/office/officeart/2005/8/layout/vList5"/>
    <dgm:cxn modelId="{4D489B29-4D06-4C0B-9476-7CF0656862FA}" srcId="{2974CE4D-001E-4D3E-8D32-7DFB472F6FCD}" destId="{86381B22-5588-4848-8106-CA74DD8A324F}" srcOrd="1" destOrd="0" parTransId="{F48E4210-B87C-4AF0-9DE7-9C48CD879AD1}" sibTransId="{BE993FC6-A13C-4D59-8CFF-0CDC1FC08458}"/>
    <dgm:cxn modelId="{F90D82B8-1E79-4D06-BDC5-9E5887E5489F}" srcId="{D74B1243-9FE9-4487-B501-1874D5F2B9CF}" destId="{B19C4332-52CC-4D5D-B9FF-7B91B4BE9EBA}" srcOrd="1" destOrd="0" parTransId="{027B5F6B-BBAB-4441-B6B2-75BE5EBCE996}" sibTransId="{B3D67970-F49C-4648-AA8A-1880BBB6398D}"/>
    <dgm:cxn modelId="{78143B67-9F3D-4289-A004-ADE5D7CB8614}" srcId="{B19C4332-52CC-4D5D-B9FF-7B91B4BE9EBA}" destId="{193C7657-7F18-4551-8263-9C53797DBFFD}" srcOrd="3" destOrd="0" parTransId="{D88AF715-140A-4D89-A655-13D57716BA93}" sibTransId="{D7566E60-9216-4319-A951-246C0E916C0F}"/>
    <dgm:cxn modelId="{AE56159C-FC6F-4A7C-AEA6-B5BC57DBA9FC}" srcId="{B19C4332-52CC-4D5D-B9FF-7B91B4BE9EBA}" destId="{C6758F79-B2ED-4E51-9B1C-5BC254EDB432}" srcOrd="0" destOrd="0" parTransId="{56881265-7878-451F-B374-A4FBA479B396}" sibTransId="{DEEBB484-77B0-405F-B852-F2AB24374916}"/>
    <dgm:cxn modelId="{5FB07456-F165-4B38-9386-5EBD5F3F6A8B}" type="presOf" srcId="{A7E9148D-4BC1-4F10-902D-7443DC021B41}" destId="{37058114-3883-4E26-914D-CFDA738BA446}" srcOrd="0" destOrd="4" presId="urn:microsoft.com/office/officeart/2005/8/layout/vList5"/>
    <dgm:cxn modelId="{31118230-0269-4D10-A1C7-C15E2A32AF37}" srcId="{B19C4332-52CC-4D5D-B9FF-7B91B4BE9EBA}" destId="{FA4ECE41-5118-472E-9BF6-8250C73C62A2}" srcOrd="2" destOrd="0" parTransId="{5C6B0FEC-171D-4560-9DF3-695B422E5AE5}" sibTransId="{CE9A8342-9BC5-477B-926A-80022DC1009B}"/>
    <dgm:cxn modelId="{D73D3FD0-B008-46D3-A7F5-3CE4DE720AF3}" type="presOf" srcId="{86381B22-5588-4848-8106-CA74DD8A324F}" destId="{37058114-3883-4E26-914D-CFDA738BA446}" srcOrd="0" destOrd="1" presId="urn:microsoft.com/office/officeart/2005/8/layout/vList5"/>
    <dgm:cxn modelId="{84A2458D-D8E6-4E9B-92DF-FEF1B1631298}" type="presOf" srcId="{83AC6C4F-762B-4E25-9A41-E75C63FB78DD}" destId="{1A9A8AE3-D642-48AB-A42D-ADB9EA4C1352}" srcOrd="0" destOrd="4" presId="urn:microsoft.com/office/officeart/2005/8/layout/vList5"/>
    <dgm:cxn modelId="{9A9C2641-23FF-42D4-A48A-028E1826F1E2}" srcId="{B19C4332-52CC-4D5D-B9FF-7B91B4BE9EBA}" destId="{F663D710-011E-4B03-9BEE-64352D63E2A1}" srcOrd="1" destOrd="0" parTransId="{BB28C87F-2853-4C4A-A2C2-6D2E96141FED}" sibTransId="{7FCA3795-EEF6-4504-BFC7-F62F17B2C15D}"/>
    <dgm:cxn modelId="{E2954909-B00B-4E45-AF84-FA058FDF29FB}" srcId="{2974CE4D-001E-4D3E-8D32-7DFB472F6FCD}" destId="{F61FF432-592D-4D94-9215-292EF08BE86B}" srcOrd="0" destOrd="0" parTransId="{0406238B-BE6E-4862-811E-D4C379AEDBC9}" sibTransId="{6ED44C01-80B2-4192-B320-6558AF7F9045}"/>
    <dgm:cxn modelId="{9351668A-4B2F-45C6-86A0-A0E36368F7E3}" type="presOf" srcId="{193C7657-7F18-4551-8263-9C53797DBFFD}" destId="{1A9A8AE3-D642-48AB-A42D-ADB9EA4C1352}" srcOrd="0" destOrd="3" presId="urn:microsoft.com/office/officeart/2005/8/layout/vList5"/>
    <dgm:cxn modelId="{B10B4A57-3AAF-4FB3-ACDD-A9EEC5ED895C}" srcId="{B19C4332-52CC-4D5D-B9FF-7B91B4BE9EBA}" destId="{83AC6C4F-762B-4E25-9A41-E75C63FB78DD}" srcOrd="4" destOrd="0" parTransId="{8059F157-B1A2-4F14-8F02-E1E78219C44B}" sibTransId="{A3D707C5-EB4F-4A10-AA07-30F4617FBE8A}"/>
    <dgm:cxn modelId="{63DEE75F-2EB2-4269-856F-625CA54C937D}" type="presOf" srcId="{D74B1243-9FE9-4487-B501-1874D5F2B9CF}" destId="{BACEF466-B805-4024-835B-5EB0A2FC97DC}" srcOrd="0" destOrd="0" presId="urn:microsoft.com/office/officeart/2005/8/layout/vList5"/>
    <dgm:cxn modelId="{3F5B6E2E-8D3B-4896-BE8E-8CE34170A759}" type="presOf" srcId="{C6758F79-B2ED-4E51-9B1C-5BC254EDB432}" destId="{1A9A8AE3-D642-48AB-A42D-ADB9EA4C1352}" srcOrd="0" destOrd="0" presId="urn:microsoft.com/office/officeart/2005/8/layout/vList5"/>
    <dgm:cxn modelId="{79479192-0D28-46F7-B7BA-81C58ED83B3B}" srcId="{D74B1243-9FE9-4487-B501-1874D5F2B9CF}" destId="{2974CE4D-001E-4D3E-8D32-7DFB472F6FCD}" srcOrd="0" destOrd="0" parTransId="{21C39CC3-2550-4A26-BD4F-1A53208A613B}" sibTransId="{371EA61E-0B2A-441A-B371-337434A9DC47}"/>
    <dgm:cxn modelId="{B76638A8-5461-4D58-821F-4F954AC1D520}" type="presOf" srcId="{B19C4332-52CC-4D5D-B9FF-7B91B4BE9EBA}" destId="{96CD2234-0898-41EB-96AD-33A52E0CFE4B}" srcOrd="0" destOrd="0" presId="urn:microsoft.com/office/officeart/2005/8/layout/vList5"/>
    <dgm:cxn modelId="{152AB180-B152-4599-9EAB-4FC26C4BA7A9}" type="presOf" srcId="{F663D710-011E-4B03-9BEE-64352D63E2A1}" destId="{1A9A8AE3-D642-48AB-A42D-ADB9EA4C1352}" srcOrd="0" destOrd="1" presId="urn:microsoft.com/office/officeart/2005/8/layout/vList5"/>
    <dgm:cxn modelId="{F3E472D9-60A3-4C22-BD6D-AFFACA1236DA}" srcId="{2974CE4D-001E-4D3E-8D32-7DFB472F6FCD}" destId="{A7E9148D-4BC1-4F10-902D-7443DC021B41}" srcOrd="4" destOrd="0" parTransId="{37E94EF3-955C-4297-A31C-6EC8DB726F98}" sibTransId="{1AC84493-A482-4A97-88E4-C1CD2E154489}"/>
    <dgm:cxn modelId="{3FB796EB-FC49-4FD0-8A72-B5627C10D58B}" type="presOf" srcId="{2974CE4D-001E-4D3E-8D32-7DFB472F6FCD}" destId="{85842009-9124-4601-9A8C-12485A2F8F01}" srcOrd="0" destOrd="0" presId="urn:microsoft.com/office/officeart/2005/8/layout/vList5"/>
    <dgm:cxn modelId="{C87645E1-96CD-4E7D-86D5-82B791EC4B04}" type="presOf" srcId="{F61FF432-592D-4D94-9215-292EF08BE86B}" destId="{37058114-3883-4E26-914D-CFDA738BA446}" srcOrd="0" destOrd="0" presId="urn:microsoft.com/office/officeart/2005/8/layout/vList5"/>
    <dgm:cxn modelId="{68976044-CA72-41E7-AB24-BB7674EF4306}" type="presOf" srcId="{52BFED1C-9F5E-4AE3-A409-9057201FBBD8}" destId="{37058114-3883-4E26-914D-CFDA738BA446}" srcOrd="0" destOrd="3" presId="urn:microsoft.com/office/officeart/2005/8/layout/vList5"/>
    <dgm:cxn modelId="{3100AB82-2AC2-4ED0-B2E8-93C12716CFC1}" srcId="{2974CE4D-001E-4D3E-8D32-7DFB472F6FCD}" destId="{52BFED1C-9F5E-4AE3-A409-9057201FBBD8}" srcOrd="3" destOrd="0" parTransId="{0255B888-1E87-4135-83B9-AAEBE3856F2E}" sibTransId="{53903457-D627-44EF-90EB-F35E8FF23E0B}"/>
    <dgm:cxn modelId="{802C7C94-21A7-45F1-A421-33A1CCF0C078}" srcId="{2974CE4D-001E-4D3E-8D32-7DFB472F6FCD}" destId="{D84FDF42-D637-4175-8D14-B2CD4CD38D1C}" srcOrd="2" destOrd="0" parTransId="{E10CC22F-B1E2-47C4-9C13-E8E15F2CFE18}" sibTransId="{AEFC8B50-A9C1-47EA-BDC2-FFBC85C30724}"/>
    <dgm:cxn modelId="{47C8EAFE-45E4-412B-913E-3A972CB3CFA2}" type="presParOf" srcId="{BACEF466-B805-4024-835B-5EB0A2FC97DC}" destId="{0DC085F1-FB48-4CAB-B20C-256854681DD1}" srcOrd="0" destOrd="0" presId="urn:microsoft.com/office/officeart/2005/8/layout/vList5"/>
    <dgm:cxn modelId="{D93D562D-4655-4A34-AC71-78C40A785F35}" type="presParOf" srcId="{0DC085F1-FB48-4CAB-B20C-256854681DD1}" destId="{85842009-9124-4601-9A8C-12485A2F8F01}" srcOrd="0" destOrd="0" presId="urn:microsoft.com/office/officeart/2005/8/layout/vList5"/>
    <dgm:cxn modelId="{DE0007AE-C7BC-4799-A583-9BA8EE005F65}" type="presParOf" srcId="{0DC085F1-FB48-4CAB-B20C-256854681DD1}" destId="{37058114-3883-4E26-914D-CFDA738BA446}" srcOrd="1" destOrd="0" presId="urn:microsoft.com/office/officeart/2005/8/layout/vList5"/>
    <dgm:cxn modelId="{1AA67A77-4A52-4A8B-B42C-064930E0E3AB}" type="presParOf" srcId="{BACEF466-B805-4024-835B-5EB0A2FC97DC}" destId="{A1C2CF46-63E1-41EE-88ED-9CC49DE40C36}" srcOrd="1" destOrd="0" presId="urn:microsoft.com/office/officeart/2005/8/layout/vList5"/>
    <dgm:cxn modelId="{09B76412-3A73-4D68-9CDD-1FE449E80D9D}" type="presParOf" srcId="{BACEF466-B805-4024-835B-5EB0A2FC97DC}" destId="{32FA6856-F35A-44AB-AA08-3329D3213C0B}" srcOrd="2" destOrd="0" presId="urn:microsoft.com/office/officeart/2005/8/layout/vList5"/>
    <dgm:cxn modelId="{4170F9A5-5752-4B51-AB09-81C948FFC94C}" type="presParOf" srcId="{32FA6856-F35A-44AB-AA08-3329D3213C0B}" destId="{96CD2234-0898-41EB-96AD-33A52E0CFE4B}" srcOrd="0" destOrd="0" presId="urn:microsoft.com/office/officeart/2005/8/layout/vList5"/>
    <dgm:cxn modelId="{ECA4CB1B-F397-4829-9553-D9DC527B58EE}" type="presParOf" srcId="{32FA6856-F35A-44AB-AA08-3329D3213C0B}" destId="{1A9A8AE3-D642-48AB-A42D-ADB9EA4C135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93581BBB-7BB0-46D3-8C3D-34AECED18F7C}" type="doc">
      <dgm:prSet loTypeId="urn:microsoft.com/office/officeart/2011/layout/ConvergingText" loCatId="process" qsTypeId="urn:microsoft.com/office/officeart/2005/8/quickstyle/simple1" qsCatId="simple" csTypeId="urn:microsoft.com/office/officeart/2005/8/colors/colorful1" csCatId="colorful" phldr="1"/>
      <dgm:spPr/>
    </dgm:pt>
    <dgm:pt modelId="{033D04E9-F519-4712-987F-ECCFE2C2B6B7}">
      <dgm:prSet/>
      <dgm:spPr/>
      <dgm:t>
        <a:bodyPr/>
        <a:lstStyle/>
        <a:p>
          <a:r>
            <a:rPr lang="en-US" dirty="0" smtClean="0"/>
            <a:t>Critical care</a:t>
          </a:r>
          <a:endParaRPr lang="en-US" dirty="0"/>
        </a:p>
      </dgm:t>
    </dgm:pt>
    <dgm:pt modelId="{B1336859-AC0E-4CF0-A4A7-1FE900DF356C}" type="parTrans" cxnId="{09CB697B-6D06-4C34-9E03-E68B13968AAD}">
      <dgm:prSet/>
      <dgm:spPr/>
      <dgm:t>
        <a:bodyPr/>
        <a:lstStyle/>
        <a:p>
          <a:endParaRPr lang="en-US"/>
        </a:p>
      </dgm:t>
    </dgm:pt>
    <dgm:pt modelId="{40702BB5-F6E3-4339-B31C-4510546AC143}" type="sibTrans" cxnId="{09CB697B-6D06-4C34-9E03-E68B13968AAD}">
      <dgm:prSet/>
      <dgm:spPr/>
      <dgm:t>
        <a:bodyPr/>
        <a:lstStyle/>
        <a:p>
          <a:endParaRPr lang="en-US"/>
        </a:p>
      </dgm:t>
    </dgm:pt>
    <dgm:pt modelId="{BB9622FD-C95B-44D4-AABB-E4434A954827}" type="pres">
      <dgm:prSet presAssocID="{93581BBB-7BB0-46D3-8C3D-34AECED18F7C}" presName="Name0" presStyleCnt="0">
        <dgm:presLayoutVars>
          <dgm:chMax/>
          <dgm:chPref val="1"/>
          <dgm:dir/>
          <dgm:animOne val="branch"/>
          <dgm:animLvl val="lvl"/>
          <dgm:resizeHandles/>
        </dgm:presLayoutVars>
      </dgm:prSet>
      <dgm:spPr/>
    </dgm:pt>
    <dgm:pt modelId="{7FAC146F-4743-4833-8159-7EDF25B79423}" type="pres">
      <dgm:prSet presAssocID="{033D04E9-F519-4712-987F-ECCFE2C2B6B7}" presName="composite" presStyleCnt="0"/>
      <dgm:spPr/>
    </dgm:pt>
    <dgm:pt modelId="{2A5736A0-33D4-4933-8CC7-A37607E07DBD}" type="pres">
      <dgm:prSet presAssocID="{033D04E9-F519-4712-987F-ECCFE2C2B6B7}" presName="ParentAccent1" presStyleLbl="alignNode1" presStyleIdx="0" presStyleCnt="11"/>
      <dgm:spPr/>
    </dgm:pt>
    <dgm:pt modelId="{63DCE9DC-48A3-4BD5-82D1-5F042DC3CF4A}" type="pres">
      <dgm:prSet presAssocID="{033D04E9-F519-4712-987F-ECCFE2C2B6B7}" presName="ParentAccent2" presStyleLbl="alignNode1" presStyleIdx="1" presStyleCnt="11"/>
      <dgm:spPr/>
    </dgm:pt>
    <dgm:pt modelId="{E383AAAF-D899-469C-AFBB-64360B2D82E6}" type="pres">
      <dgm:prSet presAssocID="{033D04E9-F519-4712-987F-ECCFE2C2B6B7}" presName="ParentAccent3" presStyleLbl="alignNode1" presStyleIdx="2" presStyleCnt="11"/>
      <dgm:spPr/>
    </dgm:pt>
    <dgm:pt modelId="{E5E1EF7B-FE2F-4219-A546-CF935C324573}" type="pres">
      <dgm:prSet presAssocID="{033D04E9-F519-4712-987F-ECCFE2C2B6B7}" presName="ParentAccent4" presStyleLbl="alignNode1" presStyleIdx="3" presStyleCnt="11"/>
      <dgm:spPr/>
    </dgm:pt>
    <dgm:pt modelId="{782301A2-0E46-40C1-AE26-1A9A3F86E531}" type="pres">
      <dgm:prSet presAssocID="{033D04E9-F519-4712-987F-ECCFE2C2B6B7}" presName="ParentAccent5" presStyleLbl="alignNode1" presStyleIdx="4" presStyleCnt="11"/>
      <dgm:spPr/>
    </dgm:pt>
    <dgm:pt modelId="{932ED438-2CBA-4332-B7CB-66020B811A2E}" type="pres">
      <dgm:prSet presAssocID="{033D04E9-F519-4712-987F-ECCFE2C2B6B7}" presName="ParentAccent6" presStyleLbl="alignNode1" presStyleIdx="5" presStyleCnt="11"/>
      <dgm:spPr/>
    </dgm:pt>
    <dgm:pt modelId="{878498E6-7FCC-4E91-BF48-EFDEAC0C4A49}" type="pres">
      <dgm:prSet presAssocID="{033D04E9-F519-4712-987F-ECCFE2C2B6B7}" presName="ParentAccent7" presStyleLbl="alignNode1" presStyleIdx="6" presStyleCnt="11"/>
      <dgm:spPr/>
    </dgm:pt>
    <dgm:pt modelId="{73AD2113-B9DB-4606-8EDD-374E460B0F9C}" type="pres">
      <dgm:prSet presAssocID="{033D04E9-F519-4712-987F-ECCFE2C2B6B7}" presName="ParentAccent8" presStyleLbl="alignNode1" presStyleIdx="7" presStyleCnt="11"/>
      <dgm:spPr/>
    </dgm:pt>
    <dgm:pt modelId="{869F8F97-B19D-4B94-8C2A-4DABDE3B5AA5}" type="pres">
      <dgm:prSet presAssocID="{033D04E9-F519-4712-987F-ECCFE2C2B6B7}" presName="ParentAccent9" presStyleLbl="alignNode1" presStyleIdx="8" presStyleCnt="11"/>
      <dgm:spPr/>
    </dgm:pt>
    <dgm:pt modelId="{436941E5-190C-4E7F-89D4-18366D2AA039}" type="pres">
      <dgm:prSet presAssocID="{033D04E9-F519-4712-987F-ECCFE2C2B6B7}" presName="ParentAccent10" presStyleLbl="alignNode1" presStyleIdx="9" presStyleCnt="11"/>
      <dgm:spPr/>
    </dgm:pt>
    <dgm:pt modelId="{74128681-99C0-4EDF-902B-ED5CF70BA60E}" type="pres">
      <dgm:prSet presAssocID="{033D04E9-F519-4712-987F-ECCFE2C2B6B7}" presName="Parent" presStyleLbl="alignNode1" presStyleIdx="10" presStyleCnt="11">
        <dgm:presLayoutVars>
          <dgm:chMax val="5"/>
          <dgm:chPref val="3"/>
          <dgm:bulletEnabled val="1"/>
        </dgm:presLayoutVars>
      </dgm:prSet>
      <dgm:spPr/>
      <dgm:t>
        <a:bodyPr/>
        <a:lstStyle/>
        <a:p>
          <a:endParaRPr lang="en-US"/>
        </a:p>
      </dgm:t>
    </dgm:pt>
  </dgm:ptLst>
  <dgm:cxnLst>
    <dgm:cxn modelId="{3DC17CE9-46CE-4A27-BB14-EC52E7E9FDC1}" type="presOf" srcId="{033D04E9-F519-4712-987F-ECCFE2C2B6B7}" destId="{74128681-99C0-4EDF-902B-ED5CF70BA60E}" srcOrd="0" destOrd="0" presId="urn:microsoft.com/office/officeart/2011/layout/ConvergingText"/>
    <dgm:cxn modelId="{09CB697B-6D06-4C34-9E03-E68B13968AAD}" srcId="{93581BBB-7BB0-46D3-8C3D-34AECED18F7C}" destId="{033D04E9-F519-4712-987F-ECCFE2C2B6B7}" srcOrd="0" destOrd="0" parTransId="{B1336859-AC0E-4CF0-A4A7-1FE900DF356C}" sibTransId="{40702BB5-F6E3-4339-B31C-4510546AC143}"/>
    <dgm:cxn modelId="{AAB7783D-79EF-46BC-9B6C-07A322DD5232}" type="presOf" srcId="{93581BBB-7BB0-46D3-8C3D-34AECED18F7C}" destId="{BB9622FD-C95B-44D4-AABB-E4434A954827}" srcOrd="0" destOrd="0" presId="urn:microsoft.com/office/officeart/2011/layout/ConvergingText"/>
    <dgm:cxn modelId="{334612F5-2193-437A-90EA-A74A25BE13D0}" type="presParOf" srcId="{BB9622FD-C95B-44D4-AABB-E4434A954827}" destId="{7FAC146F-4743-4833-8159-7EDF25B79423}" srcOrd="0" destOrd="0" presId="urn:microsoft.com/office/officeart/2011/layout/ConvergingText"/>
    <dgm:cxn modelId="{B46C00B4-20A6-4B38-993B-8FA4D2A3499C}" type="presParOf" srcId="{7FAC146F-4743-4833-8159-7EDF25B79423}" destId="{2A5736A0-33D4-4933-8CC7-A37607E07DBD}" srcOrd="0" destOrd="0" presId="urn:microsoft.com/office/officeart/2011/layout/ConvergingText"/>
    <dgm:cxn modelId="{AC5C4377-08FF-4FC7-9E8D-FF804AAC7EF7}" type="presParOf" srcId="{7FAC146F-4743-4833-8159-7EDF25B79423}" destId="{63DCE9DC-48A3-4BD5-82D1-5F042DC3CF4A}" srcOrd="1" destOrd="0" presId="urn:microsoft.com/office/officeart/2011/layout/ConvergingText"/>
    <dgm:cxn modelId="{96A2B506-583B-4990-B639-7FD2C3F6D716}" type="presParOf" srcId="{7FAC146F-4743-4833-8159-7EDF25B79423}" destId="{E383AAAF-D899-469C-AFBB-64360B2D82E6}" srcOrd="2" destOrd="0" presId="urn:microsoft.com/office/officeart/2011/layout/ConvergingText"/>
    <dgm:cxn modelId="{DD0F5A8C-CC34-48E4-9839-6426AC95504F}" type="presParOf" srcId="{7FAC146F-4743-4833-8159-7EDF25B79423}" destId="{E5E1EF7B-FE2F-4219-A546-CF935C324573}" srcOrd="3" destOrd="0" presId="urn:microsoft.com/office/officeart/2011/layout/ConvergingText"/>
    <dgm:cxn modelId="{7E5C97F3-6353-4045-9E3A-B7632A8FB3AF}" type="presParOf" srcId="{7FAC146F-4743-4833-8159-7EDF25B79423}" destId="{782301A2-0E46-40C1-AE26-1A9A3F86E531}" srcOrd="4" destOrd="0" presId="urn:microsoft.com/office/officeart/2011/layout/ConvergingText"/>
    <dgm:cxn modelId="{D091099B-DBDC-49E6-A2AA-D2496F4D73AA}" type="presParOf" srcId="{7FAC146F-4743-4833-8159-7EDF25B79423}" destId="{932ED438-2CBA-4332-B7CB-66020B811A2E}" srcOrd="5" destOrd="0" presId="urn:microsoft.com/office/officeart/2011/layout/ConvergingText"/>
    <dgm:cxn modelId="{281ADAC0-A2CE-4D39-8E0F-25222C0AE695}" type="presParOf" srcId="{7FAC146F-4743-4833-8159-7EDF25B79423}" destId="{878498E6-7FCC-4E91-BF48-EFDEAC0C4A49}" srcOrd="6" destOrd="0" presId="urn:microsoft.com/office/officeart/2011/layout/ConvergingText"/>
    <dgm:cxn modelId="{B27D0425-DBF6-4444-859B-1BE2745334A9}" type="presParOf" srcId="{7FAC146F-4743-4833-8159-7EDF25B79423}" destId="{73AD2113-B9DB-4606-8EDD-374E460B0F9C}" srcOrd="7" destOrd="0" presId="urn:microsoft.com/office/officeart/2011/layout/ConvergingText"/>
    <dgm:cxn modelId="{6661F495-CCC0-467F-A529-CA25977B5EB0}" type="presParOf" srcId="{7FAC146F-4743-4833-8159-7EDF25B79423}" destId="{869F8F97-B19D-4B94-8C2A-4DABDE3B5AA5}" srcOrd="8" destOrd="0" presId="urn:microsoft.com/office/officeart/2011/layout/ConvergingText"/>
    <dgm:cxn modelId="{EF735560-7B0F-4811-B9D9-9BE04D01BFAC}" type="presParOf" srcId="{7FAC146F-4743-4833-8159-7EDF25B79423}" destId="{436941E5-190C-4E7F-89D4-18366D2AA039}" srcOrd="9" destOrd="0" presId="urn:microsoft.com/office/officeart/2011/layout/ConvergingText"/>
    <dgm:cxn modelId="{E1CCA2D9-BF93-41FD-8A13-83B3AE410894}" type="presParOf" srcId="{7FAC146F-4743-4833-8159-7EDF25B79423}" destId="{74128681-99C0-4EDF-902B-ED5CF70BA60E}" srcOrd="10"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581BBB-7BB0-46D3-8C3D-34AECED18F7C}" type="doc">
      <dgm:prSet loTypeId="urn:microsoft.com/office/officeart/2011/layout/ConvergingText" loCatId="process" qsTypeId="urn:microsoft.com/office/officeart/2005/8/quickstyle/simple1" qsCatId="simple" csTypeId="urn:microsoft.com/office/officeart/2005/8/colors/colorful1" csCatId="colorful" phldr="1"/>
      <dgm:spPr/>
    </dgm:pt>
    <dgm:pt modelId="{0D3EAB61-331E-4EDE-9A25-575DC9265BA7}">
      <dgm:prSet phldrT="[Text]"/>
      <dgm:spPr>
        <a:solidFill>
          <a:schemeClr val="accent3"/>
        </a:solidFill>
        <a:ln>
          <a:solidFill>
            <a:schemeClr val="accent3"/>
          </a:solidFill>
        </a:ln>
      </dgm:spPr>
      <dgm:t>
        <a:bodyPr/>
        <a:lstStyle/>
        <a:p>
          <a:r>
            <a:rPr lang="en-US" dirty="0" smtClean="0"/>
            <a:t>Hospital ward</a:t>
          </a:r>
          <a:endParaRPr lang="en-US" dirty="0"/>
        </a:p>
      </dgm:t>
    </dgm:pt>
    <dgm:pt modelId="{44EF8F44-9C06-4A94-A45D-7F3E4B45F1A7}" type="parTrans" cxnId="{DCBF7D86-FE59-4C8C-AC22-51FA25DF201B}">
      <dgm:prSet/>
      <dgm:spPr/>
      <dgm:t>
        <a:bodyPr/>
        <a:lstStyle/>
        <a:p>
          <a:endParaRPr lang="en-US"/>
        </a:p>
      </dgm:t>
    </dgm:pt>
    <dgm:pt modelId="{09FD6585-C5E9-4ED9-A1EC-9B50A69FBD2C}" type="sibTrans" cxnId="{DCBF7D86-FE59-4C8C-AC22-51FA25DF201B}">
      <dgm:prSet/>
      <dgm:spPr/>
      <dgm:t>
        <a:bodyPr/>
        <a:lstStyle/>
        <a:p>
          <a:endParaRPr lang="en-US"/>
        </a:p>
      </dgm:t>
    </dgm:pt>
    <dgm:pt modelId="{BB9622FD-C95B-44D4-AABB-E4434A954827}" type="pres">
      <dgm:prSet presAssocID="{93581BBB-7BB0-46D3-8C3D-34AECED18F7C}" presName="Name0" presStyleCnt="0">
        <dgm:presLayoutVars>
          <dgm:chMax/>
          <dgm:chPref val="1"/>
          <dgm:dir/>
          <dgm:animOne val="branch"/>
          <dgm:animLvl val="lvl"/>
          <dgm:resizeHandles/>
        </dgm:presLayoutVars>
      </dgm:prSet>
      <dgm:spPr/>
    </dgm:pt>
    <dgm:pt modelId="{95EF693F-59CA-4E9E-AAC3-76A4298A4DD9}" type="pres">
      <dgm:prSet presAssocID="{0D3EAB61-331E-4EDE-9A25-575DC9265BA7}" presName="composite" presStyleCnt="0"/>
      <dgm:spPr/>
    </dgm:pt>
    <dgm:pt modelId="{26098A19-23DD-4EF0-9C2D-912B2D499050}" type="pres">
      <dgm:prSet presAssocID="{0D3EAB61-331E-4EDE-9A25-575DC9265BA7}" presName="ParentAccent1" presStyleLbl="alignNode1" presStyleIdx="0" presStyleCnt="11"/>
      <dgm:spPr/>
    </dgm:pt>
    <dgm:pt modelId="{0819FAC0-3836-438D-B839-6F2BBFE87551}" type="pres">
      <dgm:prSet presAssocID="{0D3EAB61-331E-4EDE-9A25-575DC9265BA7}" presName="ParentAccent2" presStyleLbl="alignNode1" presStyleIdx="1" presStyleCnt="11"/>
      <dgm:spPr/>
    </dgm:pt>
    <dgm:pt modelId="{06835AFF-9A6E-471A-AD85-BB5DED233DDF}" type="pres">
      <dgm:prSet presAssocID="{0D3EAB61-331E-4EDE-9A25-575DC9265BA7}" presName="ParentAccent3" presStyleLbl="alignNode1" presStyleIdx="2" presStyleCnt="11"/>
      <dgm:spPr/>
    </dgm:pt>
    <dgm:pt modelId="{CAFCAE3E-58CC-4CD7-B39E-ADCCB28D3418}" type="pres">
      <dgm:prSet presAssocID="{0D3EAB61-331E-4EDE-9A25-575DC9265BA7}" presName="ParentAccent4" presStyleLbl="alignNode1" presStyleIdx="3" presStyleCnt="11"/>
      <dgm:spPr/>
    </dgm:pt>
    <dgm:pt modelId="{530E15FF-F7A3-469C-B072-DAA7CE1EADC6}" type="pres">
      <dgm:prSet presAssocID="{0D3EAB61-331E-4EDE-9A25-575DC9265BA7}" presName="ParentAccent5" presStyleLbl="alignNode1" presStyleIdx="4" presStyleCnt="11"/>
      <dgm:spPr/>
    </dgm:pt>
    <dgm:pt modelId="{F672C22B-6074-4BE7-8399-74186BB9658A}" type="pres">
      <dgm:prSet presAssocID="{0D3EAB61-331E-4EDE-9A25-575DC9265BA7}" presName="ParentAccent6" presStyleLbl="alignNode1" presStyleIdx="5" presStyleCnt="11"/>
      <dgm:spPr>
        <a:solidFill>
          <a:schemeClr val="accent3"/>
        </a:solidFill>
        <a:ln>
          <a:solidFill>
            <a:schemeClr val="accent3"/>
          </a:solidFill>
        </a:ln>
      </dgm:spPr>
    </dgm:pt>
    <dgm:pt modelId="{87F4524F-72CB-4D11-94AA-CD3DFE665E58}" type="pres">
      <dgm:prSet presAssocID="{0D3EAB61-331E-4EDE-9A25-575DC9265BA7}" presName="ParentAccent7" presStyleLbl="alignNode1" presStyleIdx="6" presStyleCnt="11"/>
      <dgm:spPr/>
    </dgm:pt>
    <dgm:pt modelId="{FF5AECF9-7371-468A-9870-DF4FB8662480}" type="pres">
      <dgm:prSet presAssocID="{0D3EAB61-331E-4EDE-9A25-575DC9265BA7}" presName="ParentAccent8" presStyleLbl="alignNode1" presStyleIdx="7" presStyleCnt="11"/>
      <dgm:spPr/>
    </dgm:pt>
    <dgm:pt modelId="{3C0FAE3E-1A3A-497F-BDEA-D47025C09046}" type="pres">
      <dgm:prSet presAssocID="{0D3EAB61-331E-4EDE-9A25-575DC9265BA7}" presName="ParentAccent9" presStyleLbl="alignNode1" presStyleIdx="8" presStyleCnt="11"/>
      <dgm:spPr/>
    </dgm:pt>
    <dgm:pt modelId="{9633F614-D960-4461-A553-FC8BAA9E637B}" type="pres">
      <dgm:prSet presAssocID="{0D3EAB61-331E-4EDE-9A25-575DC9265BA7}" presName="ParentAccent10" presStyleLbl="alignNode1" presStyleIdx="9" presStyleCnt="11"/>
      <dgm:spPr/>
    </dgm:pt>
    <dgm:pt modelId="{1F14B690-C371-4D46-94F3-739B0F65DE58}" type="pres">
      <dgm:prSet presAssocID="{0D3EAB61-331E-4EDE-9A25-575DC9265BA7}" presName="Parent" presStyleLbl="alignNode1" presStyleIdx="10" presStyleCnt="11">
        <dgm:presLayoutVars>
          <dgm:chMax val="5"/>
          <dgm:chPref val="3"/>
          <dgm:bulletEnabled val="1"/>
        </dgm:presLayoutVars>
      </dgm:prSet>
      <dgm:spPr/>
      <dgm:t>
        <a:bodyPr/>
        <a:lstStyle/>
        <a:p>
          <a:endParaRPr lang="en-US"/>
        </a:p>
      </dgm:t>
    </dgm:pt>
  </dgm:ptLst>
  <dgm:cxnLst>
    <dgm:cxn modelId="{DCBF7D86-FE59-4C8C-AC22-51FA25DF201B}" srcId="{93581BBB-7BB0-46D3-8C3D-34AECED18F7C}" destId="{0D3EAB61-331E-4EDE-9A25-575DC9265BA7}" srcOrd="0" destOrd="0" parTransId="{44EF8F44-9C06-4A94-A45D-7F3E4B45F1A7}" sibTransId="{09FD6585-C5E9-4ED9-A1EC-9B50A69FBD2C}"/>
    <dgm:cxn modelId="{AAB7783D-79EF-46BC-9B6C-07A322DD5232}" type="presOf" srcId="{93581BBB-7BB0-46D3-8C3D-34AECED18F7C}" destId="{BB9622FD-C95B-44D4-AABB-E4434A954827}" srcOrd="0" destOrd="0" presId="urn:microsoft.com/office/officeart/2011/layout/ConvergingText"/>
    <dgm:cxn modelId="{91E6810C-3876-4453-AD44-D13BAB67F30F}" type="presOf" srcId="{0D3EAB61-331E-4EDE-9A25-575DC9265BA7}" destId="{1F14B690-C371-4D46-94F3-739B0F65DE58}" srcOrd="0" destOrd="0" presId="urn:microsoft.com/office/officeart/2011/layout/ConvergingText"/>
    <dgm:cxn modelId="{0FCBF027-EF25-4580-955B-78EF35EFD58A}" type="presParOf" srcId="{BB9622FD-C95B-44D4-AABB-E4434A954827}" destId="{95EF693F-59CA-4E9E-AAC3-76A4298A4DD9}" srcOrd="0" destOrd="0" presId="urn:microsoft.com/office/officeart/2011/layout/ConvergingText"/>
    <dgm:cxn modelId="{AEDEFB60-15DC-474E-9996-F365B47C6498}" type="presParOf" srcId="{95EF693F-59CA-4E9E-AAC3-76A4298A4DD9}" destId="{26098A19-23DD-4EF0-9C2D-912B2D499050}" srcOrd="0" destOrd="0" presId="urn:microsoft.com/office/officeart/2011/layout/ConvergingText"/>
    <dgm:cxn modelId="{57432B8B-221C-4447-8B3C-42660541E9CC}" type="presParOf" srcId="{95EF693F-59CA-4E9E-AAC3-76A4298A4DD9}" destId="{0819FAC0-3836-438D-B839-6F2BBFE87551}" srcOrd="1" destOrd="0" presId="urn:microsoft.com/office/officeart/2011/layout/ConvergingText"/>
    <dgm:cxn modelId="{376E8C9F-5F04-4B6A-9A00-B79AB1B276C1}" type="presParOf" srcId="{95EF693F-59CA-4E9E-AAC3-76A4298A4DD9}" destId="{06835AFF-9A6E-471A-AD85-BB5DED233DDF}" srcOrd="2" destOrd="0" presId="urn:microsoft.com/office/officeart/2011/layout/ConvergingText"/>
    <dgm:cxn modelId="{F6A7462C-E724-44D7-B0D1-25032D268D59}" type="presParOf" srcId="{95EF693F-59CA-4E9E-AAC3-76A4298A4DD9}" destId="{CAFCAE3E-58CC-4CD7-B39E-ADCCB28D3418}" srcOrd="3" destOrd="0" presId="urn:microsoft.com/office/officeart/2011/layout/ConvergingText"/>
    <dgm:cxn modelId="{9CD37EBD-5A86-49F8-BFF9-ECC0C234A724}" type="presParOf" srcId="{95EF693F-59CA-4E9E-AAC3-76A4298A4DD9}" destId="{530E15FF-F7A3-469C-B072-DAA7CE1EADC6}" srcOrd="4" destOrd="0" presId="urn:microsoft.com/office/officeart/2011/layout/ConvergingText"/>
    <dgm:cxn modelId="{39BE4FDB-6BF9-4EF2-8BDE-9304DE4794D2}" type="presParOf" srcId="{95EF693F-59CA-4E9E-AAC3-76A4298A4DD9}" destId="{F672C22B-6074-4BE7-8399-74186BB9658A}" srcOrd="5" destOrd="0" presId="urn:microsoft.com/office/officeart/2011/layout/ConvergingText"/>
    <dgm:cxn modelId="{9584D048-5BFD-4E96-84A4-033B056B1DBE}" type="presParOf" srcId="{95EF693F-59CA-4E9E-AAC3-76A4298A4DD9}" destId="{87F4524F-72CB-4D11-94AA-CD3DFE665E58}" srcOrd="6" destOrd="0" presId="urn:microsoft.com/office/officeart/2011/layout/ConvergingText"/>
    <dgm:cxn modelId="{4277AE24-4C85-440F-825C-9D8C708C381D}" type="presParOf" srcId="{95EF693F-59CA-4E9E-AAC3-76A4298A4DD9}" destId="{FF5AECF9-7371-468A-9870-DF4FB8662480}" srcOrd="7" destOrd="0" presId="urn:microsoft.com/office/officeart/2011/layout/ConvergingText"/>
    <dgm:cxn modelId="{66290C70-2BDA-43DF-B099-857408CF76AE}" type="presParOf" srcId="{95EF693F-59CA-4E9E-AAC3-76A4298A4DD9}" destId="{3C0FAE3E-1A3A-497F-BDEA-D47025C09046}" srcOrd="8" destOrd="0" presId="urn:microsoft.com/office/officeart/2011/layout/ConvergingText"/>
    <dgm:cxn modelId="{14F2CD57-27FF-495D-9567-D23A8F361276}" type="presParOf" srcId="{95EF693F-59CA-4E9E-AAC3-76A4298A4DD9}" destId="{9633F614-D960-4461-A553-FC8BAA9E637B}" srcOrd="9" destOrd="0" presId="urn:microsoft.com/office/officeart/2011/layout/ConvergingText"/>
    <dgm:cxn modelId="{6FFA5EBA-AD7A-4F93-BE0C-91C441AB8B42}" type="presParOf" srcId="{95EF693F-59CA-4E9E-AAC3-76A4298A4DD9}" destId="{1F14B690-C371-4D46-94F3-739B0F65DE58}" srcOrd="10"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581BBB-7BB0-46D3-8C3D-34AECED18F7C}" type="doc">
      <dgm:prSet loTypeId="urn:microsoft.com/office/officeart/2011/layout/ConvergingText" loCatId="process" qsTypeId="urn:microsoft.com/office/officeart/2005/8/quickstyle/simple1" qsCatId="simple" csTypeId="urn:microsoft.com/office/officeart/2005/8/colors/colorful1" csCatId="colorful" phldr="1"/>
      <dgm:spPr/>
    </dgm:pt>
    <dgm:pt modelId="{1AA4F1CA-CEAB-4071-9D33-0A36711A7FAD}">
      <dgm:prSet phldrT="[Text]"/>
      <dgm:spPr>
        <a:solidFill>
          <a:schemeClr val="accent4"/>
        </a:solidFill>
        <a:ln>
          <a:solidFill>
            <a:schemeClr val="accent4"/>
          </a:solidFill>
        </a:ln>
      </dgm:spPr>
      <dgm:t>
        <a:bodyPr/>
        <a:lstStyle/>
        <a:p>
          <a:r>
            <a:rPr lang="en-US" dirty="0" smtClean="0"/>
            <a:t>After hospital</a:t>
          </a:r>
          <a:endParaRPr lang="en-US" dirty="0"/>
        </a:p>
      </dgm:t>
    </dgm:pt>
    <dgm:pt modelId="{531F48BD-0689-4573-90BA-0F1D24102743}" type="parTrans" cxnId="{CBC25D51-E8EB-4D41-A160-3A09AFB6C240}">
      <dgm:prSet/>
      <dgm:spPr/>
      <dgm:t>
        <a:bodyPr/>
        <a:lstStyle/>
        <a:p>
          <a:endParaRPr lang="en-US"/>
        </a:p>
      </dgm:t>
    </dgm:pt>
    <dgm:pt modelId="{CD2847C2-6731-44CA-BB27-270931614DB5}" type="sibTrans" cxnId="{CBC25D51-E8EB-4D41-A160-3A09AFB6C240}">
      <dgm:prSet/>
      <dgm:spPr/>
      <dgm:t>
        <a:bodyPr/>
        <a:lstStyle/>
        <a:p>
          <a:endParaRPr lang="en-US"/>
        </a:p>
      </dgm:t>
    </dgm:pt>
    <dgm:pt modelId="{BB9622FD-C95B-44D4-AABB-E4434A954827}" type="pres">
      <dgm:prSet presAssocID="{93581BBB-7BB0-46D3-8C3D-34AECED18F7C}" presName="Name0" presStyleCnt="0">
        <dgm:presLayoutVars>
          <dgm:chMax/>
          <dgm:chPref val="1"/>
          <dgm:dir/>
          <dgm:animOne val="branch"/>
          <dgm:animLvl val="lvl"/>
          <dgm:resizeHandles/>
        </dgm:presLayoutVars>
      </dgm:prSet>
      <dgm:spPr/>
    </dgm:pt>
    <dgm:pt modelId="{B2CC7A85-8378-40A0-B8D5-8C6F5FB50E17}" type="pres">
      <dgm:prSet presAssocID="{1AA4F1CA-CEAB-4071-9D33-0A36711A7FAD}" presName="composite" presStyleCnt="0"/>
      <dgm:spPr/>
    </dgm:pt>
    <dgm:pt modelId="{CBD27F87-40E2-422E-9A7D-DAF214C34893}" type="pres">
      <dgm:prSet presAssocID="{1AA4F1CA-CEAB-4071-9D33-0A36711A7FAD}" presName="ParentAccent1" presStyleLbl="alignNode1" presStyleIdx="0" presStyleCnt="11"/>
      <dgm:spPr/>
    </dgm:pt>
    <dgm:pt modelId="{A15FB1D8-2D69-4825-845E-ECA678DADDAE}" type="pres">
      <dgm:prSet presAssocID="{1AA4F1CA-CEAB-4071-9D33-0A36711A7FAD}" presName="ParentAccent2" presStyleLbl="alignNode1" presStyleIdx="1" presStyleCnt="11"/>
      <dgm:spPr/>
    </dgm:pt>
    <dgm:pt modelId="{A94E533B-1BAC-4081-A4ED-E3F4922B53AB}" type="pres">
      <dgm:prSet presAssocID="{1AA4F1CA-CEAB-4071-9D33-0A36711A7FAD}" presName="ParentAccent3" presStyleLbl="alignNode1" presStyleIdx="2" presStyleCnt="11"/>
      <dgm:spPr/>
    </dgm:pt>
    <dgm:pt modelId="{501A03B6-A356-498F-A82D-80594B2CE90C}" type="pres">
      <dgm:prSet presAssocID="{1AA4F1CA-CEAB-4071-9D33-0A36711A7FAD}" presName="ParentAccent4" presStyleLbl="alignNode1" presStyleIdx="3" presStyleCnt="11"/>
      <dgm:spPr/>
    </dgm:pt>
    <dgm:pt modelId="{B723239F-1899-4B7A-AA4E-B3E2988EEB01}" type="pres">
      <dgm:prSet presAssocID="{1AA4F1CA-CEAB-4071-9D33-0A36711A7FAD}" presName="ParentAccent5" presStyleLbl="alignNode1" presStyleIdx="4" presStyleCnt="11"/>
      <dgm:spPr/>
    </dgm:pt>
    <dgm:pt modelId="{702431E0-117B-4E16-A744-61D5DD1BB523}" type="pres">
      <dgm:prSet presAssocID="{1AA4F1CA-CEAB-4071-9D33-0A36711A7FAD}" presName="ParentAccent6" presStyleLbl="alignNode1" presStyleIdx="5" presStyleCnt="11"/>
      <dgm:spPr>
        <a:solidFill>
          <a:schemeClr val="accent4"/>
        </a:solidFill>
        <a:ln>
          <a:solidFill>
            <a:schemeClr val="accent4"/>
          </a:solidFill>
        </a:ln>
      </dgm:spPr>
    </dgm:pt>
    <dgm:pt modelId="{F686B0E7-C2B2-4946-B697-B0BFF92EB651}" type="pres">
      <dgm:prSet presAssocID="{1AA4F1CA-CEAB-4071-9D33-0A36711A7FAD}" presName="ParentAccent7" presStyleLbl="alignNode1" presStyleIdx="6" presStyleCnt="11"/>
      <dgm:spPr/>
    </dgm:pt>
    <dgm:pt modelId="{6D712FF7-5B8C-4AEE-8131-0C1FF0139998}" type="pres">
      <dgm:prSet presAssocID="{1AA4F1CA-CEAB-4071-9D33-0A36711A7FAD}" presName="ParentAccent8" presStyleLbl="alignNode1" presStyleIdx="7" presStyleCnt="11"/>
      <dgm:spPr/>
    </dgm:pt>
    <dgm:pt modelId="{303ABBEB-24CC-47BF-80BD-5E7CC8C9537C}" type="pres">
      <dgm:prSet presAssocID="{1AA4F1CA-CEAB-4071-9D33-0A36711A7FAD}" presName="ParentAccent9" presStyleLbl="alignNode1" presStyleIdx="8" presStyleCnt="11"/>
      <dgm:spPr/>
    </dgm:pt>
    <dgm:pt modelId="{156495D3-7C53-48CF-B77A-6EFAD099F050}" type="pres">
      <dgm:prSet presAssocID="{1AA4F1CA-CEAB-4071-9D33-0A36711A7FAD}" presName="ParentAccent10" presStyleLbl="alignNode1" presStyleIdx="9" presStyleCnt="11"/>
      <dgm:spPr/>
    </dgm:pt>
    <dgm:pt modelId="{3D59854E-9A87-45E3-8783-6A9EE2DDB785}" type="pres">
      <dgm:prSet presAssocID="{1AA4F1CA-CEAB-4071-9D33-0A36711A7FAD}" presName="Parent" presStyleLbl="alignNode1" presStyleIdx="10" presStyleCnt="11">
        <dgm:presLayoutVars>
          <dgm:chMax val="5"/>
          <dgm:chPref val="3"/>
          <dgm:bulletEnabled val="1"/>
        </dgm:presLayoutVars>
      </dgm:prSet>
      <dgm:spPr/>
      <dgm:t>
        <a:bodyPr/>
        <a:lstStyle/>
        <a:p>
          <a:endParaRPr lang="en-US"/>
        </a:p>
      </dgm:t>
    </dgm:pt>
  </dgm:ptLst>
  <dgm:cxnLst>
    <dgm:cxn modelId="{CBC25D51-E8EB-4D41-A160-3A09AFB6C240}" srcId="{93581BBB-7BB0-46D3-8C3D-34AECED18F7C}" destId="{1AA4F1CA-CEAB-4071-9D33-0A36711A7FAD}" srcOrd="0" destOrd="0" parTransId="{531F48BD-0689-4573-90BA-0F1D24102743}" sibTransId="{CD2847C2-6731-44CA-BB27-270931614DB5}"/>
    <dgm:cxn modelId="{553F5673-7DFE-4DF3-8A67-926B3C17DA97}" type="presOf" srcId="{1AA4F1CA-CEAB-4071-9D33-0A36711A7FAD}" destId="{3D59854E-9A87-45E3-8783-6A9EE2DDB785}" srcOrd="0" destOrd="0" presId="urn:microsoft.com/office/officeart/2011/layout/ConvergingText"/>
    <dgm:cxn modelId="{AAB7783D-79EF-46BC-9B6C-07A322DD5232}" type="presOf" srcId="{93581BBB-7BB0-46D3-8C3D-34AECED18F7C}" destId="{BB9622FD-C95B-44D4-AABB-E4434A954827}" srcOrd="0" destOrd="0" presId="urn:microsoft.com/office/officeart/2011/layout/ConvergingText"/>
    <dgm:cxn modelId="{B5649BBA-6142-46E6-B3DB-B1C85C5AAD52}" type="presParOf" srcId="{BB9622FD-C95B-44D4-AABB-E4434A954827}" destId="{B2CC7A85-8378-40A0-B8D5-8C6F5FB50E17}" srcOrd="0" destOrd="0" presId="urn:microsoft.com/office/officeart/2011/layout/ConvergingText"/>
    <dgm:cxn modelId="{673117C0-998C-44BA-B1F3-4F89597F77A8}" type="presParOf" srcId="{B2CC7A85-8378-40A0-B8D5-8C6F5FB50E17}" destId="{CBD27F87-40E2-422E-9A7D-DAF214C34893}" srcOrd="0" destOrd="0" presId="urn:microsoft.com/office/officeart/2011/layout/ConvergingText"/>
    <dgm:cxn modelId="{E86E6B04-9C67-4E3E-B592-8C3FE2342E5E}" type="presParOf" srcId="{B2CC7A85-8378-40A0-B8D5-8C6F5FB50E17}" destId="{A15FB1D8-2D69-4825-845E-ECA678DADDAE}" srcOrd="1" destOrd="0" presId="urn:microsoft.com/office/officeart/2011/layout/ConvergingText"/>
    <dgm:cxn modelId="{330A3619-0D73-44B3-B3EC-093393870B8C}" type="presParOf" srcId="{B2CC7A85-8378-40A0-B8D5-8C6F5FB50E17}" destId="{A94E533B-1BAC-4081-A4ED-E3F4922B53AB}" srcOrd="2" destOrd="0" presId="urn:microsoft.com/office/officeart/2011/layout/ConvergingText"/>
    <dgm:cxn modelId="{0962C193-8F78-4C3F-87F8-AF14B054E9D9}" type="presParOf" srcId="{B2CC7A85-8378-40A0-B8D5-8C6F5FB50E17}" destId="{501A03B6-A356-498F-A82D-80594B2CE90C}" srcOrd="3" destOrd="0" presId="urn:microsoft.com/office/officeart/2011/layout/ConvergingText"/>
    <dgm:cxn modelId="{C7379B11-D074-4976-BBCD-2EFA131FEC95}" type="presParOf" srcId="{B2CC7A85-8378-40A0-B8D5-8C6F5FB50E17}" destId="{B723239F-1899-4B7A-AA4E-B3E2988EEB01}" srcOrd="4" destOrd="0" presId="urn:microsoft.com/office/officeart/2011/layout/ConvergingText"/>
    <dgm:cxn modelId="{87B5FD3A-381D-4948-9CE4-E5FA06324083}" type="presParOf" srcId="{B2CC7A85-8378-40A0-B8D5-8C6F5FB50E17}" destId="{702431E0-117B-4E16-A744-61D5DD1BB523}" srcOrd="5" destOrd="0" presId="urn:microsoft.com/office/officeart/2011/layout/ConvergingText"/>
    <dgm:cxn modelId="{2B6A2905-1248-4A3A-87A7-21622C90B29A}" type="presParOf" srcId="{B2CC7A85-8378-40A0-B8D5-8C6F5FB50E17}" destId="{F686B0E7-C2B2-4946-B697-B0BFF92EB651}" srcOrd="6" destOrd="0" presId="urn:microsoft.com/office/officeart/2011/layout/ConvergingText"/>
    <dgm:cxn modelId="{98D276CE-A11F-4FAE-B36A-B0D7E44D5556}" type="presParOf" srcId="{B2CC7A85-8378-40A0-B8D5-8C6F5FB50E17}" destId="{6D712FF7-5B8C-4AEE-8131-0C1FF0139998}" srcOrd="7" destOrd="0" presId="urn:microsoft.com/office/officeart/2011/layout/ConvergingText"/>
    <dgm:cxn modelId="{DF56E762-666C-488E-96C7-B20F434CE14C}" type="presParOf" srcId="{B2CC7A85-8378-40A0-B8D5-8C6F5FB50E17}" destId="{303ABBEB-24CC-47BF-80BD-5E7CC8C9537C}" srcOrd="8" destOrd="0" presId="urn:microsoft.com/office/officeart/2011/layout/ConvergingText"/>
    <dgm:cxn modelId="{CAED65E1-253F-4980-86A0-A505053FDDED}" type="presParOf" srcId="{B2CC7A85-8378-40A0-B8D5-8C6F5FB50E17}" destId="{156495D3-7C53-48CF-B77A-6EFAD099F050}" srcOrd="9" destOrd="0" presId="urn:microsoft.com/office/officeart/2011/layout/ConvergingText"/>
    <dgm:cxn modelId="{32BEF788-160E-4908-8503-076BA0211B6C}" type="presParOf" srcId="{B2CC7A85-8378-40A0-B8D5-8C6F5FB50E17}" destId="{3D59854E-9A87-45E3-8783-6A9EE2DDB785}" srcOrd="10"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1CE16-D454-4177-8122-26030F4AB781}">
      <dsp:nvSpPr>
        <dsp:cNvPr id="0" name=""/>
        <dsp:cNvSpPr/>
      </dsp:nvSpPr>
      <dsp:spPr>
        <a:xfrm>
          <a:off x="0" y="939513"/>
          <a:ext cx="8128000" cy="882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9ACB91-87E1-41C4-8FE0-4D63227F5813}">
      <dsp:nvSpPr>
        <dsp:cNvPr id="0" name=""/>
        <dsp:cNvSpPr/>
      </dsp:nvSpPr>
      <dsp:spPr>
        <a:xfrm>
          <a:off x="406400" y="421953"/>
          <a:ext cx="6120018" cy="1034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555750">
            <a:lnSpc>
              <a:spcPct val="90000"/>
            </a:lnSpc>
            <a:spcBef>
              <a:spcPct val="0"/>
            </a:spcBef>
            <a:spcAft>
              <a:spcPct val="35000"/>
            </a:spcAft>
          </a:pPr>
          <a:r>
            <a:rPr lang="en-US" sz="3500" kern="1200" dirty="0" smtClean="0"/>
            <a:t>Independent ERAS caseload</a:t>
          </a:r>
          <a:endParaRPr lang="en-US" sz="3500" kern="1200" dirty="0"/>
        </a:p>
      </dsp:txBody>
      <dsp:txXfrm>
        <a:off x="456884" y="472437"/>
        <a:ext cx="6019050" cy="933192"/>
      </dsp:txXfrm>
    </dsp:sp>
    <dsp:sp modelId="{F26DCA65-A0EC-43C2-94CC-AD4E2C10AFA0}">
      <dsp:nvSpPr>
        <dsp:cNvPr id="0" name=""/>
        <dsp:cNvSpPr/>
      </dsp:nvSpPr>
      <dsp:spPr>
        <a:xfrm>
          <a:off x="0" y="2527113"/>
          <a:ext cx="8128000" cy="882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9174D2-FB99-4A75-9ABD-9753C6603D7D}">
      <dsp:nvSpPr>
        <dsp:cNvPr id="0" name=""/>
        <dsp:cNvSpPr/>
      </dsp:nvSpPr>
      <dsp:spPr>
        <a:xfrm>
          <a:off x="406400" y="2010513"/>
          <a:ext cx="6120018" cy="10332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555750">
            <a:lnSpc>
              <a:spcPct val="90000"/>
            </a:lnSpc>
            <a:spcBef>
              <a:spcPct val="0"/>
            </a:spcBef>
            <a:spcAft>
              <a:spcPct val="35000"/>
            </a:spcAft>
          </a:pPr>
          <a:r>
            <a:rPr lang="en-US" sz="3500" kern="1200" dirty="0" smtClean="0"/>
            <a:t>7 days/week with overlap</a:t>
          </a:r>
          <a:endParaRPr lang="en-US" sz="3500" kern="1200" dirty="0"/>
        </a:p>
      </dsp:txBody>
      <dsp:txXfrm>
        <a:off x="456837" y="2060950"/>
        <a:ext cx="6019144" cy="932326"/>
      </dsp:txXfrm>
    </dsp:sp>
    <dsp:sp modelId="{132E8429-9455-45D7-862F-59E807FFEA3F}">
      <dsp:nvSpPr>
        <dsp:cNvPr id="0" name=""/>
        <dsp:cNvSpPr/>
      </dsp:nvSpPr>
      <dsp:spPr>
        <a:xfrm>
          <a:off x="0" y="4114713"/>
          <a:ext cx="8128000" cy="882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EE30D5-30F6-44D8-89C0-1F8395C1549E}">
      <dsp:nvSpPr>
        <dsp:cNvPr id="0" name=""/>
        <dsp:cNvSpPr/>
      </dsp:nvSpPr>
      <dsp:spPr>
        <a:xfrm>
          <a:off x="406400" y="3598113"/>
          <a:ext cx="6120018" cy="10332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066800">
            <a:lnSpc>
              <a:spcPct val="90000"/>
            </a:lnSpc>
            <a:spcBef>
              <a:spcPct val="0"/>
            </a:spcBef>
            <a:spcAft>
              <a:spcPct val="35000"/>
            </a:spcAft>
          </a:pPr>
          <a:r>
            <a:rPr lang="en-US" sz="2400" kern="1200" dirty="0" smtClean="0"/>
            <a:t>Increase rehab input with long stay patients</a:t>
          </a:r>
          <a:endParaRPr lang="en-US" sz="2400" kern="1200" dirty="0"/>
        </a:p>
      </dsp:txBody>
      <dsp:txXfrm>
        <a:off x="456837" y="3648550"/>
        <a:ext cx="6019144" cy="932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736A0-33D4-4933-8CC7-A37607E07DBD}">
      <dsp:nvSpPr>
        <dsp:cNvPr id="0" name=""/>
        <dsp:cNvSpPr/>
      </dsp:nvSpPr>
      <dsp:spPr>
        <a:xfrm>
          <a:off x="3488856" y="2623601"/>
          <a:ext cx="171406" cy="171464"/>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DCE9DC-48A3-4BD5-82D1-5F042DC3CF4A}">
      <dsp:nvSpPr>
        <dsp:cNvPr id="0" name=""/>
        <dsp:cNvSpPr/>
      </dsp:nvSpPr>
      <dsp:spPr>
        <a:xfrm>
          <a:off x="3197575" y="2623601"/>
          <a:ext cx="171406" cy="171464"/>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83AAAF-D899-469C-AFBB-64360B2D82E6}">
      <dsp:nvSpPr>
        <dsp:cNvPr id="0" name=""/>
        <dsp:cNvSpPr/>
      </dsp:nvSpPr>
      <dsp:spPr>
        <a:xfrm>
          <a:off x="2906293" y="2623601"/>
          <a:ext cx="171406" cy="171464"/>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E1EF7B-FE2F-4219-A546-CF935C324573}">
      <dsp:nvSpPr>
        <dsp:cNvPr id="0" name=""/>
        <dsp:cNvSpPr/>
      </dsp:nvSpPr>
      <dsp:spPr>
        <a:xfrm>
          <a:off x="2615011" y="2623601"/>
          <a:ext cx="171406" cy="171464"/>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2301A2-0E46-40C1-AE26-1A9A3F86E531}">
      <dsp:nvSpPr>
        <dsp:cNvPr id="0" name=""/>
        <dsp:cNvSpPr/>
      </dsp:nvSpPr>
      <dsp:spPr>
        <a:xfrm>
          <a:off x="2323730" y="2623601"/>
          <a:ext cx="171406" cy="171464"/>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2ED438-2CBA-4332-B7CB-66020B811A2E}">
      <dsp:nvSpPr>
        <dsp:cNvPr id="0" name=""/>
        <dsp:cNvSpPr/>
      </dsp:nvSpPr>
      <dsp:spPr>
        <a:xfrm>
          <a:off x="1860676" y="2537869"/>
          <a:ext cx="343178" cy="342928"/>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8498E6-7FCC-4E91-BF48-EFDEAC0C4A49}">
      <dsp:nvSpPr>
        <dsp:cNvPr id="0" name=""/>
        <dsp:cNvSpPr/>
      </dsp:nvSpPr>
      <dsp:spPr>
        <a:xfrm>
          <a:off x="3209270" y="2269391"/>
          <a:ext cx="171406" cy="171464"/>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AD2113-B9DB-4606-8EDD-374E460B0F9C}">
      <dsp:nvSpPr>
        <dsp:cNvPr id="0" name=""/>
        <dsp:cNvSpPr/>
      </dsp:nvSpPr>
      <dsp:spPr>
        <a:xfrm>
          <a:off x="3209270" y="2980413"/>
          <a:ext cx="171406" cy="171464"/>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9F8F97-B19D-4B94-8C2A-4DABDE3B5AA5}">
      <dsp:nvSpPr>
        <dsp:cNvPr id="0" name=""/>
        <dsp:cNvSpPr/>
      </dsp:nvSpPr>
      <dsp:spPr>
        <a:xfrm>
          <a:off x="3362403" y="2423501"/>
          <a:ext cx="171406" cy="171464"/>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6941E5-190C-4E7F-89D4-18366D2AA039}">
      <dsp:nvSpPr>
        <dsp:cNvPr id="0" name=""/>
        <dsp:cNvSpPr/>
      </dsp:nvSpPr>
      <dsp:spPr>
        <a:xfrm>
          <a:off x="3372636" y="2827171"/>
          <a:ext cx="171406" cy="171464"/>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128681-99C0-4EDF-902B-ED5CF70BA60E}">
      <dsp:nvSpPr>
        <dsp:cNvPr id="0" name=""/>
        <dsp:cNvSpPr/>
      </dsp:nvSpPr>
      <dsp:spPr>
        <a:xfrm>
          <a:off x="15482" y="1841598"/>
          <a:ext cx="1735629" cy="1735469"/>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Critical care</a:t>
          </a:r>
          <a:endParaRPr lang="en-US" sz="2700" kern="1200" dirty="0"/>
        </a:p>
      </dsp:txBody>
      <dsp:txXfrm>
        <a:off x="269659" y="2095752"/>
        <a:ext cx="1227275" cy="1227161"/>
      </dsp:txXfrm>
    </dsp:sp>
    <dsp:sp modelId="{26098A19-23DD-4EF0-9C2D-912B2D499050}">
      <dsp:nvSpPr>
        <dsp:cNvPr id="0" name=""/>
        <dsp:cNvSpPr/>
      </dsp:nvSpPr>
      <dsp:spPr>
        <a:xfrm>
          <a:off x="7326318" y="2623601"/>
          <a:ext cx="171406" cy="171464"/>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19FAC0-3836-438D-B839-6F2BBFE87551}">
      <dsp:nvSpPr>
        <dsp:cNvPr id="0" name=""/>
        <dsp:cNvSpPr/>
      </dsp:nvSpPr>
      <dsp:spPr>
        <a:xfrm>
          <a:off x="7035037" y="2623601"/>
          <a:ext cx="171406" cy="171464"/>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835AFF-9A6E-471A-AD85-BB5DED233DDF}">
      <dsp:nvSpPr>
        <dsp:cNvPr id="0" name=""/>
        <dsp:cNvSpPr/>
      </dsp:nvSpPr>
      <dsp:spPr>
        <a:xfrm>
          <a:off x="6743755" y="2623601"/>
          <a:ext cx="171406" cy="171464"/>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FCAE3E-58CC-4CD7-B39E-ADCCB28D3418}">
      <dsp:nvSpPr>
        <dsp:cNvPr id="0" name=""/>
        <dsp:cNvSpPr/>
      </dsp:nvSpPr>
      <dsp:spPr>
        <a:xfrm>
          <a:off x="6452473" y="2623601"/>
          <a:ext cx="171406" cy="171464"/>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0E15FF-F7A3-469C-B072-DAA7CE1EADC6}">
      <dsp:nvSpPr>
        <dsp:cNvPr id="0" name=""/>
        <dsp:cNvSpPr/>
      </dsp:nvSpPr>
      <dsp:spPr>
        <a:xfrm>
          <a:off x="6161192" y="2623601"/>
          <a:ext cx="171406" cy="171464"/>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72C22B-6074-4BE7-8399-74186BB9658A}">
      <dsp:nvSpPr>
        <dsp:cNvPr id="0" name=""/>
        <dsp:cNvSpPr/>
      </dsp:nvSpPr>
      <dsp:spPr>
        <a:xfrm>
          <a:off x="5698138" y="2537869"/>
          <a:ext cx="343178" cy="342928"/>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F4524F-72CB-4D11-94AA-CD3DFE665E58}">
      <dsp:nvSpPr>
        <dsp:cNvPr id="0" name=""/>
        <dsp:cNvSpPr/>
      </dsp:nvSpPr>
      <dsp:spPr>
        <a:xfrm>
          <a:off x="7046732" y="2269391"/>
          <a:ext cx="171406" cy="171464"/>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5AECF9-7371-468A-9870-DF4FB8662480}">
      <dsp:nvSpPr>
        <dsp:cNvPr id="0" name=""/>
        <dsp:cNvSpPr/>
      </dsp:nvSpPr>
      <dsp:spPr>
        <a:xfrm>
          <a:off x="7046732" y="2980413"/>
          <a:ext cx="171406" cy="171464"/>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0FAE3E-1A3A-497F-BDEA-D47025C09046}">
      <dsp:nvSpPr>
        <dsp:cNvPr id="0" name=""/>
        <dsp:cNvSpPr/>
      </dsp:nvSpPr>
      <dsp:spPr>
        <a:xfrm>
          <a:off x="7199865" y="2423501"/>
          <a:ext cx="171406" cy="171464"/>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33F614-D960-4461-A553-FC8BAA9E637B}">
      <dsp:nvSpPr>
        <dsp:cNvPr id="0" name=""/>
        <dsp:cNvSpPr/>
      </dsp:nvSpPr>
      <dsp:spPr>
        <a:xfrm>
          <a:off x="7210098" y="2827171"/>
          <a:ext cx="171406" cy="171464"/>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14B690-C371-4D46-94F3-739B0F65DE58}">
      <dsp:nvSpPr>
        <dsp:cNvPr id="0" name=""/>
        <dsp:cNvSpPr/>
      </dsp:nvSpPr>
      <dsp:spPr>
        <a:xfrm>
          <a:off x="3842999" y="1841598"/>
          <a:ext cx="1735629" cy="1735469"/>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Hospital ward</a:t>
          </a:r>
          <a:endParaRPr lang="en-US" sz="2700" kern="1200" dirty="0"/>
        </a:p>
      </dsp:txBody>
      <dsp:txXfrm>
        <a:off x="4097176" y="2095752"/>
        <a:ext cx="1227275" cy="1227161"/>
      </dsp:txXfrm>
    </dsp:sp>
    <dsp:sp modelId="{CBD27F87-40E2-422E-9A7D-DAF214C34893}">
      <dsp:nvSpPr>
        <dsp:cNvPr id="0" name=""/>
        <dsp:cNvSpPr/>
      </dsp:nvSpPr>
      <dsp:spPr>
        <a:xfrm>
          <a:off x="11163780" y="2623601"/>
          <a:ext cx="171406" cy="171464"/>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5FB1D8-2D69-4825-845E-ECA678DADDAE}">
      <dsp:nvSpPr>
        <dsp:cNvPr id="0" name=""/>
        <dsp:cNvSpPr/>
      </dsp:nvSpPr>
      <dsp:spPr>
        <a:xfrm>
          <a:off x="10872499" y="2623601"/>
          <a:ext cx="171406" cy="171464"/>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4E533B-1BAC-4081-A4ED-E3F4922B53AB}">
      <dsp:nvSpPr>
        <dsp:cNvPr id="0" name=""/>
        <dsp:cNvSpPr/>
      </dsp:nvSpPr>
      <dsp:spPr>
        <a:xfrm>
          <a:off x="10581217" y="2623601"/>
          <a:ext cx="171406" cy="171464"/>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1A03B6-A356-498F-A82D-80594B2CE90C}">
      <dsp:nvSpPr>
        <dsp:cNvPr id="0" name=""/>
        <dsp:cNvSpPr/>
      </dsp:nvSpPr>
      <dsp:spPr>
        <a:xfrm>
          <a:off x="10289935" y="2623601"/>
          <a:ext cx="171406" cy="171464"/>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23239F-1899-4B7A-AA4E-B3E2988EEB01}">
      <dsp:nvSpPr>
        <dsp:cNvPr id="0" name=""/>
        <dsp:cNvSpPr/>
      </dsp:nvSpPr>
      <dsp:spPr>
        <a:xfrm>
          <a:off x="9998654" y="2623601"/>
          <a:ext cx="171406" cy="171464"/>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2431E0-117B-4E16-A744-61D5DD1BB523}">
      <dsp:nvSpPr>
        <dsp:cNvPr id="0" name=""/>
        <dsp:cNvSpPr/>
      </dsp:nvSpPr>
      <dsp:spPr>
        <a:xfrm>
          <a:off x="9535600" y="2537869"/>
          <a:ext cx="343178" cy="342928"/>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86B0E7-C2B2-4946-B697-B0BFF92EB651}">
      <dsp:nvSpPr>
        <dsp:cNvPr id="0" name=""/>
        <dsp:cNvSpPr/>
      </dsp:nvSpPr>
      <dsp:spPr>
        <a:xfrm>
          <a:off x="10884194" y="2269391"/>
          <a:ext cx="171406" cy="171464"/>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712FF7-5B8C-4AEE-8131-0C1FF0139998}">
      <dsp:nvSpPr>
        <dsp:cNvPr id="0" name=""/>
        <dsp:cNvSpPr/>
      </dsp:nvSpPr>
      <dsp:spPr>
        <a:xfrm>
          <a:off x="10884194" y="2980413"/>
          <a:ext cx="171406" cy="171464"/>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3ABBEB-24CC-47BF-80BD-5E7CC8C9537C}">
      <dsp:nvSpPr>
        <dsp:cNvPr id="0" name=""/>
        <dsp:cNvSpPr/>
      </dsp:nvSpPr>
      <dsp:spPr>
        <a:xfrm>
          <a:off x="11037327" y="2423501"/>
          <a:ext cx="171406" cy="171464"/>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6495D3-7C53-48CF-B77A-6EFAD099F050}">
      <dsp:nvSpPr>
        <dsp:cNvPr id="0" name=""/>
        <dsp:cNvSpPr/>
      </dsp:nvSpPr>
      <dsp:spPr>
        <a:xfrm>
          <a:off x="11047560" y="2827171"/>
          <a:ext cx="171406" cy="171464"/>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59854E-9A87-45E3-8783-6A9EE2DDB785}">
      <dsp:nvSpPr>
        <dsp:cNvPr id="0" name=""/>
        <dsp:cNvSpPr/>
      </dsp:nvSpPr>
      <dsp:spPr>
        <a:xfrm>
          <a:off x="7680461" y="1841598"/>
          <a:ext cx="1735629" cy="1735469"/>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After hospital</a:t>
          </a:r>
          <a:endParaRPr lang="en-US" sz="2700" kern="1200" dirty="0"/>
        </a:p>
      </dsp:txBody>
      <dsp:txXfrm>
        <a:off x="7934638" y="2095752"/>
        <a:ext cx="1227275" cy="12271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58114-3883-4E26-914D-CFDA738BA446}">
      <dsp:nvSpPr>
        <dsp:cNvPr id="0" name=""/>
        <dsp:cNvSpPr/>
      </dsp:nvSpPr>
      <dsp:spPr>
        <a:xfrm rot="5400000">
          <a:off x="5227712" y="-1481831"/>
          <a:ext cx="2510072" cy="6101410"/>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smtClean="0"/>
            <a:t>Goal setting</a:t>
          </a:r>
        </a:p>
        <a:p>
          <a:pPr marL="228600" lvl="1" indent="-228600" algn="l" defTabSz="1066800">
            <a:lnSpc>
              <a:spcPct val="90000"/>
            </a:lnSpc>
            <a:spcBef>
              <a:spcPct val="0"/>
            </a:spcBef>
            <a:spcAft>
              <a:spcPct val="15000"/>
            </a:spcAft>
            <a:buChar char="••"/>
          </a:pPr>
          <a:r>
            <a:rPr lang="en-GB" sz="2400" kern="1200" dirty="0" smtClean="0"/>
            <a:t>‘RaCI’ manual</a:t>
          </a:r>
        </a:p>
        <a:p>
          <a:pPr marL="228600" lvl="1" indent="-228600" algn="l" defTabSz="1066800">
            <a:lnSpc>
              <a:spcPct val="90000"/>
            </a:lnSpc>
            <a:spcBef>
              <a:spcPct val="0"/>
            </a:spcBef>
            <a:spcAft>
              <a:spcPct val="15000"/>
            </a:spcAft>
            <a:buChar char="••"/>
          </a:pPr>
          <a:r>
            <a:rPr lang="en-GB" sz="2400" kern="1200" dirty="0" smtClean="0"/>
            <a:t>Psychological screening/triage</a:t>
          </a:r>
        </a:p>
        <a:p>
          <a:pPr marL="228600" lvl="1" indent="-228600" algn="l" defTabSz="1066800">
            <a:lnSpc>
              <a:spcPct val="90000"/>
            </a:lnSpc>
            <a:spcBef>
              <a:spcPct val="0"/>
            </a:spcBef>
            <a:spcAft>
              <a:spcPct val="15000"/>
            </a:spcAft>
            <a:buChar char="••"/>
          </a:pPr>
          <a:r>
            <a:rPr lang="en-GB" sz="2400" kern="1200" dirty="0" smtClean="0"/>
            <a:t>Onward referrals as required</a:t>
          </a:r>
        </a:p>
        <a:p>
          <a:pPr marL="228600" lvl="1" indent="-228600" algn="l" defTabSz="1066800">
            <a:lnSpc>
              <a:spcPct val="90000"/>
            </a:lnSpc>
            <a:spcBef>
              <a:spcPct val="0"/>
            </a:spcBef>
            <a:spcAft>
              <a:spcPct val="15000"/>
            </a:spcAft>
            <a:buChar char="••"/>
          </a:pPr>
          <a:r>
            <a:rPr lang="en-GB" sz="2400" kern="1200" dirty="0" smtClean="0"/>
            <a:t>Support ward therapists </a:t>
          </a:r>
        </a:p>
      </dsp:txBody>
      <dsp:txXfrm rot="-5400000">
        <a:off x="3432043" y="436370"/>
        <a:ext cx="5978878" cy="2265008"/>
      </dsp:txXfrm>
    </dsp:sp>
    <dsp:sp modelId="{85842009-9124-4601-9A8C-12485A2F8F01}">
      <dsp:nvSpPr>
        <dsp:cNvPr id="0" name=""/>
        <dsp:cNvSpPr/>
      </dsp:nvSpPr>
      <dsp:spPr>
        <a:xfrm>
          <a:off x="0" y="78"/>
          <a:ext cx="3432043" cy="31375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3600" b="1" kern="1200" dirty="0" smtClean="0"/>
            <a:t>RaCI outreach round</a:t>
          </a:r>
          <a:r>
            <a:rPr lang="en-GB" sz="3600" kern="1200" dirty="0" smtClean="0"/>
            <a:t> </a:t>
          </a:r>
        </a:p>
        <a:p>
          <a:pPr lvl="0" algn="ctr" defTabSz="1600200">
            <a:lnSpc>
              <a:spcPct val="90000"/>
            </a:lnSpc>
            <a:spcBef>
              <a:spcPct val="0"/>
            </a:spcBef>
            <a:spcAft>
              <a:spcPct val="35000"/>
            </a:spcAft>
          </a:pPr>
          <a:r>
            <a:rPr lang="en-GB" sz="2800" kern="1200" dirty="0" smtClean="0"/>
            <a:t>Physiotherapist and CCOT nurse</a:t>
          </a:r>
          <a:endParaRPr lang="en-US" sz="3200" kern="1200" dirty="0"/>
        </a:p>
      </dsp:txBody>
      <dsp:txXfrm>
        <a:off x="153165" y="153243"/>
        <a:ext cx="3125713" cy="2831260"/>
      </dsp:txXfrm>
    </dsp:sp>
    <dsp:sp modelId="{1A9A8AE3-D642-48AB-A42D-ADB9EA4C1352}">
      <dsp:nvSpPr>
        <dsp:cNvPr id="0" name=""/>
        <dsp:cNvSpPr/>
      </dsp:nvSpPr>
      <dsp:spPr>
        <a:xfrm rot="5400000">
          <a:off x="5296890" y="1812638"/>
          <a:ext cx="2371717" cy="6101410"/>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Discuss critical care experience</a:t>
          </a:r>
          <a:endParaRPr lang="en-US" sz="2400" kern="1200" dirty="0"/>
        </a:p>
        <a:p>
          <a:pPr marL="228600" lvl="1" indent="-228600" algn="l" defTabSz="1066800">
            <a:lnSpc>
              <a:spcPct val="90000"/>
            </a:lnSpc>
            <a:spcBef>
              <a:spcPct val="0"/>
            </a:spcBef>
            <a:spcAft>
              <a:spcPct val="15000"/>
            </a:spcAft>
            <a:buChar char="••"/>
          </a:pPr>
          <a:r>
            <a:rPr lang="en-US" sz="2400" kern="1200" dirty="0" smtClean="0"/>
            <a:t>Review persistent problems/ask about new ones</a:t>
          </a:r>
          <a:endParaRPr lang="en-US" sz="2400" kern="1200" dirty="0"/>
        </a:p>
        <a:p>
          <a:pPr marL="228600" lvl="1" indent="-228600" algn="l" defTabSz="1066800">
            <a:lnSpc>
              <a:spcPct val="90000"/>
            </a:lnSpc>
            <a:spcBef>
              <a:spcPct val="0"/>
            </a:spcBef>
            <a:spcAft>
              <a:spcPct val="15000"/>
            </a:spcAft>
            <a:buChar char="••"/>
          </a:pPr>
          <a:r>
            <a:rPr lang="en-US" sz="2400" kern="1200" dirty="0" smtClean="0"/>
            <a:t>Physical activity advice</a:t>
          </a:r>
          <a:endParaRPr lang="en-US" sz="2400" kern="1200" dirty="0"/>
        </a:p>
        <a:p>
          <a:pPr marL="228600" lvl="1" indent="-228600" algn="l" defTabSz="1066800">
            <a:lnSpc>
              <a:spcPct val="90000"/>
            </a:lnSpc>
            <a:spcBef>
              <a:spcPct val="0"/>
            </a:spcBef>
            <a:spcAft>
              <a:spcPct val="15000"/>
            </a:spcAft>
            <a:buChar char="••"/>
          </a:pPr>
          <a:r>
            <a:rPr lang="en-US" sz="2400" kern="1200" dirty="0" smtClean="0"/>
            <a:t>Onward referrals</a:t>
          </a:r>
          <a:endParaRPr lang="en-US" sz="2400" kern="1200" dirty="0"/>
        </a:p>
        <a:p>
          <a:pPr marL="228600" lvl="1" indent="-228600" algn="l" defTabSz="1066800">
            <a:lnSpc>
              <a:spcPct val="90000"/>
            </a:lnSpc>
            <a:spcBef>
              <a:spcPct val="0"/>
            </a:spcBef>
            <a:spcAft>
              <a:spcPct val="15000"/>
            </a:spcAft>
            <a:buChar char="••"/>
          </a:pPr>
          <a:r>
            <a:rPr lang="en-US" sz="2400" kern="1200" dirty="0" smtClean="0"/>
            <a:t>Liaise with GP</a:t>
          </a:r>
          <a:endParaRPr lang="en-US" sz="2400" kern="1200" dirty="0"/>
        </a:p>
      </dsp:txBody>
      <dsp:txXfrm rot="-5400000">
        <a:off x="3432044" y="3793262"/>
        <a:ext cx="5985632" cy="2140161"/>
      </dsp:txXfrm>
    </dsp:sp>
    <dsp:sp modelId="{96CD2234-0898-41EB-96AD-33A52E0CFE4B}">
      <dsp:nvSpPr>
        <dsp:cNvPr id="0" name=""/>
        <dsp:cNvSpPr/>
      </dsp:nvSpPr>
      <dsp:spPr>
        <a:xfrm>
          <a:off x="0" y="3294548"/>
          <a:ext cx="3432043" cy="313759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b="1" kern="1200" dirty="0" smtClean="0"/>
            <a:t>RaCI MDT Clinic</a:t>
          </a:r>
        </a:p>
        <a:p>
          <a:pPr lvl="0" algn="ctr" defTabSz="1600200">
            <a:lnSpc>
              <a:spcPct val="90000"/>
            </a:lnSpc>
            <a:spcBef>
              <a:spcPct val="0"/>
            </a:spcBef>
            <a:spcAft>
              <a:spcPct val="35000"/>
            </a:spcAft>
          </a:pPr>
          <a:r>
            <a:rPr lang="en-US" sz="2800" kern="1200" dirty="0" smtClean="0"/>
            <a:t>Physiotherapist, ACCP </a:t>
          </a:r>
          <a:br>
            <a:rPr lang="en-US" sz="2800" kern="1200" dirty="0" smtClean="0"/>
          </a:br>
          <a:r>
            <a:rPr lang="en-US" sz="2000" kern="1200" dirty="0" smtClean="0"/>
            <a:t>CCOT nurse/Intensivist</a:t>
          </a:r>
          <a:endParaRPr lang="en-US" sz="3600" kern="1200" dirty="0"/>
        </a:p>
      </dsp:txBody>
      <dsp:txXfrm>
        <a:off x="153165" y="3447713"/>
        <a:ext cx="3125713" cy="28312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736A0-33D4-4933-8CC7-A37607E07DBD}">
      <dsp:nvSpPr>
        <dsp:cNvPr id="0" name=""/>
        <dsp:cNvSpPr/>
      </dsp:nvSpPr>
      <dsp:spPr>
        <a:xfrm>
          <a:off x="3088044" y="1093996"/>
          <a:ext cx="151956" cy="152007"/>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DCE9DC-48A3-4BD5-82D1-5F042DC3CF4A}">
      <dsp:nvSpPr>
        <dsp:cNvPr id="0" name=""/>
        <dsp:cNvSpPr/>
      </dsp:nvSpPr>
      <dsp:spPr>
        <a:xfrm>
          <a:off x="2829815" y="1093996"/>
          <a:ext cx="151956" cy="152007"/>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83AAAF-D899-469C-AFBB-64360B2D82E6}">
      <dsp:nvSpPr>
        <dsp:cNvPr id="0" name=""/>
        <dsp:cNvSpPr/>
      </dsp:nvSpPr>
      <dsp:spPr>
        <a:xfrm>
          <a:off x="2571587" y="1093996"/>
          <a:ext cx="151956" cy="152007"/>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E1EF7B-FE2F-4219-A546-CF935C324573}">
      <dsp:nvSpPr>
        <dsp:cNvPr id="0" name=""/>
        <dsp:cNvSpPr/>
      </dsp:nvSpPr>
      <dsp:spPr>
        <a:xfrm>
          <a:off x="2313359" y="1093996"/>
          <a:ext cx="151956" cy="152007"/>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2301A2-0E46-40C1-AE26-1A9A3F86E531}">
      <dsp:nvSpPr>
        <dsp:cNvPr id="0" name=""/>
        <dsp:cNvSpPr/>
      </dsp:nvSpPr>
      <dsp:spPr>
        <a:xfrm>
          <a:off x="2055132" y="1093996"/>
          <a:ext cx="151956" cy="152007"/>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2ED438-2CBA-4332-B7CB-66020B811A2E}">
      <dsp:nvSpPr>
        <dsp:cNvPr id="0" name=""/>
        <dsp:cNvSpPr/>
      </dsp:nvSpPr>
      <dsp:spPr>
        <a:xfrm>
          <a:off x="1644624" y="1017992"/>
          <a:ext cx="304236" cy="304014"/>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8498E6-7FCC-4E91-BF48-EFDEAC0C4A49}">
      <dsp:nvSpPr>
        <dsp:cNvPr id="0" name=""/>
        <dsp:cNvSpPr/>
      </dsp:nvSpPr>
      <dsp:spPr>
        <a:xfrm>
          <a:off x="2840184" y="779981"/>
          <a:ext cx="151956" cy="152007"/>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AD2113-B9DB-4606-8EDD-374E460B0F9C}">
      <dsp:nvSpPr>
        <dsp:cNvPr id="0" name=""/>
        <dsp:cNvSpPr/>
      </dsp:nvSpPr>
      <dsp:spPr>
        <a:xfrm>
          <a:off x="2840184" y="1410319"/>
          <a:ext cx="151956" cy="152007"/>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9F8F97-B19D-4B94-8C2A-4DABDE3B5AA5}">
      <dsp:nvSpPr>
        <dsp:cNvPr id="0" name=""/>
        <dsp:cNvSpPr/>
      </dsp:nvSpPr>
      <dsp:spPr>
        <a:xfrm>
          <a:off x="2975939" y="916603"/>
          <a:ext cx="151956" cy="152007"/>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6941E5-190C-4E7F-89D4-18366D2AA039}">
      <dsp:nvSpPr>
        <dsp:cNvPr id="0" name=""/>
        <dsp:cNvSpPr/>
      </dsp:nvSpPr>
      <dsp:spPr>
        <a:xfrm>
          <a:off x="2985012" y="1274466"/>
          <a:ext cx="151956" cy="152007"/>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128681-99C0-4EDF-902B-ED5CF70BA60E}">
      <dsp:nvSpPr>
        <dsp:cNvPr id="0" name=""/>
        <dsp:cNvSpPr/>
      </dsp:nvSpPr>
      <dsp:spPr>
        <a:xfrm>
          <a:off x="0" y="400732"/>
          <a:ext cx="1538676" cy="1538534"/>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Critical care</a:t>
          </a:r>
          <a:endParaRPr lang="en-US" sz="2800" kern="1200" dirty="0"/>
        </a:p>
      </dsp:txBody>
      <dsp:txXfrm>
        <a:off x="225334" y="626045"/>
        <a:ext cx="1088008" cy="10879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98A19-23DD-4EF0-9C2D-912B2D499050}">
      <dsp:nvSpPr>
        <dsp:cNvPr id="0" name=""/>
        <dsp:cNvSpPr/>
      </dsp:nvSpPr>
      <dsp:spPr>
        <a:xfrm>
          <a:off x="3088044" y="1093996"/>
          <a:ext cx="151956" cy="152007"/>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19FAC0-3836-438D-B839-6F2BBFE87551}">
      <dsp:nvSpPr>
        <dsp:cNvPr id="0" name=""/>
        <dsp:cNvSpPr/>
      </dsp:nvSpPr>
      <dsp:spPr>
        <a:xfrm>
          <a:off x="2829815" y="1093996"/>
          <a:ext cx="151956" cy="152007"/>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835AFF-9A6E-471A-AD85-BB5DED233DDF}">
      <dsp:nvSpPr>
        <dsp:cNvPr id="0" name=""/>
        <dsp:cNvSpPr/>
      </dsp:nvSpPr>
      <dsp:spPr>
        <a:xfrm>
          <a:off x="2571587" y="1093996"/>
          <a:ext cx="151956" cy="152007"/>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FCAE3E-58CC-4CD7-B39E-ADCCB28D3418}">
      <dsp:nvSpPr>
        <dsp:cNvPr id="0" name=""/>
        <dsp:cNvSpPr/>
      </dsp:nvSpPr>
      <dsp:spPr>
        <a:xfrm>
          <a:off x="2313359" y="1093996"/>
          <a:ext cx="151956" cy="152007"/>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0E15FF-F7A3-469C-B072-DAA7CE1EADC6}">
      <dsp:nvSpPr>
        <dsp:cNvPr id="0" name=""/>
        <dsp:cNvSpPr/>
      </dsp:nvSpPr>
      <dsp:spPr>
        <a:xfrm>
          <a:off x="2055132" y="1093996"/>
          <a:ext cx="151956" cy="152007"/>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72C22B-6074-4BE7-8399-74186BB9658A}">
      <dsp:nvSpPr>
        <dsp:cNvPr id="0" name=""/>
        <dsp:cNvSpPr/>
      </dsp:nvSpPr>
      <dsp:spPr>
        <a:xfrm>
          <a:off x="1644624" y="1017992"/>
          <a:ext cx="304236" cy="304014"/>
        </a:xfrm>
        <a:prstGeom prst="ellipse">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F4524F-72CB-4D11-94AA-CD3DFE665E58}">
      <dsp:nvSpPr>
        <dsp:cNvPr id="0" name=""/>
        <dsp:cNvSpPr/>
      </dsp:nvSpPr>
      <dsp:spPr>
        <a:xfrm>
          <a:off x="2840184" y="779981"/>
          <a:ext cx="151956" cy="152007"/>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5AECF9-7371-468A-9870-DF4FB8662480}">
      <dsp:nvSpPr>
        <dsp:cNvPr id="0" name=""/>
        <dsp:cNvSpPr/>
      </dsp:nvSpPr>
      <dsp:spPr>
        <a:xfrm>
          <a:off x="2840184" y="1410319"/>
          <a:ext cx="151956" cy="152007"/>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0FAE3E-1A3A-497F-BDEA-D47025C09046}">
      <dsp:nvSpPr>
        <dsp:cNvPr id="0" name=""/>
        <dsp:cNvSpPr/>
      </dsp:nvSpPr>
      <dsp:spPr>
        <a:xfrm>
          <a:off x="2975939" y="916603"/>
          <a:ext cx="151956" cy="152007"/>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33F614-D960-4461-A553-FC8BAA9E637B}">
      <dsp:nvSpPr>
        <dsp:cNvPr id="0" name=""/>
        <dsp:cNvSpPr/>
      </dsp:nvSpPr>
      <dsp:spPr>
        <a:xfrm>
          <a:off x="2985012" y="1274466"/>
          <a:ext cx="151956" cy="152007"/>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14B690-C371-4D46-94F3-739B0F65DE58}">
      <dsp:nvSpPr>
        <dsp:cNvPr id="0" name=""/>
        <dsp:cNvSpPr/>
      </dsp:nvSpPr>
      <dsp:spPr>
        <a:xfrm>
          <a:off x="0" y="400732"/>
          <a:ext cx="1538676" cy="1538534"/>
        </a:xfrm>
        <a:prstGeom prst="ellipse">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Hospital ward</a:t>
          </a:r>
          <a:endParaRPr lang="en-US" sz="2400" kern="1200" dirty="0"/>
        </a:p>
      </dsp:txBody>
      <dsp:txXfrm>
        <a:off x="225334" y="626045"/>
        <a:ext cx="1088008" cy="10879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27F87-40E2-422E-9A7D-DAF214C34893}">
      <dsp:nvSpPr>
        <dsp:cNvPr id="0" name=""/>
        <dsp:cNvSpPr/>
      </dsp:nvSpPr>
      <dsp:spPr>
        <a:xfrm>
          <a:off x="3088044" y="1093996"/>
          <a:ext cx="151956" cy="152007"/>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5FB1D8-2D69-4825-845E-ECA678DADDAE}">
      <dsp:nvSpPr>
        <dsp:cNvPr id="0" name=""/>
        <dsp:cNvSpPr/>
      </dsp:nvSpPr>
      <dsp:spPr>
        <a:xfrm>
          <a:off x="2829815" y="1093996"/>
          <a:ext cx="151956" cy="152007"/>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4E533B-1BAC-4081-A4ED-E3F4922B53AB}">
      <dsp:nvSpPr>
        <dsp:cNvPr id="0" name=""/>
        <dsp:cNvSpPr/>
      </dsp:nvSpPr>
      <dsp:spPr>
        <a:xfrm>
          <a:off x="2571587" y="1093996"/>
          <a:ext cx="151956" cy="152007"/>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1A03B6-A356-498F-A82D-80594B2CE90C}">
      <dsp:nvSpPr>
        <dsp:cNvPr id="0" name=""/>
        <dsp:cNvSpPr/>
      </dsp:nvSpPr>
      <dsp:spPr>
        <a:xfrm>
          <a:off x="2313359" y="1093996"/>
          <a:ext cx="151956" cy="152007"/>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23239F-1899-4B7A-AA4E-B3E2988EEB01}">
      <dsp:nvSpPr>
        <dsp:cNvPr id="0" name=""/>
        <dsp:cNvSpPr/>
      </dsp:nvSpPr>
      <dsp:spPr>
        <a:xfrm>
          <a:off x="2055132" y="1093996"/>
          <a:ext cx="151956" cy="152007"/>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2431E0-117B-4E16-A744-61D5DD1BB523}">
      <dsp:nvSpPr>
        <dsp:cNvPr id="0" name=""/>
        <dsp:cNvSpPr/>
      </dsp:nvSpPr>
      <dsp:spPr>
        <a:xfrm>
          <a:off x="1644624" y="1017992"/>
          <a:ext cx="304236" cy="304014"/>
        </a:xfrm>
        <a:prstGeom prst="ellipse">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86B0E7-C2B2-4946-B697-B0BFF92EB651}">
      <dsp:nvSpPr>
        <dsp:cNvPr id="0" name=""/>
        <dsp:cNvSpPr/>
      </dsp:nvSpPr>
      <dsp:spPr>
        <a:xfrm>
          <a:off x="2840184" y="779981"/>
          <a:ext cx="151956" cy="152007"/>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712FF7-5B8C-4AEE-8131-0C1FF0139998}">
      <dsp:nvSpPr>
        <dsp:cNvPr id="0" name=""/>
        <dsp:cNvSpPr/>
      </dsp:nvSpPr>
      <dsp:spPr>
        <a:xfrm>
          <a:off x="2840184" y="1410319"/>
          <a:ext cx="151956" cy="152007"/>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3ABBEB-24CC-47BF-80BD-5E7CC8C9537C}">
      <dsp:nvSpPr>
        <dsp:cNvPr id="0" name=""/>
        <dsp:cNvSpPr/>
      </dsp:nvSpPr>
      <dsp:spPr>
        <a:xfrm>
          <a:off x="2975939" y="916603"/>
          <a:ext cx="151956" cy="152007"/>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6495D3-7C53-48CF-B77A-6EFAD099F050}">
      <dsp:nvSpPr>
        <dsp:cNvPr id="0" name=""/>
        <dsp:cNvSpPr/>
      </dsp:nvSpPr>
      <dsp:spPr>
        <a:xfrm>
          <a:off x="2985012" y="1274466"/>
          <a:ext cx="151956" cy="152007"/>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59854E-9A87-45E3-8783-6A9EE2DDB785}">
      <dsp:nvSpPr>
        <dsp:cNvPr id="0" name=""/>
        <dsp:cNvSpPr/>
      </dsp:nvSpPr>
      <dsp:spPr>
        <a:xfrm>
          <a:off x="0" y="400732"/>
          <a:ext cx="1538676" cy="1538534"/>
        </a:xfrm>
        <a:prstGeom prst="ellipse">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After hospital</a:t>
          </a:r>
          <a:endParaRPr lang="en-US" sz="2400" kern="1200" dirty="0"/>
        </a:p>
      </dsp:txBody>
      <dsp:txXfrm>
        <a:off x="225334" y="626045"/>
        <a:ext cx="1088008" cy="108790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C22132-F3A3-46F4-80D1-7F57A9DDBB3A}" type="datetimeFigureOut">
              <a:rPr lang="en-GB" smtClean="0"/>
              <a:t>28/01/2020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11CEE-1E84-477B-BE60-7057BDFDBC45}" type="slidenum">
              <a:rPr lang="en-GB" smtClean="0"/>
              <a:t>‹#›</a:t>
            </a:fld>
            <a:endParaRPr lang="en-GB"/>
          </a:p>
        </p:txBody>
      </p:sp>
    </p:spTree>
    <p:extLst>
      <p:ext uri="{BB962C8B-B14F-4D97-AF65-F5344CB8AC3E}">
        <p14:creationId xmlns:p14="http://schemas.microsoft.com/office/powerpoint/2010/main" val="3756549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Ideally it would be 30 min on the pathway that you have developed for your patients from ICU admission to discharge home or onwards. Perhaps one patients' journey. And how your pathway sits with CG 83. Including what the role of your TA/TI is</a:t>
            </a:r>
          </a:p>
          <a:p>
            <a:endParaRPr lang="en-GB" sz="1200" b="0" i="0" kern="1200" dirty="0" smtClean="0">
              <a:solidFill>
                <a:schemeClr val="tx1"/>
              </a:solidFill>
              <a:effectLst/>
              <a:latin typeface="+mn-lt"/>
              <a:ea typeface="+mn-ea"/>
              <a:cs typeface="+mn-cs"/>
            </a:endParaRPr>
          </a:p>
          <a:p>
            <a:r>
              <a:rPr lang="en-GB" i="1" dirty="0" smtClean="0"/>
              <a:t>A novel way to tackle the problem of funding an ICU follow-up service?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AA511CEE-1E84-477B-BE60-7057BDFDBC45}" type="slidenum">
              <a:rPr lang="en-GB" smtClean="0"/>
              <a:t>1</a:t>
            </a:fld>
            <a:endParaRPr lang="en-GB"/>
          </a:p>
        </p:txBody>
      </p:sp>
    </p:spTree>
    <p:extLst>
      <p:ext uri="{BB962C8B-B14F-4D97-AF65-F5344CB8AC3E}">
        <p14:creationId xmlns:p14="http://schemas.microsoft.com/office/powerpoint/2010/main" val="3911601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Psychology (ongoing)</a:t>
            </a:r>
          </a:p>
          <a:p>
            <a:r>
              <a:rPr lang="en-GB" dirty="0" smtClean="0"/>
              <a:t>Gym</a:t>
            </a:r>
          </a:p>
          <a:p>
            <a:r>
              <a:rPr lang="en-GB" dirty="0" smtClean="0"/>
              <a:t>Telephone follow-up from physiotherapy</a:t>
            </a:r>
          </a:p>
          <a:p>
            <a:r>
              <a:rPr lang="en-GB" dirty="0" smtClean="0"/>
              <a:t>Clinic follow-up with RaCI team</a:t>
            </a:r>
          </a:p>
          <a:p>
            <a:r>
              <a:rPr lang="en-GB" dirty="0" smtClean="0"/>
              <a:t>Signposting - support groups </a:t>
            </a:r>
          </a:p>
          <a:p>
            <a:endParaRPr lang="en-GB" dirty="0"/>
          </a:p>
        </p:txBody>
      </p:sp>
      <p:sp>
        <p:nvSpPr>
          <p:cNvPr id="4" name="Slide Number Placeholder 3"/>
          <p:cNvSpPr>
            <a:spLocks noGrp="1"/>
          </p:cNvSpPr>
          <p:nvPr>
            <p:ph type="sldNum" sz="quarter" idx="10"/>
          </p:nvPr>
        </p:nvSpPr>
        <p:spPr/>
        <p:txBody>
          <a:bodyPr/>
          <a:lstStyle/>
          <a:p>
            <a:fld id="{AA511CEE-1E84-477B-BE60-7057BDFDBC45}" type="slidenum">
              <a:rPr lang="en-GB" smtClean="0"/>
              <a:t>13</a:t>
            </a:fld>
            <a:endParaRPr lang="en-GB"/>
          </a:p>
        </p:txBody>
      </p:sp>
    </p:spTree>
    <p:extLst>
      <p:ext uri="{BB962C8B-B14F-4D97-AF65-F5344CB8AC3E}">
        <p14:creationId xmlns:p14="http://schemas.microsoft.com/office/powerpoint/2010/main" val="3447623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Assessing the impact.</a:t>
            </a:r>
            <a:endParaRPr lang="en-GB" dirty="0"/>
          </a:p>
        </p:txBody>
      </p:sp>
      <p:sp>
        <p:nvSpPr>
          <p:cNvPr id="4" name="Slide Number Placeholder 3"/>
          <p:cNvSpPr>
            <a:spLocks noGrp="1"/>
          </p:cNvSpPr>
          <p:nvPr>
            <p:ph type="sldNum" sz="quarter" idx="10"/>
          </p:nvPr>
        </p:nvSpPr>
        <p:spPr/>
        <p:txBody>
          <a:bodyPr/>
          <a:lstStyle/>
          <a:p>
            <a:fld id="{AA511CEE-1E84-477B-BE60-7057BDFDBC45}" type="slidenum">
              <a:rPr lang="en-GB" smtClean="0"/>
              <a:t>14</a:t>
            </a:fld>
            <a:endParaRPr lang="en-GB"/>
          </a:p>
        </p:txBody>
      </p:sp>
    </p:spTree>
    <p:extLst>
      <p:ext uri="{BB962C8B-B14F-4D97-AF65-F5344CB8AC3E}">
        <p14:creationId xmlns:p14="http://schemas.microsoft.com/office/powerpoint/2010/main" val="2866179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Band 4s</a:t>
            </a:r>
            <a:r>
              <a:rPr lang="en-GB" baseline="0" dirty="0" smtClean="0"/>
              <a:t> on a surgical ICU are a brilliant idea. We do have some follow up, and it is better than it was. However, it’s nowhere near perfect. </a:t>
            </a:r>
            <a:endParaRPr lang="en-GB" dirty="0"/>
          </a:p>
        </p:txBody>
      </p:sp>
      <p:sp>
        <p:nvSpPr>
          <p:cNvPr id="4" name="Slide Number Placeholder 3"/>
          <p:cNvSpPr>
            <a:spLocks noGrp="1"/>
          </p:cNvSpPr>
          <p:nvPr>
            <p:ph type="sldNum" sz="quarter" idx="10"/>
          </p:nvPr>
        </p:nvSpPr>
        <p:spPr/>
        <p:txBody>
          <a:bodyPr/>
          <a:lstStyle/>
          <a:p>
            <a:fld id="{AA511CEE-1E84-477B-BE60-7057BDFDBC45}" type="slidenum">
              <a:rPr lang="en-GB" smtClean="0"/>
              <a:t>15</a:t>
            </a:fld>
            <a:endParaRPr lang="en-GB"/>
          </a:p>
        </p:txBody>
      </p:sp>
    </p:spTree>
    <p:extLst>
      <p:ext uri="{BB962C8B-B14F-4D97-AF65-F5344CB8AC3E}">
        <p14:creationId xmlns:p14="http://schemas.microsoft.com/office/powerpoint/2010/main" val="2180634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3F25BF-46AB-427D-A71D-D774579907A4}" type="slidenum">
              <a:rPr lang="en-GB" smtClean="0"/>
              <a:t>16</a:t>
            </a:fld>
            <a:endParaRPr lang="en-GB"/>
          </a:p>
        </p:txBody>
      </p:sp>
    </p:spTree>
    <p:extLst>
      <p:ext uri="{BB962C8B-B14F-4D97-AF65-F5344CB8AC3E}">
        <p14:creationId xmlns:p14="http://schemas.microsoft.com/office/powerpoint/2010/main" val="1463493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Where</a:t>
            </a:r>
            <a:r>
              <a:rPr lang="en-GB" baseline="0" dirty="0" smtClean="0"/>
              <a:t> are we now? The future. 1 unit down, 3 to go. </a:t>
            </a:r>
            <a:endParaRPr lang="en-GB" dirty="0"/>
          </a:p>
        </p:txBody>
      </p:sp>
      <p:sp>
        <p:nvSpPr>
          <p:cNvPr id="4" name="Slide Number Placeholder 3"/>
          <p:cNvSpPr>
            <a:spLocks noGrp="1"/>
          </p:cNvSpPr>
          <p:nvPr>
            <p:ph type="sldNum" sz="quarter" idx="10"/>
          </p:nvPr>
        </p:nvSpPr>
        <p:spPr/>
        <p:txBody>
          <a:bodyPr/>
          <a:lstStyle/>
          <a:p>
            <a:fld id="{AA511CEE-1E84-477B-BE60-7057BDFDBC45}" type="slidenum">
              <a:rPr lang="en-GB" smtClean="0"/>
              <a:t>17</a:t>
            </a:fld>
            <a:endParaRPr lang="en-GB"/>
          </a:p>
        </p:txBody>
      </p:sp>
    </p:spTree>
    <p:extLst>
      <p:ext uri="{BB962C8B-B14F-4D97-AF65-F5344CB8AC3E}">
        <p14:creationId xmlns:p14="http://schemas.microsoft.com/office/powerpoint/2010/main" val="1779973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Organ systems</a:t>
            </a:r>
            <a:r>
              <a:rPr lang="en-GB" baseline="0" dirty="0" smtClean="0"/>
              <a:t> affected by critical illness</a:t>
            </a:r>
            <a:endParaRPr lang="en-GB" dirty="0"/>
          </a:p>
        </p:txBody>
      </p:sp>
      <p:sp>
        <p:nvSpPr>
          <p:cNvPr id="4" name="Slide Number Placeholder 3"/>
          <p:cNvSpPr>
            <a:spLocks noGrp="1"/>
          </p:cNvSpPr>
          <p:nvPr>
            <p:ph type="sldNum" sz="quarter" idx="10"/>
          </p:nvPr>
        </p:nvSpPr>
        <p:spPr/>
        <p:txBody>
          <a:bodyPr/>
          <a:lstStyle/>
          <a:p>
            <a:fld id="{9A2CE613-AC00-4E7F-86A9-1F6A99A39D87}" type="slidenum">
              <a:rPr lang="en-GB" smtClean="0"/>
              <a:t>4</a:t>
            </a:fld>
            <a:endParaRPr lang="en-GB"/>
          </a:p>
        </p:txBody>
      </p:sp>
    </p:spTree>
    <p:extLst>
      <p:ext uri="{BB962C8B-B14F-4D97-AF65-F5344CB8AC3E}">
        <p14:creationId xmlns:p14="http://schemas.microsoft.com/office/powerpoint/2010/main" val="1252990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we are,</a:t>
            </a:r>
            <a:r>
              <a:rPr lang="en-GB" baseline="0" dirty="0" smtClean="0"/>
              <a:t> wanting a RaCI service, knowing that our business case for it had been knocked back on numerous occasions. So, we took a different tack. Go for ERAS, and 7-day services as the headline, and RaCI as the bonus when asking for the money. Think creatively about shuffling the resource we’ve already got. Ask for a trial, and hope like anything that we show benefit.</a:t>
            </a:r>
            <a:endParaRPr lang="en-GB" dirty="0"/>
          </a:p>
        </p:txBody>
      </p:sp>
      <p:sp>
        <p:nvSpPr>
          <p:cNvPr id="4" name="Slide Number Placeholder 3"/>
          <p:cNvSpPr>
            <a:spLocks noGrp="1"/>
          </p:cNvSpPr>
          <p:nvPr>
            <p:ph type="sldNum" sz="quarter" idx="10"/>
          </p:nvPr>
        </p:nvSpPr>
        <p:spPr/>
        <p:txBody>
          <a:bodyPr/>
          <a:lstStyle/>
          <a:p>
            <a:fld id="{AA511CEE-1E84-477B-BE60-7057BDFDBC45}" type="slidenum">
              <a:rPr lang="en-GB" smtClean="0"/>
              <a:t>6</a:t>
            </a:fld>
            <a:endParaRPr lang="en-GB"/>
          </a:p>
        </p:txBody>
      </p:sp>
    </p:spTree>
    <p:extLst>
      <p:ext uri="{BB962C8B-B14F-4D97-AF65-F5344CB8AC3E}">
        <p14:creationId xmlns:p14="http://schemas.microsoft.com/office/powerpoint/2010/main" val="694453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Pts val="3200"/>
              <a:buFont typeface="Symbol" panose="05050102010706020507" pitchFamily="18" charset="2"/>
              <a:buChar char="¨"/>
              <a:tabLst/>
            </a:pPr>
            <a:endParaRPr kumimoji="0" lang="en-GB" altLang="en-US" sz="1200" b="0" i="0" u="none" strike="noStrike" cap="none" normalizeH="0" baseline="0" dirty="0" smtClean="0">
              <a:ln>
                <a:noFill/>
              </a:ln>
              <a:solidFill>
                <a:srgbClr val="000000"/>
              </a:solidFill>
              <a:effectLst/>
              <a:latin typeface="Tw Cen MT" panose="020B0602020104020603" pitchFamily="34" charset="0"/>
            </a:endParaRPr>
          </a:p>
          <a:p>
            <a:pPr marL="0" marR="0" lvl="0" indent="0" algn="l" defTabSz="914400" rtl="0" eaLnBrk="0" fontAlgn="base" latinLnBrk="0" hangingPunct="0">
              <a:lnSpc>
                <a:spcPct val="100000"/>
              </a:lnSpc>
              <a:spcBef>
                <a:spcPct val="0"/>
              </a:spcBef>
              <a:spcAft>
                <a:spcPct val="0"/>
              </a:spcAft>
              <a:buClrTx/>
              <a:buSzPts val="3200"/>
              <a:buFont typeface="Symbol" panose="05050102010706020507" pitchFamily="18" charset="2"/>
              <a:buChar char="¨"/>
              <a:tabLst/>
            </a:pPr>
            <a:endParaRPr lang="en-GB" altLang="en-US" sz="1200" dirty="0" smtClean="0">
              <a:solidFill>
                <a:srgbClr val="000000"/>
              </a:solidFill>
              <a:latin typeface="Tw Cen MT" panose="020B0602020104020603" pitchFamily="34" charset="0"/>
            </a:endParaRPr>
          </a:p>
          <a:p>
            <a:pPr marL="0" marR="0" lvl="0" indent="0" algn="l" defTabSz="914400" rtl="0" eaLnBrk="0" fontAlgn="base" latinLnBrk="0" hangingPunct="0">
              <a:lnSpc>
                <a:spcPct val="100000"/>
              </a:lnSpc>
              <a:spcBef>
                <a:spcPct val="0"/>
              </a:spcBef>
              <a:spcAft>
                <a:spcPct val="0"/>
              </a:spcAft>
              <a:buClrTx/>
              <a:buSzPts val="3200"/>
              <a:buFont typeface="Symbol" panose="05050102010706020507" pitchFamily="18" charset="2"/>
              <a:buChar char="¨"/>
              <a:tabLst/>
            </a:pPr>
            <a:r>
              <a:rPr kumimoji="0" lang="en-GB" altLang="en-US" sz="1200" b="0" i="0" u="none" strike="noStrike" cap="none" normalizeH="0" baseline="0" dirty="0" smtClean="0">
                <a:ln>
                  <a:noFill/>
                </a:ln>
                <a:solidFill>
                  <a:srgbClr val="000000"/>
                </a:solidFill>
                <a:effectLst/>
                <a:latin typeface="Tw Cen MT" panose="020B0602020104020603" pitchFamily="34" charset="0"/>
              </a:rPr>
              <a:t>Perform basic respiratory assessments and provide treatment/advice.</a:t>
            </a:r>
          </a:p>
          <a:p>
            <a:pPr marL="0" marR="0" lvl="0" indent="0" algn="l" defTabSz="914400" rtl="0" eaLnBrk="0" fontAlgn="base" latinLnBrk="0" hangingPunct="0">
              <a:lnSpc>
                <a:spcPct val="100000"/>
              </a:lnSpc>
              <a:spcBef>
                <a:spcPct val="0"/>
              </a:spcBef>
              <a:spcAft>
                <a:spcPct val="0"/>
              </a:spcAft>
              <a:buClrTx/>
              <a:buSzPts val="3200"/>
              <a:buFont typeface="Symbol" panose="05050102010706020507" pitchFamily="18" charset="2"/>
              <a:buChar char="¨"/>
              <a:tabLst/>
            </a:pPr>
            <a:r>
              <a:rPr kumimoji="0" lang="en-GB" altLang="en-US" sz="1200" b="0" i="0" u="none" strike="noStrike" cap="none" normalizeH="0" baseline="0" dirty="0" smtClean="0">
                <a:ln>
                  <a:noFill/>
                </a:ln>
                <a:solidFill>
                  <a:srgbClr val="000000"/>
                </a:solidFill>
                <a:effectLst/>
                <a:latin typeface="Tw Cen MT" panose="020B0602020104020603" pitchFamily="34" charset="0"/>
              </a:rPr>
              <a:t>Deliver ERAS early mobilisation seven days a week.</a:t>
            </a:r>
          </a:p>
          <a:p>
            <a:pPr marL="0" marR="0" lvl="0" indent="0" algn="l" defTabSz="914400" rtl="0" eaLnBrk="0" fontAlgn="base" latinLnBrk="0" hangingPunct="0">
              <a:lnSpc>
                <a:spcPct val="100000"/>
              </a:lnSpc>
              <a:spcBef>
                <a:spcPct val="0"/>
              </a:spcBef>
              <a:spcAft>
                <a:spcPct val="0"/>
              </a:spcAft>
              <a:buClrTx/>
              <a:buSzPts val="3200"/>
              <a:buFont typeface="Symbol" panose="05050102010706020507" pitchFamily="18" charset="2"/>
              <a:buChar char="¨"/>
              <a:tabLst/>
            </a:pPr>
            <a:r>
              <a:rPr kumimoji="0" lang="en-GB" altLang="en-US" sz="1200" b="0" i="0" u="none" strike="noStrike" cap="none" normalizeH="0" baseline="0" dirty="0" smtClean="0">
                <a:ln>
                  <a:noFill/>
                </a:ln>
                <a:solidFill>
                  <a:srgbClr val="000000"/>
                </a:solidFill>
                <a:effectLst/>
                <a:latin typeface="Tw Cen MT" panose="020B0602020104020603" pitchFamily="34" charset="0"/>
              </a:rPr>
              <a:t>Carry an independent caseload of non-complex surgical patients, including assessment on day one post-operatively.</a:t>
            </a:r>
          </a:p>
          <a:p>
            <a:pPr marL="0" marR="0" lvl="0" indent="0" algn="l" defTabSz="914400" rtl="0" eaLnBrk="0" fontAlgn="base" latinLnBrk="0" hangingPunct="0">
              <a:lnSpc>
                <a:spcPct val="100000"/>
              </a:lnSpc>
              <a:spcBef>
                <a:spcPct val="0"/>
              </a:spcBef>
              <a:spcAft>
                <a:spcPct val="0"/>
              </a:spcAft>
              <a:buClrTx/>
              <a:buSzPts val="3200"/>
              <a:buFont typeface="Symbol" panose="05050102010706020507" pitchFamily="18" charset="2"/>
              <a:buChar char="¨"/>
              <a:tabLst/>
            </a:pPr>
            <a:r>
              <a:rPr kumimoji="0" lang="en-GB" altLang="en-US" sz="1200" b="0" i="0" u="none" strike="noStrike" cap="none" normalizeH="0" baseline="0" dirty="0" smtClean="0">
                <a:ln>
                  <a:noFill/>
                </a:ln>
                <a:solidFill>
                  <a:srgbClr val="000000"/>
                </a:solidFill>
                <a:effectLst/>
                <a:latin typeface="Tw Cen MT" panose="020B0602020104020603" pitchFamily="34" charset="0"/>
              </a:rPr>
              <a:t>Assist in the delivery of individualised rehabilitation sessions for long term patients.</a:t>
            </a:r>
          </a:p>
          <a:p>
            <a:pPr marL="0" marR="0" lvl="0" indent="0" algn="l" defTabSz="914400" rtl="0" eaLnBrk="0" fontAlgn="base" latinLnBrk="0" hangingPunct="0">
              <a:lnSpc>
                <a:spcPct val="100000"/>
              </a:lnSpc>
              <a:spcBef>
                <a:spcPct val="0"/>
              </a:spcBef>
              <a:spcAft>
                <a:spcPct val="0"/>
              </a:spcAft>
              <a:buClrTx/>
              <a:buSzPts val="3200"/>
              <a:buFont typeface="Symbol" panose="05050102010706020507" pitchFamily="18" charset="2"/>
              <a:buChar char="¨"/>
              <a:tabLst/>
            </a:pPr>
            <a:r>
              <a:rPr kumimoji="0" lang="en-GB" altLang="en-US" sz="1200" b="0" i="0" u="none" strike="noStrike" cap="none" normalizeH="0" baseline="0" dirty="0" smtClean="0">
                <a:ln>
                  <a:noFill/>
                </a:ln>
                <a:solidFill>
                  <a:srgbClr val="000000"/>
                </a:solidFill>
                <a:effectLst/>
                <a:latin typeface="Tw Cen MT" panose="020B0602020104020603" pitchFamily="34" charset="0"/>
              </a:rPr>
              <a:t>Supervise exercise programmes with long term patients.</a:t>
            </a:r>
          </a:p>
          <a:p>
            <a:endParaRPr lang="en-GB" dirty="0"/>
          </a:p>
        </p:txBody>
      </p:sp>
      <p:sp>
        <p:nvSpPr>
          <p:cNvPr id="4" name="Slide Number Placeholder 3"/>
          <p:cNvSpPr>
            <a:spLocks noGrp="1"/>
          </p:cNvSpPr>
          <p:nvPr>
            <p:ph type="sldNum" sz="quarter" idx="10"/>
          </p:nvPr>
        </p:nvSpPr>
        <p:spPr/>
        <p:txBody>
          <a:bodyPr/>
          <a:lstStyle/>
          <a:p>
            <a:fld id="{AA511CEE-1E84-477B-BE60-7057BDFDBC45}" type="slidenum">
              <a:rPr lang="en-GB" smtClean="0"/>
              <a:t>7</a:t>
            </a:fld>
            <a:endParaRPr lang="en-GB"/>
          </a:p>
        </p:txBody>
      </p:sp>
    </p:spTree>
    <p:extLst>
      <p:ext uri="{BB962C8B-B14F-4D97-AF65-F5344CB8AC3E}">
        <p14:creationId xmlns:p14="http://schemas.microsoft.com/office/powerpoint/2010/main" val="2890433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511CEE-1E84-477B-BE60-7057BDFDBC45}" type="slidenum">
              <a:rPr lang="en-GB" smtClean="0"/>
              <a:t>8</a:t>
            </a:fld>
            <a:endParaRPr lang="en-GB"/>
          </a:p>
        </p:txBody>
      </p:sp>
    </p:spTree>
    <p:extLst>
      <p:ext uri="{BB962C8B-B14F-4D97-AF65-F5344CB8AC3E}">
        <p14:creationId xmlns:p14="http://schemas.microsoft.com/office/powerpoint/2010/main" val="189968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Goals,</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AA511CEE-1E84-477B-BE60-7057BDFDBC45}" type="slidenum">
              <a:rPr lang="en-GB" smtClean="0"/>
              <a:t>9</a:t>
            </a:fld>
            <a:endParaRPr lang="en-GB"/>
          </a:p>
        </p:txBody>
      </p:sp>
    </p:spTree>
    <p:extLst>
      <p:ext uri="{BB962C8B-B14F-4D97-AF65-F5344CB8AC3E}">
        <p14:creationId xmlns:p14="http://schemas.microsoft.com/office/powerpoint/2010/main" val="1705739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511CEE-1E84-477B-BE60-7057BDFDBC45}" type="slidenum">
              <a:rPr lang="en-GB" smtClean="0"/>
              <a:t>10</a:t>
            </a:fld>
            <a:endParaRPr lang="en-GB"/>
          </a:p>
        </p:txBody>
      </p:sp>
    </p:spTree>
    <p:extLst>
      <p:ext uri="{BB962C8B-B14F-4D97-AF65-F5344CB8AC3E}">
        <p14:creationId xmlns:p14="http://schemas.microsoft.com/office/powerpoint/2010/main" val="233625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KN example</a:t>
            </a:r>
          </a:p>
          <a:p>
            <a:r>
              <a:rPr lang="en-GB" i="1" dirty="0" smtClean="0"/>
              <a:t>54 year old</a:t>
            </a:r>
          </a:p>
          <a:p>
            <a:r>
              <a:rPr lang="en-GB" i="1" dirty="0" smtClean="0"/>
              <a:t>Fit and well Separated</a:t>
            </a:r>
          </a:p>
          <a:p>
            <a:r>
              <a:rPr lang="en-GB" i="1" dirty="0" smtClean="0"/>
              <a:t>Lives with son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smtClean="0"/>
              <a:t>Severe necrotising pancreatitis; 112 days on ICCU, 95 days with a tracheostomy</a:t>
            </a:r>
          </a:p>
          <a:p>
            <a:endParaRPr lang="en-GB" dirty="0" smtClean="0"/>
          </a:p>
          <a:p>
            <a:r>
              <a:rPr lang="en-GB" dirty="0" smtClean="0"/>
              <a:t>Psychology (ongoing), and joint working</a:t>
            </a:r>
          </a:p>
          <a:p>
            <a:r>
              <a:rPr lang="en-GB" dirty="0" smtClean="0"/>
              <a:t>Joint working with ward physio team, and K’s son</a:t>
            </a:r>
          </a:p>
          <a:p>
            <a:r>
              <a:rPr lang="en-GB" dirty="0" smtClean="0"/>
              <a:t>Regular visits from RaCI team</a:t>
            </a:r>
          </a:p>
          <a:p>
            <a:r>
              <a:rPr lang="en-GB" dirty="0" smtClean="0"/>
              <a:t>Trips outside</a:t>
            </a:r>
          </a:p>
          <a:p>
            <a:r>
              <a:rPr lang="en-GB" dirty="0" smtClean="0"/>
              <a:t>Gym</a:t>
            </a:r>
          </a:p>
          <a:p>
            <a:endParaRPr lang="en-GB" dirty="0"/>
          </a:p>
        </p:txBody>
      </p:sp>
      <p:sp>
        <p:nvSpPr>
          <p:cNvPr id="4" name="Slide Number Placeholder 3"/>
          <p:cNvSpPr>
            <a:spLocks noGrp="1"/>
          </p:cNvSpPr>
          <p:nvPr>
            <p:ph type="sldNum" sz="quarter" idx="10"/>
          </p:nvPr>
        </p:nvSpPr>
        <p:spPr/>
        <p:txBody>
          <a:bodyPr/>
          <a:lstStyle/>
          <a:p>
            <a:fld id="{AA511CEE-1E84-477B-BE60-7057BDFDBC45}" type="slidenum">
              <a:rPr lang="en-GB" smtClean="0"/>
              <a:t>11</a:t>
            </a:fld>
            <a:endParaRPr lang="en-GB"/>
          </a:p>
        </p:txBody>
      </p:sp>
    </p:spTree>
    <p:extLst>
      <p:ext uri="{BB962C8B-B14F-4D97-AF65-F5344CB8AC3E}">
        <p14:creationId xmlns:p14="http://schemas.microsoft.com/office/powerpoint/2010/main" val="915968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Fatigue</a:t>
            </a:r>
          </a:p>
          <a:p>
            <a:r>
              <a:rPr lang="en-GB" dirty="0" smtClean="0"/>
              <a:t>Traumatic memories</a:t>
            </a:r>
          </a:p>
          <a:p>
            <a:r>
              <a:rPr lang="en-GB" dirty="0" smtClean="0"/>
              <a:t>Persistent global weakness</a:t>
            </a:r>
          </a:p>
          <a:p>
            <a:r>
              <a:rPr lang="en-GB" dirty="0" smtClean="0"/>
              <a:t>Ongoing complex family situation</a:t>
            </a:r>
          </a:p>
          <a:p>
            <a:endParaRPr lang="en-GB" dirty="0" smtClean="0"/>
          </a:p>
          <a:p>
            <a:r>
              <a:rPr lang="en-GB" dirty="0" smtClean="0"/>
              <a:t>However,</a:t>
            </a:r>
          </a:p>
          <a:p>
            <a:r>
              <a:rPr lang="en-GB" dirty="0" smtClean="0"/>
              <a:t>Motivated+++</a:t>
            </a:r>
          </a:p>
          <a:p>
            <a:r>
              <a:rPr lang="en-GB" dirty="0" smtClean="0"/>
              <a:t>Looking to the future</a:t>
            </a:r>
          </a:p>
          <a:p>
            <a:endParaRPr lang="en-GB" dirty="0" smtClean="0"/>
          </a:p>
          <a:p>
            <a:r>
              <a:rPr lang="en-GB" dirty="0" smtClean="0"/>
              <a:t>Psychology (ongoing), and joint working</a:t>
            </a:r>
          </a:p>
          <a:p>
            <a:r>
              <a:rPr lang="en-GB" dirty="0" smtClean="0"/>
              <a:t>Joint working with ward physio team, and K’s son</a:t>
            </a:r>
          </a:p>
          <a:p>
            <a:r>
              <a:rPr lang="en-GB" dirty="0" smtClean="0"/>
              <a:t>Regular visits from RaCI team</a:t>
            </a:r>
          </a:p>
          <a:p>
            <a:r>
              <a:rPr lang="en-GB" dirty="0" smtClean="0"/>
              <a:t>Trips outside</a:t>
            </a:r>
          </a:p>
          <a:p>
            <a:r>
              <a:rPr lang="en-GB" dirty="0" smtClean="0"/>
              <a:t>Gym</a:t>
            </a:r>
          </a:p>
          <a:p>
            <a:endParaRPr lang="en-GB" dirty="0"/>
          </a:p>
        </p:txBody>
      </p:sp>
      <p:sp>
        <p:nvSpPr>
          <p:cNvPr id="4" name="Slide Number Placeholder 3"/>
          <p:cNvSpPr>
            <a:spLocks noGrp="1"/>
          </p:cNvSpPr>
          <p:nvPr>
            <p:ph type="sldNum" sz="quarter" idx="10"/>
          </p:nvPr>
        </p:nvSpPr>
        <p:spPr/>
        <p:txBody>
          <a:bodyPr/>
          <a:lstStyle/>
          <a:p>
            <a:fld id="{AA511CEE-1E84-477B-BE60-7057BDFDBC45}" type="slidenum">
              <a:rPr lang="en-GB" smtClean="0"/>
              <a:t>12</a:t>
            </a:fld>
            <a:endParaRPr lang="en-GB"/>
          </a:p>
        </p:txBody>
      </p:sp>
    </p:spTree>
    <p:extLst>
      <p:ext uri="{BB962C8B-B14F-4D97-AF65-F5344CB8AC3E}">
        <p14:creationId xmlns:p14="http://schemas.microsoft.com/office/powerpoint/2010/main" val="1962640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8481EB6-9D4E-4685-A8AF-AEDA0413480B}" type="datetimeFigureOut">
              <a:rPr lang="en-GB" smtClean="0"/>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74843F-9B2C-4ED6-B8D4-818E0062D8CE}" type="slidenum">
              <a:rPr lang="en-GB" smtClean="0"/>
              <a:t>‹#›</a:t>
            </a:fld>
            <a:endParaRPr lang="en-GB"/>
          </a:p>
        </p:txBody>
      </p:sp>
    </p:spTree>
    <p:extLst>
      <p:ext uri="{BB962C8B-B14F-4D97-AF65-F5344CB8AC3E}">
        <p14:creationId xmlns:p14="http://schemas.microsoft.com/office/powerpoint/2010/main" val="428176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481EB6-9D4E-4685-A8AF-AEDA0413480B}" type="datetimeFigureOut">
              <a:rPr lang="en-GB" smtClean="0"/>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74843F-9B2C-4ED6-B8D4-818E0062D8CE}" type="slidenum">
              <a:rPr lang="en-GB" smtClean="0"/>
              <a:t>‹#›</a:t>
            </a:fld>
            <a:endParaRPr lang="en-GB"/>
          </a:p>
        </p:txBody>
      </p:sp>
    </p:spTree>
    <p:extLst>
      <p:ext uri="{BB962C8B-B14F-4D97-AF65-F5344CB8AC3E}">
        <p14:creationId xmlns:p14="http://schemas.microsoft.com/office/powerpoint/2010/main" val="3526885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481EB6-9D4E-4685-A8AF-AEDA0413480B}" type="datetimeFigureOut">
              <a:rPr lang="en-GB" smtClean="0"/>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74843F-9B2C-4ED6-B8D4-818E0062D8CE}" type="slidenum">
              <a:rPr lang="en-GB" smtClean="0"/>
              <a:t>‹#›</a:t>
            </a:fld>
            <a:endParaRPr lang="en-GB"/>
          </a:p>
        </p:txBody>
      </p:sp>
    </p:spTree>
    <p:extLst>
      <p:ext uri="{BB962C8B-B14F-4D97-AF65-F5344CB8AC3E}">
        <p14:creationId xmlns:p14="http://schemas.microsoft.com/office/powerpoint/2010/main" val="2310737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481EB6-9D4E-4685-A8AF-AEDA0413480B}" type="datetimeFigureOut">
              <a:rPr lang="en-GB" smtClean="0"/>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74843F-9B2C-4ED6-B8D4-818E0062D8CE}" type="slidenum">
              <a:rPr lang="en-GB" smtClean="0"/>
              <a:t>‹#›</a:t>
            </a:fld>
            <a:endParaRPr lang="en-GB"/>
          </a:p>
        </p:txBody>
      </p:sp>
    </p:spTree>
    <p:extLst>
      <p:ext uri="{BB962C8B-B14F-4D97-AF65-F5344CB8AC3E}">
        <p14:creationId xmlns:p14="http://schemas.microsoft.com/office/powerpoint/2010/main" val="2756811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481EB6-9D4E-4685-A8AF-AEDA0413480B}" type="datetimeFigureOut">
              <a:rPr lang="en-GB" smtClean="0"/>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74843F-9B2C-4ED6-B8D4-818E0062D8CE}" type="slidenum">
              <a:rPr lang="en-GB" smtClean="0"/>
              <a:t>‹#›</a:t>
            </a:fld>
            <a:endParaRPr lang="en-GB"/>
          </a:p>
        </p:txBody>
      </p:sp>
    </p:spTree>
    <p:extLst>
      <p:ext uri="{BB962C8B-B14F-4D97-AF65-F5344CB8AC3E}">
        <p14:creationId xmlns:p14="http://schemas.microsoft.com/office/powerpoint/2010/main" val="18631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8481EB6-9D4E-4685-A8AF-AEDA0413480B}" type="datetimeFigureOut">
              <a:rPr lang="en-GB" smtClean="0"/>
              <a:t>28/01/2020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74843F-9B2C-4ED6-B8D4-818E0062D8CE}" type="slidenum">
              <a:rPr lang="en-GB" smtClean="0"/>
              <a:t>‹#›</a:t>
            </a:fld>
            <a:endParaRPr lang="en-GB"/>
          </a:p>
        </p:txBody>
      </p:sp>
    </p:spTree>
    <p:extLst>
      <p:ext uri="{BB962C8B-B14F-4D97-AF65-F5344CB8AC3E}">
        <p14:creationId xmlns:p14="http://schemas.microsoft.com/office/powerpoint/2010/main" val="1049974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8481EB6-9D4E-4685-A8AF-AEDA0413480B}" type="datetimeFigureOut">
              <a:rPr lang="en-GB" smtClean="0"/>
              <a:t>28/01/2020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74843F-9B2C-4ED6-B8D4-818E0062D8CE}" type="slidenum">
              <a:rPr lang="en-GB" smtClean="0"/>
              <a:t>‹#›</a:t>
            </a:fld>
            <a:endParaRPr lang="en-GB"/>
          </a:p>
        </p:txBody>
      </p:sp>
    </p:spTree>
    <p:extLst>
      <p:ext uri="{BB962C8B-B14F-4D97-AF65-F5344CB8AC3E}">
        <p14:creationId xmlns:p14="http://schemas.microsoft.com/office/powerpoint/2010/main" val="2452445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8481EB6-9D4E-4685-A8AF-AEDA0413480B}" type="datetimeFigureOut">
              <a:rPr lang="en-GB" smtClean="0"/>
              <a:t>28/01/2020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74843F-9B2C-4ED6-B8D4-818E0062D8CE}" type="slidenum">
              <a:rPr lang="en-GB" smtClean="0"/>
              <a:t>‹#›</a:t>
            </a:fld>
            <a:endParaRPr lang="en-GB"/>
          </a:p>
        </p:txBody>
      </p:sp>
    </p:spTree>
    <p:extLst>
      <p:ext uri="{BB962C8B-B14F-4D97-AF65-F5344CB8AC3E}">
        <p14:creationId xmlns:p14="http://schemas.microsoft.com/office/powerpoint/2010/main" val="2436290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81EB6-9D4E-4685-A8AF-AEDA0413480B}" type="datetimeFigureOut">
              <a:rPr lang="en-GB" smtClean="0"/>
              <a:t>28/01/2020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74843F-9B2C-4ED6-B8D4-818E0062D8CE}" type="slidenum">
              <a:rPr lang="en-GB" smtClean="0"/>
              <a:t>‹#›</a:t>
            </a:fld>
            <a:endParaRPr lang="en-GB"/>
          </a:p>
        </p:txBody>
      </p:sp>
    </p:spTree>
    <p:extLst>
      <p:ext uri="{BB962C8B-B14F-4D97-AF65-F5344CB8AC3E}">
        <p14:creationId xmlns:p14="http://schemas.microsoft.com/office/powerpoint/2010/main" val="3862231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481EB6-9D4E-4685-A8AF-AEDA0413480B}" type="datetimeFigureOut">
              <a:rPr lang="en-GB" smtClean="0"/>
              <a:t>28/01/2020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74843F-9B2C-4ED6-B8D4-818E0062D8CE}" type="slidenum">
              <a:rPr lang="en-GB" smtClean="0"/>
              <a:t>‹#›</a:t>
            </a:fld>
            <a:endParaRPr lang="en-GB"/>
          </a:p>
        </p:txBody>
      </p:sp>
    </p:spTree>
    <p:extLst>
      <p:ext uri="{BB962C8B-B14F-4D97-AF65-F5344CB8AC3E}">
        <p14:creationId xmlns:p14="http://schemas.microsoft.com/office/powerpoint/2010/main" val="2221399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481EB6-9D4E-4685-A8AF-AEDA0413480B}" type="datetimeFigureOut">
              <a:rPr lang="en-GB" smtClean="0"/>
              <a:t>28/01/2020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74843F-9B2C-4ED6-B8D4-818E0062D8CE}" type="slidenum">
              <a:rPr lang="en-GB" smtClean="0"/>
              <a:t>‹#›</a:t>
            </a:fld>
            <a:endParaRPr lang="en-GB"/>
          </a:p>
        </p:txBody>
      </p:sp>
    </p:spTree>
    <p:extLst>
      <p:ext uri="{BB962C8B-B14F-4D97-AF65-F5344CB8AC3E}">
        <p14:creationId xmlns:p14="http://schemas.microsoft.com/office/powerpoint/2010/main" val="2054833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81EB6-9D4E-4685-A8AF-AEDA0413480B}" type="datetimeFigureOut">
              <a:rPr lang="en-GB" smtClean="0"/>
              <a:t>28/01/2020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4843F-9B2C-4ED6-B8D4-818E0062D8CE}" type="slidenum">
              <a:rPr lang="en-GB" smtClean="0"/>
              <a:t>‹#›</a:t>
            </a:fld>
            <a:endParaRPr lang="en-GB"/>
          </a:p>
        </p:txBody>
      </p:sp>
    </p:spTree>
    <p:extLst>
      <p:ext uri="{BB962C8B-B14F-4D97-AF65-F5344CB8AC3E}">
        <p14:creationId xmlns:p14="http://schemas.microsoft.com/office/powerpoint/2010/main" val="3859816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21.png"/><Relationship Id="rId5" Type="http://schemas.openxmlformats.org/officeDocument/2006/relationships/diagramQuickStyle" Target="../diagrams/quickStyle4.xml"/><Relationship Id="rId10" Type="http://schemas.openxmlformats.org/officeDocument/2006/relationships/image" Target="../media/image20.png"/><Relationship Id="rId4" Type="http://schemas.openxmlformats.org/officeDocument/2006/relationships/diagramLayout" Target="../diagrams/layout4.xm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image" Target="../media/image24.png"/><Relationship Id="rId5" Type="http://schemas.openxmlformats.org/officeDocument/2006/relationships/diagramQuickStyle" Target="../diagrams/quickStyle5.xml"/><Relationship Id="rId10" Type="http://schemas.openxmlformats.org/officeDocument/2006/relationships/image" Target="../media/image23.png"/><Relationship Id="rId4" Type="http://schemas.openxmlformats.org/officeDocument/2006/relationships/diagramLayout" Target="../diagrams/layout5.xml"/><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image" Target="../media/image30.png"/><Relationship Id="rId5" Type="http://schemas.openxmlformats.org/officeDocument/2006/relationships/diagramQuickStyle" Target="../diagrams/quickStyle6.xml"/><Relationship Id="rId10" Type="http://schemas.openxmlformats.org/officeDocument/2006/relationships/image" Target="../media/image29.png"/><Relationship Id="rId4" Type="http://schemas.openxmlformats.org/officeDocument/2006/relationships/diagramLayout" Target="../diagrams/layout6.xml"/><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800" dirty="0" smtClean="0"/>
              <a:t>Creating a Rehabilitation after Critical Illness pathway</a:t>
            </a:r>
            <a:endParaRPr lang="en-GB" sz="4800" dirty="0"/>
          </a:p>
        </p:txBody>
      </p:sp>
      <p:sp>
        <p:nvSpPr>
          <p:cNvPr id="3" name="Subtitle 2"/>
          <p:cNvSpPr>
            <a:spLocks noGrp="1"/>
          </p:cNvSpPr>
          <p:nvPr>
            <p:ph type="subTitle" idx="1"/>
          </p:nvPr>
        </p:nvSpPr>
        <p:spPr>
          <a:xfrm>
            <a:off x="1524000" y="5714999"/>
            <a:ext cx="9144000" cy="1003853"/>
          </a:xfrm>
        </p:spPr>
        <p:txBody>
          <a:bodyPr>
            <a:normAutofit/>
          </a:bodyPr>
          <a:lstStyle/>
          <a:p>
            <a:r>
              <a:rPr lang="en-GB" sz="2600" dirty="0" smtClean="0"/>
              <a:t>Helen Sanger MSc. BSc.</a:t>
            </a:r>
          </a:p>
          <a:p>
            <a:r>
              <a:rPr lang="en-GB" sz="2600" dirty="0" smtClean="0"/>
              <a:t>Advanced Physiotherapist in Rehabilitation after Critical Illness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502" t="13405" r="3783" b="10634"/>
          <a:stretch/>
        </p:blipFill>
        <p:spPr>
          <a:xfrm>
            <a:off x="7455877" y="79513"/>
            <a:ext cx="4630106" cy="1041773"/>
          </a:xfrm>
          <a:prstGeom prst="rect">
            <a:avLst/>
          </a:prstGeom>
        </p:spPr>
      </p:pic>
      <p:pic>
        <p:nvPicPr>
          <p:cNvPr id="5"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25" y="79513"/>
            <a:ext cx="5437103" cy="104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auto">
          <a:xfrm>
            <a:off x="0" y="1241725"/>
            <a:ext cx="12192000" cy="0"/>
          </a:xfrm>
          <a:prstGeom prst="line">
            <a:avLst/>
          </a:prstGeom>
          <a:noFill/>
          <a:ln w="28575">
            <a:solidFill>
              <a:srgbClr val="FF9900"/>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de-DE"/>
          </a:p>
        </p:txBody>
      </p:sp>
      <p:sp>
        <p:nvSpPr>
          <p:cNvPr id="8" name="Rectangle 7"/>
          <p:cNvSpPr/>
          <p:nvPr/>
        </p:nvSpPr>
        <p:spPr>
          <a:xfrm>
            <a:off x="2704756" y="3628506"/>
            <a:ext cx="6782487" cy="461665"/>
          </a:xfrm>
          <a:prstGeom prst="rect">
            <a:avLst/>
          </a:prstGeom>
        </p:spPr>
        <p:txBody>
          <a:bodyPr wrap="square">
            <a:spAutoFit/>
          </a:bodyPr>
          <a:lstStyle/>
          <a:p>
            <a:r>
              <a:rPr lang="en-GB" sz="2400" i="1" dirty="0"/>
              <a:t>A novel way of ‘funding’ an ICU follow-up service?</a:t>
            </a:r>
            <a:endParaRPr lang="en-GB" sz="2400" dirty="0"/>
          </a:p>
        </p:txBody>
      </p:sp>
    </p:spTree>
    <p:extLst>
      <p:ext uri="{BB962C8B-B14F-4D97-AF65-F5344CB8AC3E}">
        <p14:creationId xmlns:p14="http://schemas.microsoft.com/office/powerpoint/2010/main" val="793503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51395067"/>
              </p:ext>
            </p:extLst>
          </p:nvPr>
        </p:nvGraphicFramePr>
        <p:xfrm>
          <a:off x="1399589" y="218660"/>
          <a:ext cx="9533454" cy="6432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6561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824669428"/>
              </p:ext>
            </p:extLst>
          </p:nvPr>
        </p:nvGraphicFramePr>
        <p:xfrm>
          <a:off x="367906" y="-178905"/>
          <a:ext cx="3240000" cy="234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https://cdn.vectorstock.com/i/thumb-large/69/94/young-man-walking-with-his-dog-colorful-cartoon-vector-1907699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968" y="2331647"/>
            <a:ext cx="22669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9"/>
          <a:stretch>
            <a:fillRect/>
          </a:stretch>
        </p:blipFill>
        <p:spPr>
          <a:xfrm>
            <a:off x="3607906" y="2797880"/>
            <a:ext cx="2000702" cy="1448784"/>
          </a:xfrm>
          <a:prstGeom prst="rect">
            <a:avLst/>
          </a:prstGeom>
        </p:spPr>
      </p:pic>
      <p:pic>
        <p:nvPicPr>
          <p:cNvPr id="9" name="Picture 8"/>
          <p:cNvPicPr>
            <a:picLocks noChangeAspect="1"/>
          </p:cNvPicPr>
          <p:nvPr/>
        </p:nvPicPr>
        <p:blipFill rotWithShape="1">
          <a:blip r:embed="rId10"/>
          <a:srcRect b="16137"/>
          <a:stretch/>
        </p:blipFill>
        <p:spPr>
          <a:xfrm>
            <a:off x="6498596" y="2680798"/>
            <a:ext cx="2010056" cy="1565866"/>
          </a:xfrm>
          <a:prstGeom prst="rect">
            <a:avLst/>
          </a:prstGeom>
        </p:spPr>
      </p:pic>
      <p:pic>
        <p:nvPicPr>
          <p:cNvPr id="10" name="Picture 9"/>
          <p:cNvPicPr>
            <a:picLocks noChangeAspect="1"/>
          </p:cNvPicPr>
          <p:nvPr/>
        </p:nvPicPr>
        <p:blipFill>
          <a:blip r:embed="rId11"/>
          <a:stretch>
            <a:fillRect/>
          </a:stretch>
        </p:blipFill>
        <p:spPr>
          <a:xfrm>
            <a:off x="9398640" y="2550586"/>
            <a:ext cx="1714739" cy="1905266"/>
          </a:xfrm>
          <a:prstGeom prst="rect">
            <a:avLst/>
          </a:prstGeom>
        </p:spPr>
      </p:pic>
    </p:spTree>
    <p:extLst>
      <p:ext uri="{BB962C8B-B14F-4D97-AF65-F5344CB8AC3E}">
        <p14:creationId xmlns:p14="http://schemas.microsoft.com/office/powerpoint/2010/main" val="1218973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031452480"/>
              </p:ext>
            </p:extLst>
          </p:nvPr>
        </p:nvGraphicFramePr>
        <p:xfrm>
          <a:off x="242245" y="-139149"/>
          <a:ext cx="3240000" cy="234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8343302" y="2593047"/>
            <a:ext cx="1505160" cy="1724266"/>
          </a:xfrm>
          <a:prstGeom prst="rect">
            <a:avLst/>
          </a:prstGeom>
        </p:spPr>
      </p:pic>
      <p:pic>
        <p:nvPicPr>
          <p:cNvPr id="6" name="Picture 5"/>
          <p:cNvPicPr>
            <a:picLocks noChangeAspect="1"/>
          </p:cNvPicPr>
          <p:nvPr/>
        </p:nvPicPr>
        <p:blipFill>
          <a:blip r:embed="rId9"/>
          <a:stretch>
            <a:fillRect/>
          </a:stretch>
        </p:blipFill>
        <p:spPr>
          <a:xfrm>
            <a:off x="242245" y="2429451"/>
            <a:ext cx="1714739" cy="1905266"/>
          </a:xfrm>
          <a:prstGeom prst="rect">
            <a:avLst/>
          </a:prstGeom>
        </p:spPr>
      </p:pic>
      <p:pic>
        <p:nvPicPr>
          <p:cNvPr id="7" name="Picture 6"/>
          <p:cNvPicPr>
            <a:picLocks noChangeAspect="1"/>
          </p:cNvPicPr>
          <p:nvPr/>
        </p:nvPicPr>
        <p:blipFill>
          <a:blip r:embed="rId10"/>
          <a:stretch>
            <a:fillRect/>
          </a:stretch>
        </p:blipFill>
        <p:spPr>
          <a:xfrm>
            <a:off x="4645247" y="2477083"/>
            <a:ext cx="1895740" cy="1857634"/>
          </a:xfrm>
          <a:prstGeom prst="rect">
            <a:avLst/>
          </a:prstGeom>
        </p:spPr>
      </p:pic>
      <p:pic>
        <p:nvPicPr>
          <p:cNvPr id="8" name="Picture 7"/>
          <p:cNvPicPr>
            <a:picLocks noChangeAspect="1"/>
          </p:cNvPicPr>
          <p:nvPr/>
        </p:nvPicPr>
        <p:blipFill rotWithShape="1">
          <a:blip r:embed="rId11"/>
          <a:srcRect b="20801"/>
          <a:stretch/>
        </p:blipFill>
        <p:spPr>
          <a:xfrm>
            <a:off x="2329430" y="2636335"/>
            <a:ext cx="1943371" cy="1539130"/>
          </a:xfrm>
          <a:prstGeom prst="rect">
            <a:avLst/>
          </a:prstGeom>
        </p:spPr>
      </p:pic>
      <p:pic>
        <p:nvPicPr>
          <p:cNvPr id="10" name="Picture 9"/>
          <p:cNvPicPr>
            <a:picLocks noChangeAspect="1"/>
          </p:cNvPicPr>
          <p:nvPr/>
        </p:nvPicPr>
        <p:blipFill>
          <a:blip r:embed="rId12"/>
          <a:stretch>
            <a:fillRect/>
          </a:stretch>
        </p:blipFill>
        <p:spPr>
          <a:xfrm>
            <a:off x="6913433" y="2874493"/>
            <a:ext cx="1057423" cy="1200318"/>
          </a:xfrm>
          <a:prstGeom prst="rect">
            <a:avLst/>
          </a:prstGeom>
        </p:spPr>
      </p:pic>
      <p:pic>
        <p:nvPicPr>
          <p:cNvPr id="11" name="Picture 10"/>
          <p:cNvPicPr>
            <a:picLocks noChangeAspect="1"/>
          </p:cNvPicPr>
          <p:nvPr/>
        </p:nvPicPr>
        <p:blipFill rotWithShape="1">
          <a:blip r:embed="rId13"/>
          <a:srcRect b="17173"/>
          <a:stretch/>
        </p:blipFill>
        <p:spPr>
          <a:xfrm>
            <a:off x="10220908" y="2636335"/>
            <a:ext cx="1038370" cy="1578073"/>
          </a:xfrm>
          <a:prstGeom prst="rect">
            <a:avLst/>
          </a:prstGeom>
        </p:spPr>
      </p:pic>
    </p:spTree>
    <p:extLst>
      <p:ext uri="{BB962C8B-B14F-4D97-AF65-F5344CB8AC3E}">
        <p14:creationId xmlns:p14="http://schemas.microsoft.com/office/powerpoint/2010/main" val="1131676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514816761"/>
              </p:ext>
            </p:extLst>
          </p:nvPr>
        </p:nvGraphicFramePr>
        <p:xfrm>
          <a:off x="222367" y="-208721"/>
          <a:ext cx="3240000" cy="234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4509052" y="352616"/>
            <a:ext cx="6096000" cy="369332"/>
          </a:xfrm>
          <a:prstGeom prst="rect">
            <a:avLst/>
          </a:prstGeom>
        </p:spPr>
        <p:txBody>
          <a:bodyPr>
            <a:spAutoFit/>
          </a:bodyPr>
          <a:lstStyle/>
          <a:p>
            <a:endParaRPr lang="en-GB" dirty="0"/>
          </a:p>
        </p:txBody>
      </p:sp>
      <p:pic>
        <p:nvPicPr>
          <p:cNvPr id="4" name="Picture 3"/>
          <p:cNvPicPr>
            <a:picLocks noChangeAspect="1"/>
          </p:cNvPicPr>
          <p:nvPr/>
        </p:nvPicPr>
        <p:blipFill>
          <a:blip r:embed="rId8"/>
          <a:stretch>
            <a:fillRect/>
          </a:stretch>
        </p:blipFill>
        <p:spPr>
          <a:xfrm>
            <a:off x="10183213" y="2453020"/>
            <a:ext cx="1733792" cy="1838582"/>
          </a:xfrm>
          <a:prstGeom prst="rect">
            <a:avLst/>
          </a:prstGeom>
        </p:spPr>
      </p:pic>
      <p:pic>
        <p:nvPicPr>
          <p:cNvPr id="5" name="Picture 4"/>
          <p:cNvPicPr>
            <a:picLocks noChangeAspect="1"/>
          </p:cNvPicPr>
          <p:nvPr/>
        </p:nvPicPr>
        <p:blipFill>
          <a:blip r:embed="rId9"/>
          <a:stretch>
            <a:fillRect/>
          </a:stretch>
        </p:blipFill>
        <p:spPr>
          <a:xfrm>
            <a:off x="5550501" y="2386335"/>
            <a:ext cx="1409897" cy="1819529"/>
          </a:xfrm>
          <a:prstGeom prst="rect">
            <a:avLst/>
          </a:prstGeom>
        </p:spPr>
      </p:pic>
      <p:pic>
        <p:nvPicPr>
          <p:cNvPr id="6" name="Picture 5"/>
          <p:cNvPicPr>
            <a:picLocks noChangeAspect="1"/>
          </p:cNvPicPr>
          <p:nvPr/>
        </p:nvPicPr>
        <p:blipFill>
          <a:blip r:embed="rId10"/>
          <a:stretch>
            <a:fillRect/>
          </a:stretch>
        </p:blipFill>
        <p:spPr>
          <a:xfrm>
            <a:off x="7309567" y="2705468"/>
            <a:ext cx="2524477" cy="1333686"/>
          </a:xfrm>
          <a:prstGeom prst="rect">
            <a:avLst/>
          </a:prstGeom>
        </p:spPr>
      </p:pic>
      <p:pic>
        <p:nvPicPr>
          <p:cNvPr id="7" name="Picture 6"/>
          <p:cNvPicPr>
            <a:picLocks noChangeAspect="1"/>
          </p:cNvPicPr>
          <p:nvPr/>
        </p:nvPicPr>
        <p:blipFill>
          <a:blip r:embed="rId11"/>
          <a:stretch>
            <a:fillRect/>
          </a:stretch>
        </p:blipFill>
        <p:spPr>
          <a:xfrm>
            <a:off x="2086222" y="2238678"/>
            <a:ext cx="3115110" cy="1800476"/>
          </a:xfrm>
          <a:prstGeom prst="rect">
            <a:avLst/>
          </a:prstGeom>
        </p:spPr>
      </p:pic>
      <p:pic>
        <p:nvPicPr>
          <p:cNvPr id="8" name="Picture 7"/>
          <p:cNvPicPr>
            <a:picLocks noChangeAspect="1"/>
          </p:cNvPicPr>
          <p:nvPr/>
        </p:nvPicPr>
        <p:blipFill>
          <a:blip r:embed="rId12"/>
          <a:stretch>
            <a:fillRect/>
          </a:stretch>
        </p:blipFill>
        <p:spPr>
          <a:xfrm>
            <a:off x="222367" y="2553047"/>
            <a:ext cx="1514686" cy="1486107"/>
          </a:xfrm>
          <a:prstGeom prst="rect">
            <a:avLst/>
          </a:prstGeom>
        </p:spPr>
      </p:pic>
    </p:spTree>
    <p:extLst>
      <p:ext uri="{BB962C8B-B14F-4D97-AF65-F5344CB8AC3E}">
        <p14:creationId xmlns:p14="http://schemas.microsoft.com/office/powerpoint/2010/main" val="690426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wadec\AppData\Local\Microsoft\Windows\Temporary Internet Files\Content.Outlook\LUJKOCR1\CAHPO_Canf_Awards_21June17_022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46"/>
          <a:stretch/>
        </p:blipFill>
        <p:spPr bwMode="auto">
          <a:xfrm>
            <a:off x="6996435" y="3657927"/>
            <a:ext cx="4973592" cy="304276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5"/>
          <p:cNvSpPr txBox="1">
            <a:spLocks/>
          </p:cNvSpPr>
          <p:nvPr/>
        </p:nvSpPr>
        <p:spPr>
          <a:xfrm>
            <a:off x="8922936" y="99391"/>
            <a:ext cx="3047091" cy="2346135"/>
          </a:xfrm>
          <a:prstGeom prst="wedgeEllipseCallout">
            <a:avLst>
              <a:gd name="adj1" fmla="val 47759"/>
              <a:gd name="adj2" fmla="val 5479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r">
              <a:buFont typeface="Arial" panose="020B0604020202020204" pitchFamily="34" charset="0"/>
              <a:buNone/>
            </a:pPr>
            <a:r>
              <a:rPr lang="en-GB" sz="1800" dirty="0" smtClean="0"/>
              <a:t>“Excellent service. Delighted to see more input (particularly from physios who understand ICU patients).”</a:t>
            </a:r>
            <a:endParaRPr lang="en-GB" sz="1800" dirty="0"/>
          </a:p>
        </p:txBody>
      </p:sp>
      <p:sp>
        <p:nvSpPr>
          <p:cNvPr id="4" name="Oval Callout 3"/>
          <p:cNvSpPr/>
          <p:nvPr/>
        </p:nvSpPr>
        <p:spPr>
          <a:xfrm>
            <a:off x="6866077" y="1207394"/>
            <a:ext cx="2918899" cy="1978291"/>
          </a:xfrm>
          <a:prstGeom prst="wedgeEllipseCallout">
            <a:avLst>
              <a:gd name="adj1" fmla="val 48362"/>
              <a:gd name="adj2" fmla="val 59452"/>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“Improved MDT communication with increased continuity of senior physio staff.”</a:t>
            </a:r>
            <a:endParaRPr lang="en-GB" dirty="0"/>
          </a:p>
        </p:txBody>
      </p:sp>
      <p:pic>
        <p:nvPicPr>
          <p:cNvPr id="5" name="Picture 4" descr="short clin ass 1"/>
          <p:cNvPicPr/>
          <p:nvPr/>
        </p:nvPicPr>
        <p:blipFill rotWithShape="1">
          <a:blip r:embed="rId4">
            <a:extLst>
              <a:ext uri="{28A0092B-C50C-407E-A947-70E740481C1C}">
                <a14:useLocalDpi xmlns:a14="http://schemas.microsoft.com/office/drawing/2010/main" val="0"/>
              </a:ext>
            </a:extLst>
          </a:blip>
          <a:srcRect l="11210" t="43581" r="4871" b="4902"/>
          <a:stretch/>
        </p:blipFill>
        <p:spPr bwMode="auto">
          <a:xfrm>
            <a:off x="512464" y="4782685"/>
            <a:ext cx="2552281" cy="1567543"/>
          </a:xfrm>
          <a:prstGeom prst="rect">
            <a:avLst/>
          </a:prstGeom>
          <a:noFill/>
          <a:ln>
            <a:noFill/>
          </a:ln>
        </p:spPr>
      </p:pic>
      <p:pic>
        <p:nvPicPr>
          <p:cNvPr id="6" name="Picture 5" descr="short clin ass 2"/>
          <p:cNvPicPr/>
          <p:nvPr/>
        </p:nvPicPr>
        <p:blipFill rotWithShape="1">
          <a:blip r:embed="rId5">
            <a:extLst>
              <a:ext uri="{28A0092B-C50C-407E-A947-70E740481C1C}">
                <a14:useLocalDpi xmlns:a14="http://schemas.microsoft.com/office/drawing/2010/main" val="0"/>
              </a:ext>
            </a:extLst>
          </a:blip>
          <a:srcRect l="11115" t="40608" r="10253" b="3582"/>
          <a:stretch/>
        </p:blipFill>
        <p:spPr bwMode="auto">
          <a:xfrm>
            <a:off x="3834836" y="4717372"/>
            <a:ext cx="2391508" cy="1698171"/>
          </a:xfrm>
          <a:prstGeom prst="rect">
            <a:avLst/>
          </a:prstGeom>
          <a:noFill/>
          <a:ln>
            <a:noFill/>
          </a:ln>
        </p:spPr>
      </p:pic>
      <p:graphicFrame>
        <p:nvGraphicFramePr>
          <p:cNvPr id="7" name="Content Placeholder 3"/>
          <p:cNvGraphicFramePr>
            <a:graphicFrameLocks/>
          </p:cNvGraphicFramePr>
          <p:nvPr>
            <p:extLst>
              <p:ext uri="{D42A27DB-BD31-4B8C-83A1-F6EECF244321}">
                <p14:modId xmlns:p14="http://schemas.microsoft.com/office/powerpoint/2010/main" val="1018116376"/>
              </p:ext>
            </p:extLst>
          </p:nvPr>
        </p:nvGraphicFramePr>
        <p:xfrm>
          <a:off x="316078" y="347480"/>
          <a:ext cx="3933382" cy="3310447"/>
        </p:xfrm>
        <a:graphic>
          <a:graphicData uri="http://schemas.openxmlformats.org/drawingml/2006/chart">
            <c:chart xmlns:c="http://schemas.openxmlformats.org/drawingml/2006/chart" xmlns:r="http://schemas.openxmlformats.org/officeDocument/2006/relationships" r:id="rId6"/>
          </a:graphicData>
        </a:graphic>
      </p:graphicFrame>
      <p:sp>
        <p:nvSpPr>
          <p:cNvPr id="8" name="AutoShape 4"/>
          <p:cNvSpPr>
            <a:spLocks noChangeArrowheads="1"/>
          </p:cNvSpPr>
          <p:nvPr/>
        </p:nvSpPr>
        <p:spPr bwMode="auto">
          <a:xfrm rot="16200000">
            <a:off x="3423782" y="1377007"/>
            <a:ext cx="3310447" cy="889000"/>
          </a:xfrm>
          <a:prstGeom prst="rightArrow">
            <a:avLst>
              <a:gd name="adj1" fmla="val 50000"/>
              <a:gd name="adj2" fmla="val 54286"/>
            </a:avLst>
          </a:prstGeom>
          <a:solidFill>
            <a:schemeClr val="accent3"/>
          </a:solidFill>
          <a:ln w="25400" algn="ctr">
            <a:solidFill>
              <a:schemeClr val="accent3"/>
            </a:solidFill>
            <a:miter lim="800000"/>
            <a:headEnd/>
            <a:tailEnd/>
          </a:ln>
          <a:effectLst/>
          <a:extLst/>
        </p:spPr>
        <p:txBody>
          <a:bodyPr vert="horz" wrap="square" lIns="36576" tIns="36576" rIns="36576" bIns="36576" numCol="1" anchor="t" anchorCtr="0" compatLnSpc="1">
            <a:prstTxWarp prst="textNoShape">
              <a:avLst/>
            </a:prstTxWarp>
          </a:bodyPr>
          <a:lstStyle/>
          <a:p>
            <a:r>
              <a:rPr lang="en-GB" dirty="0" smtClean="0"/>
              <a:t>    </a:t>
            </a:r>
            <a:r>
              <a:rPr lang="en-GB" b="1" dirty="0" smtClean="0">
                <a:solidFill>
                  <a:schemeClr val="accent5">
                    <a:lumMod val="50000"/>
                  </a:schemeClr>
                </a:solidFill>
              </a:rPr>
              <a:t>Surgical admissions:     11.3%</a:t>
            </a:r>
            <a:endParaRPr lang="en-GB" b="1" dirty="0">
              <a:solidFill>
                <a:schemeClr val="accent5">
                  <a:lumMod val="50000"/>
                </a:schemeClr>
              </a:solidFill>
            </a:endParaRPr>
          </a:p>
        </p:txBody>
      </p:sp>
      <p:sp>
        <p:nvSpPr>
          <p:cNvPr id="9" name="AutoShape 4"/>
          <p:cNvSpPr>
            <a:spLocks noChangeArrowheads="1"/>
          </p:cNvSpPr>
          <p:nvPr/>
        </p:nvSpPr>
        <p:spPr bwMode="auto">
          <a:xfrm rot="5400000">
            <a:off x="4511666" y="1377007"/>
            <a:ext cx="3310448" cy="889000"/>
          </a:xfrm>
          <a:prstGeom prst="rightArrow">
            <a:avLst>
              <a:gd name="adj1" fmla="val 50000"/>
              <a:gd name="adj2" fmla="val 54286"/>
            </a:avLst>
          </a:prstGeom>
          <a:solidFill>
            <a:schemeClr val="accent4"/>
          </a:solidFill>
          <a:ln w="25400" algn="ctr">
            <a:solidFill>
              <a:schemeClr val="accent4"/>
            </a:solidFill>
            <a:miter lim="800000"/>
            <a:headEnd/>
            <a:tailEnd/>
          </a:ln>
          <a:effectLst/>
          <a:extLst/>
        </p:spPr>
        <p:txBody>
          <a:bodyPr vert="horz" wrap="square" lIns="36576" tIns="36576" rIns="36576" bIns="36576" numCol="1" anchor="t" anchorCtr="0" compatLnSpc="1">
            <a:prstTxWarp prst="textNoShape">
              <a:avLst/>
            </a:prstTxWarp>
          </a:bodyPr>
          <a:lstStyle/>
          <a:p>
            <a:r>
              <a:rPr lang="en-GB" b="1" dirty="0" smtClean="0">
                <a:solidFill>
                  <a:schemeClr val="accent5">
                    <a:lumMod val="50000"/>
                  </a:schemeClr>
                </a:solidFill>
              </a:rPr>
              <a:t>    Surgical LOS :    9.3%</a:t>
            </a:r>
            <a:endParaRPr lang="en-GB" b="1" dirty="0">
              <a:solidFill>
                <a:schemeClr val="accent5">
                  <a:lumMod val="50000"/>
                </a:schemeClr>
              </a:solidFill>
            </a:endParaRPr>
          </a:p>
        </p:txBody>
      </p:sp>
      <p:sp>
        <p:nvSpPr>
          <p:cNvPr id="10" name="TextBox 9"/>
          <p:cNvSpPr txBox="1"/>
          <p:nvPr/>
        </p:nvSpPr>
        <p:spPr>
          <a:xfrm>
            <a:off x="321383" y="4263952"/>
            <a:ext cx="6675052" cy="369332"/>
          </a:xfrm>
          <a:prstGeom prst="rect">
            <a:avLst/>
          </a:prstGeom>
          <a:noFill/>
        </p:spPr>
        <p:txBody>
          <a:bodyPr wrap="square" rtlCol="0">
            <a:spAutoFit/>
          </a:bodyPr>
          <a:lstStyle/>
          <a:p>
            <a:r>
              <a:rPr lang="en-GB" b="1" dirty="0" smtClean="0">
                <a:solidFill>
                  <a:schemeClr val="accent3">
                    <a:lumMod val="50000"/>
                  </a:schemeClr>
                </a:solidFill>
              </a:rPr>
              <a:t>Initial rehab assessments completed within 24 hours of admission</a:t>
            </a:r>
            <a:endParaRPr lang="en-GB" b="1" dirty="0">
              <a:solidFill>
                <a:schemeClr val="accent3">
                  <a:lumMod val="50000"/>
                </a:schemeClr>
              </a:solidFill>
            </a:endParaRPr>
          </a:p>
        </p:txBody>
      </p:sp>
      <p:sp>
        <p:nvSpPr>
          <p:cNvPr id="11" name="TextBox 10"/>
          <p:cNvSpPr txBox="1"/>
          <p:nvPr/>
        </p:nvSpPr>
        <p:spPr>
          <a:xfrm>
            <a:off x="1266089" y="6331364"/>
            <a:ext cx="1045029" cy="307777"/>
          </a:xfrm>
          <a:prstGeom prst="rect">
            <a:avLst/>
          </a:prstGeom>
          <a:noFill/>
        </p:spPr>
        <p:txBody>
          <a:bodyPr wrap="square" rtlCol="0">
            <a:spAutoFit/>
          </a:bodyPr>
          <a:lstStyle/>
          <a:p>
            <a:r>
              <a:rPr lang="en-GB" sz="1400" dirty="0" smtClean="0"/>
              <a:t>Pre-PAP</a:t>
            </a:r>
            <a:endParaRPr lang="en-GB" sz="1400" dirty="0"/>
          </a:p>
        </p:txBody>
      </p:sp>
      <p:sp>
        <p:nvSpPr>
          <p:cNvPr id="12" name="TextBox 11"/>
          <p:cNvSpPr txBox="1"/>
          <p:nvPr/>
        </p:nvSpPr>
        <p:spPr>
          <a:xfrm>
            <a:off x="4518125" y="6350228"/>
            <a:ext cx="1597688" cy="307777"/>
          </a:xfrm>
          <a:prstGeom prst="rect">
            <a:avLst/>
          </a:prstGeom>
          <a:noFill/>
        </p:spPr>
        <p:txBody>
          <a:bodyPr wrap="square" rtlCol="0">
            <a:spAutoFit/>
          </a:bodyPr>
          <a:lstStyle/>
          <a:p>
            <a:r>
              <a:rPr lang="en-GB" sz="1400" dirty="0" smtClean="0"/>
              <a:t>With PAP</a:t>
            </a:r>
            <a:endParaRPr lang="en-GB" sz="1400" dirty="0"/>
          </a:p>
        </p:txBody>
      </p:sp>
    </p:spTree>
    <p:extLst>
      <p:ext uri="{BB962C8B-B14F-4D97-AF65-F5344CB8AC3E}">
        <p14:creationId xmlns:p14="http://schemas.microsoft.com/office/powerpoint/2010/main" val="1726522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15543.pcdn.co/wp-content/uploads/2014/08/Angkor-Wat-Reflection-Siem-Reap-Cambodia.jpg"/>
          <p:cNvPicPr>
            <a:picLocks noChangeAspect="1" noChangeArrowheads="1"/>
          </p:cNvPicPr>
          <p:nvPr/>
        </p:nvPicPr>
        <p:blipFill rotWithShape="1">
          <a:blip r:embed="rId3">
            <a:extLst>
              <a:ext uri="{28A0092B-C50C-407E-A947-70E740481C1C}">
                <a14:useLocalDpi xmlns:a14="http://schemas.microsoft.com/office/drawing/2010/main" val="0"/>
              </a:ext>
            </a:extLst>
          </a:blip>
          <a:srcRect t="10872" b="4583"/>
          <a:stretch/>
        </p:blipFill>
        <p:spPr bwMode="auto">
          <a:xfrm>
            <a:off x="-1" y="-99390"/>
            <a:ext cx="12223979" cy="696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208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153775" y="942779"/>
            <a:ext cx="12036022" cy="5304969"/>
            <a:chOff x="151606" y="942997"/>
            <a:chExt cx="12038808" cy="5306197"/>
          </a:xfrm>
        </p:grpSpPr>
        <p:sp>
          <p:nvSpPr>
            <p:cNvPr id="128" name="TextBox 127"/>
            <p:cNvSpPr txBox="1"/>
            <p:nvPr/>
          </p:nvSpPr>
          <p:spPr>
            <a:xfrm>
              <a:off x="151606" y="2481078"/>
              <a:ext cx="664691" cy="279558"/>
            </a:xfrm>
            <a:prstGeom prst="rect">
              <a:avLst/>
            </a:prstGeom>
            <a:noFill/>
          </p:spPr>
          <p:txBody>
            <a:bodyPr wrap="square" rtlCol="0">
              <a:spAutoFit/>
            </a:bodyPr>
            <a:lstStyle/>
            <a:p>
              <a:r>
                <a:rPr lang="en-GB" sz="1200" b="1" dirty="0">
                  <a:latin typeface="Microsoft Sans Serif" panose="020B0604020202020204" pitchFamily="34" charset="0"/>
                  <a:cs typeface="Microsoft Sans Serif" panose="020B0604020202020204" pitchFamily="34" charset="0"/>
                </a:rPr>
                <a:t>Frailty</a:t>
              </a:r>
            </a:p>
          </p:txBody>
        </p:sp>
        <p:sp>
          <p:nvSpPr>
            <p:cNvPr id="131" name="TextBox 130"/>
            <p:cNvSpPr txBox="1"/>
            <p:nvPr/>
          </p:nvSpPr>
          <p:spPr>
            <a:xfrm>
              <a:off x="218972" y="4068005"/>
              <a:ext cx="1465048" cy="276999"/>
            </a:xfrm>
            <a:prstGeom prst="rect">
              <a:avLst/>
            </a:prstGeom>
            <a:noFill/>
          </p:spPr>
          <p:txBody>
            <a:bodyPr wrap="square" rtlCol="0">
              <a:spAutoFit/>
            </a:bodyPr>
            <a:lstStyle/>
            <a:p>
              <a:r>
                <a:rPr lang="en-GB" sz="1200" b="1" dirty="0">
                  <a:latin typeface="Microsoft Sans Serif" panose="020B0604020202020204" pitchFamily="34" charset="0"/>
                  <a:cs typeface="Microsoft Sans Serif" panose="020B0604020202020204" pitchFamily="34" charset="0"/>
                </a:rPr>
                <a:t>Multi-morbidity</a:t>
              </a:r>
            </a:p>
          </p:txBody>
        </p:sp>
        <p:cxnSp>
          <p:nvCxnSpPr>
            <p:cNvPr id="149" name="Straight Connector 148"/>
            <p:cNvCxnSpPr/>
            <p:nvPr/>
          </p:nvCxnSpPr>
          <p:spPr>
            <a:xfrm rot="16200000">
              <a:off x="10479388" y="4436404"/>
              <a:ext cx="0" cy="2493168"/>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a:off x="4589533" y="2907178"/>
              <a:ext cx="1398806" cy="0"/>
            </a:xfrm>
            <a:prstGeom prst="line">
              <a:avLst/>
            </a:prstGeom>
            <a:ln w="57150">
              <a:solidFill>
                <a:schemeClr val="accent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0637669" y="3726219"/>
              <a:ext cx="1097050" cy="0"/>
            </a:xfrm>
            <a:prstGeom prst="line">
              <a:avLst/>
            </a:prstGeom>
            <a:ln w="7620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19445" y="4913949"/>
              <a:ext cx="1571958" cy="0"/>
            </a:xfrm>
            <a:prstGeom prst="line">
              <a:avLst/>
            </a:prstGeom>
            <a:ln w="57150">
              <a:solidFill>
                <a:srgbClr val="2D8F83"/>
              </a:solidFill>
              <a:prstDash val="sysDash"/>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6133967" y="5682382"/>
              <a:ext cx="3172777" cy="1"/>
            </a:xfrm>
            <a:prstGeom prst="line">
              <a:avLst/>
            </a:prstGeom>
            <a:ln w="571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774265" y="3829482"/>
              <a:ext cx="1002941" cy="1120047"/>
            </a:xfrm>
            <a:prstGeom prst="line">
              <a:avLst/>
            </a:prstGeom>
            <a:ln w="57150">
              <a:solidFill>
                <a:schemeClr val="accent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44137" y="5495012"/>
              <a:ext cx="2351626" cy="0"/>
            </a:xfrm>
            <a:prstGeom prst="line">
              <a:avLst/>
            </a:prstGeom>
            <a:ln w="57150">
              <a:solidFill>
                <a:srgbClr val="39B5A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90898" y="5418108"/>
              <a:ext cx="1330925" cy="0"/>
            </a:xfrm>
            <a:prstGeom prst="line">
              <a:avLst/>
            </a:prstGeom>
            <a:ln w="57150">
              <a:solidFill>
                <a:srgbClr val="39B5A6"/>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39" idx="4"/>
            </p:cNvCxnSpPr>
            <p:nvPr/>
          </p:nvCxnSpPr>
          <p:spPr>
            <a:xfrm flipV="1">
              <a:off x="3005521" y="3895165"/>
              <a:ext cx="652072" cy="1522942"/>
            </a:xfrm>
            <a:prstGeom prst="line">
              <a:avLst/>
            </a:prstGeom>
            <a:ln w="57150">
              <a:solidFill>
                <a:srgbClr val="39B5A6"/>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29675" y="4879779"/>
              <a:ext cx="0" cy="99975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98096" y="4879779"/>
              <a:ext cx="27945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81795" y="5879532"/>
              <a:ext cx="27945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45977" y="5418108"/>
              <a:ext cx="62878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53409" y="3726219"/>
              <a:ext cx="1781552"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42" name="Flowchart: Connector 41"/>
            <p:cNvSpPr>
              <a:spLocks noChangeAspect="1"/>
            </p:cNvSpPr>
            <p:nvPr/>
          </p:nvSpPr>
          <p:spPr>
            <a:xfrm>
              <a:off x="1388259" y="3572411"/>
              <a:ext cx="295761" cy="307616"/>
            </a:xfrm>
            <a:prstGeom prst="flowChartConnector">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lowchart: Connector 42"/>
            <p:cNvSpPr>
              <a:spLocks noChangeAspect="1"/>
            </p:cNvSpPr>
            <p:nvPr/>
          </p:nvSpPr>
          <p:spPr>
            <a:xfrm>
              <a:off x="1395137" y="2648761"/>
              <a:ext cx="295761" cy="307616"/>
            </a:xfrm>
            <a:prstGeom prst="flowChartConnector">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Straight Connector 43"/>
            <p:cNvCxnSpPr/>
            <p:nvPr/>
          </p:nvCxnSpPr>
          <p:spPr>
            <a:xfrm>
              <a:off x="1690898" y="2802569"/>
              <a:ext cx="1330925" cy="0"/>
            </a:xfrm>
            <a:prstGeom prst="line">
              <a:avLst/>
            </a:prstGeom>
            <a:ln w="5715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39" idx="0"/>
            </p:cNvCxnSpPr>
            <p:nvPr/>
          </p:nvCxnSpPr>
          <p:spPr>
            <a:xfrm>
              <a:off x="3005521" y="2802569"/>
              <a:ext cx="652072" cy="692938"/>
            </a:xfrm>
            <a:prstGeom prst="line">
              <a:avLst/>
            </a:prstGeom>
            <a:ln w="5715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88586" y="1222555"/>
              <a:ext cx="0" cy="285241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48856" y="1222555"/>
              <a:ext cx="27945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40705" y="1957426"/>
              <a:ext cx="13973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88586" y="2649562"/>
              <a:ext cx="13973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48856" y="3418603"/>
              <a:ext cx="13973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48856" y="4068005"/>
              <a:ext cx="27945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3070867" y="3880027"/>
              <a:ext cx="690358" cy="1614985"/>
            </a:xfrm>
            <a:prstGeom prst="line">
              <a:avLst/>
            </a:prstGeom>
            <a:ln w="57150">
              <a:solidFill>
                <a:srgbClr val="39B5A6"/>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728040" y="3649315"/>
              <a:ext cx="142174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799651" y="3726219"/>
              <a:ext cx="129249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799651" y="3803123"/>
              <a:ext cx="1292499" cy="0"/>
            </a:xfrm>
            <a:prstGeom prst="line">
              <a:avLst/>
            </a:prstGeom>
            <a:ln w="57150">
              <a:solidFill>
                <a:srgbClr val="39B5A6"/>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687285" y="3880027"/>
              <a:ext cx="5135063" cy="0"/>
            </a:xfrm>
            <a:prstGeom prst="line">
              <a:avLst/>
            </a:prstGeom>
            <a:ln w="57150">
              <a:solidFill>
                <a:srgbClr val="39B5A6"/>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461851" y="3649315"/>
              <a:ext cx="1397296"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468838" y="3726219"/>
              <a:ext cx="139729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468838" y="3803123"/>
              <a:ext cx="1397296" cy="0"/>
            </a:xfrm>
            <a:prstGeom prst="line">
              <a:avLst/>
            </a:prstGeom>
            <a:ln w="57150">
              <a:solidFill>
                <a:srgbClr val="39B5A6"/>
              </a:solidFill>
            </a:ln>
          </p:spPr>
          <p:style>
            <a:lnRef idx="1">
              <a:schemeClr val="accent1"/>
            </a:lnRef>
            <a:fillRef idx="0">
              <a:schemeClr val="accent1"/>
            </a:fillRef>
            <a:effectRef idx="0">
              <a:schemeClr val="accent1"/>
            </a:effectRef>
            <a:fontRef idx="minor">
              <a:schemeClr val="tx1"/>
            </a:fontRef>
          </p:style>
        </p:cxnSp>
        <p:sp>
          <p:nvSpPr>
            <p:cNvPr id="83" name="Flowchart: Connector 82"/>
            <p:cNvSpPr>
              <a:spLocks noChangeAspect="1"/>
            </p:cNvSpPr>
            <p:nvPr/>
          </p:nvSpPr>
          <p:spPr>
            <a:xfrm>
              <a:off x="5130153" y="3567386"/>
              <a:ext cx="317568" cy="330297"/>
            </a:xfrm>
            <a:prstGeom prst="flowChartConnector">
              <a:avLst/>
            </a:prstGeom>
            <a:solidFill>
              <a:schemeClr val="bg1"/>
            </a:solid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5" name="Straight Connector 84"/>
            <p:cNvCxnSpPr/>
            <p:nvPr/>
          </p:nvCxnSpPr>
          <p:spPr>
            <a:xfrm>
              <a:off x="5133411" y="2188138"/>
              <a:ext cx="279459" cy="0"/>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236417" y="3649315"/>
              <a:ext cx="1432228"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243404" y="3726219"/>
              <a:ext cx="1432228"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243404" y="3803123"/>
              <a:ext cx="1432228" cy="0"/>
            </a:xfrm>
            <a:prstGeom prst="line">
              <a:avLst/>
            </a:prstGeom>
            <a:ln w="57150">
              <a:solidFill>
                <a:srgbClr val="39B5A6"/>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014476" y="3726219"/>
              <a:ext cx="1327431"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93" name="Flowchart: Connector 92"/>
            <p:cNvSpPr>
              <a:spLocks noChangeAspect="1"/>
            </p:cNvSpPr>
            <p:nvPr/>
          </p:nvSpPr>
          <p:spPr>
            <a:xfrm>
              <a:off x="8626727" y="3495507"/>
              <a:ext cx="384256" cy="399659"/>
            </a:xfrm>
            <a:prstGeom prst="flowChartConnector">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4" name="Straight Connector 93"/>
            <p:cNvCxnSpPr/>
            <p:nvPr/>
          </p:nvCxnSpPr>
          <p:spPr>
            <a:xfrm>
              <a:off x="4796389" y="4956683"/>
              <a:ext cx="5519319" cy="0"/>
            </a:xfrm>
            <a:prstGeom prst="line">
              <a:avLst/>
            </a:prstGeom>
            <a:ln w="57150">
              <a:solidFill>
                <a:schemeClr val="accent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6849250" y="3836637"/>
              <a:ext cx="1048900" cy="1120047"/>
            </a:xfrm>
            <a:prstGeom prst="line">
              <a:avLst/>
            </a:prstGeom>
            <a:ln w="57150">
              <a:solidFill>
                <a:schemeClr val="accent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8641282" y="3803123"/>
              <a:ext cx="1109104" cy="1153561"/>
            </a:xfrm>
            <a:prstGeom prst="line">
              <a:avLst/>
            </a:prstGeom>
            <a:ln w="57150">
              <a:solidFill>
                <a:schemeClr val="accent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9158864" y="2893534"/>
              <a:ext cx="1183044" cy="0"/>
            </a:xfrm>
            <a:prstGeom prst="line">
              <a:avLst/>
            </a:prstGeom>
            <a:ln w="5715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8852156" y="2893534"/>
              <a:ext cx="306707" cy="552389"/>
            </a:xfrm>
            <a:prstGeom prst="line">
              <a:avLst/>
            </a:prstGeom>
            <a:ln w="5715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endCxn id="7" idx="4"/>
            </p:cNvCxnSpPr>
            <p:nvPr/>
          </p:nvCxnSpPr>
          <p:spPr>
            <a:xfrm flipV="1">
              <a:off x="10534036" y="3034082"/>
              <a:ext cx="12025" cy="461426"/>
            </a:xfrm>
            <a:prstGeom prst="line">
              <a:avLst/>
            </a:prstGeom>
            <a:ln w="5715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10546061" y="1443653"/>
              <a:ext cx="0" cy="1530092"/>
            </a:xfrm>
            <a:prstGeom prst="line">
              <a:avLst/>
            </a:prstGeom>
            <a:ln w="5715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9942514" y="2076861"/>
              <a:ext cx="1183044" cy="0"/>
            </a:xfrm>
            <a:prstGeom prst="line">
              <a:avLst/>
            </a:prstGeom>
            <a:ln w="5715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9826876" y="2060022"/>
              <a:ext cx="290661"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a:off x="10980227" y="2076861"/>
              <a:ext cx="290661"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6126544" y="3738588"/>
              <a:ext cx="769" cy="1910232"/>
            </a:xfrm>
            <a:prstGeom prst="line">
              <a:avLst/>
            </a:prstGeom>
            <a:ln w="571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8" idx="0"/>
            </p:cNvCxnSpPr>
            <p:nvPr/>
          </p:nvCxnSpPr>
          <p:spPr>
            <a:xfrm flipH="1" flipV="1">
              <a:off x="7887181" y="3829482"/>
              <a:ext cx="10969" cy="1653071"/>
            </a:xfrm>
            <a:prstGeom prst="line">
              <a:avLst/>
            </a:prstGeom>
            <a:ln w="571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9306744" y="3738588"/>
              <a:ext cx="769" cy="1910232"/>
            </a:xfrm>
            <a:prstGeom prst="line">
              <a:avLst/>
            </a:prstGeom>
            <a:ln w="571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Flowchart: Connector 7"/>
            <p:cNvSpPr>
              <a:spLocks noChangeAspect="1"/>
            </p:cNvSpPr>
            <p:nvPr/>
          </p:nvSpPr>
          <p:spPr>
            <a:xfrm>
              <a:off x="7706021" y="5482554"/>
              <a:ext cx="384256" cy="399659"/>
            </a:xfrm>
            <a:prstGeom prst="flowChartConnector">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2" name="Straight Connector 71"/>
            <p:cNvCxnSpPr/>
            <p:nvPr/>
          </p:nvCxnSpPr>
          <p:spPr>
            <a:xfrm>
              <a:off x="4200757" y="4326321"/>
              <a:ext cx="526897" cy="560023"/>
            </a:xfrm>
            <a:prstGeom prst="line">
              <a:avLst/>
            </a:prstGeom>
            <a:ln w="57150">
              <a:solidFill>
                <a:schemeClr val="accent2">
                  <a:lumMod val="60000"/>
                  <a:lumOff val="40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672742" y="4956683"/>
              <a:ext cx="719976" cy="0"/>
            </a:xfrm>
            <a:prstGeom prst="line">
              <a:avLst/>
            </a:prstGeom>
            <a:ln w="57150">
              <a:solidFill>
                <a:schemeClr val="accent2">
                  <a:lumMod val="60000"/>
                  <a:lumOff val="40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7138969" y="4073052"/>
              <a:ext cx="547274" cy="582965"/>
            </a:xfrm>
            <a:prstGeom prst="line">
              <a:avLst/>
            </a:prstGeom>
            <a:ln w="57150">
              <a:solidFill>
                <a:schemeClr val="accent2">
                  <a:lumMod val="60000"/>
                  <a:lumOff val="40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8985058" y="4114268"/>
              <a:ext cx="466471" cy="492064"/>
            </a:xfrm>
            <a:prstGeom prst="line">
              <a:avLst/>
            </a:prstGeom>
            <a:ln w="57150">
              <a:solidFill>
                <a:schemeClr val="accent2">
                  <a:lumMod val="60000"/>
                  <a:lumOff val="40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9454625" y="4956683"/>
              <a:ext cx="866424" cy="0"/>
            </a:xfrm>
            <a:prstGeom prst="line">
              <a:avLst/>
            </a:prstGeom>
            <a:ln w="57150">
              <a:solidFill>
                <a:schemeClr val="accent2">
                  <a:lumMod val="60000"/>
                  <a:lumOff val="40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6115238" y="4046147"/>
              <a:ext cx="18730" cy="1295114"/>
            </a:xfrm>
            <a:prstGeom prst="line">
              <a:avLst/>
            </a:prstGeom>
            <a:ln w="57150">
              <a:solidFill>
                <a:schemeClr val="bg1">
                  <a:lumMod val="65000"/>
                </a:schemeClr>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flipV="1">
              <a:off x="7886438" y="4128298"/>
              <a:ext cx="11711" cy="1251358"/>
            </a:xfrm>
            <a:prstGeom prst="line">
              <a:avLst/>
            </a:prstGeom>
            <a:ln w="57150">
              <a:solidFill>
                <a:schemeClr val="bg1">
                  <a:lumMod val="65000"/>
                </a:schemeClr>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flipV="1">
              <a:off x="9306744" y="4149558"/>
              <a:ext cx="769" cy="1225815"/>
            </a:xfrm>
            <a:prstGeom prst="line">
              <a:avLst/>
            </a:prstGeom>
            <a:ln w="57150">
              <a:solidFill>
                <a:schemeClr val="bg1">
                  <a:lumMod val="65000"/>
                </a:schemeClr>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2" name="Flowchart: Connector 91"/>
            <p:cNvSpPr>
              <a:spLocks noChangeAspect="1"/>
            </p:cNvSpPr>
            <p:nvPr/>
          </p:nvSpPr>
          <p:spPr>
            <a:xfrm>
              <a:off x="6866716" y="3495507"/>
              <a:ext cx="384256" cy="399659"/>
            </a:xfrm>
            <a:prstGeom prst="flowChartConnector">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lowchart: Connector 38"/>
            <p:cNvSpPr>
              <a:spLocks noChangeAspect="1"/>
            </p:cNvSpPr>
            <p:nvPr/>
          </p:nvSpPr>
          <p:spPr>
            <a:xfrm>
              <a:off x="3465464" y="3495507"/>
              <a:ext cx="384256" cy="399659"/>
            </a:xfrm>
            <a:prstGeom prst="flowChartConnector">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Connector 6"/>
            <p:cNvSpPr>
              <a:spLocks noChangeAspect="1"/>
            </p:cNvSpPr>
            <p:nvPr/>
          </p:nvSpPr>
          <p:spPr>
            <a:xfrm>
              <a:off x="10398181" y="2726466"/>
              <a:ext cx="295761" cy="307616"/>
            </a:xfrm>
            <a:prstGeom prst="flowChartConnector">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lowchart: Connector 75"/>
            <p:cNvSpPr>
              <a:spLocks noChangeAspect="1"/>
            </p:cNvSpPr>
            <p:nvPr/>
          </p:nvSpPr>
          <p:spPr>
            <a:xfrm>
              <a:off x="10341908" y="3495507"/>
              <a:ext cx="384256" cy="399659"/>
            </a:xfrm>
            <a:prstGeom prst="flowChartConnector">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Connector 8"/>
            <p:cNvSpPr>
              <a:spLocks noChangeAspect="1"/>
            </p:cNvSpPr>
            <p:nvPr/>
          </p:nvSpPr>
          <p:spPr>
            <a:xfrm>
              <a:off x="1388259" y="5264300"/>
              <a:ext cx="295761" cy="307616"/>
            </a:xfrm>
            <a:prstGeom prst="flowChartConnector">
              <a:avLst/>
            </a:prstGeom>
            <a:solidFill>
              <a:schemeClr val="bg1"/>
            </a:solidFill>
            <a:ln w="57150">
              <a:solidFill>
                <a:srgbClr val="39B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Connector 29"/>
            <p:cNvSpPr>
              <a:spLocks noChangeAspect="1"/>
            </p:cNvSpPr>
            <p:nvPr/>
          </p:nvSpPr>
          <p:spPr>
            <a:xfrm>
              <a:off x="1388259" y="4760141"/>
              <a:ext cx="295761" cy="307616"/>
            </a:xfrm>
            <a:prstGeom prst="flowChartConnector">
              <a:avLst/>
            </a:prstGeom>
            <a:solidFill>
              <a:schemeClr val="bg1"/>
            </a:solidFill>
            <a:ln w="57150">
              <a:solidFill>
                <a:srgbClr val="2D8F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2" name="Straight Connector 101"/>
            <p:cNvCxnSpPr/>
            <p:nvPr/>
          </p:nvCxnSpPr>
          <p:spPr>
            <a:xfrm>
              <a:off x="11746772" y="2292250"/>
              <a:ext cx="0" cy="285241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1607043" y="2292250"/>
              <a:ext cx="279459"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1598892" y="3027121"/>
              <a:ext cx="13973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1746772" y="3719257"/>
              <a:ext cx="13973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1607043" y="4488297"/>
              <a:ext cx="13973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1607043" y="5137700"/>
              <a:ext cx="279459"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1910640" y="4990853"/>
              <a:ext cx="963303" cy="341682"/>
            </a:xfrm>
            <a:prstGeom prst="rect">
              <a:avLst/>
            </a:prstGeom>
            <a:noFill/>
          </p:spPr>
          <p:txBody>
            <a:bodyPr wrap="square" rtlCol="0">
              <a:spAutoFit/>
            </a:bodyPr>
            <a:lstStyle/>
            <a:p>
              <a:r>
                <a:rPr lang="en-GB" sz="1600" b="1" dirty="0">
                  <a:latin typeface="Microsoft Sans Serif" panose="020B0604020202020204" pitchFamily="34" charset="0"/>
                  <a:cs typeface="Microsoft Sans Serif" panose="020B0604020202020204" pitchFamily="34" charset="0"/>
                </a:rPr>
                <a:t>Surgery</a:t>
              </a:r>
            </a:p>
          </p:txBody>
        </p:sp>
        <p:sp>
          <p:nvSpPr>
            <p:cNvPr id="118" name="TextBox 117"/>
            <p:cNvSpPr txBox="1"/>
            <p:nvPr/>
          </p:nvSpPr>
          <p:spPr>
            <a:xfrm>
              <a:off x="401655" y="4606333"/>
              <a:ext cx="672341" cy="279558"/>
            </a:xfrm>
            <a:prstGeom prst="rect">
              <a:avLst/>
            </a:prstGeom>
            <a:noFill/>
          </p:spPr>
          <p:txBody>
            <a:bodyPr wrap="square" rtlCol="0">
              <a:spAutoFit/>
            </a:bodyPr>
            <a:lstStyle/>
            <a:p>
              <a:r>
                <a:rPr lang="en-GB" sz="1200" b="1" dirty="0">
                  <a:latin typeface="Microsoft Sans Serif" panose="020B0604020202020204" pitchFamily="34" charset="0"/>
                  <a:cs typeface="Microsoft Sans Serif" panose="020B0604020202020204" pitchFamily="34" charset="0"/>
                </a:rPr>
                <a:t>Cancer</a:t>
              </a:r>
            </a:p>
          </p:txBody>
        </p:sp>
        <p:sp>
          <p:nvSpPr>
            <p:cNvPr id="120" name="TextBox 119"/>
            <p:cNvSpPr txBox="1"/>
            <p:nvPr/>
          </p:nvSpPr>
          <p:spPr>
            <a:xfrm>
              <a:off x="210371" y="5882212"/>
              <a:ext cx="1312835" cy="276999"/>
            </a:xfrm>
            <a:prstGeom prst="rect">
              <a:avLst/>
            </a:prstGeom>
            <a:noFill/>
          </p:spPr>
          <p:txBody>
            <a:bodyPr wrap="square" rtlCol="0">
              <a:spAutoFit/>
            </a:bodyPr>
            <a:lstStyle/>
            <a:p>
              <a:r>
                <a:rPr lang="en-GB" sz="1200" b="1" dirty="0">
                  <a:latin typeface="Microsoft Sans Serif" panose="020B0604020202020204" pitchFamily="34" charset="0"/>
                  <a:cs typeface="Microsoft Sans Serif" panose="020B0604020202020204" pitchFamily="34" charset="0"/>
                </a:rPr>
                <a:t>Non-Cancer</a:t>
              </a:r>
            </a:p>
          </p:txBody>
        </p:sp>
        <p:sp>
          <p:nvSpPr>
            <p:cNvPr id="121" name="TextBox 120"/>
            <p:cNvSpPr txBox="1"/>
            <p:nvPr/>
          </p:nvSpPr>
          <p:spPr>
            <a:xfrm>
              <a:off x="6517424" y="3097061"/>
              <a:ext cx="1088695" cy="341682"/>
            </a:xfrm>
            <a:prstGeom prst="rect">
              <a:avLst/>
            </a:prstGeom>
            <a:noFill/>
          </p:spPr>
          <p:txBody>
            <a:bodyPr wrap="square" rtlCol="0">
              <a:spAutoFit/>
            </a:bodyPr>
            <a:lstStyle/>
            <a:p>
              <a:r>
                <a:rPr lang="en-GB" sz="1600" b="1" dirty="0">
                  <a:latin typeface="Microsoft Sans Serif" panose="020B0604020202020204" pitchFamily="34" charset="0"/>
                  <a:cs typeface="Microsoft Sans Serif" panose="020B0604020202020204" pitchFamily="34" charset="0"/>
                </a:rPr>
                <a:t>ICU D/C</a:t>
              </a:r>
            </a:p>
          </p:txBody>
        </p:sp>
        <p:sp>
          <p:nvSpPr>
            <p:cNvPr id="122" name="TextBox 121"/>
            <p:cNvSpPr txBox="1"/>
            <p:nvPr/>
          </p:nvSpPr>
          <p:spPr>
            <a:xfrm>
              <a:off x="1910640" y="2834536"/>
              <a:ext cx="963303" cy="341682"/>
            </a:xfrm>
            <a:prstGeom prst="rect">
              <a:avLst/>
            </a:prstGeom>
            <a:noFill/>
          </p:spPr>
          <p:txBody>
            <a:bodyPr wrap="square" rtlCol="0">
              <a:spAutoFit/>
            </a:bodyPr>
            <a:lstStyle/>
            <a:p>
              <a:r>
                <a:rPr lang="en-GB" sz="1600" b="1" dirty="0">
                  <a:latin typeface="Microsoft Sans Serif" panose="020B0604020202020204" pitchFamily="34" charset="0"/>
                  <a:cs typeface="Microsoft Sans Serif" panose="020B0604020202020204" pitchFamily="34" charset="0"/>
                </a:rPr>
                <a:t>Trauma</a:t>
              </a:r>
            </a:p>
          </p:txBody>
        </p:sp>
        <p:sp>
          <p:nvSpPr>
            <p:cNvPr id="123" name="TextBox 122"/>
            <p:cNvSpPr txBox="1"/>
            <p:nvPr/>
          </p:nvSpPr>
          <p:spPr>
            <a:xfrm>
              <a:off x="427035" y="942997"/>
              <a:ext cx="672341" cy="279558"/>
            </a:xfrm>
            <a:prstGeom prst="rect">
              <a:avLst/>
            </a:prstGeom>
            <a:noFill/>
          </p:spPr>
          <p:txBody>
            <a:bodyPr wrap="square" rtlCol="0">
              <a:spAutoFit/>
            </a:bodyPr>
            <a:lstStyle/>
            <a:p>
              <a:r>
                <a:rPr lang="en-GB" sz="1200" b="1" dirty="0">
                  <a:latin typeface="Microsoft Sans Serif" panose="020B0604020202020204" pitchFamily="34" charset="0"/>
                  <a:cs typeface="Microsoft Sans Serif" panose="020B0604020202020204" pitchFamily="34" charset="0"/>
                </a:rPr>
                <a:t>Health</a:t>
              </a:r>
            </a:p>
          </p:txBody>
        </p:sp>
        <p:sp>
          <p:nvSpPr>
            <p:cNvPr id="124" name="TextBox 123"/>
            <p:cNvSpPr txBox="1"/>
            <p:nvPr/>
          </p:nvSpPr>
          <p:spPr>
            <a:xfrm>
              <a:off x="803615" y="1837789"/>
              <a:ext cx="813343" cy="279558"/>
            </a:xfrm>
            <a:prstGeom prst="rect">
              <a:avLst/>
            </a:prstGeom>
            <a:noFill/>
          </p:spPr>
          <p:txBody>
            <a:bodyPr wrap="square" rtlCol="0">
              <a:spAutoFit/>
            </a:bodyPr>
            <a:lstStyle/>
            <a:p>
              <a:r>
                <a:rPr lang="en-GB" sz="1200" b="1" dirty="0">
                  <a:latin typeface="Microsoft Sans Serif" panose="020B0604020202020204" pitchFamily="34" charset="0"/>
                  <a:cs typeface="Microsoft Sans Serif" panose="020B0604020202020204" pitchFamily="34" charset="0"/>
                </a:rPr>
                <a:t>Disability</a:t>
              </a:r>
            </a:p>
          </p:txBody>
        </p:sp>
        <p:sp>
          <p:nvSpPr>
            <p:cNvPr id="126" name="TextBox 125"/>
            <p:cNvSpPr txBox="1"/>
            <p:nvPr/>
          </p:nvSpPr>
          <p:spPr>
            <a:xfrm>
              <a:off x="796737" y="3298964"/>
              <a:ext cx="672341" cy="279558"/>
            </a:xfrm>
            <a:prstGeom prst="rect">
              <a:avLst/>
            </a:prstGeom>
            <a:noFill/>
          </p:spPr>
          <p:txBody>
            <a:bodyPr wrap="square" rtlCol="0">
              <a:spAutoFit/>
            </a:bodyPr>
            <a:lstStyle/>
            <a:p>
              <a:r>
                <a:rPr lang="en-GB" sz="1200" b="1" dirty="0">
                  <a:latin typeface="Microsoft Sans Serif" panose="020B0604020202020204" pitchFamily="34" charset="0"/>
                  <a:cs typeface="Microsoft Sans Serif" panose="020B0604020202020204" pitchFamily="34" charset="0"/>
                </a:rPr>
                <a:t>LTC</a:t>
              </a:r>
            </a:p>
          </p:txBody>
        </p:sp>
        <p:sp>
          <p:nvSpPr>
            <p:cNvPr id="132" name="TextBox 131"/>
            <p:cNvSpPr txBox="1"/>
            <p:nvPr/>
          </p:nvSpPr>
          <p:spPr>
            <a:xfrm>
              <a:off x="1142206" y="5557239"/>
              <a:ext cx="848257" cy="279558"/>
            </a:xfrm>
            <a:prstGeom prst="rect">
              <a:avLst/>
            </a:prstGeom>
            <a:noFill/>
          </p:spPr>
          <p:txBody>
            <a:bodyPr wrap="square" rtlCol="0">
              <a:spAutoFit/>
            </a:bodyPr>
            <a:lstStyle/>
            <a:p>
              <a:r>
                <a:rPr lang="en-GB" sz="1200" b="1" dirty="0">
                  <a:latin typeface="Microsoft Sans Serif" panose="020B0604020202020204" pitchFamily="34" charset="0"/>
                  <a:cs typeface="Microsoft Sans Serif" panose="020B0604020202020204" pitchFamily="34" charset="0"/>
                </a:rPr>
                <a:t>Elective</a:t>
              </a:r>
            </a:p>
          </p:txBody>
        </p:sp>
        <p:sp>
          <p:nvSpPr>
            <p:cNvPr id="133" name="TextBox 132"/>
            <p:cNvSpPr txBox="1"/>
            <p:nvPr/>
          </p:nvSpPr>
          <p:spPr>
            <a:xfrm>
              <a:off x="1142206" y="4480583"/>
              <a:ext cx="996138" cy="279558"/>
            </a:xfrm>
            <a:prstGeom prst="rect">
              <a:avLst/>
            </a:prstGeom>
            <a:noFill/>
          </p:spPr>
          <p:txBody>
            <a:bodyPr wrap="square" rtlCol="0">
              <a:spAutoFit/>
            </a:bodyPr>
            <a:lstStyle/>
            <a:p>
              <a:r>
                <a:rPr lang="en-GB" sz="1200" b="1" dirty="0">
                  <a:latin typeface="Microsoft Sans Serif" panose="020B0604020202020204" pitchFamily="34" charset="0"/>
                  <a:cs typeface="Microsoft Sans Serif" panose="020B0604020202020204" pitchFamily="34" charset="0"/>
                </a:rPr>
                <a:t>Emergency</a:t>
              </a:r>
            </a:p>
          </p:txBody>
        </p:sp>
        <p:sp>
          <p:nvSpPr>
            <p:cNvPr id="134" name="TextBox 133"/>
            <p:cNvSpPr txBox="1"/>
            <p:nvPr/>
          </p:nvSpPr>
          <p:spPr>
            <a:xfrm>
              <a:off x="4700627" y="1865845"/>
              <a:ext cx="1235443" cy="279558"/>
            </a:xfrm>
            <a:prstGeom prst="rect">
              <a:avLst/>
            </a:prstGeom>
            <a:noFill/>
          </p:spPr>
          <p:txBody>
            <a:bodyPr wrap="square" rtlCol="0">
              <a:spAutoFit/>
            </a:bodyPr>
            <a:lstStyle/>
            <a:p>
              <a:r>
                <a:rPr lang="en-GB" sz="1200" b="1" dirty="0">
                  <a:solidFill>
                    <a:srgbClr val="C00000"/>
                  </a:solidFill>
                  <a:latin typeface="Microsoft Sans Serif" panose="020B0604020202020204" pitchFamily="34" charset="0"/>
                  <a:cs typeface="Microsoft Sans Serif" panose="020B0604020202020204" pitchFamily="34" charset="0"/>
                </a:rPr>
                <a:t>Complications</a:t>
              </a:r>
            </a:p>
          </p:txBody>
        </p:sp>
        <p:sp>
          <p:nvSpPr>
            <p:cNvPr id="135" name="TextBox 134"/>
            <p:cNvSpPr txBox="1"/>
            <p:nvPr/>
          </p:nvSpPr>
          <p:spPr>
            <a:xfrm>
              <a:off x="9697987" y="5018911"/>
              <a:ext cx="1235443" cy="279558"/>
            </a:xfrm>
            <a:prstGeom prst="rect">
              <a:avLst/>
            </a:prstGeom>
            <a:noFill/>
          </p:spPr>
          <p:txBody>
            <a:bodyPr wrap="square" rtlCol="0">
              <a:spAutoFit/>
            </a:bodyPr>
            <a:lstStyle/>
            <a:p>
              <a:r>
                <a:rPr lang="en-GB" sz="1200" b="1" dirty="0">
                  <a:solidFill>
                    <a:srgbClr val="C00000"/>
                  </a:solidFill>
                  <a:latin typeface="Microsoft Sans Serif" panose="020B0604020202020204" pitchFamily="34" charset="0"/>
                  <a:cs typeface="Microsoft Sans Serif" panose="020B0604020202020204" pitchFamily="34" charset="0"/>
                </a:rPr>
                <a:t>Readmission</a:t>
              </a:r>
            </a:p>
          </p:txBody>
        </p:sp>
        <p:sp>
          <p:nvSpPr>
            <p:cNvPr id="136" name="TextBox 135"/>
            <p:cNvSpPr txBox="1"/>
            <p:nvPr/>
          </p:nvSpPr>
          <p:spPr>
            <a:xfrm>
              <a:off x="7611472" y="5907512"/>
              <a:ext cx="682118" cy="341682"/>
            </a:xfrm>
            <a:prstGeom prst="rect">
              <a:avLst/>
            </a:prstGeom>
            <a:noFill/>
          </p:spPr>
          <p:txBody>
            <a:bodyPr wrap="square" rtlCol="0">
              <a:spAutoFit/>
            </a:bodyPr>
            <a:lstStyle/>
            <a:p>
              <a:r>
                <a:rPr lang="en-GB" sz="1600" b="1" dirty="0">
                  <a:latin typeface="Microsoft Sans Serif" panose="020B0604020202020204" pitchFamily="34" charset="0"/>
                  <a:cs typeface="Microsoft Sans Serif" panose="020B0604020202020204" pitchFamily="34" charset="0"/>
                </a:rPr>
                <a:t>EOL</a:t>
              </a:r>
            </a:p>
          </p:txBody>
        </p:sp>
        <p:sp>
          <p:nvSpPr>
            <p:cNvPr id="137" name="TextBox 136"/>
            <p:cNvSpPr txBox="1"/>
            <p:nvPr/>
          </p:nvSpPr>
          <p:spPr>
            <a:xfrm>
              <a:off x="3613345" y="3111090"/>
              <a:ext cx="1088695" cy="341682"/>
            </a:xfrm>
            <a:prstGeom prst="rect">
              <a:avLst/>
            </a:prstGeom>
            <a:noFill/>
          </p:spPr>
          <p:txBody>
            <a:bodyPr wrap="square" rtlCol="0">
              <a:spAutoFit/>
            </a:bodyPr>
            <a:lstStyle/>
            <a:p>
              <a:r>
                <a:rPr lang="en-GB" sz="1600" b="1" dirty="0">
                  <a:latin typeface="Microsoft Sans Serif" panose="020B0604020202020204" pitchFamily="34" charset="0"/>
                  <a:cs typeface="Microsoft Sans Serif" panose="020B0604020202020204" pitchFamily="34" charset="0"/>
                </a:rPr>
                <a:t>ICU </a:t>
              </a:r>
              <a:r>
                <a:rPr lang="en-GB" sz="1600" b="1" dirty="0" err="1">
                  <a:latin typeface="Microsoft Sans Serif" panose="020B0604020202020204" pitchFamily="34" charset="0"/>
                  <a:cs typeface="Microsoft Sans Serif" panose="020B0604020202020204" pitchFamily="34" charset="0"/>
                </a:rPr>
                <a:t>Adm</a:t>
              </a:r>
              <a:endParaRPr lang="en-GB" sz="1600" b="1" dirty="0">
                <a:latin typeface="Microsoft Sans Serif" panose="020B0604020202020204" pitchFamily="34" charset="0"/>
                <a:cs typeface="Microsoft Sans Serif" panose="020B0604020202020204" pitchFamily="34" charset="0"/>
              </a:endParaRPr>
            </a:p>
          </p:txBody>
        </p:sp>
        <p:sp>
          <p:nvSpPr>
            <p:cNvPr id="138" name="TextBox 137"/>
            <p:cNvSpPr txBox="1"/>
            <p:nvPr/>
          </p:nvSpPr>
          <p:spPr>
            <a:xfrm>
              <a:off x="8197640" y="3914197"/>
              <a:ext cx="1088695" cy="341682"/>
            </a:xfrm>
            <a:prstGeom prst="rect">
              <a:avLst/>
            </a:prstGeom>
            <a:noFill/>
          </p:spPr>
          <p:txBody>
            <a:bodyPr wrap="square" rtlCol="0">
              <a:spAutoFit/>
            </a:bodyPr>
            <a:lstStyle/>
            <a:p>
              <a:r>
                <a:rPr lang="en-GB" sz="1600" b="1" dirty="0" err="1">
                  <a:latin typeface="Microsoft Sans Serif" panose="020B0604020202020204" pitchFamily="34" charset="0"/>
                  <a:cs typeface="Microsoft Sans Serif" panose="020B0604020202020204" pitchFamily="34" charset="0"/>
                </a:rPr>
                <a:t>Hosp</a:t>
              </a:r>
              <a:r>
                <a:rPr lang="en-GB" sz="1600" b="1" dirty="0">
                  <a:latin typeface="Microsoft Sans Serif" panose="020B0604020202020204" pitchFamily="34" charset="0"/>
                  <a:cs typeface="Microsoft Sans Serif" panose="020B0604020202020204" pitchFamily="34" charset="0"/>
                </a:rPr>
                <a:t> D/C</a:t>
              </a:r>
            </a:p>
          </p:txBody>
        </p:sp>
        <p:sp>
          <p:nvSpPr>
            <p:cNvPr id="139" name="TextBox 138"/>
            <p:cNvSpPr txBox="1"/>
            <p:nvPr/>
          </p:nvSpPr>
          <p:spPr>
            <a:xfrm>
              <a:off x="10199881" y="3880131"/>
              <a:ext cx="733548" cy="341682"/>
            </a:xfrm>
            <a:prstGeom prst="rect">
              <a:avLst/>
            </a:prstGeom>
            <a:noFill/>
          </p:spPr>
          <p:txBody>
            <a:bodyPr wrap="square" rtlCol="0">
              <a:spAutoFit/>
            </a:bodyPr>
            <a:lstStyle/>
            <a:p>
              <a:r>
                <a:rPr lang="en-GB" sz="1600" b="1" dirty="0">
                  <a:latin typeface="Microsoft Sans Serif" panose="020B0604020202020204" pitchFamily="34" charset="0"/>
                  <a:cs typeface="Microsoft Sans Serif" panose="020B0604020202020204" pitchFamily="34" charset="0"/>
                </a:rPr>
                <a:t>Home</a:t>
              </a:r>
            </a:p>
          </p:txBody>
        </p:sp>
        <p:sp>
          <p:nvSpPr>
            <p:cNvPr id="140" name="TextBox 139"/>
            <p:cNvSpPr txBox="1"/>
            <p:nvPr/>
          </p:nvSpPr>
          <p:spPr>
            <a:xfrm>
              <a:off x="9010983" y="2495858"/>
              <a:ext cx="1546891" cy="341682"/>
            </a:xfrm>
            <a:prstGeom prst="rect">
              <a:avLst/>
            </a:prstGeom>
            <a:noFill/>
          </p:spPr>
          <p:txBody>
            <a:bodyPr wrap="square" rtlCol="0">
              <a:spAutoFit/>
            </a:bodyPr>
            <a:lstStyle/>
            <a:p>
              <a:r>
                <a:rPr lang="en-GB" sz="1600" b="1" dirty="0">
                  <a:latin typeface="Microsoft Sans Serif" panose="020B0604020202020204" pitchFamily="34" charset="0"/>
                  <a:cs typeface="Microsoft Sans Serif" panose="020B0604020202020204" pitchFamily="34" charset="0"/>
                </a:rPr>
                <a:t>Rehabilitation</a:t>
              </a:r>
            </a:p>
          </p:txBody>
        </p:sp>
        <p:sp>
          <p:nvSpPr>
            <p:cNvPr id="141" name="TextBox 140"/>
            <p:cNvSpPr txBox="1"/>
            <p:nvPr/>
          </p:nvSpPr>
          <p:spPr>
            <a:xfrm>
              <a:off x="10008090" y="1145651"/>
              <a:ext cx="985015" cy="279558"/>
            </a:xfrm>
            <a:prstGeom prst="rect">
              <a:avLst/>
            </a:prstGeom>
            <a:noFill/>
          </p:spPr>
          <p:txBody>
            <a:bodyPr wrap="square" rtlCol="0">
              <a:spAutoFit/>
            </a:bodyPr>
            <a:lstStyle/>
            <a:p>
              <a:r>
                <a:rPr lang="en-GB" sz="1200" b="1" dirty="0">
                  <a:latin typeface="Microsoft Sans Serif" panose="020B0604020202020204" pitchFamily="34" charset="0"/>
                  <a:cs typeface="Microsoft Sans Serif" panose="020B0604020202020204" pitchFamily="34" charset="0"/>
                </a:rPr>
                <a:t>Specialised</a:t>
              </a:r>
            </a:p>
          </p:txBody>
        </p:sp>
        <p:sp>
          <p:nvSpPr>
            <p:cNvPr id="142" name="TextBox 141"/>
            <p:cNvSpPr txBox="1"/>
            <p:nvPr/>
          </p:nvSpPr>
          <p:spPr>
            <a:xfrm>
              <a:off x="11180831" y="1942750"/>
              <a:ext cx="1009583" cy="279558"/>
            </a:xfrm>
            <a:prstGeom prst="rect">
              <a:avLst/>
            </a:prstGeom>
            <a:noFill/>
          </p:spPr>
          <p:txBody>
            <a:bodyPr wrap="square" rtlCol="0">
              <a:spAutoFit/>
            </a:bodyPr>
            <a:lstStyle/>
            <a:p>
              <a:r>
                <a:rPr lang="en-GB" sz="1200" b="1" dirty="0">
                  <a:latin typeface="Microsoft Sans Serif" panose="020B0604020202020204" pitchFamily="34" charset="0"/>
                  <a:cs typeface="Microsoft Sans Serif" panose="020B0604020202020204" pitchFamily="34" charset="0"/>
                </a:rPr>
                <a:t>Community</a:t>
              </a:r>
            </a:p>
          </p:txBody>
        </p:sp>
        <p:cxnSp>
          <p:nvCxnSpPr>
            <p:cNvPr id="143" name="Straight Connector 142"/>
            <p:cNvCxnSpPr/>
            <p:nvPr/>
          </p:nvCxnSpPr>
          <p:spPr>
            <a:xfrm rot="10800000">
              <a:off x="10415848" y="1453267"/>
              <a:ext cx="254054"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9139600" y="1908580"/>
              <a:ext cx="832606" cy="279558"/>
            </a:xfrm>
            <a:prstGeom prst="rect">
              <a:avLst/>
            </a:prstGeom>
            <a:noFill/>
          </p:spPr>
          <p:txBody>
            <a:bodyPr wrap="square" rtlCol="0">
              <a:spAutoFit/>
            </a:bodyPr>
            <a:lstStyle/>
            <a:p>
              <a:r>
                <a:rPr lang="en-GB" sz="1200" b="1" dirty="0">
                  <a:latin typeface="Microsoft Sans Serif" panose="020B0604020202020204" pitchFamily="34" charset="0"/>
                  <a:cs typeface="Microsoft Sans Serif" panose="020B0604020202020204" pitchFamily="34" charset="0"/>
                </a:rPr>
                <a:t>Inpatient</a:t>
              </a:r>
            </a:p>
          </p:txBody>
        </p:sp>
        <p:sp>
          <p:nvSpPr>
            <p:cNvPr id="145" name="TextBox 144"/>
            <p:cNvSpPr txBox="1"/>
            <p:nvPr/>
          </p:nvSpPr>
          <p:spPr>
            <a:xfrm>
              <a:off x="10796999" y="2691823"/>
              <a:ext cx="901209" cy="279558"/>
            </a:xfrm>
            <a:prstGeom prst="rect">
              <a:avLst/>
            </a:prstGeom>
            <a:noFill/>
          </p:spPr>
          <p:txBody>
            <a:bodyPr wrap="square" rtlCol="0">
              <a:spAutoFit/>
            </a:bodyPr>
            <a:lstStyle/>
            <a:p>
              <a:r>
                <a:rPr lang="en-GB" sz="1200" b="1" dirty="0">
                  <a:latin typeface="Microsoft Sans Serif" panose="020B0604020202020204" pitchFamily="34" charset="0"/>
                  <a:cs typeface="Microsoft Sans Serif" panose="020B0604020202020204" pitchFamily="34" charset="0"/>
                </a:rPr>
                <a:t>Follow-Up</a:t>
              </a:r>
            </a:p>
          </p:txBody>
        </p:sp>
        <p:sp>
          <p:nvSpPr>
            <p:cNvPr id="146" name="TextBox 145"/>
            <p:cNvSpPr txBox="1"/>
            <p:nvPr/>
          </p:nvSpPr>
          <p:spPr>
            <a:xfrm>
              <a:off x="10698928" y="3384250"/>
              <a:ext cx="1110253" cy="279558"/>
            </a:xfrm>
            <a:prstGeom prst="rect">
              <a:avLst/>
            </a:prstGeom>
            <a:noFill/>
          </p:spPr>
          <p:txBody>
            <a:bodyPr wrap="square" rtlCol="0">
              <a:spAutoFit/>
            </a:bodyPr>
            <a:lstStyle/>
            <a:p>
              <a:r>
                <a:rPr lang="en-GB" sz="1200" b="1" dirty="0">
                  <a:latin typeface="Microsoft Sans Serif" panose="020B0604020202020204" pitchFamily="34" charset="0"/>
                  <a:cs typeface="Microsoft Sans Serif" panose="020B0604020202020204" pitchFamily="34" charset="0"/>
                </a:rPr>
                <a:t>Survivorship</a:t>
              </a:r>
            </a:p>
          </p:txBody>
        </p:sp>
        <p:sp>
          <p:nvSpPr>
            <p:cNvPr id="147" name="TextBox 146"/>
            <p:cNvSpPr txBox="1"/>
            <p:nvPr/>
          </p:nvSpPr>
          <p:spPr>
            <a:xfrm>
              <a:off x="10796999" y="4332482"/>
              <a:ext cx="813342" cy="279558"/>
            </a:xfrm>
            <a:prstGeom prst="rect">
              <a:avLst/>
            </a:prstGeom>
            <a:noFill/>
          </p:spPr>
          <p:txBody>
            <a:bodyPr wrap="square" rtlCol="0">
              <a:spAutoFit/>
            </a:bodyPr>
            <a:lstStyle/>
            <a:p>
              <a:r>
                <a:rPr lang="en-GB" sz="1200" b="1" dirty="0">
                  <a:latin typeface="Microsoft Sans Serif" panose="020B0604020202020204" pitchFamily="34" charset="0"/>
                  <a:cs typeface="Microsoft Sans Serif" panose="020B0604020202020204" pitchFamily="34" charset="0"/>
                </a:rPr>
                <a:t>Disability</a:t>
              </a:r>
            </a:p>
          </p:txBody>
        </p:sp>
        <p:cxnSp>
          <p:nvCxnSpPr>
            <p:cNvPr id="148" name="Straight Connector 147"/>
            <p:cNvCxnSpPr/>
            <p:nvPr/>
          </p:nvCxnSpPr>
          <p:spPr>
            <a:xfrm>
              <a:off x="11746772" y="5144661"/>
              <a:ext cx="0" cy="564334"/>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16200000">
              <a:off x="10637111" y="5043295"/>
              <a:ext cx="0" cy="1279390"/>
            </a:xfrm>
            <a:prstGeom prst="line">
              <a:avLst/>
            </a:prstGeom>
            <a:ln w="57150">
              <a:solidFill>
                <a:srgbClr val="00B05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1690898" y="3837293"/>
              <a:ext cx="1418838" cy="341682"/>
            </a:xfrm>
            <a:prstGeom prst="rect">
              <a:avLst/>
            </a:prstGeom>
            <a:noFill/>
          </p:spPr>
          <p:txBody>
            <a:bodyPr wrap="square" rtlCol="0">
              <a:spAutoFit/>
            </a:bodyPr>
            <a:lstStyle/>
            <a:p>
              <a:r>
                <a:rPr lang="en-GB" sz="1600" b="1" dirty="0">
                  <a:latin typeface="Microsoft Sans Serif" panose="020B0604020202020204" pitchFamily="34" charset="0"/>
                  <a:cs typeface="Microsoft Sans Serif" panose="020B0604020202020204" pitchFamily="34" charset="0"/>
                </a:rPr>
                <a:t>Acute Illness</a:t>
              </a:r>
            </a:p>
          </p:txBody>
        </p:sp>
        <p:cxnSp>
          <p:nvCxnSpPr>
            <p:cNvPr id="119" name="Straight Connector 118"/>
            <p:cNvCxnSpPr/>
            <p:nvPr/>
          </p:nvCxnSpPr>
          <p:spPr>
            <a:xfrm flipH="1">
              <a:off x="10341908" y="3760389"/>
              <a:ext cx="1109104" cy="1153561"/>
            </a:xfrm>
            <a:prstGeom prst="line">
              <a:avLst/>
            </a:prstGeom>
            <a:ln w="57150">
              <a:solidFill>
                <a:schemeClr val="accent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10610965" y="4178975"/>
              <a:ext cx="438352" cy="467236"/>
            </a:xfrm>
            <a:prstGeom prst="line">
              <a:avLst/>
            </a:prstGeom>
            <a:ln w="57150">
              <a:solidFill>
                <a:schemeClr val="accent2">
                  <a:lumMod val="60000"/>
                  <a:lumOff val="40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rot="17622887">
              <a:off x="2724090" y="4685223"/>
              <a:ext cx="1658820" cy="276999"/>
            </a:xfrm>
            <a:prstGeom prst="rect">
              <a:avLst/>
            </a:prstGeom>
            <a:noFill/>
          </p:spPr>
          <p:txBody>
            <a:bodyPr wrap="square" rtlCol="0">
              <a:spAutoFit/>
            </a:bodyPr>
            <a:lstStyle/>
            <a:p>
              <a:r>
                <a:rPr lang="en-GB" sz="1200" b="1" dirty="0">
                  <a:latin typeface="Microsoft Sans Serif" panose="020B0604020202020204" pitchFamily="34" charset="0"/>
                  <a:cs typeface="Microsoft Sans Serif" panose="020B0604020202020204" pitchFamily="34" charset="0"/>
                </a:rPr>
                <a:t>Enhanced Recovery</a:t>
              </a:r>
            </a:p>
          </p:txBody>
        </p:sp>
      </p:grpSp>
      <p:sp>
        <p:nvSpPr>
          <p:cNvPr id="3" name="TextBox 2"/>
          <p:cNvSpPr txBox="1"/>
          <p:nvPr/>
        </p:nvSpPr>
        <p:spPr>
          <a:xfrm>
            <a:off x="209944" y="138183"/>
            <a:ext cx="8895539" cy="646181"/>
          </a:xfrm>
          <a:prstGeom prst="rect">
            <a:avLst/>
          </a:prstGeom>
          <a:noFill/>
        </p:spPr>
        <p:txBody>
          <a:bodyPr wrap="square" rtlCol="0">
            <a:spAutoFit/>
          </a:bodyPr>
          <a:lstStyle/>
          <a:p>
            <a:r>
              <a:rPr lang="en-GB" sz="3599" dirty="0" smtClean="0"/>
              <a:t>It’s not as simple as that…</a:t>
            </a:r>
            <a:endParaRPr lang="en-GB" sz="3599" dirty="0"/>
          </a:p>
        </p:txBody>
      </p:sp>
      <p:sp>
        <p:nvSpPr>
          <p:cNvPr id="2" name="TextBox 1"/>
          <p:cNvSpPr txBox="1"/>
          <p:nvPr/>
        </p:nvSpPr>
        <p:spPr>
          <a:xfrm>
            <a:off x="9259205" y="5945770"/>
            <a:ext cx="2774910" cy="307777"/>
          </a:xfrm>
          <a:prstGeom prst="rect">
            <a:avLst/>
          </a:prstGeom>
          <a:noFill/>
        </p:spPr>
        <p:txBody>
          <a:bodyPr wrap="square" rtlCol="0">
            <a:spAutoFit/>
          </a:bodyPr>
          <a:lstStyle/>
          <a:p>
            <a:r>
              <a:rPr lang="en-GB" sz="1400" b="1" i="1" dirty="0" smtClean="0"/>
              <a:t>Designed by Gareth Cornell, 2018</a:t>
            </a:r>
            <a:endParaRPr lang="en-GB" sz="1400" b="1" i="1" dirty="0"/>
          </a:p>
        </p:txBody>
      </p:sp>
    </p:spTree>
    <p:extLst>
      <p:ext uri="{BB962C8B-B14F-4D97-AF65-F5344CB8AC3E}">
        <p14:creationId xmlns:p14="http://schemas.microsoft.com/office/powerpoint/2010/main" val="687042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7078" y="695739"/>
            <a:ext cx="6082748" cy="1659835"/>
          </a:xfrm>
          <a:prstGeom prst="rect">
            <a:avLst/>
          </a:prstGeom>
          <a:noFill/>
        </p:spPr>
        <p:txBody>
          <a:bodyPr wrap="square" rtlCol="0">
            <a:spAutoFit/>
          </a:bodyPr>
          <a:lstStyle/>
          <a:p>
            <a:endParaRPr lang="en-GB" dirty="0"/>
          </a:p>
        </p:txBody>
      </p:sp>
      <p:pic>
        <p:nvPicPr>
          <p:cNvPr id="3074" name="Picture 2" descr="https://sacredsites.com/images/americas/peru/road-aguas-1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729" y="0"/>
            <a:ext cx="1028185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2.bp.blogspot.com/-IELsSax8WPg/Tyzsu05V8qI/AAAAAAAAAWU/qbPzat5H2Oc/s400/Map_pin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564159" y="5387008"/>
            <a:ext cx="620615" cy="7889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75216" y="5078895"/>
            <a:ext cx="1431235" cy="377687"/>
          </a:xfrm>
          <a:prstGeom prst="rect">
            <a:avLst/>
          </a:prstGeom>
          <a:noFill/>
        </p:spPr>
        <p:txBody>
          <a:bodyPr wrap="square" rtlCol="0">
            <a:spAutoFit/>
          </a:bodyPr>
          <a:lstStyle/>
          <a:p>
            <a:r>
              <a:rPr lang="en-GB" dirty="0" smtClean="0">
                <a:solidFill>
                  <a:schemeClr val="bg1"/>
                </a:solidFill>
              </a:rPr>
              <a:t>You are here</a:t>
            </a:r>
            <a:endParaRPr lang="en-GB" dirty="0">
              <a:solidFill>
                <a:schemeClr val="bg1"/>
              </a:solidFill>
            </a:endParaRPr>
          </a:p>
        </p:txBody>
      </p:sp>
    </p:spTree>
    <p:extLst>
      <p:ext uri="{BB962C8B-B14F-4D97-AF65-F5344CB8AC3E}">
        <p14:creationId xmlns:p14="http://schemas.microsoft.com/office/powerpoint/2010/main" val="3661961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12365" y="2932043"/>
            <a:ext cx="3578087" cy="830997"/>
          </a:xfrm>
          <a:prstGeom prst="rect">
            <a:avLst/>
          </a:prstGeom>
          <a:noFill/>
        </p:spPr>
        <p:txBody>
          <a:bodyPr wrap="square" rtlCol="0">
            <a:spAutoFit/>
          </a:bodyPr>
          <a:lstStyle/>
          <a:p>
            <a:r>
              <a:rPr lang="en-GB" sz="4800" dirty="0" smtClean="0"/>
              <a:t>Thank you! </a:t>
            </a:r>
            <a:endParaRPr lang="en-GB" sz="4800" dirty="0"/>
          </a:p>
        </p:txBody>
      </p:sp>
      <p:pic>
        <p:nvPicPr>
          <p:cNvPr id="3"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2653"/>
            <a:ext cx="5437103" cy="104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1070" y="119076"/>
            <a:ext cx="6084723" cy="104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9"/>
          <p:cNvSpPr>
            <a:spLocks noChangeShapeType="1"/>
          </p:cNvSpPr>
          <p:nvPr/>
        </p:nvSpPr>
        <p:spPr bwMode="auto">
          <a:xfrm>
            <a:off x="0" y="1241725"/>
            <a:ext cx="12192000" cy="0"/>
          </a:xfrm>
          <a:prstGeom prst="line">
            <a:avLst/>
          </a:prstGeom>
          <a:noFill/>
          <a:ln w="28575">
            <a:solidFill>
              <a:srgbClr val="FF9900"/>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de-DE"/>
          </a:p>
        </p:txBody>
      </p:sp>
      <p:pic>
        <p:nvPicPr>
          <p:cNvPr id="6"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5994236"/>
            <a:ext cx="12119829" cy="8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3145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498" y="168313"/>
            <a:ext cx="5653833" cy="748656"/>
          </a:xfrm>
          <a:prstGeom prst="rect">
            <a:avLst/>
          </a:prstGeom>
          <a:noFill/>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498" y="916969"/>
            <a:ext cx="6287448" cy="861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555" y="140191"/>
            <a:ext cx="4649976" cy="6576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stretch>
            <a:fillRect/>
          </a:stretch>
        </p:blipFill>
        <p:spPr>
          <a:xfrm>
            <a:off x="1560444" y="1871894"/>
            <a:ext cx="3457535" cy="4894573"/>
          </a:xfrm>
          <a:prstGeom prst="rect">
            <a:avLst/>
          </a:prstGeom>
        </p:spPr>
      </p:pic>
    </p:spTree>
    <p:extLst>
      <p:ext uri="{BB962C8B-B14F-4D97-AF65-F5344CB8AC3E}">
        <p14:creationId xmlns:p14="http://schemas.microsoft.com/office/powerpoint/2010/main" val="2225852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782" y="1382015"/>
            <a:ext cx="10056245" cy="4296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271" y="78498"/>
            <a:ext cx="6411195" cy="932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38" y="219065"/>
            <a:ext cx="5653833" cy="748656"/>
          </a:xfrm>
          <a:prstGeom prst="rect">
            <a:avLst/>
          </a:prstGeom>
          <a:noFill/>
        </p:spPr>
      </p:pic>
    </p:spTree>
    <p:extLst>
      <p:ext uri="{BB962C8B-B14F-4D97-AF65-F5344CB8AC3E}">
        <p14:creationId xmlns:p14="http://schemas.microsoft.com/office/powerpoint/2010/main" val="3726394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F2470CE-E3AA-4296-94FC-2AF03254CFB7}"/>
              </a:ext>
            </a:extLst>
          </p:cNvPr>
          <p:cNvSpPr txBox="1"/>
          <p:nvPr/>
        </p:nvSpPr>
        <p:spPr>
          <a:xfrm>
            <a:off x="116367" y="6404020"/>
            <a:ext cx="12016121" cy="461665"/>
          </a:xfrm>
          <a:prstGeom prst="rect">
            <a:avLst/>
          </a:prstGeom>
          <a:noFill/>
        </p:spPr>
        <p:txBody>
          <a:bodyPr wrap="square" rtlCol="0">
            <a:spAutoFit/>
          </a:bodyPr>
          <a:lstStyle/>
          <a:p>
            <a:pPr algn="r" defTabSz="914400"/>
            <a:r>
              <a:rPr lang="en-GB" sz="1200" i="1" dirty="0" smtClean="0">
                <a:cs typeface="Leelawadee" panose="020B0502040204020203" pitchFamily="34" charset="-34"/>
              </a:rPr>
              <a:t>Kress JP &amp; Hall JB N </a:t>
            </a:r>
            <a:r>
              <a:rPr lang="en-GB" sz="1200" i="1" dirty="0" err="1" smtClean="0">
                <a:cs typeface="Leelawadee" panose="020B0502040204020203" pitchFamily="34" charset="-34"/>
              </a:rPr>
              <a:t>Engl</a:t>
            </a:r>
            <a:r>
              <a:rPr lang="en-GB" sz="1200" i="1" dirty="0" smtClean="0">
                <a:cs typeface="Leelawadee" panose="020B0502040204020203" pitchFamily="34" charset="-34"/>
              </a:rPr>
              <a:t> J Med 2014;370:1626-35  Lee et al </a:t>
            </a:r>
            <a:r>
              <a:rPr lang="en-GB" sz="1200" i="1" dirty="0" err="1" smtClean="0">
                <a:cs typeface="Leelawadee" panose="020B0502040204020203" pitchFamily="34" charset="-34"/>
              </a:rPr>
              <a:t>Crit</a:t>
            </a:r>
            <a:r>
              <a:rPr lang="en-GB" sz="1200" i="1" dirty="0" smtClean="0">
                <a:cs typeface="Leelawadee" panose="020B0502040204020203" pitchFamily="34" charset="-34"/>
              </a:rPr>
              <a:t> Care Med 2016;44:2270-74  </a:t>
            </a:r>
            <a:r>
              <a:rPr lang="en-GB" sz="1200" i="1" dirty="0" err="1" smtClean="0">
                <a:cs typeface="Leelawadee" panose="020B0502040204020203" pitchFamily="34" charset="-34"/>
              </a:rPr>
              <a:t>Pandharipande</a:t>
            </a:r>
            <a:r>
              <a:rPr lang="en-GB" sz="1200" i="1" dirty="0" smtClean="0">
                <a:cs typeface="Leelawadee" panose="020B0502040204020203" pitchFamily="34" charset="-34"/>
              </a:rPr>
              <a:t> et al N </a:t>
            </a:r>
            <a:r>
              <a:rPr lang="en-GB" sz="1200" i="1" dirty="0" err="1" smtClean="0">
                <a:cs typeface="Leelawadee" panose="020B0502040204020203" pitchFamily="34" charset="-34"/>
              </a:rPr>
              <a:t>Engl</a:t>
            </a:r>
            <a:r>
              <a:rPr lang="en-GB" sz="1200" i="1" dirty="0" smtClean="0">
                <a:cs typeface="Leelawadee" panose="020B0502040204020203" pitchFamily="34" charset="-34"/>
              </a:rPr>
              <a:t> J Med  2013;369:1306-16</a:t>
            </a:r>
          </a:p>
          <a:p>
            <a:pPr algn="r" defTabSz="914400"/>
            <a:r>
              <a:rPr lang="en-GB" sz="1200" i="1" dirty="0" err="1" smtClean="0">
                <a:cs typeface="Leelawadee" panose="020B0502040204020203" pitchFamily="34" charset="-34"/>
              </a:rPr>
              <a:t>Schellekens</a:t>
            </a:r>
            <a:r>
              <a:rPr lang="en-GB" sz="1200" i="1" dirty="0" smtClean="0">
                <a:cs typeface="Leelawadee" panose="020B0502040204020203" pitchFamily="34" charset="-34"/>
              </a:rPr>
              <a:t> et al Critical Care 2016;20:103  </a:t>
            </a:r>
            <a:r>
              <a:rPr lang="en-GB" sz="1200" i="1" dirty="0" err="1" smtClean="0">
                <a:cs typeface="Leelawadee" panose="020B0502040204020203" pitchFamily="34" charset="-34"/>
              </a:rPr>
              <a:t>Sonneville</a:t>
            </a:r>
            <a:r>
              <a:rPr lang="en-GB" sz="1200" i="1" dirty="0" smtClean="0">
                <a:cs typeface="Leelawadee" panose="020B0502040204020203" pitchFamily="34" charset="-34"/>
              </a:rPr>
              <a:t> et al Annals of Intensive Care 2013;3:15</a:t>
            </a:r>
            <a:endParaRPr lang="en-GB" sz="1200" i="1" dirty="0">
              <a:cs typeface="Leelawadee" panose="020B0502040204020203" pitchFamily="34" charset="-34"/>
            </a:endParaRPr>
          </a:p>
        </p:txBody>
      </p:sp>
      <p:pic>
        <p:nvPicPr>
          <p:cNvPr id="9" name="Picture 8"/>
          <p:cNvPicPr>
            <a:picLocks noChangeAspect="1"/>
          </p:cNvPicPr>
          <p:nvPr/>
        </p:nvPicPr>
        <p:blipFill rotWithShape="1">
          <a:blip r:embed="rId3"/>
          <a:srcRect l="25456" t="5846" r="25026" b="3208"/>
          <a:stretch/>
        </p:blipFill>
        <p:spPr>
          <a:xfrm>
            <a:off x="3686890" y="295275"/>
            <a:ext cx="5503724" cy="5996932"/>
          </a:xfrm>
          <a:prstGeom prst="rect">
            <a:avLst/>
          </a:prstGeom>
        </p:spPr>
      </p:pic>
      <p:sp>
        <p:nvSpPr>
          <p:cNvPr id="4" name="TextBox 3"/>
          <p:cNvSpPr txBox="1"/>
          <p:nvPr/>
        </p:nvSpPr>
        <p:spPr>
          <a:xfrm>
            <a:off x="212448" y="183462"/>
            <a:ext cx="5495925" cy="646331"/>
          </a:xfrm>
          <a:prstGeom prst="rect">
            <a:avLst/>
          </a:prstGeom>
          <a:noFill/>
        </p:spPr>
        <p:txBody>
          <a:bodyPr wrap="square" rtlCol="0">
            <a:spAutoFit/>
          </a:bodyPr>
          <a:lstStyle/>
          <a:p>
            <a:r>
              <a:rPr lang="en-GB" sz="3600" dirty="0" smtClean="0"/>
              <a:t>Impact of critical illness</a:t>
            </a:r>
            <a:endParaRPr lang="en-GB" sz="3600" dirty="0"/>
          </a:p>
        </p:txBody>
      </p:sp>
    </p:spTree>
    <p:extLst>
      <p:ext uri="{BB962C8B-B14F-4D97-AF65-F5344CB8AC3E}">
        <p14:creationId xmlns:p14="http://schemas.microsoft.com/office/powerpoint/2010/main" val="3813246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E2160F-5EDF-4A5B-AC2F-AAC5153CEAD6}"/>
              </a:ext>
            </a:extLst>
          </p:cNvPr>
          <p:cNvPicPr>
            <a:picLocks noChangeAspect="1"/>
          </p:cNvPicPr>
          <p:nvPr/>
        </p:nvPicPr>
        <p:blipFill rotWithShape="1">
          <a:blip r:embed="rId2"/>
          <a:srcRect l="8588" t="4290" r="9349" b="12081"/>
          <a:stretch/>
        </p:blipFill>
        <p:spPr>
          <a:xfrm>
            <a:off x="513459" y="762796"/>
            <a:ext cx="11161912" cy="5149045"/>
          </a:xfrm>
          <a:prstGeom prst="rect">
            <a:avLst/>
          </a:prstGeom>
        </p:spPr>
      </p:pic>
      <p:sp>
        <p:nvSpPr>
          <p:cNvPr id="3" name="TextBox 2">
            <a:extLst>
              <a:ext uri="{FF2B5EF4-FFF2-40B4-BE49-F238E27FC236}">
                <a16:creationId xmlns:a16="http://schemas.microsoft.com/office/drawing/2014/main" id="{3F2470CE-E3AA-4296-94FC-2AF03254CFB7}"/>
              </a:ext>
            </a:extLst>
          </p:cNvPr>
          <p:cNvSpPr txBox="1"/>
          <p:nvPr/>
        </p:nvSpPr>
        <p:spPr>
          <a:xfrm>
            <a:off x="5638799" y="6404248"/>
            <a:ext cx="7340829" cy="307848"/>
          </a:xfrm>
          <a:prstGeom prst="rect">
            <a:avLst/>
          </a:prstGeom>
          <a:noFill/>
        </p:spPr>
        <p:txBody>
          <a:bodyPr wrap="square" rtlCol="0">
            <a:spAutoFit/>
          </a:bodyPr>
          <a:lstStyle/>
          <a:p>
            <a:pPr defTabSz="914400"/>
            <a:r>
              <a:rPr lang="en-GB" sz="1400" i="1" dirty="0" smtClean="0">
                <a:cs typeface="Leelawadee" panose="020B0502040204020203" pitchFamily="34" charset="-34"/>
              </a:rPr>
              <a:t>Hodgson </a:t>
            </a:r>
            <a:r>
              <a:rPr lang="en-GB" sz="1400" i="1" dirty="0">
                <a:cs typeface="Leelawadee" panose="020B0502040204020203" pitchFamily="34" charset="-34"/>
              </a:rPr>
              <a:t>et al. Intensive Care Med 2017;43:992–1001 DOI 10.1007/s00134-017-4830-0</a:t>
            </a:r>
          </a:p>
        </p:txBody>
      </p:sp>
      <p:sp>
        <p:nvSpPr>
          <p:cNvPr id="6" name="TextBox 5"/>
          <p:cNvSpPr txBox="1"/>
          <p:nvPr/>
        </p:nvSpPr>
        <p:spPr>
          <a:xfrm>
            <a:off x="142874" y="116465"/>
            <a:ext cx="5495925" cy="646331"/>
          </a:xfrm>
          <a:prstGeom prst="rect">
            <a:avLst/>
          </a:prstGeom>
          <a:noFill/>
        </p:spPr>
        <p:txBody>
          <a:bodyPr wrap="square" rtlCol="0">
            <a:spAutoFit/>
          </a:bodyPr>
          <a:lstStyle/>
          <a:p>
            <a:r>
              <a:rPr lang="en-GB" sz="3600" dirty="0" smtClean="0"/>
              <a:t>Impact of critical illness</a:t>
            </a:r>
            <a:endParaRPr lang="en-GB" sz="3600" dirty="0"/>
          </a:p>
        </p:txBody>
      </p:sp>
    </p:spTree>
    <p:extLst>
      <p:ext uri="{BB962C8B-B14F-4D97-AF65-F5344CB8AC3E}">
        <p14:creationId xmlns:p14="http://schemas.microsoft.com/office/powerpoint/2010/main" val="1027455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nhsforest.org/sites/default/files/Freeman_External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886" y="0"/>
            <a:ext cx="6023114" cy="401540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REEMAN HOSPITAL, NEWCASTLE UPON TYNE - Dortech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73017"/>
            <a:ext cx="6154399" cy="40849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i2-prod.chroniclelive.co.uk/incoming/article13046220.ece/ALTERNATES/s615/freeman.jpg"/>
          <p:cNvPicPr>
            <a:picLocks noChangeAspect="1" noChangeArrowheads="1"/>
          </p:cNvPicPr>
          <p:nvPr/>
        </p:nvPicPr>
        <p:blipFill rotWithShape="1">
          <a:blip r:embed="rId5">
            <a:extLst>
              <a:ext uri="{28A0092B-C50C-407E-A947-70E740481C1C}">
                <a14:useLocalDpi xmlns:a14="http://schemas.microsoft.com/office/drawing/2010/main" val="0"/>
              </a:ext>
            </a:extLst>
          </a:blip>
          <a:srcRect t="49963" r="50058"/>
          <a:stretch/>
        </p:blipFill>
        <p:spPr bwMode="auto">
          <a:xfrm>
            <a:off x="6168886" y="4015409"/>
            <a:ext cx="4266201" cy="28425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stretch>
            <a:fillRect/>
          </a:stretch>
        </p:blipFill>
        <p:spPr>
          <a:xfrm>
            <a:off x="1296237" y="0"/>
            <a:ext cx="4858162" cy="2755061"/>
          </a:xfrm>
          <a:prstGeom prst="rect">
            <a:avLst/>
          </a:prstGeom>
        </p:spPr>
      </p:pic>
    </p:spTree>
    <p:extLst>
      <p:ext uri="{BB962C8B-B14F-4D97-AF65-F5344CB8AC3E}">
        <p14:creationId xmlns:p14="http://schemas.microsoft.com/office/powerpoint/2010/main" val="2340458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1913" y="2313163"/>
            <a:ext cx="4544837" cy="4544837"/>
          </a:xfrm>
          <a:prstGeom prst="rect">
            <a:avLst/>
          </a:prstGeom>
        </p:spPr>
      </p:pic>
      <p:sp>
        <p:nvSpPr>
          <p:cNvPr id="5" name="TextBox 4"/>
          <p:cNvSpPr txBox="1"/>
          <p:nvPr/>
        </p:nvSpPr>
        <p:spPr>
          <a:xfrm>
            <a:off x="187575" y="125839"/>
            <a:ext cx="7346286" cy="584775"/>
          </a:xfrm>
          <a:prstGeom prst="rect">
            <a:avLst/>
          </a:prstGeom>
          <a:noFill/>
        </p:spPr>
        <p:txBody>
          <a:bodyPr wrap="square" rtlCol="0">
            <a:spAutoFit/>
          </a:bodyPr>
          <a:lstStyle/>
          <a:p>
            <a:r>
              <a:rPr lang="en-GB" sz="3200" dirty="0" smtClean="0"/>
              <a:t>Physiotherapy Associate Practitioner</a:t>
            </a:r>
          </a:p>
        </p:txBody>
      </p:sp>
      <p:graphicFrame>
        <p:nvGraphicFramePr>
          <p:cNvPr id="6" name="Diagram 5"/>
          <p:cNvGraphicFramePr/>
          <p:nvPr>
            <p:extLst>
              <p:ext uri="{D42A27DB-BD31-4B8C-83A1-F6EECF244321}">
                <p14:modId xmlns:p14="http://schemas.microsoft.com/office/powerpoint/2010/main" val="986947793"/>
              </p:ext>
            </p:extLst>
          </p:nvPr>
        </p:nvGraphicFramePr>
        <p:xfrm>
          <a:off x="401982" y="710614"/>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11352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ld team 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4058"/>
            <a:ext cx="5258546" cy="5468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7" name="Picture 3" descr="Team struc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7241" y="1992174"/>
            <a:ext cx="7370701" cy="4140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AutoShape 4"/>
          <p:cNvSpPr>
            <a:spLocks noChangeArrowheads="1"/>
          </p:cNvSpPr>
          <p:nvPr/>
        </p:nvSpPr>
        <p:spPr bwMode="auto">
          <a:xfrm>
            <a:off x="5089581" y="2302150"/>
            <a:ext cx="1930400" cy="889000"/>
          </a:xfrm>
          <a:prstGeom prst="rightArrow">
            <a:avLst>
              <a:gd name="adj1" fmla="val 50000"/>
              <a:gd name="adj2" fmla="val 54286"/>
            </a:avLst>
          </a:prstGeom>
          <a:solidFill>
            <a:schemeClr val="accent2"/>
          </a:solidFill>
          <a:ln w="25400" algn="ctr">
            <a:solidFill>
              <a:schemeClr val="accent2"/>
            </a:solidFill>
            <a:miter lim="800000"/>
            <a:headEnd/>
            <a:tailEnd/>
          </a:ln>
          <a:effectLst/>
          <a:extLst/>
        </p:spPr>
        <p:txBody>
          <a:bodyPr vert="horz" wrap="square" lIns="36576" tIns="36576" rIns="36576" bIns="36576" numCol="1" anchor="t" anchorCtr="0" compatLnSpc="1">
            <a:prstTxWarp prst="textNoShape">
              <a:avLst/>
            </a:prstTxWarp>
          </a:bodyPr>
          <a:lstStyle/>
          <a:p>
            <a:endParaRPr lang="en-GB"/>
          </a:p>
        </p:txBody>
      </p:sp>
      <p:sp>
        <p:nvSpPr>
          <p:cNvPr id="6" name="TextBox 5"/>
          <p:cNvSpPr txBox="1"/>
          <p:nvPr/>
        </p:nvSpPr>
        <p:spPr>
          <a:xfrm>
            <a:off x="187575" y="125839"/>
            <a:ext cx="7346286" cy="584775"/>
          </a:xfrm>
          <a:prstGeom prst="rect">
            <a:avLst/>
          </a:prstGeom>
          <a:noFill/>
        </p:spPr>
        <p:txBody>
          <a:bodyPr wrap="square" rtlCol="0">
            <a:spAutoFit/>
          </a:bodyPr>
          <a:lstStyle/>
          <a:p>
            <a:r>
              <a:rPr lang="en-GB" sz="3200" dirty="0" smtClean="0"/>
              <a:t>Change in team structure</a:t>
            </a:r>
          </a:p>
        </p:txBody>
      </p:sp>
    </p:spTree>
    <p:extLst>
      <p:ext uri="{BB962C8B-B14F-4D97-AF65-F5344CB8AC3E}">
        <p14:creationId xmlns:p14="http://schemas.microsoft.com/office/powerpoint/2010/main" val="2400486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0486547"/>
              </p:ext>
            </p:extLst>
          </p:nvPr>
        </p:nvGraphicFramePr>
        <p:xfrm>
          <a:off x="411209" y="719666"/>
          <a:ext cx="1134072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87575" y="125839"/>
            <a:ext cx="7346286" cy="584775"/>
          </a:xfrm>
          <a:prstGeom prst="rect">
            <a:avLst/>
          </a:prstGeom>
          <a:noFill/>
        </p:spPr>
        <p:txBody>
          <a:bodyPr wrap="square" rtlCol="0">
            <a:spAutoFit/>
          </a:bodyPr>
          <a:lstStyle/>
          <a:p>
            <a:r>
              <a:rPr lang="en-GB" sz="3200" dirty="0" smtClean="0"/>
              <a:t>Developing a RaCI pathway</a:t>
            </a:r>
          </a:p>
        </p:txBody>
      </p:sp>
    </p:spTree>
    <p:extLst>
      <p:ext uri="{BB962C8B-B14F-4D97-AF65-F5344CB8AC3E}">
        <p14:creationId xmlns:p14="http://schemas.microsoft.com/office/powerpoint/2010/main" val="4041515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8570</TotalTime>
  <Words>671</Words>
  <Application>Microsoft Office PowerPoint</Application>
  <PresentationFormat>Widescreen</PresentationFormat>
  <Paragraphs>134</Paragraphs>
  <Slides>18</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Leelawadee</vt:lpstr>
      <vt:lpstr>Microsoft Sans Serif</vt:lpstr>
      <vt:lpstr>Symbol</vt:lpstr>
      <vt:lpstr>Tw Cen MT</vt:lpstr>
      <vt:lpstr>Office Theme</vt:lpstr>
      <vt:lpstr>Creating a Rehabilitation after Critical Illness pathway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rehabilitation after critical illness pathway</dc:title>
  <dc:creator>Helen Sanger</dc:creator>
  <cp:lastModifiedBy>Helen Sanger</cp:lastModifiedBy>
  <cp:revision>56</cp:revision>
  <dcterms:created xsi:type="dcterms:W3CDTF">2019-11-22T20:22:27Z</dcterms:created>
  <dcterms:modified xsi:type="dcterms:W3CDTF">2020-01-28T19:33:50Z</dcterms:modified>
</cp:coreProperties>
</file>