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1"/>
  </p:notesMasterIdLst>
  <p:sldIdLst>
    <p:sldId id="259" r:id="rId3"/>
    <p:sldId id="262" r:id="rId4"/>
    <p:sldId id="267" r:id="rId5"/>
    <p:sldId id="265" r:id="rId6"/>
    <p:sldId id="266" r:id="rId7"/>
    <p:sldId id="268" r:id="rId8"/>
    <p:sldId id="270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962D6-609E-4425-8AA5-07707782B4F0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727C7-7EB2-437A-8CD2-4295C4793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3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77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727C7-7EB2-437A-8CD2-4295C47936B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284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727C7-7EB2-437A-8CD2-4295C47936B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471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727C7-7EB2-437A-8CD2-4295C47936B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52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727C7-7EB2-437A-8CD2-4295C47936B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73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727C7-7EB2-437A-8CD2-4295C47936B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72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727C7-7EB2-437A-8CD2-4295C47936B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63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35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42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97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0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065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056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219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514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936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901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41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758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714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071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2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02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15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98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31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68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3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72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98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AAC5-EC85-EB4A-8FA5-E63B38239D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453F-66CE-9649-8778-FA1C7507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65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le.csp.org.uk/course/view.php?id=133" TargetMode="External"/><Relationship Id="rId5" Type="http://schemas.openxmlformats.org/officeDocument/2006/relationships/hyperlink" Target="https://www.csp.org.uk/professional-clinical/improvement-and-innovation/hip-fracture-rehab" TargetMode="Externa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hyperlink" Target="https://www.csp.org.uk/publications/physiotherapy-works-falls-community-approach" TargetMode="Externa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rotect-eu.mimecast.com/s/t4tUCmZv2HMJz5TQNahc?domain=heiw.nhs.wales" TargetMode="External"/><Relationship Id="rId5" Type="http://schemas.openxmlformats.org/officeDocument/2006/relationships/hyperlink" Target="http://www.senedd.assembly.wales/mgConsultationDisplay.aspx?id=358&amp;RPID=1016047241&amp;cp=yes" TargetMode="Externa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rotect-eu.mimecast.com/s/oP0CCM83EUJE3MtweE6c?domain=gov.wales" TargetMode="Externa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486967"/>
            <a:ext cx="10515600" cy="318953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>
                <a:solidFill>
                  <a:schemeClr val="bg2"/>
                </a:solidFill>
              </a:rPr>
              <a:t/>
            </a:r>
            <a:br>
              <a:rPr lang="en-GB" b="1" dirty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>
                <a:solidFill>
                  <a:schemeClr val="bg2"/>
                </a:solidFill>
              </a:rPr>
              <a:t/>
            </a:r>
            <a:br>
              <a:rPr lang="en-GB" b="1" dirty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>CSP </a:t>
            </a:r>
            <a:r>
              <a:rPr lang="en-GB" b="1" dirty="0">
                <a:solidFill>
                  <a:schemeClr val="bg2"/>
                </a:solidFill>
              </a:rPr>
              <a:t>u</a:t>
            </a:r>
            <a:r>
              <a:rPr lang="en-GB" b="1" dirty="0" smtClean="0">
                <a:solidFill>
                  <a:schemeClr val="bg2"/>
                </a:solidFill>
              </a:rPr>
              <a:t>pdate for Welsh Board</a:t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>
                <a:solidFill>
                  <a:schemeClr val="bg2"/>
                </a:solidFill>
              </a:rPr>
              <a:t/>
            </a:r>
            <a:br>
              <a:rPr lang="en-GB" b="1" dirty="0">
                <a:solidFill>
                  <a:schemeClr val="bg2"/>
                </a:solidFill>
              </a:rPr>
            </a:br>
            <a:r>
              <a:rPr lang="en-GB" sz="3600" b="1" dirty="0">
                <a:solidFill>
                  <a:schemeClr val="bg2"/>
                </a:solidFill>
              </a:rPr>
              <a:t>Practice and </a:t>
            </a:r>
            <a:r>
              <a:rPr lang="en-GB" sz="3600" b="1" dirty="0" smtClean="0">
                <a:solidFill>
                  <a:schemeClr val="bg2"/>
                </a:solidFill>
              </a:rPr>
              <a:t>Development,  Policy and Public Affairs </a:t>
            </a: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>
                <a:solidFill>
                  <a:schemeClr val="bg2"/>
                </a:solidFill>
              </a:rPr>
              <a:t/>
            </a:r>
            <a:br>
              <a:rPr lang="en-GB" b="1" dirty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sz="3100" b="1" dirty="0" smtClean="0">
                <a:solidFill>
                  <a:schemeClr val="bg2"/>
                </a:solidFill>
              </a:rPr>
              <a:t>Sept 2019</a:t>
            </a: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>
                <a:solidFill>
                  <a:schemeClr val="bg2"/>
                </a:solidFill>
              </a:rPr>
              <a:t/>
            </a:r>
            <a:br>
              <a:rPr lang="en-GB" b="1" dirty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>
                <a:solidFill>
                  <a:schemeClr val="bg2"/>
                </a:solidFill>
              </a:rPr>
              <a:t/>
            </a:r>
            <a:br>
              <a:rPr lang="en-GB" b="1" dirty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>
                <a:solidFill>
                  <a:schemeClr val="bg2"/>
                </a:solidFill>
              </a:rPr>
              <a:t/>
            </a:r>
            <a:br>
              <a:rPr lang="en-GB" b="1" dirty="0">
                <a:solidFill>
                  <a:schemeClr val="bg2"/>
                </a:solidFill>
              </a:rPr>
            </a:b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8823" y="5067655"/>
            <a:ext cx="10974977" cy="14511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Shan Aguilar-Stone and Calum </a:t>
            </a:r>
            <a:r>
              <a:rPr lang="en-GB" sz="1800" dirty="0">
                <a:solidFill>
                  <a:schemeClr val="bg1"/>
                </a:solidFill>
              </a:rPr>
              <a:t>H</a:t>
            </a:r>
            <a:r>
              <a:rPr lang="en-GB" sz="1800" dirty="0" smtClean="0">
                <a:solidFill>
                  <a:schemeClr val="bg1"/>
                </a:solidFill>
              </a:rPr>
              <a:t>iggins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35280" y="910760"/>
            <a:ext cx="9326601" cy="50070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Hip Fracture Rehab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ATOCP and AGILE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networks – acute through to later stage rehab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www.csp.org.uk/professional-clinical/improvement-and-innovation/hip-fracture-rehab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Wales Hub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vle.csp.org.uk/course/view.php?id=133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PUK 2019 - networking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Sprint Huddle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launch of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events -   May 21</a:t>
            </a:r>
            <a:r>
              <a:rPr lang="en-GB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2020 Cardiff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2328769"/>
            <a:ext cx="8442961" cy="658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151050"/>
            <a:ext cx="7163064" cy="217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9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94359" y="1317072"/>
            <a:ext cx="10789501" cy="48725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Falls – a Community Approach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in conjunction with AGILE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  Hard copies are available in the Enquires Team office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www.csp.org.uk/publications/physiotherapy-works-falls-community-approach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2328769"/>
            <a:ext cx="8442961" cy="658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61" y="382905"/>
            <a:ext cx="2156249" cy="29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36198"/>
          </a:xfrm>
        </p:spPr>
        <p:txBody>
          <a:bodyPr>
            <a:normAutofit/>
          </a:bodyPr>
          <a:lstStyle/>
          <a:p>
            <a:pPr algn="l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7"/>
          <p:cNvSpPr txBox="1">
            <a:spLocks noGrp="1"/>
          </p:cNvSpPr>
          <p:nvPr>
            <p:ph type="subTitle" idx="1"/>
          </p:nvPr>
        </p:nvSpPr>
        <p:spPr>
          <a:xfrm>
            <a:off x="960120" y="2843213"/>
            <a:ext cx="97078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140903" y="-772150"/>
            <a:ext cx="9949343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worker – Level 4  Therapies Assistant Practitioner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Apprenticeship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992964"/>
              </p:ext>
            </p:extLst>
          </p:nvPr>
        </p:nvGraphicFramePr>
        <p:xfrm>
          <a:off x="1371601" y="2377439"/>
          <a:ext cx="9134792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34792">
                  <a:extLst>
                    <a:ext uri="{9D8B030D-6E8A-4147-A177-3AD203B41FA5}">
                      <a16:colId xmlns:a16="http://schemas.microsoft.com/office/drawing/2014/main" val="2923528748"/>
                    </a:ext>
                  </a:extLst>
                </a:gridCol>
              </a:tblGrid>
              <a:tr h="682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Amendment of the qualification guidance to reflect the credit value of the qualification in line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871303"/>
                  </a:ext>
                </a:extLst>
              </a:tr>
              <a:tr h="682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 of all units in line with feedback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4509922"/>
                  </a:ext>
                </a:extLst>
              </a:tr>
              <a:tr h="682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of further guidance to support the qualification delivery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5312590"/>
                  </a:ext>
                </a:extLst>
              </a:tr>
              <a:tr h="682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Engagement with HEI’s to support access to registrant courses for AP’s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5218953"/>
                  </a:ext>
                </a:extLst>
              </a:tr>
              <a:tr h="682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qualification guide and individual units in line with ‘plain English’ guidance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4872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4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02080"/>
            <a:ext cx="9144000" cy="4902246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Physiotherapy Pre-registration education </a:t>
            </a: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Wales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Bangor, Cardiff and Glyndwr </a:t>
            </a:r>
            <a:r>
              <a:rPr lang="en-GB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Streamlining project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7"/>
          <p:cNvSpPr txBox="1">
            <a:spLocks noGrp="1"/>
          </p:cNvSpPr>
          <p:nvPr>
            <p:ph type="subTitle" idx="1"/>
          </p:nvPr>
        </p:nvSpPr>
        <p:spPr>
          <a:xfrm flipH="1">
            <a:off x="3531763" y="5830348"/>
            <a:ext cx="616489" cy="58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8707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910" y="696685"/>
            <a:ext cx="9144000" cy="4902246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Consultations </a:t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7"/>
          <p:cNvSpPr txBox="1">
            <a:spLocks noGrp="1"/>
          </p:cNvSpPr>
          <p:nvPr>
            <p:ph type="subTitle" idx="1"/>
          </p:nvPr>
        </p:nvSpPr>
        <p:spPr>
          <a:xfrm flipH="1">
            <a:off x="3531763" y="5830348"/>
            <a:ext cx="616489" cy="58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698384"/>
              </p:ext>
            </p:extLst>
          </p:nvPr>
        </p:nvGraphicFramePr>
        <p:xfrm>
          <a:off x="635267" y="1242320"/>
          <a:ext cx="11271184" cy="4830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6644">
                  <a:extLst>
                    <a:ext uri="{9D8B030D-6E8A-4147-A177-3AD203B41FA5}">
                      <a16:colId xmlns:a16="http://schemas.microsoft.com/office/drawing/2014/main" val="4114611815"/>
                    </a:ext>
                  </a:extLst>
                </a:gridCol>
                <a:gridCol w="3756644">
                  <a:extLst>
                    <a:ext uri="{9D8B030D-6E8A-4147-A177-3AD203B41FA5}">
                      <a16:colId xmlns:a16="http://schemas.microsoft.com/office/drawing/2014/main" val="2226009688"/>
                    </a:ext>
                  </a:extLst>
                </a:gridCol>
                <a:gridCol w="3757896">
                  <a:extLst>
                    <a:ext uri="{9D8B030D-6E8A-4147-A177-3AD203B41FA5}">
                      <a16:colId xmlns:a16="http://schemas.microsoft.com/office/drawing/2014/main" val="3919856016"/>
                    </a:ext>
                  </a:extLst>
                </a:gridCol>
              </a:tblGrid>
              <a:tr h="441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 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Issues and Closing 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Actions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3637124826"/>
                  </a:ext>
                </a:extLst>
              </a:tr>
              <a:tr h="924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Health and Social Care (Quality and Engagement) (Wales) Bill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5"/>
                        </a:rPr>
                        <a:t>http://www.senedd.assembly.wales/mgConsultationDisplay.aspx?id=358&amp;RPID=1016047241&amp;cp=yes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placing quality considerations at the heart of all the NHS in Wales,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strengthening the voice of citizens across health and social services,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placing a duty of candour on NHS organisations, and</a:t>
                      </a: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strengthening the governance arrangements.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Responded.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Raised</a:t>
                      </a: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duty of candour and parity of esteem issues across the sector. 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Called for consistent regulation across Health and Social Care.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324543562"/>
                  </a:ext>
                </a:extLst>
              </a:tr>
              <a:tr h="1737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Healthier Wales: 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Workforce Strategy for Health and Social </a:t>
                      </a: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https://heiw.nhs.wales/programmes/health-social-care-workforce-strategy/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Key themes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</a:t>
                      </a: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actions and emerging priorities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GB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Response is being drafted.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Focus</a:t>
                      </a: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on clear milestones and targets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Opportunity to state priorities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2883685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01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910" y="696685"/>
            <a:ext cx="9144000" cy="4902246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Consultations (continued)</a:t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7"/>
          <p:cNvSpPr txBox="1">
            <a:spLocks noGrp="1"/>
          </p:cNvSpPr>
          <p:nvPr>
            <p:ph type="subTitle" idx="1"/>
          </p:nvPr>
        </p:nvSpPr>
        <p:spPr>
          <a:xfrm flipH="1">
            <a:off x="3531763" y="5830348"/>
            <a:ext cx="616489" cy="58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092462"/>
              </p:ext>
            </p:extLst>
          </p:nvPr>
        </p:nvGraphicFramePr>
        <p:xfrm>
          <a:off x="568692" y="1334737"/>
          <a:ext cx="11271184" cy="5295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6644">
                  <a:extLst>
                    <a:ext uri="{9D8B030D-6E8A-4147-A177-3AD203B41FA5}">
                      <a16:colId xmlns:a16="http://schemas.microsoft.com/office/drawing/2014/main" val="1360783270"/>
                    </a:ext>
                  </a:extLst>
                </a:gridCol>
                <a:gridCol w="3756644">
                  <a:extLst>
                    <a:ext uri="{9D8B030D-6E8A-4147-A177-3AD203B41FA5}">
                      <a16:colId xmlns:a16="http://schemas.microsoft.com/office/drawing/2014/main" val="1396121592"/>
                    </a:ext>
                  </a:extLst>
                </a:gridCol>
                <a:gridCol w="3757896">
                  <a:extLst>
                    <a:ext uri="{9D8B030D-6E8A-4147-A177-3AD203B41FA5}">
                      <a16:colId xmlns:a16="http://schemas.microsoft.com/office/drawing/2014/main" val="2524734194"/>
                    </a:ext>
                  </a:extLst>
                </a:gridCol>
              </a:tblGrid>
              <a:tr h="3189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Welsh Government consultation </a:t>
                      </a:r>
                      <a:r>
                        <a:rPr lang="en-GB" sz="18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Implementation of the Regulation and Inspection of Social Care (Wales) Act 2016. 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Views on registering the social care workforce, specifically the mandatory registration of domiciliary care workers and opening of the workforce register for the voluntary registration of workers engaged under a contract for services in regulated care home services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GB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of October 2019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Opportunity to raise parity of esteem and repeat</a:t>
                      </a: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issues from quality bill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3831636214"/>
                  </a:ext>
                </a:extLst>
              </a:tr>
              <a:tr h="906718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 into obesity services in Wales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date at the moment.  Expected soon according to Obesity Alliance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Wales.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Awaiting Ministerial statement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possible timetable and content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3139912726"/>
                  </a:ext>
                </a:extLst>
              </a:tr>
              <a:tr h="9067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Arthritis and Long Term Musculoskeletal Conditions guidance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draft form,</a:t>
                      </a: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not out for formal consultation yet.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CSP will respond</a:t>
                      </a: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when made public.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3921978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0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910" y="696685"/>
            <a:ext cx="9144000" cy="4902246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Political Party engagement </a:t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7"/>
          <p:cNvSpPr txBox="1">
            <a:spLocks noGrp="1"/>
          </p:cNvSpPr>
          <p:nvPr>
            <p:ph type="subTitle" idx="1"/>
          </p:nvPr>
        </p:nvSpPr>
        <p:spPr>
          <a:xfrm flipH="1">
            <a:off x="3531763" y="5830348"/>
            <a:ext cx="616489" cy="58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30083"/>
              </p:ext>
            </p:extLst>
          </p:nvPr>
        </p:nvGraphicFramePr>
        <p:xfrm>
          <a:off x="1241659" y="1242320"/>
          <a:ext cx="10135401" cy="5081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8092">
                  <a:extLst>
                    <a:ext uri="{9D8B030D-6E8A-4147-A177-3AD203B41FA5}">
                      <a16:colId xmlns:a16="http://schemas.microsoft.com/office/drawing/2014/main" val="4114611815"/>
                    </a:ext>
                  </a:extLst>
                </a:gridCol>
                <a:gridCol w="3378092">
                  <a:extLst>
                    <a:ext uri="{9D8B030D-6E8A-4147-A177-3AD203B41FA5}">
                      <a16:colId xmlns:a16="http://schemas.microsoft.com/office/drawing/2014/main" val="2226009688"/>
                    </a:ext>
                  </a:extLst>
                </a:gridCol>
                <a:gridCol w="3379217">
                  <a:extLst>
                    <a:ext uri="{9D8B030D-6E8A-4147-A177-3AD203B41FA5}">
                      <a16:colId xmlns:a16="http://schemas.microsoft.com/office/drawing/2014/main" val="3919856016"/>
                    </a:ext>
                  </a:extLst>
                </a:gridCol>
              </a:tblGrid>
              <a:tr h="441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Event?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Stakeholder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Actions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3637124826"/>
                  </a:ext>
                </a:extLst>
              </a:tr>
              <a:tr h="2651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Party Manifestos</a:t>
                      </a:r>
                      <a:r>
                        <a:rPr lang="en-GB" sz="18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Welsh</a:t>
                      </a: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Labour, Plaid </a:t>
                      </a:r>
                      <a:r>
                        <a:rPr lang="en-GB" sz="18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Cymru</a:t>
                      </a: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Welsh Conservatives, Lib Dems.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Parties are starting to develop manifestos.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Focus</a:t>
                      </a: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on community rehab, workforce, and FCP.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Opportunity to state priorities.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Meeting each party policy officer/ spokesperson separately.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2883685845"/>
                  </a:ext>
                </a:extLst>
              </a:tr>
              <a:tr h="13256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AHP joint</a:t>
                      </a:r>
                      <a:r>
                        <a:rPr lang="en-GB" sz="18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Manifesto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Developing</a:t>
                      </a: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 joint manifesto with AHPs.  Met with group last week.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Being</a:t>
                      </a: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drafted</a:t>
                      </a: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Assembly elections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1781082008"/>
                  </a:ext>
                </a:extLst>
              </a:tr>
              <a:tr h="662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Meeting</a:t>
                      </a: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with the Health Minister, VG.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Minister for Health</a:t>
                      </a: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 Wales and special adviser.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Meeting set for December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Bring</a:t>
                      </a:r>
                      <a:r>
                        <a:rPr lang="en-GB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up CSP priorities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840" marR="41840" marT="0" marB="0"/>
                </a:tc>
                <a:extLst>
                  <a:ext uri="{0D108BD9-81ED-4DB2-BD59-A6C34878D82A}">
                    <a16:rowId xmlns:a16="http://schemas.microsoft.com/office/drawing/2014/main" val="2044945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80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465</Words>
  <Application>Microsoft Office PowerPoint</Application>
  <PresentationFormat>Widescreen</PresentationFormat>
  <Paragraphs>125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2_Office Theme</vt:lpstr>
      <vt:lpstr>3_Office Theme</vt:lpstr>
      <vt:lpstr>      CSP update for Welsh Board  Practice and Development,  Policy and Public Affairs    Sept 2019       </vt:lpstr>
      <vt:lpstr>   </vt:lpstr>
      <vt:lpstr>   </vt:lpstr>
      <vt:lpstr>         </vt:lpstr>
      <vt:lpstr>                       Physiotherapy Pre-registration education in Wales    Bangor, Cardiff and Glyndwr    Streamlining project            </vt:lpstr>
      <vt:lpstr>                     Consultations                    </vt:lpstr>
      <vt:lpstr>                     Consultations (continued)                   </vt:lpstr>
      <vt:lpstr>                     Political Party engagement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‘Current thinking’ on career development and workforce opportunities    2nd Oct 2018</dc:title>
  <dc:creator>Shan Aguilar-Stone</dc:creator>
  <cp:lastModifiedBy>Jenny Francis</cp:lastModifiedBy>
  <cp:revision>65</cp:revision>
  <dcterms:created xsi:type="dcterms:W3CDTF">2018-09-26T13:56:44Z</dcterms:created>
  <dcterms:modified xsi:type="dcterms:W3CDTF">2019-09-30T10:42:29Z</dcterms:modified>
</cp:coreProperties>
</file>