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3" r:id="rId2"/>
  </p:sldMasterIdLst>
  <p:notesMasterIdLst>
    <p:notesMasterId r:id="rId39"/>
  </p:notesMasterIdLst>
  <p:sldIdLst>
    <p:sldId id="1429" r:id="rId3"/>
    <p:sldId id="802" r:id="rId4"/>
    <p:sldId id="291" r:id="rId5"/>
    <p:sldId id="1430" r:id="rId6"/>
    <p:sldId id="282" r:id="rId7"/>
    <p:sldId id="1109" r:id="rId8"/>
    <p:sldId id="1110" r:id="rId9"/>
    <p:sldId id="1111" r:id="rId10"/>
    <p:sldId id="1112" r:id="rId11"/>
    <p:sldId id="824" r:id="rId12"/>
    <p:sldId id="285" r:id="rId13"/>
    <p:sldId id="1116" r:id="rId14"/>
    <p:sldId id="1117" r:id="rId15"/>
    <p:sldId id="1062" r:id="rId16"/>
    <p:sldId id="1417" r:id="rId17"/>
    <p:sldId id="1418" r:id="rId18"/>
    <p:sldId id="966" r:id="rId19"/>
    <p:sldId id="332" r:id="rId20"/>
    <p:sldId id="344" r:id="rId21"/>
    <p:sldId id="1125" r:id="rId22"/>
    <p:sldId id="1470" r:id="rId23"/>
    <p:sldId id="1471" r:id="rId24"/>
    <p:sldId id="1472" r:id="rId25"/>
    <p:sldId id="903" r:id="rId26"/>
    <p:sldId id="976" r:id="rId27"/>
    <p:sldId id="1481" r:id="rId28"/>
    <p:sldId id="257" r:id="rId29"/>
    <p:sldId id="1480" r:id="rId30"/>
    <p:sldId id="1131" r:id="rId31"/>
    <p:sldId id="977" r:id="rId32"/>
    <p:sldId id="1164" r:id="rId33"/>
    <p:sldId id="409" r:id="rId34"/>
    <p:sldId id="1433" r:id="rId35"/>
    <p:sldId id="1434" r:id="rId36"/>
    <p:sldId id="1477" r:id="rId37"/>
    <p:sldId id="1425" r:id="rId38"/>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rley, Michael" initials="HM" lastIdx="1" clrIdx="0">
    <p:extLst>
      <p:ext uri="{19B8F6BF-5375-455C-9EA6-DF929625EA0E}">
        <p15:presenceInfo xmlns:p15="http://schemas.microsoft.com/office/powerpoint/2012/main" userId="S::KU46121@kingston.ac.uk::c551b099-01e6-447e-a199-ca87a812a9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104" d="100"/>
          <a:sy n="104" d="100"/>
        </p:scale>
        <p:origin x="737" y="75"/>
      </p:cViewPr>
      <p:guideLst/>
    </p:cSldViewPr>
  </p:slideViewPr>
  <p:notesTextViewPr>
    <p:cViewPr>
      <p:scale>
        <a:sx n="1" d="1"/>
        <a:sy n="1" d="1"/>
      </p:scale>
      <p:origin x="0" y="0"/>
    </p:cViewPr>
  </p:notesTextViewPr>
  <p:sorterViewPr>
    <p:cViewPr>
      <p:scale>
        <a:sx n="189530187" d="100000000"/>
        <a:sy n="189530187" d="100000000"/>
      </p:scale>
      <p:origin x="0" y="-474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Sheet1!$C$1</c:f>
              <c:strCache>
                <c:ptCount val="1"/>
                <c:pt idx="0">
                  <c:v>Before ESCAPE-pain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Sheet1!$A$2:$B$7</c:f>
              <c:strCache>
                <c:ptCount val="6"/>
                <c:pt idx="0">
                  <c:v>Clinical (n=3886)</c:v>
                </c:pt>
                <c:pt idx="1">
                  <c:v>Leisure/community (n=193)</c:v>
                </c:pt>
                <c:pt idx="2">
                  <c:v>Clinical</c:v>
                </c:pt>
                <c:pt idx="3">
                  <c:v>Leisure/community</c:v>
                </c:pt>
                <c:pt idx="4">
                  <c:v>Clinical</c:v>
                </c:pt>
                <c:pt idx="5">
                  <c:v>Leisure/community</c:v>
                </c:pt>
              </c:strCache>
            </c:strRef>
          </c:cat>
          <c:val>
            <c:numRef>
              <c:f>Sheet1!$C$2:$C$7</c:f>
              <c:numCache>
                <c:formatCode>General</c:formatCode>
                <c:ptCount val="6"/>
                <c:pt idx="0">
                  <c:v>49</c:v>
                </c:pt>
                <c:pt idx="1">
                  <c:v>51</c:v>
                </c:pt>
                <c:pt idx="2">
                  <c:v>53</c:v>
                </c:pt>
                <c:pt idx="3">
                  <c:v>56</c:v>
                </c:pt>
                <c:pt idx="4">
                  <c:v>34</c:v>
                </c:pt>
                <c:pt idx="5">
                  <c:v>38</c:v>
                </c:pt>
              </c:numCache>
            </c:numRef>
          </c:val>
          <c:extLst>
            <c:ext xmlns:c16="http://schemas.microsoft.com/office/drawing/2014/chart" uri="{C3380CC4-5D6E-409C-BE32-E72D297353CC}">
              <c16:uniqueId val="{00000000-1905-48CE-A9E0-845BACD49FE8}"/>
            </c:ext>
          </c:extLst>
        </c:ser>
        <c:ser>
          <c:idx val="1"/>
          <c:order val="1"/>
          <c:tx>
            <c:strRef>
              <c:f>Sheet1!$D$1</c:f>
              <c:strCache>
                <c:ptCount val="1"/>
                <c:pt idx="0">
                  <c:v>After ESCAPE-pain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Sheet1!$A$2:$B$7</c:f>
              <c:strCache>
                <c:ptCount val="6"/>
                <c:pt idx="0">
                  <c:v>Clinical (n=3886)</c:v>
                </c:pt>
                <c:pt idx="1">
                  <c:v>Leisure/community (n=193)</c:v>
                </c:pt>
                <c:pt idx="2">
                  <c:v>Clinical</c:v>
                </c:pt>
                <c:pt idx="3">
                  <c:v>Leisure/community</c:v>
                </c:pt>
                <c:pt idx="4">
                  <c:v>Clinical</c:v>
                </c:pt>
                <c:pt idx="5">
                  <c:v>Leisure/community</c:v>
                </c:pt>
              </c:strCache>
            </c:strRef>
          </c:cat>
          <c:val>
            <c:numRef>
              <c:f>Sheet1!$D$2:$D$7</c:f>
              <c:numCache>
                <c:formatCode>General</c:formatCode>
                <c:ptCount val="6"/>
                <c:pt idx="0">
                  <c:v>57</c:v>
                </c:pt>
                <c:pt idx="1">
                  <c:v>61</c:v>
                </c:pt>
                <c:pt idx="2">
                  <c:v>61</c:v>
                </c:pt>
                <c:pt idx="3">
                  <c:v>64</c:v>
                </c:pt>
                <c:pt idx="4">
                  <c:v>42</c:v>
                </c:pt>
                <c:pt idx="5">
                  <c:v>48</c:v>
                </c:pt>
              </c:numCache>
            </c:numRef>
          </c:val>
          <c:extLst>
            <c:ext xmlns:c16="http://schemas.microsoft.com/office/drawing/2014/chart" uri="{C3380CC4-5D6E-409C-BE32-E72D297353CC}">
              <c16:uniqueId val="{00000001-1905-48CE-A9E0-845BACD49FE8}"/>
            </c:ext>
          </c:extLst>
        </c:ser>
        <c:dLbls>
          <c:dLblPos val="outEnd"/>
          <c:showLegendKey val="0"/>
          <c:showVal val="1"/>
          <c:showCatName val="0"/>
          <c:showSerName val="0"/>
          <c:showPercent val="0"/>
          <c:showBubbleSize val="0"/>
        </c:dLbls>
        <c:gapWidth val="219"/>
        <c:overlap val="-27"/>
        <c:axId val="1107404256"/>
        <c:axId val="1107401960"/>
      </c:barChart>
      <c:catAx>
        <c:axId val="110740425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107401960"/>
        <c:crosses val="autoZero"/>
        <c:auto val="1"/>
        <c:lblAlgn val="ctr"/>
        <c:lblOffset val="100"/>
        <c:tickLblSkip val="1"/>
        <c:noMultiLvlLbl val="0"/>
      </c:catAx>
      <c:valAx>
        <c:axId val="110740196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KOOS Score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out"/>
        <c:tickLblPos val="nextTo"/>
        <c:spPr>
          <a:noFill/>
          <a:ln>
            <a:solidFill>
              <a:schemeClr val="tx1"/>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107404256"/>
        <c:crosses val="autoZero"/>
        <c:crossBetween val="between"/>
      </c:valAx>
      <c:spPr>
        <a:noFill/>
        <a:ln>
          <a:noFill/>
        </a:ln>
        <a:effectLst/>
      </c:spPr>
    </c:plotArea>
    <c:legend>
      <c:legendPos val="b"/>
      <c:layout>
        <c:manualLayout>
          <c:xMode val="edge"/>
          <c:yMode val="edge"/>
          <c:x val="0.26305022135017014"/>
          <c:y val="0.92641115560428877"/>
          <c:w val="0.52829075959544969"/>
          <c:h val="5.3390206090669738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16472376085199E-2"/>
          <c:y val="1.9771825396825395E-2"/>
          <c:w val="0.80066469982230382"/>
          <c:h val="0.74260969387755105"/>
        </c:manualLayout>
      </c:layout>
      <c:barChart>
        <c:barDir val="col"/>
        <c:grouping val="clustered"/>
        <c:varyColors val="0"/>
        <c:ser>
          <c:idx val="0"/>
          <c:order val="0"/>
          <c:tx>
            <c:strRef>
              <c:f>Sheet1!$B$1</c:f>
              <c:strCache>
                <c:ptCount val="1"/>
                <c:pt idx="0">
                  <c:v>Number of sites </c:v>
                </c:pt>
              </c:strCache>
            </c:strRef>
          </c:tx>
          <c:spPr>
            <a:solidFill>
              <a:srgbClr val="00A3E4"/>
            </a:solidFill>
            <a:ln>
              <a:solidFill>
                <a:srgbClr val="00B0F0"/>
              </a:solidFill>
            </a:ln>
            <a:effectLst/>
          </c:spPr>
          <c:invertIfNegative val="0"/>
          <c:dPt>
            <c:idx val="17"/>
            <c:invertIfNegative val="0"/>
            <c:bubble3D val="0"/>
            <c:extLst>
              <c:ext xmlns:c16="http://schemas.microsoft.com/office/drawing/2014/chart" uri="{C3380CC4-5D6E-409C-BE32-E72D297353CC}">
                <c16:uniqueId val="{00000000-E2E1-43E5-9002-DA4AE7D571DB}"/>
              </c:ext>
            </c:extLst>
          </c:dPt>
          <c:dPt>
            <c:idx val="18"/>
            <c:invertIfNegative val="0"/>
            <c:bubble3D val="0"/>
            <c:spPr>
              <a:solidFill>
                <a:srgbClr val="00A3E4"/>
              </a:solidFill>
              <a:ln>
                <a:solidFill>
                  <a:srgbClr val="00B0F0"/>
                </a:solidFill>
              </a:ln>
              <a:effectLst/>
            </c:spPr>
            <c:extLst>
              <c:ext xmlns:c16="http://schemas.microsoft.com/office/drawing/2014/chart" uri="{C3380CC4-5D6E-409C-BE32-E72D297353CC}">
                <c16:uniqueId val="{00000002-E2E1-43E5-9002-DA4AE7D571DB}"/>
              </c:ext>
            </c:extLst>
          </c:dPt>
          <c:cat>
            <c:numRef>
              <c:f>Sheet1!$A$2:$A$22</c:f>
              <c:numCache>
                <c:formatCode>mmm\-yy</c:formatCode>
                <c:ptCount val="21"/>
                <c:pt idx="0">
                  <c:v>41730</c:v>
                </c:pt>
                <c:pt idx="1">
                  <c:v>41821</c:v>
                </c:pt>
                <c:pt idx="2">
                  <c:v>41913</c:v>
                </c:pt>
                <c:pt idx="3">
                  <c:v>42005</c:v>
                </c:pt>
                <c:pt idx="4">
                  <c:v>42095</c:v>
                </c:pt>
                <c:pt idx="5">
                  <c:v>42156</c:v>
                </c:pt>
                <c:pt idx="6">
                  <c:v>42278</c:v>
                </c:pt>
                <c:pt idx="7">
                  <c:v>42339</c:v>
                </c:pt>
                <c:pt idx="8">
                  <c:v>42461</c:v>
                </c:pt>
                <c:pt idx="9">
                  <c:v>42522</c:v>
                </c:pt>
                <c:pt idx="10">
                  <c:v>42614</c:v>
                </c:pt>
                <c:pt idx="11">
                  <c:v>42705</c:v>
                </c:pt>
                <c:pt idx="12">
                  <c:v>42826</c:v>
                </c:pt>
                <c:pt idx="13">
                  <c:v>42887</c:v>
                </c:pt>
                <c:pt idx="14">
                  <c:v>43009</c:v>
                </c:pt>
                <c:pt idx="15">
                  <c:v>43101</c:v>
                </c:pt>
                <c:pt idx="16">
                  <c:v>43208</c:v>
                </c:pt>
                <c:pt idx="17">
                  <c:v>43282</c:v>
                </c:pt>
                <c:pt idx="18">
                  <c:v>43374</c:v>
                </c:pt>
                <c:pt idx="19">
                  <c:v>43466</c:v>
                </c:pt>
                <c:pt idx="20">
                  <c:v>43556</c:v>
                </c:pt>
              </c:numCache>
            </c:numRef>
          </c:cat>
          <c:val>
            <c:numRef>
              <c:f>Sheet1!$B$2:$B$22</c:f>
              <c:numCache>
                <c:formatCode>General</c:formatCode>
                <c:ptCount val="21"/>
                <c:pt idx="0">
                  <c:v>0</c:v>
                </c:pt>
                <c:pt idx="1">
                  <c:v>2</c:v>
                </c:pt>
                <c:pt idx="2">
                  <c:v>4</c:v>
                </c:pt>
                <c:pt idx="3">
                  <c:v>7</c:v>
                </c:pt>
                <c:pt idx="4">
                  <c:v>10</c:v>
                </c:pt>
                <c:pt idx="5">
                  <c:v>11</c:v>
                </c:pt>
                <c:pt idx="6">
                  <c:v>18</c:v>
                </c:pt>
                <c:pt idx="7">
                  <c:v>23</c:v>
                </c:pt>
                <c:pt idx="8">
                  <c:v>25</c:v>
                </c:pt>
                <c:pt idx="9">
                  <c:v>27</c:v>
                </c:pt>
                <c:pt idx="10">
                  <c:v>30</c:v>
                </c:pt>
                <c:pt idx="11">
                  <c:v>30</c:v>
                </c:pt>
                <c:pt idx="12">
                  <c:v>32</c:v>
                </c:pt>
                <c:pt idx="13">
                  <c:v>33</c:v>
                </c:pt>
                <c:pt idx="14">
                  <c:v>37</c:v>
                </c:pt>
                <c:pt idx="15">
                  <c:v>45</c:v>
                </c:pt>
                <c:pt idx="16">
                  <c:v>60</c:v>
                </c:pt>
                <c:pt idx="17">
                  <c:v>88</c:v>
                </c:pt>
                <c:pt idx="18">
                  <c:v>95</c:v>
                </c:pt>
                <c:pt idx="19">
                  <c:v>116</c:v>
                </c:pt>
                <c:pt idx="20">
                  <c:v>164</c:v>
                </c:pt>
              </c:numCache>
            </c:numRef>
          </c:val>
          <c:extLst>
            <c:ext xmlns:c16="http://schemas.microsoft.com/office/drawing/2014/chart" uri="{C3380CC4-5D6E-409C-BE32-E72D297353CC}">
              <c16:uniqueId val="{00000003-E2E1-43E5-9002-DA4AE7D571DB}"/>
            </c:ext>
          </c:extLst>
        </c:ser>
        <c:dLbls>
          <c:showLegendKey val="0"/>
          <c:showVal val="0"/>
          <c:showCatName val="0"/>
          <c:showSerName val="0"/>
          <c:showPercent val="0"/>
          <c:showBubbleSize val="0"/>
        </c:dLbls>
        <c:gapWidth val="0"/>
        <c:overlap val="100"/>
        <c:axId val="395208064"/>
        <c:axId val="395207672"/>
      </c:barChart>
      <c:lineChart>
        <c:grouping val="standard"/>
        <c:varyColors val="0"/>
        <c:ser>
          <c:idx val="1"/>
          <c:order val="1"/>
          <c:tx>
            <c:strRef>
              <c:f>Sheet1!$C$1</c:f>
              <c:strCache>
                <c:ptCount val="1"/>
                <c:pt idx="0">
                  <c:v>Number of patients </c:v>
                </c:pt>
              </c:strCache>
            </c:strRef>
          </c:tx>
          <c:spPr>
            <a:ln w="28575" cap="rnd">
              <a:solidFill>
                <a:srgbClr val="B0C61F"/>
              </a:solidFill>
              <a:round/>
            </a:ln>
            <a:effectLst/>
          </c:spPr>
          <c:marker>
            <c:symbol val="circle"/>
            <c:size val="5"/>
            <c:spPr>
              <a:solidFill>
                <a:prstClr val="white"/>
              </a:solidFill>
              <a:ln w="9525">
                <a:solidFill>
                  <a:prstClr val="black"/>
                </a:solidFill>
              </a:ln>
              <a:effectLst/>
            </c:spPr>
          </c:marker>
          <c:cat>
            <c:numRef>
              <c:f>Sheet1!$A$2:$A$22</c:f>
              <c:numCache>
                <c:formatCode>mmm\-yy</c:formatCode>
                <c:ptCount val="21"/>
                <c:pt idx="0">
                  <c:v>41730</c:v>
                </c:pt>
                <c:pt idx="1">
                  <c:v>41821</c:v>
                </c:pt>
                <c:pt idx="2">
                  <c:v>41913</c:v>
                </c:pt>
                <c:pt idx="3">
                  <c:v>42005</c:v>
                </c:pt>
                <c:pt idx="4">
                  <c:v>42095</c:v>
                </c:pt>
                <c:pt idx="5">
                  <c:v>42156</c:v>
                </c:pt>
                <c:pt idx="6">
                  <c:v>42278</c:v>
                </c:pt>
                <c:pt idx="7">
                  <c:v>42339</c:v>
                </c:pt>
                <c:pt idx="8">
                  <c:v>42461</c:v>
                </c:pt>
                <c:pt idx="9">
                  <c:v>42522</c:v>
                </c:pt>
                <c:pt idx="10">
                  <c:v>42614</c:v>
                </c:pt>
                <c:pt idx="11">
                  <c:v>42705</c:v>
                </c:pt>
                <c:pt idx="12">
                  <c:v>42826</c:v>
                </c:pt>
                <c:pt idx="13">
                  <c:v>42887</c:v>
                </c:pt>
                <c:pt idx="14">
                  <c:v>43009</c:v>
                </c:pt>
                <c:pt idx="15">
                  <c:v>43101</c:v>
                </c:pt>
                <c:pt idx="16">
                  <c:v>43208</c:v>
                </c:pt>
                <c:pt idx="17">
                  <c:v>43282</c:v>
                </c:pt>
                <c:pt idx="18">
                  <c:v>43374</c:v>
                </c:pt>
                <c:pt idx="19">
                  <c:v>43466</c:v>
                </c:pt>
                <c:pt idx="20">
                  <c:v>43556</c:v>
                </c:pt>
              </c:numCache>
            </c:numRef>
          </c:cat>
          <c:val>
            <c:numRef>
              <c:f>Sheet1!$C$2:$C$22</c:f>
              <c:numCache>
                <c:formatCode>General</c:formatCode>
                <c:ptCount val="21"/>
                <c:pt idx="0">
                  <c:v>0</c:v>
                </c:pt>
                <c:pt idx="1">
                  <c:v>75</c:v>
                </c:pt>
                <c:pt idx="2">
                  <c:v>225</c:v>
                </c:pt>
                <c:pt idx="3">
                  <c:v>400</c:v>
                </c:pt>
                <c:pt idx="4">
                  <c:v>720</c:v>
                </c:pt>
                <c:pt idx="5">
                  <c:v>825</c:v>
                </c:pt>
                <c:pt idx="6">
                  <c:v>1100</c:v>
                </c:pt>
                <c:pt idx="7">
                  <c:v>1200</c:v>
                </c:pt>
                <c:pt idx="8">
                  <c:v>1300</c:v>
                </c:pt>
                <c:pt idx="9">
                  <c:v>1705</c:v>
                </c:pt>
                <c:pt idx="10">
                  <c:v>2155</c:v>
                </c:pt>
                <c:pt idx="11">
                  <c:v>2560</c:v>
                </c:pt>
                <c:pt idx="12">
                  <c:v>3040</c:v>
                </c:pt>
                <c:pt idx="13">
                  <c:v>3535</c:v>
                </c:pt>
                <c:pt idx="14">
                  <c:v>4090</c:v>
                </c:pt>
                <c:pt idx="15">
                  <c:v>4765</c:v>
                </c:pt>
                <c:pt idx="16">
                  <c:v>5665</c:v>
                </c:pt>
                <c:pt idx="17">
                  <c:v>6985</c:v>
                </c:pt>
                <c:pt idx="18">
                  <c:v>8154</c:v>
                </c:pt>
                <c:pt idx="19">
                  <c:v>9430</c:v>
                </c:pt>
                <c:pt idx="20">
                  <c:v>11068</c:v>
                </c:pt>
              </c:numCache>
            </c:numRef>
          </c:val>
          <c:smooth val="0"/>
          <c:extLst>
            <c:ext xmlns:c16="http://schemas.microsoft.com/office/drawing/2014/chart" uri="{C3380CC4-5D6E-409C-BE32-E72D297353CC}">
              <c16:uniqueId val="{00000004-E2E1-43E5-9002-DA4AE7D571DB}"/>
            </c:ext>
          </c:extLst>
        </c:ser>
        <c:dLbls>
          <c:showLegendKey val="0"/>
          <c:showVal val="0"/>
          <c:showCatName val="0"/>
          <c:showSerName val="0"/>
          <c:showPercent val="0"/>
          <c:showBubbleSize val="0"/>
        </c:dLbls>
        <c:marker val="1"/>
        <c:smooth val="0"/>
        <c:axId val="395207280"/>
        <c:axId val="395206888"/>
      </c:lineChart>
      <c:valAx>
        <c:axId val="395206888"/>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rgbClr val="00B0F0"/>
                    </a:solidFill>
                  </a:rPr>
                  <a:t>Patients completing ESCAPE</a:t>
                </a:r>
              </a:p>
            </c:rich>
          </c:tx>
          <c:layout>
            <c:manualLayout>
              <c:xMode val="edge"/>
              <c:yMode val="edge"/>
              <c:x val="0.9676980335518276"/>
              <c:y val="0.121870464852607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5207280"/>
        <c:crosses val="max"/>
        <c:crossBetween val="between"/>
      </c:valAx>
      <c:dateAx>
        <c:axId val="39520728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5206888"/>
        <c:crosses val="autoZero"/>
        <c:auto val="1"/>
        <c:lblOffset val="100"/>
        <c:baseTimeUnit val="months"/>
        <c:majorUnit val="3"/>
        <c:majorTimeUnit val="months"/>
        <c:minorUnit val="1"/>
      </c:dateAx>
      <c:valAx>
        <c:axId val="3952076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solidFill>
                      <a:srgbClr val="00B0F0"/>
                    </a:solidFill>
                  </a:rPr>
                  <a:t>Sites delivering</a:t>
                </a:r>
              </a:p>
            </c:rich>
          </c:tx>
          <c:layout>
            <c:manualLayout>
              <c:xMode val="edge"/>
              <c:yMode val="edge"/>
              <c:x val="1.6203700750273265E-2"/>
              <c:y val="0.355189915531967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5208064"/>
        <c:crosses val="autoZero"/>
        <c:crossBetween val="between"/>
      </c:valAx>
      <c:dateAx>
        <c:axId val="395208064"/>
        <c:scaling>
          <c:orientation val="minMax"/>
        </c:scaling>
        <c:delete val="1"/>
        <c:axPos val="b"/>
        <c:numFmt formatCode="mmm\-yy" sourceLinked="1"/>
        <c:majorTickMark val="out"/>
        <c:minorTickMark val="none"/>
        <c:tickLblPos val="nextTo"/>
        <c:crossAx val="395207672"/>
        <c:crosses val="autoZero"/>
        <c:auto val="1"/>
        <c:lblOffset val="100"/>
        <c:baseTimeUnit val="months"/>
        <c:majorUnit val="1"/>
        <c:minorUnit val="1"/>
      </c:dateAx>
      <c:spPr>
        <a:noFill/>
        <a:ln>
          <a:noFill/>
        </a:ln>
        <a:effectLst/>
      </c:spPr>
    </c:plotArea>
    <c:legend>
      <c:legendPos val="b"/>
      <c:layout>
        <c:manualLayout>
          <c:xMode val="edge"/>
          <c:yMode val="edge"/>
          <c:x val="0.31781678986677214"/>
          <c:y val="0.86783845181529207"/>
          <c:w val="0.33272308265523443"/>
          <c:h val="5.704374533115143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09729F-76FF-4755-A2E3-E8984F96F2D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05BA744-3F12-48C9-BC5D-FCFCA6D8DAA7}">
      <dgm:prSet phldrT="[Text]"/>
      <dgm:spPr>
        <a:solidFill>
          <a:srgbClr val="00B050"/>
        </a:solidFill>
      </dgm:spPr>
      <dgm:t>
        <a:bodyPr/>
        <a:lstStyle/>
        <a:p>
          <a:r>
            <a:rPr lang="en-US" b="1" dirty="0" err="1">
              <a:solidFill>
                <a:schemeClr val="tx1"/>
              </a:solidFill>
            </a:rPr>
            <a:t>Behaviour</a:t>
          </a:r>
          <a:endParaRPr lang="en-US" b="1" dirty="0">
            <a:solidFill>
              <a:schemeClr val="tx1"/>
            </a:solidFill>
          </a:endParaRPr>
        </a:p>
      </dgm:t>
    </dgm:pt>
    <dgm:pt modelId="{54259AD5-F772-4E84-BCC0-AEB8766640D7}" type="parTrans" cxnId="{CA3A3391-196D-44A8-A448-E5CDE37C75E2}">
      <dgm:prSet/>
      <dgm:spPr/>
      <dgm:t>
        <a:bodyPr/>
        <a:lstStyle/>
        <a:p>
          <a:endParaRPr lang="en-US"/>
        </a:p>
      </dgm:t>
    </dgm:pt>
    <dgm:pt modelId="{84FEF099-05F7-464E-8821-2A6F217BE3D4}" type="sibTrans" cxnId="{CA3A3391-196D-44A8-A448-E5CDE37C75E2}">
      <dgm:prSet/>
      <dgm:spPr/>
      <dgm:t>
        <a:bodyPr/>
        <a:lstStyle/>
        <a:p>
          <a:endParaRPr lang="en-US"/>
        </a:p>
      </dgm:t>
    </dgm:pt>
    <dgm:pt modelId="{22A6BADC-4C6B-44E0-A1B8-F2E93AE9D3A3}">
      <dgm:prSet phldrT="[Text]"/>
      <dgm:spPr>
        <a:solidFill>
          <a:srgbClr val="FFFF00"/>
        </a:solidFill>
      </dgm:spPr>
      <dgm:t>
        <a:bodyPr/>
        <a:lstStyle/>
        <a:p>
          <a:r>
            <a:rPr lang="en-US" b="1" dirty="0">
              <a:solidFill>
                <a:schemeClr val="tx1"/>
              </a:solidFill>
            </a:rPr>
            <a:t>Capacity</a:t>
          </a:r>
        </a:p>
      </dgm:t>
    </dgm:pt>
    <dgm:pt modelId="{6D731F9C-91FD-4657-9A47-83C54E33995B}" type="parTrans" cxnId="{5F66123B-1040-436A-BC62-C6AF69C9B7AF}">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en-US"/>
        </a:p>
      </dgm:t>
    </dgm:pt>
    <dgm:pt modelId="{5AE7928E-9EE4-4548-88CA-60469D2E8419}" type="sibTrans" cxnId="{5F66123B-1040-436A-BC62-C6AF69C9B7AF}">
      <dgm:prSet/>
      <dgm:spPr/>
      <dgm:t>
        <a:bodyPr/>
        <a:lstStyle/>
        <a:p>
          <a:endParaRPr lang="en-US"/>
        </a:p>
      </dgm:t>
    </dgm:pt>
    <dgm:pt modelId="{31A51934-CA6F-4C26-AACF-4E154F693106}">
      <dgm:prSet phldrT="[Text]"/>
      <dgm:spPr>
        <a:solidFill>
          <a:srgbClr val="FF0000"/>
        </a:solidFill>
      </dgm:spPr>
      <dgm:t>
        <a:bodyPr/>
        <a:lstStyle/>
        <a:p>
          <a:r>
            <a:rPr lang="en-US" b="1" dirty="0">
              <a:solidFill>
                <a:schemeClr val="tx1"/>
              </a:solidFill>
            </a:rPr>
            <a:t>Opportunity</a:t>
          </a:r>
        </a:p>
      </dgm:t>
    </dgm:pt>
    <dgm:pt modelId="{EF9986BD-BDF9-4FC8-B299-8F8A62C3FE77}" type="parTrans" cxnId="{3D36A2D0-1F2A-4230-8159-07A3F97188DB}">
      <dgm:prSet>
        <dgm:style>
          <a:lnRef idx="2">
            <a:schemeClr val="dk1">
              <a:shade val="50000"/>
            </a:schemeClr>
          </a:lnRef>
          <a:fillRef idx="1">
            <a:schemeClr val="dk1"/>
          </a:fillRef>
          <a:effectRef idx="0">
            <a:schemeClr val="dk1"/>
          </a:effectRef>
          <a:fontRef idx="minor">
            <a:schemeClr val="lt1"/>
          </a:fontRef>
        </dgm:style>
      </dgm:prSet>
      <dgm:spPr>
        <a:ln/>
      </dgm:spPr>
      <dgm:t>
        <a:bodyPr/>
        <a:lstStyle/>
        <a:p>
          <a:endParaRPr lang="en-US"/>
        </a:p>
      </dgm:t>
    </dgm:pt>
    <dgm:pt modelId="{15E1294A-A41F-4257-B832-90FBE73B2A29}" type="sibTrans" cxnId="{3D36A2D0-1F2A-4230-8159-07A3F97188DB}">
      <dgm:prSet/>
      <dgm:spPr/>
      <dgm:t>
        <a:bodyPr/>
        <a:lstStyle/>
        <a:p>
          <a:endParaRPr lang="en-US"/>
        </a:p>
      </dgm:t>
    </dgm:pt>
    <dgm:pt modelId="{A06D326D-EF62-4635-A7E5-756F2A3DEFB7}">
      <dgm:prSet phldrT="[Text]"/>
      <dgm:spPr>
        <a:solidFill>
          <a:srgbClr val="00B0F0"/>
        </a:solidFill>
      </dgm:spPr>
      <dgm:t>
        <a:bodyPr/>
        <a:lstStyle/>
        <a:p>
          <a:r>
            <a:rPr lang="en-US" b="1" dirty="0">
              <a:solidFill>
                <a:schemeClr val="tx1"/>
              </a:solidFill>
            </a:rPr>
            <a:t>Motivation</a:t>
          </a:r>
        </a:p>
      </dgm:t>
    </dgm:pt>
    <dgm:pt modelId="{026354AD-6787-492E-AF72-005865F57CB2}" type="parTrans" cxnId="{E8213021-B778-443E-9D11-F31B632BC48A}">
      <dgm:prSet>
        <dgm:style>
          <a:lnRef idx="2">
            <a:schemeClr val="dk1">
              <a:shade val="50000"/>
            </a:schemeClr>
          </a:lnRef>
          <a:fillRef idx="1">
            <a:schemeClr val="dk1"/>
          </a:fillRef>
          <a:effectRef idx="0">
            <a:schemeClr val="dk1"/>
          </a:effectRef>
          <a:fontRef idx="minor">
            <a:schemeClr val="lt1"/>
          </a:fontRef>
        </dgm:style>
      </dgm:prSet>
      <dgm:spPr>
        <a:ln/>
      </dgm:spPr>
      <dgm:t>
        <a:bodyPr/>
        <a:lstStyle/>
        <a:p>
          <a:endParaRPr lang="en-US"/>
        </a:p>
      </dgm:t>
    </dgm:pt>
    <dgm:pt modelId="{0C694594-9C71-4134-B53C-8E6477A23B69}" type="sibTrans" cxnId="{E8213021-B778-443E-9D11-F31B632BC48A}">
      <dgm:prSet/>
      <dgm:spPr/>
      <dgm:t>
        <a:bodyPr/>
        <a:lstStyle/>
        <a:p>
          <a:endParaRPr lang="en-US"/>
        </a:p>
      </dgm:t>
    </dgm:pt>
    <dgm:pt modelId="{A6A7FD3E-EEC1-4C5C-93A9-78A80BDA9B70}" type="pres">
      <dgm:prSet presAssocID="{B509729F-76FF-4755-A2E3-E8984F96F2DE}" presName="cycle" presStyleCnt="0">
        <dgm:presLayoutVars>
          <dgm:chMax val="1"/>
          <dgm:dir/>
          <dgm:animLvl val="ctr"/>
          <dgm:resizeHandles val="exact"/>
        </dgm:presLayoutVars>
      </dgm:prSet>
      <dgm:spPr/>
    </dgm:pt>
    <dgm:pt modelId="{ADB9B04C-E647-45B0-9929-C4E73E06CEC0}" type="pres">
      <dgm:prSet presAssocID="{105BA744-3F12-48C9-BC5D-FCFCA6D8DAA7}" presName="centerShape" presStyleLbl="node0" presStyleIdx="0" presStyleCnt="1" custScaleX="246874" custLinFactNeighborX="657" custLinFactNeighborY="3013"/>
      <dgm:spPr/>
    </dgm:pt>
    <dgm:pt modelId="{B9595311-759F-4469-8C4F-B1C23E8C23BB}" type="pres">
      <dgm:prSet presAssocID="{6D731F9C-91FD-4657-9A47-83C54E33995B}" presName="parTrans" presStyleLbl="bgSibTrans2D1" presStyleIdx="0" presStyleCnt="3"/>
      <dgm:spPr/>
    </dgm:pt>
    <dgm:pt modelId="{10657F59-0CBE-41AF-8A8F-45EED0E7E1E8}" type="pres">
      <dgm:prSet presAssocID="{22A6BADC-4C6B-44E0-A1B8-F2E93AE9D3A3}" presName="node" presStyleLbl="node1" presStyleIdx="0" presStyleCnt="3" custScaleX="104430" custRadScaleRad="115727" custRadScaleInc="21010">
        <dgm:presLayoutVars>
          <dgm:bulletEnabled val="1"/>
        </dgm:presLayoutVars>
      </dgm:prSet>
      <dgm:spPr/>
    </dgm:pt>
    <dgm:pt modelId="{C2856FB0-9456-4CC8-8F37-24E7B7EB77CC}" type="pres">
      <dgm:prSet presAssocID="{EF9986BD-BDF9-4FC8-B299-8F8A62C3FE77}" presName="parTrans" presStyleLbl="bgSibTrans2D1" presStyleIdx="1" presStyleCnt="3"/>
      <dgm:spPr>
        <a:xfrm rot="16200000">
          <a:off x="3140460" y="1704880"/>
          <a:ext cx="2048490" cy="725462"/>
        </a:xfrm>
        <a:prstGeom prst="leftArrow">
          <a:avLst>
            <a:gd name="adj1" fmla="val 60000"/>
            <a:gd name="adj2" fmla="val 50000"/>
          </a:avLst>
        </a:prstGeom>
      </dgm:spPr>
    </dgm:pt>
    <dgm:pt modelId="{5FAAED51-EE96-46FC-B379-673BDDDD45AF}" type="pres">
      <dgm:prSet presAssocID="{31A51934-CA6F-4C26-AACF-4E154F693106}" presName="node" presStyleLbl="node1" presStyleIdx="1" presStyleCnt="3" custScaleX="108442" custRadScaleRad="85486" custRadScaleInc="1957">
        <dgm:presLayoutVars>
          <dgm:bulletEnabled val="1"/>
        </dgm:presLayoutVars>
      </dgm:prSet>
      <dgm:spPr/>
    </dgm:pt>
    <dgm:pt modelId="{83A1187B-102D-4BB2-A8A5-34CAC86F4321}" type="pres">
      <dgm:prSet presAssocID="{026354AD-6787-492E-AF72-005865F57CB2}" presName="parTrans" presStyleLbl="bgSibTrans2D1" presStyleIdx="2" presStyleCnt="3"/>
      <dgm:spPr>
        <a:xfrm rot="18423276">
          <a:off x="4594272" y="1757801"/>
          <a:ext cx="2709667" cy="725462"/>
        </a:xfrm>
        <a:prstGeom prst="leftArrow">
          <a:avLst>
            <a:gd name="adj1" fmla="val 60000"/>
            <a:gd name="adj2" fmla="val 50000"/>
          </a:avLst>
        </a:prstGeom>
      </dgm:spPr>
    </dgm:pt>
    <dgm:pt modelId="{0E48519E-6C4C-455B-9588-424FA7382E52}" type="pres">
      <dgm:prSet presAssocID="{A06D326D-EF62-4635-A7E5-756F2A3DEFB7}" presName="node" presStyleLbl="node1" presStyleIdx="2" presStyleCnt="3" custRadScaleRad="118881" custRadScaleInc="-20729">
        <dgm:presLayoutVars>
          <dgm:bulletEnabled val="1"/>
        </dgm:presLayoutVars>
      </dgm:prSet>
      <dgm:spPr/>
    </dgm:pt>
  </dgm:ptLst>
  <dgm:cxnLst>
    <dgm:cxn modelId="{3B8C3C0F-8502-443F-BDE2-BD8E3A06661F}" type="presOf" srcId="{EF9986BD-BDF9-4FC8-B299-8F8A62C3FE77}" destId="{C2856FB0-9456-4CC8-8F37-24E7B7EB77CC}" srcOrd="0" destOrd="0" presId="urn:microsoft.com/office/officeart/2005/8/layout/radial4"/>
    <dgm:cxn modelId="{E8213021-B778-443E-9D11-F31B632BC48A}" srcId="{105BA744-3F12-48C9-BC5D-FCFCA6D8DAA7}" destId="{A06D326D-EF62-4635-A7E5-756F2A3DEFB7}" srcOrd="2" destOrd="0" parTransId="{026354AD-6787-492E-AF72-005865F57CB2}" sibTransId="{0C694594-9C71-4134-B53C-8E6477A23B69}"/>
    <dgm:cxn modelId="{5F66123B-1040-436A-BC62-C6AF69C9B7AF}" srcId="{105BA744-3F12-48C9-BC5D-FCFCA6D8DAA7}" destId="{22A6BADC-4C6B-44E0-A1B8-F2E93AE9D3A3}" srcOrd="0" destOrd="0" parTransId="{6D731F9C-91FD-4657-9A47-83C54E33995B}" sibTransId="{5AE7928E-9EE4-4548-88CA-60469D2E8419}"/>
    <dgm:cxn modelId="{EE771C49-9492-43EE-A448-63523697CB28}" type="presOf" srcId="{A06D326D-EF62-4635-A7E5-756F2A3DEFB7}" destId="{0E48519E-6C4C-455B-9588-424FA7382E52}" srcOrd="0" destOrd="0" presId="urn:microsoft.com/office/officeart/2005/8/layout/radial4"/>
    <dgm:cxn modelId="{74B9D16C-61FD-4873-8631-CC7604B4FC31}" type="presOf" srcId="{B509729F-76FF-4755-A2E3-E8984F96F2DE}" destId="{A6A7FD3E-EEC1-4C5C-93A9-78A80BDA9B70}" srcOrd="0" destOrd="0" presId="urn:microsoft.com/office/officeart/2005/8/layout/radial4"/>
    <dgm:cxn modelId="{FB23B371-1CD1-4474-B596-301515F643F6}" type="presOf" srcId="{6D731F9C-91FD-4657-9A47-83C54E33995B}" destId="{B9595311-759F-4469-8C4F-B1C23E8C23BB}" srcOrd="0" destOrd="0" presId="urn:microsoft.com/office/officeart/2005/8/layout/radial4"/>
    <dgm:cxn modelId="{D7DE477D-0A07-4602-88F1-25286E443569}" type="presOf" srcId="{22A6BADC-4C6B-44E0-A1B8-F2E93AE9D3A3}" destId="{10657F59-0CBE-41AF-8A8F-45EED0E7E1E8}" srcOrd="0" destOrd="0" presId="urn:microsoft.com/office/officeart/2005/8/layout/radial4"/>
    <dgm:cxn modelId="{CA3A3391-196D-44A8-A448-E5CDE37C75E2}" srcId="{B509729F-76FF-4755-A2E3-E8984F96F2DE}" destId="{105BA744-3F12-48C9-BC5D-FCFCA6D8DAA7}" srcOrd="0" destOrd="0" parTransId="{54259AD5-F772-4E84-BCC0-AEB8766640D7}" sibTransId="{84FEF099-05F7-464E-8821-2A6F217BE3D4}"/>
    <dgm:cxn modelId="{40C554CB-CC1B-4499-8F3F-C3FAC4146FE4}" type="presOf" srcId="{31A51934-CA6F-4C26-AACF-4E154F693106}" destId="{5FAAED51-EE96-46FC-B379-673BDDDD45AF}" srcOrd="0" destOrd="0" presId="urn:microsoft.com/office/officeart/2005/8/layout/radial4"/>
    <dgm:cxn modelId="{1A0DD2CC-A874-4860-A302-7B2559E656D1}" type="presOf" srcId="{026354AD-6787-492E-AF72-005865F57CB2}" destId="{83A1187B-102D-4BB2-A8A5-34CAC86F4321}" srcOrd="0" destOrd="0" presId="urn:microsoft.com/office/officeart/2005/8/layout/radial4"/>
    <dgm:cxn modelId="{3D36A2D0-1F2A-4230-8159-07A3F97188DB}" srcId="{105BA744-3F12-48C9-BC5D-FCFCA6D8DAA7}" destId="{31A51934-CA6F-4C26-AACF-4E154F693106}" srcOrd="1" destOrd="0" parTransId="{EF9986BD-BDF9-4FC8-B299-8F8A62C3FE77}" sibTransId="{15E1294A-A41F-4257-B832-90FBE73B2A29}"/>
    <dgm:cxn modelId="{2C240CE7-1FB8-4E16-BA34-A20CAE7C4650}" type="presOf" srcId="{105BA744-3F12-48C9-BC5D-FCFCA6D8DAA7}" destId="{ADB9B04C-E647-45B0-9929-C4E73E06CEC0}" srcOrd="0" destOrd="0" presId="urn:microsoft.com/office/officeart/2005/8/layout/radial4"/>
    <dgm:cxn modelId="{6450A4CE-2D11-4683-8620-A232D28BED99}" type="presParOf" srcId="{A6A7FD3E-EEC1-4C5C-93A9-78A80BDA9B70}" destId="{ADB9B04C-E647-45B0-9929-C4E73E06CEC0}" srcOrd="0" destOrd="0" presId="urn:microsoft.com/office/officeart/2005/8/layout/radial4"/>
    <dgm:cxn modelId="{4863CC86-7480-4098-BC59-AD15B67E12DA}" type="presParOf" srcId="{A6A7FD3E-EEC1-4C5C-93A9-78A80BDA9B70}" destId="{B9595311-759F-4469-8C4F-B1C23E8C23BB}" srcOrd="1" destOrd="0" presId="urn:microsoft.com/office/officeart/2005/8/layout/radial4"/>
    <dgm:cxn modelId="{86AC5B78-28A7-414D-874B-223EAC0E4C20}" type="presParOf" srcId="{A6A7FD3E-EEC1-4C5C-93A9-78A80BDA9B70}" destId="{10657F59-0CBE-41AF-8A8F-45EED0E7E1E8}" srcOrd="2" destOrd="0" presId="urn:microsoft.com/office/officeart/2005/8/layout/radial4"/>
    <dgm:cxn modelId="{775B2680-67F3-4B9D-978C-008BC7E5B4A8}" type="presParOf" srcId="{A6A7FD3E-EEC1-4C5C-93A9-78A80BDA9B70}" destId="{C2856FB0-9456-4CC8-8F37-24E7B7EB77CC}" srcOrd="3" destOrd="0" presId="urn:microsoft.com/office/officeart/2005/8/layout/radial4"/>
    <dgm:cxn modelId="{D7D8D19E-2D30-438E-9A1E-369B3CC21E93}" type="presParOf" srcId="{A6A7FD3E-EEC1-4C5C-93A9-78A80BDA9B70}" destId="{5FAAED51-EE96-46FC-B379-673BDDDD45AF}" srcOrd="4" destOrd="0" presId="urn:microsoft.com/office/officeart/2005/8/layout/radial4"/>
    <dgm:cxn modelId="{112DC569-0B32-48CA-A715-03B1ACD634FC}" type="presParOf" srcId="{A6A7FD3E-EEC1-4C5C-93A9-78A80BDA9B70}" destId="{83A1187B-102D-4BB2-A8A5-34CAC86F4321}" srcOrd="5" destOrd="0" presId="urn:microsoft.com/office/officeart/2005/8/layout/radial4"/>
    <dgm:cxn modelId="{5B4B09C2-2F47-4E51-817C-F38487D3EE84}" type="presParOf" srcId="{A6A7FD3E-EEC1-4C5C-93A9-78A80BDA9B70}" destId="{0E48519E-6C4C-455B-9588-424FA7382E52}"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9B04C-E647-45B0-9929-C4E73E06CEC0}">
      <dsp:nvSpPr>
        <dsp:cNvPr id="0" name=""/>
        <dsp:cNvSpPr/>
      </dsp:nvSpPr>
      <dsp:spPr>
        <a:xfrm>
          <a:off x="1186302" y="3066107"/>
          <a:ext cx="5829935" cy="2361502"/>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2844800">
            <a:lnSpc>
              <a:spcPct val="90000"/>
            </a:lnSpc>
            <a:spcBef>
              <a:spcPct val="0"/>
            </a:spcBef>
            <a:spcAft>
              <a:spcPct val="35000"/>
            </a:spcAft>
            <a:buNone/>
          </a:pPr>
          <a:r>
            <a:rPr lang="en-US" sz="6400" b="1" kern="1200" dirty="0" err="1">
              <a:solidFill>
                <a:schemeClr val="tx1"/>
              </a:solidFill>
            </a:rPr>
            <a:t>Behaviour</a:t>
          </a:r>
          <a:endParaRPr lang="en-US" sz="6400" b="1" kern="1200" dirty="0">
            <a:solidFill>
              <a:schemeClr val="tx1"/>
            </a:solidFill>
          </a:endParaRPr>
        </a:p>
      </dsp:txBody>
      <dsp:txXfrm>
        <a:off x="2040076" y="3411941"/>
        <a:ext cx="4122387" cy="1669834"/>
      </dsp:txXfrm>
    </dsp:sp>
    <dsp:sp modelId="{B9595311-759F-4469-8C4F-B1C23E8C23BB}">
      <dsp:nvSpPr>
        <dsp:cNvPr id="0" name=""/>
        <dsp:cNvSpPr/>
      </dsp:nvSpPr>
      <dsp:spPr>
        <a:xfrm rot="13628566">
          <a:off x="1083839" y="1878530"/>
          <a:ext cx="2264354" cy="673028"/>
        </a:xfrm>
        <a:prstGeom prst="leftArrow">
          <a:avLst>
            <a:gd name="adj1" fmla="val 60000"/>
            <a:gd name="adj2" fmla="val 5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sp>
    <dsp:sp modelId="{10657F59-0CBE-41AF-8A8F-45EED0E7E1E8}">
      <dsp:nvSpPr>
        <dsp:cNvPr id="0" name=""/>
        <dsp:cNvSpPr/>
      </dsp:nvSpPr>
      <dsp:spPr>
        <a:xfrm>
          <a:off x="274533" y="487730"/>
          <a:ext cx="2342811" cy="1794741"/>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chemeClr val="tx1"/>
              </a:solidFill>
            </a:rPr>
            <a:t>Capacity</a:t>
          </a:r>
        </a:p>
      </dsp:txBody>
      <dsp:txXfrm>
        <a:off x="327099" y="540296"/>
        <a:ext cx="2237679" cy="1689609"/>
      </dsp:txXfrm>
    </dsp:sp>
    <dsp:sp modelId="{C2856FB0-9456-4CC8-8F37-24E7B7EB77CC}">
      <dsp:nvSpPr>
        <dsp:cNvPr id="0" name=""/>
        <dsp:cNvSpPr/>
      </dsp:nvSpPr>
      <dsp:spPr>
        <a:xfrm rot="16217601">
          <a:off x="3317558" y="1842852"/>
          <a:ext cx="1588594" cy="673028"/>
        </a:xfrm>
        <a:prstGeom prst="leftArrow">
          <a:avLst>
            <a:gd name="adj1" fmla="val 60000"/>
            <a:gd name="adj2" fmla="val 5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sp>
    <dsp:sp modelId="{5FAAED51-EE96-46FC-B379-673BDDDD45AF}">
      <dsp:nvSpPr>
        <dsp:cNvPr id="0" name=""/>
        <dsp:cNvSpPr/>
      </dsp:nvSpPr>
      <dsp:spPr>
        <a:xfrm>
          <a:off x="2899513" y="487708"/>
          <a:ext cx="2432817" cy="179474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chemeClr val="tx1"/>
              </a:solidFill>
            </a:rPr>
            <a:t>Opportunity</a:t>
          </a:r>
        </a:p>
      </dsp:txBody>
      <dsp:txXfrm>
        <a:off x="2952079" y="540274"/>
        <a:ext cx="2327685" cy="1689609"/>
      </dsp:txXfrm>
    </dsp:sp>
    <dsp:sp modelId="{83A1187B-102D-4BB2-A8A5-34CAC86F4321}">
      <dsp:nvSpPr>
        <dsp:cNvPr id="0" name=""/>
        <dsp:cNvSpPr/>
      </dsp:nvSpPr>
      <dsp:spPr>
        <a:xfrm rot="18724767">
          <a:off x="4810284" y="1839855"/>
          <a:ext cx="2320937" cy="673028"/>
        </a:xfrm>
        <a:prstGeom prst="leftArrow">
          <a:avLst>
            <a:gd name="adj1" fmla="val 60000"/>
            <a:gd name="adj2" fmla="val 5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sp>
    <dsp:sp modelId="{0E48519E-6C4C-455B-9588-424FA7382E52}">
      <dsp:nvSpPr>
        <dsp:cNvPr id="0" name=""/>
        <dsp:cNvSpPr/>
      </dsp:nvSpPr>
      <dsp:spPr>
        <a:xfrm>
          <a:off x="5626739" y="417680"/>
          <a:ext cx="2243427" cy="1794741"/>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62865" rIns="62865" bIns="62865"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chemeClr val="tx1"/>
              </a:solidFill>
            </a:rPr>
            <a:t>Motivation</a:t>
          </a:r>
        </a:p>
      </dsp:txBody>
      <dsp:txXfrm>
        <a:off x="5679305" y="470246"/>
        <a:ext cx="2138295" cy="168960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0.68405</cdr:x>
      <cdr:y>0.00746</cdr:y>
    </cdr:from>
    <cdr:to>
      <cdr:x>0.68405</cdr:x>
      <cdr:y>0.78358</cdr:y>
    </cdr:to>
    <cdr:cxnSp macro="">
      <cdr:nvCxnSpPr>
        <cdr:cNvPr id="3" name="Straight Connector 2">
          <a:extLst xmlns:a="http://schemas.openxmlformats.org/drawingml/2006/main">
            <a:ext uri="{FF2B5EF4-FFF2-40B4-BE49-F238E27FC236}">
              <a16:creationId xmlns:a16="http://schemas.microsoft.com/office/drawing/2014/main" id="{80F1A1B8-74C8-42FC-AD6F-1AE4A8C354C1}"/>
            </a:ext>
          </a:extLst>
        </cdr:cNvPr>
        <cdr:cNvCxnSpPr/>
      </cdr:nvCxnSpPr>
      <cdr:spPr>
        <a:xfrm xmlns:a="http://schemas.openxmlformats.org/drawingml/2006/main" flipV="1">
          <a:off x="5664563" y="36004"/>
          <a:ext cx="1" cy="3744416"/>
        </a:xfrm>
        <a:prstGeom xmlns:a="http://schemas.openxmlformats.org/drawingml/2006/main" prst="line">
          <a:avLst/>
        </a:prstGeom>
        <a:ln xmlns:a="http://schemas.openxmlformats.org/drawingml/2006/main" w="9525">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0.77894</cdr:x>
      <cdr:y>0.00045</cdr:y>
    </cdr:from>
    <cdr:to>
      <cdr:x>0.87804</cdr:x>
      <cdr:y>0.05876</cdr:y>
    </cdr:to>
    <cdr:sp macro="" textlink="">
      <cdr:nvSpPr>
        <cdr:cNvPr id="12" name="TextBox 14">
          <a:extLst xmlns:a="http://schemas.openxmlformats.org/drawingml/2006/main">
            <a:ext uri="{FF2B5EF4-FFF2-40B4-BE49-F238E27FC236}">
              <a16:creationId xmlns:a16="http://schemas.microsoft.com/office/drawing/2014/main" id="{DACBFB6F-0743-4226-897A-E3D50EC828D4}"/>
            </a:ext>
          </a:extLst>
        </cdr:cNvPr>
        <cdr:cNvSpPr txBox="1"/>
      </cdr:nvSpPr>
      <cdr:spPr>
        <a:xfrm xmlns:a="http://schemas.openxmlformats.org/drawingml/2006/main">
          <a:off x="5689600" y="1814"/>
          <a:ext cx="723900" cy="234043"/>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sz="1600" b="1" dirty="0"/>
            <a:t>QoL</a:t>
          </a:r>
        </a:p>
      </cdr:txBody>
    </cdr:sp>
  </cdr:relSizeAnchor>
  <cdr:relSizeAnchor xmlns:cdr="http://schemas.openxmlformats.org/drawingml/2006/chartDrawing">
    <cdr:from>
      <cdr:x>0.48305</cdr:x>
      <cdr:y>0</cdr:y>
    </cdr:from>
    <cdr:to>
      <cdr:x>0.60862</cdr:x>
      <cdr:y>0.0583</cdr:y>
    </cdr:to>
    <cdr:sp macro="" textlink="">
      <cdr:nvSpPr>
        <cdr:cNvPr id="14" name="TextBox 14">
          <a:extLst xmlns:a="http://schemas.openxmlformats.org/drawingml/2006/main">
            <a:ext uri="{FF2B5EF4-FFF2-40B4-BE49-F238E27FC236}">
              <a16:creationId xmlns:a16="http://schemas.microsoft.com/office/drawing/2014/main" id="{DACBFB6F-0743-4226-897A-E3D50EC828D4}"/>
            </a:ext>
          </a:extLst>
        </cdr:cNvPr>
        <cdr:cNvSpPr txBox="1"/>
      </cdr:nvSpPr>
      <cdr:spPr>
        <a:xfrm xmlns:a="http://schemas.openxmlformats.org/drawingml/2006/main">
          <a:off x="4104456" y="-1340768"/>
          <a:ext cx="1066957" cy="281271"/>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sz="1600" b="1" dirty="0"/>
            <a:t>Function</a:t>
          </a:r>
        </a:p>
      </cdr:txBody>
    </cdr:sp>
  </cdr:relSizeAnchor>
  <cdr:relSizeAnchor xmlns:cdr="http://schemas.openxmlformats.org/drawingml/2006/chartDrawing">
    <cdr:from>
      <cdr:x>0.20442</cdr:x>
      <cdr:y>0.00994</cdr:y>
    </cdr:from>
    <cdr:to>
      <cdr:x>0.30353</cdr:x>
      <cdr:y>0.06825</cdr:y>
    </cdr:to>
    <cdr:sp macro="" textlink="">
      <cdr:nvSpPr>
        <cdr:cNvPr id="17" name="TextBox 14">
          <a:extLst xmlns:a="http://schemas.openxmlformats.org/drawingml/2006/main">
            <a:ext uri="{FF2B5EF4-FFF2-40B4-BE49-F238E27FC236}">
              <a16:creationId xmlns:a16="http://schemas.microsoft.com/office/drawing/2014/main" id="{DACBFB6F-0743-4226-897A-E3D50EC828D4}"/>
            </a:ext>
          </a:extLst>
        </cdr:cNvPr>
        <cdr:cNvSpPr txBox="1"/>
      </cdr:nvSpPr>
      <cdr:spPr>
        <a:xfrm xmlns:a="http://schemas.openxmlformats.org/drawingml/2006/main">
          <a:off x="1493157" y="39915"/>
          <a:ext cx="723900" cy="234043"/>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sz="1600" b="1" dirty="0"/>
            <a:t>Pain</a:t>
          </a:r>
        </a:p>
      </cdr:txBody>
    </cdr:sp>
  </cdr:relSizeAnchor>
  <cdr:relSizeAnchor xmlns:cdr="http://schemas.openxmlformats.org/drawingml/2006/chartDrawing">
    <cdr:from>
      <cdr:x>0.37838</cdr:x>
      <cdr:y>0.02239</cdr:y>
    </cdr:from>
    <cdr:to>
      <cdr:x>0.37838</cdr:x>
      <cdr:y>0.78859</cdr:y>
    </cdr:to>
    <cdr:cxnSp macro="">
      <cdr:nvCxnSpPr>
        <cdr:cNvPr id="6" name="Straight Connector 5">
          <a:extLst xmlns:a="http://schemas.openxmlformats.org/drawingml/2006/main">
            <a:ext uri="{FF2B5EF4-FFF2-40B4-BE49-F238E27FC236}">
              <a16:creationId xmlns:a16="http://schemas.microsoft.com/office/drawing/2014/main" id="{C2176FFF-38D6-4B96-93D0-F97777FE12E2}"/>
            </a:ext>
          </a:extLst>
        </cdr:cNvPr>
        <cdr:cNvCxnSpPr/>
      </cdr:nvCxnSpPr>
      <cdr:spPr>
        <a:xfrm xmlns:a="http://schemas.openxmlformats.org/drawingml/2006/main" flipH="1" flipV="1">
          <a:off x="3133359" y="108012"/>
          <a:ext cx="1" cy="3696552"/>
        </a:xfrm>
        <a:prstGeom xmlns:a="http://schemas.openxmlformats.org/drawingml/2006/main" prst="line">
          <a:avLst/>
        </a:prstGeom>
        <a:ln xmlns:a="http://schemas.openxmlformats.org/drawingml/2006/main" w="9525">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5-14T19:46:05.134"/>
    </inkml:context>
    <inkml:brush xml:id="br0">
      <inkml:brushProperty name="width" value="0.025" units="cm"/>
      <inkml:brushProperty name="height" value="0.025" units="cm"/>
    </inkml:brush>
  </inkml:definitions>
  <inkml:trace contextRef="#ctx0" brushRef="#br0">21681 3758 3968,'0'0'1472,"0"-29"-768,0 15-672,0 14 352,0 14-128,0-14-192,0 0-96,0 15-992,0-1-448,-14-14-96,14 14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19T17:26:00.628"/>
    </inkml:context>
    <inkml:brush xml:id="br0">
      <inkml:brushProperty name="width" value="0.02857" units="cm"/>
      <inkml:brushProperty name="height" value="0.02857" units="cm"/>
    </inkml:brush>
  </inkml:definitions>
  <inkml:trace contextRef="#ctx0" brushRef="#br0">10069 6344 3328,'-15'-30'1312,"30"30"-704,-15-15-576,0 15 256,15 0-256,0 0 0,-15 0 32,0 0 32,0 0-832,0 0-352,0 0-320,0 0-32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19T17:26:01.732"/>
    </inkml:context>
    <inkml:brush xml:id="br0">
      <inkml:brushProperty name="width" value="0.02857" units="cm"/>
      <inkml:brushProperty name="height" value="0.02857" units="cm"/>
    </inkml:brush>
  </inkml:definitions>
  <inkml:trace contextRef="#ctx0" brushRef="#br0">10263 5888 2048,'0'0'864,"0"0"-448,0 0-352,0 0 192,0 0-64,0-26-32,0 26-32,0 0 0,0-25-64,0 25 32,0 0 0,0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B6BD1A47-81E0-45D3-990B-FAC68F95E07E}" type="datetimeFigureOut">
              <a:rPr lang="en-GB" smtClean="0"/>
              <a:t>20/05/2019</a:t>
            </a:fld>
            <a:endParaRPr lang="en-GB"/>
          </a:p>
        </p:txBody>
      </p:sp>
      <p:sp>
        <p:nvSpPr>
          <p:cNvPr id="4" name="Slide Image Placeholder 3"/>
          <p:cNvSpPr>
            <a:spLocks noGrp="1" noRot="1" noChangeAspect="1"/>
          </p:cNvSpPr>
          <p:nvPr>
            <p:ph type="sldImg" idx="2"/>
          </p:nvPr>
        </p:nvSpPr>
        <p:spPr>
          <a:xfrm>
            <a:off x="3433763" y="849313"/>
            <a:ext cx="3059112"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AF7A9039-E1CC-439D-A76C-91A9BEACD163}" type="slidenum">
              <a:rPr lang="en-GB" smtClean="0"/>
              <a:t>‹#›</a:t>
            </a:fld>
            <a:endParaRPr lang="en-GB"/>
          </a:p>
        </p:txBody>
      </p:sp>
    </p:spTree>
    <p:extLst>
      <p:ext uri="{BB962C8B-B14F-4D97-AF65-F5344CB8AC3E}">
        <p14:creationId xmlns:p14="http://schemas.microsoft.com/office/powerpoint/2010/main" val="12829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10m people with MSK problems of whom about 4.2m have knee OA</a:t>
            </a:r>
          </a:p>
          <a:p>
            <a:endParaRPr lang="en-GB" dirty="0"/>
          </a:p>
          <a:p>
            <a:r>
              <a:rPr lang="en-GB" dirty="0"/>
              <a:t>Getting bigger as more people are living longer, but doing less and less of everything apart from eating – inactivity and obesity major risk factors for developing OA</a:t>
            </a:r>
          </a:p>
          <a:p>
            <a:endParaRPr lang="en-GB" dirty="0"/>
          </a:p>
          <a:p>
            <a:r>
              <a:rPr lang="en-GB" dirty="0"/>
              <a:t>Impacts people, society and healthcare services</a:t>
            </a:r>
          </a:p>
          <a:p>
            <a:endParaRPr lang="en-GB" dirty="0"/>
          </a:p>
          <a:p>
            <a:r>
              <a:rPr lang="en-GB" dirty="0"/>
              <a:t>NICE recommend everyone gets information about the benefits of activity, healthy body weight, but few people get this advice.</a:t>
            </a:r>
          </a:p>
          <a:p>
            <a:r>
              <a:rPr lang="en-GB" dirty="0"/>
              <a:t>Erroneous health beliefs about pain not addressed</a:t>
            </a:r>
          </a:p>
          <a:p>
            <a:r>
              <a:rPr lang="en-GB" dirty="0"/>
              <a:t>Most maintained on drugs.</a:t>
            </a:r>
          </a:p>
        </p:txBody>
      </p:sp>
      <p:sp>
        <p:nvSpPr>
          <p:cNvPr id="4" name="Slide Number Placeholder 3"/>
          <p:cNvSpPr>
            <a:spLocks noGrp="1"/>
          </p:cNvSpPr>
          <p:nvPr>
            <p:ph type="sldNum" sz="quarter" idx="10"/>
          </p:nvPr>
        </p:nvSpPr>
        <p:spPr/>
        <p:txBody>
          <a:bodyPr/>
          <a:lstStyle/>
          <a:p>
            <a:pPr>
              <a:defRPr/>
            </a:pPr>
            <a:fld id="{A2E5CE0C-5C8F-4BE3-8C62-B312E1300826}" type="slidenum">
              <a:rPr lang="en-GB" smtClean="0"/>
              <a:pPr>
                <a:defRPr/>
              </a:pPr>
              <a:t>2</a:t>
            </a:fld>
            <a:endParaRPr lang="en-GB"/>
          </a:p>
        </p:txBody>
      </p:sp>
    </p:spTree>
    <p:extLst>
      <p:ext uri="{BB962C8B-B14F-4D97-AF65-F5344CB8AC3E}">
        <p14:creationId xmlns:p14="http://schemas.microsoft.com/office/powerpoint/2010/main" val="4154775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a:t>How you join in, how we can learn from you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DF112-529B-4CDB-ADE4-EBC35A91C95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629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currently delivering the programme in 170 sites across the UK.</a:t>
            </a:r>
          </a:p>
          <a:p>
            <a:r>
              <a:rPr lang="en-GB" dirty="0"/>
              <a:t>We’ve trained 700+ facilitators</a:t>
            </a:r>
          </a:p>
          <a:p>
            <a:r>
              <a:rPr lang="en-GB" dirty="0"/>
              <a:t>And &gt;10k people have been through the programme</a:t>
            </a:r>
          </a:p>
          <a:p>
            <a:endParaRPr lang="en-GB" dirty="0"/>
          </a:p>
        </p:txBody>
      </p:sp>
      <p:sp>
        <p:nvSpPr>
          <p:cNvPr id="4" name="Slide Number Placeholder 3"/>
          <p:cNvSpPr>
            <a:spLocks noGrp="1"/>
          </p:cNvSpPr>
          <p:nvPr>
            <p:ph type="sldNum" sz="quarter" idx="5"/>
          </p:nvPr>
        </p:nvSpPr>
        <p:spPr/>
        <p:txBody>
          <a:bodyPr/>
          <a:lstStyle/>
          <a:p>
            <a:fld id="{0E2180E4-9618-4D14-899C-8284735A53B7}" type="slidenum">
              <a:rPr lang="en-US" smtClean="0"/>
              <a:pPr/>
              <a:t>33</a:t>
            </a:fld>
            <a:endParaRPr lang="en-US"/>
          </a:p>
        </p:txBody>
      </p:sp>
    </p:spTree>
    <p:extLst>
      <p:ext uri="{BB962C8B-B14F-4D97-AF65-F5344CB8AC3E}">
        <p14:creationId xmlns:p14="http://schemas.microsoft.com/office/powerpoint/2010/main" val="604680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Extrapolating from our economic evaluation suggests that ESCAPE-pain has saved the system about £14m – less consultations, drugs, investigations, </a:t>
            </a:r>
            <a:r>
              <a:rPr lang="en-GB" dirty="0" err="1"/>
              <a:t>inetrventions</a:t>
            </a:r>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92C7E736-C51F-4BAE-B6A1-30B0690D66E0}" type="slidenum">
              <a:rPr lang="en-GB" smtClean="0"/>
              <a:pPr/>
              <a:t>34</a:t>
            </a:fld>
            <a:endParaRPr lang="en-GB"/>
          </a:p>
        </p:txBody>
      </p:sp>
    </p:spTree>
    <p:extLst>
      <p:ext uri="{BB962C8B-B14F-4D97-AF65-F5344CB8AC3E}">
        <p14:creationId xmlns:p14="http://schemas.microsoft.com/office/powerpoint/2010/main" val="281751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564ED4-5DEA-E441-B959-27FFA011722C}" type="slidenum">
              <a:rPr lang="en-US" smtClean="0"/>
              <a:t>36</a:t>
            </a:fld>
            <a:endParaRPr lang="en-US"/>
          </a:p>
        </p:txBody>
      </p:sp>
    </p:spTree>
    <p:extLst>
      <p:ext uri="{BB962C8B-B14F-4D97-AF65-F5344CB8AC3E}">
        <p14:creationId xmlns:p14="http://schemas.microsoft.com/office/powerpoint/2010/main" val="8981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16461052" y="2369962"/>
            <a:ext cx="12592979" cy="125191"/>
          </a:xfrm>
          <a:prstGeom prst="rect">
            <a:avLst/>
          </a:prstGeom>
          <a:noFill/>
          <a:ln cap="flat">
            <a:noFill/>
          </a:ln>
        </p:spPr>
        <p:txBody>
          <a:bodyPr vert="horz" wrap="square" lIns="88194" tIns="44097" rIns="88194" bIns="44097" anchor="b" anchorCtr="0" compatLnSpc="1">
            <a:noAutofit/>
          </a:bodyPr>
          <a:lstStyle/>
          <a:p>
            <a:pPr marL="0" marR="0" lvl="0" indent="0" algn="r" defTabSz="88193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5F50991-D8E9-47A9-B3C1-13A25644406D}" type="slidenum">
              <a:rPr kumimoji="0" sz="1800" b="0" i="0" u="none" strike="noStrike" kern="0" cap="none" spc="0" normalizeH="0" baseline="0" noProof="0">
                <a:ln>
                  <a:noFill/>
                </a:ln>
                <a:solidFill>
                  <a:srgbClr val="000000"/>
                </a:solidFill>
                <a:effectLst/>
                <a:uLnTx/>
                <a:uFillTx/>
                <a:latin typeface="Calibri"/>
                <a:ea typeface="+mn-ea"/>
                <a:cs typeface="+mn-cs"/>
              </a:rPr>
              <a:pPr marL="0" marR="0" lvl="0" indent="0" algn="r" defTabSz="88193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en-GB" sz="1200" b="0" i="0" u="none" strike="noStrike" kern="0" cap="none" spc="0" normalizeH="0" baseline="0" noProof="0">
              <a:ln>
                <a:noFill/>
              </a:ln>
              <a:solidFill>
                <a:srgbClr val="000000"/>
              </a:solidFill>
              <a:effectLst/>
              <a:uLnTx/>
              <a:uFillTx/>
              <a:latin typeface="Arial" pitchFamily="34"/>
              <a:ea typeface="+mn-ea"/>
              <a:cs typeface="+mn-cs"/>
            </a:endParaRPr>
          </a:p>
        </p:txBody>
      </p:sp>
      <p:sp>
        <p:nvSpPr>
          <p:cNvPr id="3" name="Slide Image Placeholder 2"/>
          <p:cNvSpPr>
            <a:spLocks noGrp="1" noRot="1" noChangeAspect="1"/>
          </p:cNvSpPr>
          <p:nvPr>
            <p:ph type="sldImg"/>
          </p:nvPr>
        </p:nvSpPr>
        <p:spPr>
          <a:xfrm>
            <a:off x="9193213" y="239713"/>
            <a:ext cx="1701800" cy="1276350"/>
          </a:xfrm>
          <a:ln w="12701">
            <a:solidFill>
              <a:srgbClr val="000000"/>
            </a:solidFill>
            <a:prstDash val="solid"/>
            <a:miter/>
          </a:ln>
        </p:spPr>
      </p:sp>
      <p:sp>
        <p:nvSpPr>
          <p:cNvPr id="4" name="Rectangle 3"/>
          <p:cNvSpPr txBox="1">
            <a:spLocks noGrp="1"/>
          </p:cNvSpPr>
          <p:nvPr>
            <p:ph type="body" sz="quarter" idx="1"/>
          </p:nvPr>
        </p:nvSpPr>
        <p:spPr>
          <a:xfrm>
            <a:off x="2673986" y="1594939"/>
            <a:ext cx="14733983" cy="1514330"/>
          </a:xfrm>
        </p:spPr>
        <p:txBody>
          <a:bodyPr lIns="89261" tIns="44634" rIns="89261" bIns="44634"/>
          <a:lstStyle/>
          <a:p>
            <a:r>
              <a:rPr lang="en-GB" dirty="0"/>
              <a:t>ESCAPE pain is integrated programme designed to give people the core NICE advice and allow them to experience the benefit attainable from exercise/physical activity</a:t>
            </a:r>
          </a:p>
          <a:p>
            <a:endParaRPr lang="en-GB" dirty="0"/>
          </a:p>
          <a:p>
            <a:r>
              <a:rPr lang="en-GB" dirty="0"/>
              <a:t>Involve giving Pt info, taking part in challenging exercise programme.</a:t>
            </a:r>
          </a:p>
          <a:p>
            <a:endParaRPr lang="en-GB" dirty="0"/>
          </a:p>
          <a:p>
            <a:r>
              <a:rPr lang="en-GB" dirty="0"/>
              <a:t>Over the course people start to learn to take control of their problem, understand they can do things that enable them to help themselves, thereby changing their health beliefs and behaviours (in particular become more active) that alters the course of their condition and has long term consequences.</a:t>
            </a:r>
          </a:p>
        </p:txBody>
      </p:sp>
    </p:spTree>
    <p:extLst>
      <p:ext uri="{BB962C8B-B14F-4D97-AF65-F5344CB8AC3E}">
        <p14:creationId xmlns:p14="http://schemas.microsoft.com/office/powerpoint/2010/main" val="72827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robust research evidence to show ESCAPE-pain is effective, cost-effective, saves money, has prolonged benefits (albeit declining without any other input) and may help people avoid surgery.</a:t>
            </a:r>
          </a:p>
          <a:p>
            <a:endParaRPr lang="en-GB" dirty="0"/>
          </a:p>
          <a:p>
            <a:r>
              <a:rPr lang="en-GB" dirty="0"/>
              <a:t>Independently corroborated by others </a:t>
            </a:r>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92C7E736-C51F-4BAE-B6A1-30B0690D66E0}" type="slidenum">
              <a:rPr lang="en-GB" smtClean="0"/>
              <a:pPr/>
              <a:t>5</a:t>
            </a:fld>
            <a:endParaRPr lang="en-GB"/>
          </a:p>
        </p:txBody>
      </p:sp>
    </p:spTree>
    <p:extLst>
      <p:ext uri="{BB962C8B-B14F-4D97-AF65-F5344CB8AC3E}">
        <p14:creationId xmlns:p14="http://schemas.microsoft.com/office/powerpoint/2010/main" val="22750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Flowchart to help plan the process toward implementation, including when it is appropriate to train facilitators and what considerations need to be taken to determine if they are ready to be trained – and suggestions to help get them ready if they are not. </a:t>
            </a:r>
          </a:p>
        </p:txBody>
      </p:sp>
      <p:sp>
        <p:nvSpPr>
          <p:cNvPr id="4" name="Slide Number Placeholder 3"/>
          <p:cNvSpPr>
            <a:spLocks noGrp="1"/>
          </p:cNvSpPr>
          <p:nvPr>
            <p:ph type="sldNum" sz="quarter" idx="5"/>
          </p:nvPr>
        </p:nvSpPr>
        <p:spPr/>
        <p:txBody>
          <a:bodyPr/>
          <a:lstStyle/>
          <a:p>
            <a:fld id="{0E2180E4-9618-4D14-899C-8284735A53B7}" type="slidenum">
              <a:rPr lang="en-US" smtClean="0"/>
              <a:t>11</a:t>
            </a:fld>
            <a:endParaRPr lang="en-US"/>
          </a:p>
        </p:txBody>
      </p:sp>
    </p:spTree>
    <p:extLst>
      <p:ext uri="{BB962C8B-B14F-4D97-AF65-F5344CB8AC3E}">
        <p14:creationId xmlns:p14="http://schemas.microsoft.com/office/powerpoint/2010/main" val="3724456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F6366-7457-4D03-9EEF-F8013BC13A60}"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682595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21375" y="379413"/>
            <a:ext cx="2524125" cy="18938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DE62A-5BCC-4DDF-9DAD-46CDF022B276}" type="slidenum">
              <a:rPr lang="en-GB" smtClean="0"/>
              <a:t>17</a:t>
            </a:fld>
            <a:endParaRPr lang="en-GB"/>
          </a:p>
        </p:txBody>
      </p:sp>
    </p:spTree>
    <p:extLst>
      <p:ext uri="{BB962C8B-B14F-4D97-AF65-F5344CB8AC3E}">
        <p14:creationId xmlns:p14="http://schemas.microsoft.com/office/powerpoint/2010/main" val="100446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2E5CE0C-5C8F-4BE3-8C62-B312E1300826}" type="slidenum">
              <a:rPr lang="en-GB" smtClean="0"/>
              <a:pPr>
                <a:defRPr/>
              </a:pPr>
              <a:t>22</a:t>
            </a:fld>
            <a:endParaRPr lang="en-GB"/>
          </a:p>
        </p:txBody>
      </p:sp>
    </p:spTree>
    <p:extLst>
      <p:ext uri="{BB962C8B-B14F-4D97-AF65-F5344CB8AC3E}">
        <p14:creationId xmlns:p14="http://schemas.microsoft.com/office/powerpoint/2010/main" val="456787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6046788" y="630238"/>
            <a:ext cx="2274887" cy="17065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BD0D84-4C4A-4138-B188-61F63E2D0822}" type="slidenum">
              <a:rPr lang="en-GB" altLang="en-US" smtClean="0">
                <a:latin typeface="Calibri" panose="020F0502020204030204" pitchFamily="34" charset="0"/>
              </a:rPr>
              <a:pPr/>
              <a:t>23</a:t>
            </a:fld>
            <a:endParaRPr lang="en-GB" altLang="en-US" dirty="0">
              <a:latin typeface="Calibri" panose="020F0502020204030204" pitchFamily="34" charset="0"/>
            </a:endParaRPr>
          </a:p>
        </p:txBody>
      </p:sp>
    </p:spTree>
    <p:extLst>
      <p:ext uri="{BB962C8B-B14F-4D97-AF65-F5344CB8AC3E}">
        <p14:creationId xmlns:p14="http://schemas.microsoft.com/office/powerpoint/2010/main" val="3355856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now developed and deliver accredited courses for clinicians and exercise professionals </a:t>
            </a:r>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92C7E736-C51F-4BAE-B6A1-30B0690D66E0}" type="slidenum">
              <a:rPr lang="en-GB" smtClean="0"/>
              <a:pPr/>
              <a:t>25</a:t>
            </a:fld>
            <a:endParaRPr lang="en-GB"/>
          </a:p>
        </p:txBody>
      </p:sp>
    </p:spTree>
    <p:extLst>
      <p:ext uri="{BB962C8B-B14F-4D97-AF65-F5344CB8AC3E}">
        <p14:creationId xmlns:p14="http://schemas.microsoft.com/office/powerpoint/2010/main" val="3471604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2446668" y="-1193545"/>
            <a:ext cx="9289032" cy="9289032"/>
            <a:chOff x="-2446668" y="-1193545"/>
            <a:chExt cx="9289032" cy="9289032"/>
          </a:xfrm>
        </p:grpSpPr>
        <p:sp>
          <p:nvSpPr>
            <p:cNvPr id="8" name="Oval 7"/>
            <p:cNvSpPr/>
            <p:nvPr/>
          </p:nvSpPr>
          <p:spPr>
            <a:xfrm>
              <a:off x="-2446668" y="-1193545"/>
              <a:ext cx="9289032" cy="9289032"/>
            </a:xfrm>
            <a:prstGeom prst="ellipse">
              <a:avLst/>
            </a:prstGeom>
            <a:gradFill flip="none" rotWithShape="1">
              <a:gsLst>
                <a:gs pos="100000">
                  <a:srgbClr val="00A0DB">
                    <a:alpha val="43000"/>
                  </a:srgbClr>
                </a:gs>
                <a:gs pos="0">
                  <a:srgbClr val="B0C61F">
                    <a:alpha val="54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158636" y="-905513"/>
              <a:ext cx="8712968" cy="8712968"/>
            </a:xfrm>
            <a:prstGeom prst="ellipse">
              <a:avLst/>
            </a:prstGeom>
            <a:gradFill flip="none" rotWithShape="1">
              <a:gsLst>
                <a:gs pos="100000">
                  <a:srgbClr val="00A0DB"/>
                </a:gs>
                <a:gs pos="0">
                  <a:srgbClr val="B0C61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09211" y="5752240"/>
            <a:ext cx="2243117" cy="8156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5940151" y="548680"/>
            <a:ext cx="3024337" cy="369332"/>
          </a:xfrm>
          <a:prstGeom prst="rect">
            <a:avLst/>
          </a:prstGeom>
          <a:noFill/>
        </p:spPr>
        <p:txBody>
          <a:bodyPr wrap="square" rtlCol="0">
            <a:spAutoFit/>
          </a:bodyPr>
          <a:lstStyle/>
          <a:p>
            <a:pPr algn="r"/>
            <a:r>
              <a:rPr lang="en-GB" dirty="0">
                <a:solidFill>
                  <a:srgbClr val="00A0DB"/>
                </a:solidFill>
                <a:latin typeface="Arial Rounded MT Bold" panose="020F0704030504030204" pitchFamily="34" charset="0"/>
              </a:rPr>
              <a:t>@</a:t>
            </a:r>
            <a:r>
              <a:rPr lang="en-GB" dirty="0" err="1">
                <a:solidFill>
                  <a:srgbClr val="00A0DB"/>
                </a:solidFill>
                <a:latin typeface="Arial Rounded MT Bold" panose="020F0704030504030204" pitchFamily="34" charset="0"/>
              </a:rPr>
              <a:t>HINSouthLondon</a:t>
            </a:r>
            <a:endParaRPr lang="en-GB" dirty="0">
              <a:solidFill>
                <a:srgbClr val="00A0DB"/>
              </a:solidFill>
              <a:latin typeface="Arial Rounded MT Bold" panose="020F0704030504030204" pitchFamily="34" charset="0"/>
            </a:endParaRPr>
          </a:p>
        </p:txBody>
      </p:sp>
      <p:sp>
        <p:nvSpPr>
          <p:cNvPr id="13" name="TextBox 12"/>
          <p:cNvSpPr txBox="1"/>
          <p:nvPr userDrawn="1"/>
        </p:nvSpPr>
        <p:spPr>
          <a:xfrm>
            <a:off x="5940152" y="179348"/>
            <a:ext cx="3096343" cy="369332"/>
          </a:xfrm>
          <a:prstGeom prst="rect">
            <a:avLst/>
          </a:prstGeom>
          <a:noFill/>
        </p:spPr>
        <p:txBody>
          <a:bodyPr wrap="square" rtlCol="0">
            <a:spAutoFit/>
          </a:bodyPr>
          <a:lstStyle/>
          <a:p>
            <a:r>
              <a:rPr lang="en-GB" dirty="0">
                <a:solidFill>
                  <a:srgbClr val="00A0DB"/>
                </a:solidFill>
                <a:latin typeface="Arial Rounded MT Bold" panose="020F0704030504030204" pitchFamily="34" charset="0"/>
              </a:rPr>
              <a:t>www.hin-southlondon.org</a:t>
            </a:r>
          </a:p>
        </p:txBody>
      </p:sp>
      <p:sp>
        <p:nvSpPr>
          <p:cNvPr id="15" name="Text Placeholder 15"/>
          <p:cNvSpPr>
            <a:spLocks noGrp="1"/>
          </p:cNvSpPr>
          <p:nvPr>
            <p:ph type="body" sz="quarter" idx="10" hasCustomPrompt="1"/>
          </p:nvPr>
        </p:nvSpPr>
        <p:spPr>
          <a:xfrm>
            <a:off x="1332359" y="1484511"/>
            <a:ext cx="4103688" cy="648345"/>
          </a:xfrm>
        </p:spPr>
        <p:txBody>
          <a:bodyPr/>
          <a:lstStyle>
            <a:lvl1pPr marL="0" indent="0">
              <a:buNone/>
              <a:defRPr baseline="0">
                <a:solidFill>
                  <a:schemeClr val="bg1"/>
                </a:solidFill>
                <a:latin typeface="+mj-lt"/>
              </a:defRPr>
            </a:lvl1pPr>
          </a:lstStyle>
          <a:p>
            <a:pPr lvl="0"/>
            <a:r>
              <a:rPr lang="en-GB" dirty="0"/>
              <a:t>Presentation Title</a:t>
            </a:r>
          </a:p>
        </p:txBody>
      </p:sp>
      <p:sp>
        <p:nvSpPr>
          <p:cNvPr id="16" name="Text Placeholder 15"/>
          <p:cNvSpPr>
            <a:spLocks noGrp="1"/>
          </p:cNvSpPr>
          <p:nvPr>
            <p:ph type="body" sz="quarter" idx="11" hasCustomPrompt="1"/>
          </p:nvPr>
        </p:nvSpPr>
        <p:spPr>
          <a:xfrm>
            <a:off x="1331640" y="4669224"/>
            <a:ext cx="4103688" cy="1080120"/>
          </a:xfrm>
        </p:spPr>
        <p:txBody>
          <a:bodyPr>
            <a:noAutofit/>
          </a:bodyPr>
          <a:lstStyle>
            <a:lvl1pPr marL="0" indent="0">
              <a:buNone/>
              <a:defRPr sz="2400" baseline="0">
                <a:solidFill>
                  <a:schemeClr val="bg1"/>
                </a:solidFill>
                <a:latin typeface="+mj-lt"/>
              </a:defRPr>
            </a:lvl1pPr>
          </a:lstStyle>
          <a:p>
            <a:pPr lvl="0"/>
            <a:r>
              <a:rPr lang="en-GB" dirty="0"/>
              <a:t>Speaker</a:t>
            </a:r>
          </a:p>
          <a:p>
            <a:pPr lvl="0"/>
            <a:r>
              <a:rPr lang="en-GB" dirty="0"/>
              <a:t>Role</a:t>
            </a:r>
          </a:p>
        </p:txBody>
      </p:sp>
    </p:spTree>
    <p:extLst>
      <p:ext uri="{BB962C8B-B14F-4D97-AF65-F5344CB8AC3E}">
        <p14:creationId xmlns:p14="http://schemas.microsoft.com/office/powerpoint/2010/main" val="937519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B0C61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1027"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solidFill>
                  <a:schemeClr val="bg1"/>
                </a:solidFill>
              </a:rPr>
              <a:t>@</a:t>
            </a:r>
            <a:r>
              <a:rPr lang="en-US" sz="1400" dirty="0" err="1">
                <a:solidFill>
                  <a:schemeClr val="bg1"/>
                </a:solidFill>
              </a:rPr>
              <a:t>HINSouthLondon</a:t>
            </a:r>
            <a:r>
              <a:rPr lang="en-US" sz="1400" dirty="0">
                <a:solidFill>
                  <a:schemeClr val="bg1"/>
                </a:solidFill>
              </a:rPr>
              <a:t>		</a:t>
            </a:r>
            <a:r>
              <a:rPr lang="en-US" sz="1400" baseline="0" dirty="0">
                <a:solidFill>
                  <a:schemeClr val="bg1"/>
                </a:solidFill>
              </a:rPr>
              <a:t>    www.hin-southlondon.org</a:t>
            </a:r>
            <a:endParaRPr lang="en-GB" sz="1400" dirty="0">
              <a:solidFill>
                <a:schemeClr val="bg1"/>
              </a:solidFill>
            </a:endParaRPr>
          </a:p>
        </p:txBody>
      </p:sp>
      <p:sp>
        <p:nvSpPr>
          <p:cNvPr id="6" name="Text Placeholder 15"/>
          <p:cNvSpPr>
            <a:spLocks noGrp="1"/>
          </p:cNvSpPr>
          <p:nvPr>
            <p:ph type="body" sz="quarter" idx="10" hasCustomPrompt="1"/>
          </p:nvPr>
        </p:nvSpPr>
        <p:spPr>
          <a:xfrm>
            <a:off x="1907704" y="2780928"/>
            <a:ext cx="5544616" cy="1800200"/>
          </a:xfrm>
        </p:spPr>
        <p:txBody>
          <a:bodyPr/>
          <a:lstStyle>
            <a:lvl1pPr marL="0" indent="0" algn="ctr">
              <a:buNone/>
              <a:defRPr sz="2800" baseline="0">
                <a:solidFill>
                  <a:schemeClr val="bg1"/>
                </a:solidFill>
                <a:latin typeface="+mj-lt"/>
              </a:defRPr>
            </a:lvl1pPr>
          </a:lstStyle>
          <a:p>
            <a:pPr lvl="0"/>
            <a:r>
              <a:rPr lang="en-GB" dirty="0"/>
              <a:t>Insert text</a:t>
            </a:r>
          </a:p>
        </p:txBody>
      </p:sp>
    </p:spTree>
    <p:extLst>
      <p:ext uri="{BB962C8B-B14F-4D97-AF65-F5344CB8AC3E}">
        <p14:creationId xmlns:p14="http://schemas.microsoft.com/office/powerpoint/2010/main" val="2703687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A0D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4"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solidFill>
                  <a:schemeClr val="bg1"/>
                </a:solidFill>
              </a:rPr>
              <a:t>@</a:t>
            </a:r>
            <a:r>
              <a:rPr lang="en-US" sz="1400" dirty="0" err="1">
                <a:solidFill>
                  <a:schemeClr val="bg1"/>
                </a:solidFill>
              </a:rPr>
              <a:t>HINSouthLondon</a:t>
            </a:r>
            <a:r>
              <a:rPr lang="en-US" sz="1400" dirty="0">
                <a:solidFill>
                  <a:schemeClr val="bg1"/>
                </a:solidFill>
              </a:rPr>
              <a:t>		</a:t>
            </a:r>
            <a:r>
              <a:rPr lang="en-US" sz="1400" baseline="0" dirty="0">
                <a:solidFill>
                  <a:schemeClr val="bg1"/>
                </a:solidFill>
              </a:rPr>
              <a:t>    www.hin-southlondon.org</a:t>
            </a:r>
            <a:endParaRPr lang="en-GB" sz="1400" dirty="0">
              <a:solidFill>
                <a:schemeClr val="bg1"/>
              </a:solidFill>
            </a:endParaRPr>
          </a:p>
        </p:txBody>
      </p:sp>
      <p:sp>
        <p:nvSpPr>
          <p:cNvPr id="8" name="Text Placeholder 15"/>
          <p:cNvSpPr>
            <a:spLocks noGrp="1"/>
          </p:cNvSpPr>
          <p:nvPr>
            <p:ph type="body" sz="quarter" idx="10" hasCustomPrompt="1"/>
          </p:nvPr>
        </p:nvSpPr>
        <p:spPr>
          <a:xfrm>
            <a:off x="1907704" y="2780928"/>
            <a:ext cx="5544616" cy="1800200"/>
          </a:xfrm>
        </p:spPr>
        <p:txBody>
          <a:bodyPr/>
          <a:lstStyle>
            <a:lvl1pPr marL="0" indent="0" algn="ctr">
              <a:buNone/>
              <a:defRPr sz="2800" baseline="0">
                <a:solidFill>
                  <a:schemeClr val="bg1"/>
                </a:solidFill>
                <a:latin typeface="+mj-lt"/>
              </a:defRPr>
            </a:lvl1pPr>
          </a:lstStyle>
          <a:p>
            <a:pPr lvl="0"/>
            <a:r>
              <a:rPr lang="en-GB" dirty="0"/>
              <a:t>Insert text</a:t>
            </a:r>
          </a:p>
        </p:txBody>
      </p:sp>
    </p:spTree>
    <p:extLst>
      <p:ext uri="{BB962C8B-B14F-4D97-AF65-F5344CB8AC3E}">
        <p14:creationId xmlns:p14="http://schemas.microsoft.com/office/powerpoint/2010/main" val="3402396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9F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3"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solidFill>
                  <a:schemeClr val="bg1"/>
                </a:solidFill>
              </a:rPr>
              <a:t>@</a:t>
            </a:r>
            <a:r>
              <a:rPr lang="en-US" sz="1400" dirty="0" err="1">
                <a:solidFill>
                  <a:schemeClr val="bg1"/>
                </a:solidFill>
              </a:rPr>
              <a:t>HINSouthLondon</a:t>
            </a:r>
            <a:r>
              <a:rPr lang="en-US" sz="1400" dirty="0">
                <a:solidFill>
                  <a:schemeClr val="bg1"/>
                </a:solidFill>
              </a:rPr>
              <a:t>		</a:t>
            </a:r>
            <a:r>
              <a:rPr lang="en-US" sz="1400" baseline="0" dirty="0">
                <a:solidFill>
                  <a:schemeClr val="bg1"/>
                </a:solidFill>
              </a:rPr>
              <a:t>    www.hin-southlondon.org</a:t>
            </a:r>
            <a:endParaRPr lang="en-GB" sz="1400" dirty="0">
              <a:solidFill>
                <a:schemeClr val="bg1"/>
              </a:solidFill>
            </a:endParaRPr>
          </a:p>
        </p:txBody>
      </p:sp>
      <p:sp>
        <p:nvSpPr>
          <p:cNvPr id="6" name="Text Placeholder 15"/>
          <p:cNvSpPr>
            <a:spLocks noGrp="1"/>
          </p:cNvSpPr>
          <p:nvPr>
            <p:ph type="body" sz="quarter" idx="10" hasCustomPrompt="1"/>
          </p:nvPr>
        </p:nvSpPr>
        <p:spPr>
          <a:xfrm>
            <a:off x="1907704" y="2780928"/>
            <a:ext cx="5544616" cy="1800200"/>
          </a:xfrm>
        </p:spPr>
        <p:txBody>
          <a:bodyPr/>
          <a:lstStyle>
            <a:lvl1pPr marL="0" indent="0" algn="ctr">
              <a:buNone/>
              <a:defRPr sz="2800" baseline="0">
                <a:solidFill>
                  <a:schemeClr val="bg1"/>
                </a:solidFill>
                <a:latin typeface="+mj-lt"/>
              </a:defRPr>
            </a:lvl1pPr>
          </a:lstStyle>
          <a:p>
            <a:pPr lvl="0"/>
            <a:r>
              <a:rPr lang="en-GB" dirty="0"/>
              <a:t>Insert text</a:t>
            </a:r>
          </a:p>
        </p:txBody>
      </p:sp>
    </p:spTree>
    <p:extLst>
      <p:ext uri="{BB962C8B-B14F-4D97-AF65-F5344CB8AC3E}">
        <p14:creationId xmlns:p14="http://schemas.microsoft.com/office/powerpoint/2010/main" val="3004352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19B6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3"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solidFill>
                  <a:schemeClr val="bg1"/>
                </a:solidFill>
              </a:rPr>
              <a:t>@</a:t>
            </a:r>
            <a:r>
              <a:rPr lang="en-US" sz="1400" dirty="0" err="1">
                <a:solidFill>
                  <a:schemeClr val="bg1"/>
                </a:solidFill>
              </a:rPr>
              <a:t>HINSouthLondon</a:t>
            </a:r>
            <a:r>
              <a:rPr lang="en-US" sz="1400" dirty="0">
                <a:solidFill>
                  <a:schemeClr val="bg1"/>
                </a:solidFill>
              </a:rPr>
              <a:t>		</a:t>
            </a:r>
            <a:r>
              <a:rPr lang="en-US" sz="1400" baseline="0" dirty="0">
                <a:solidFill>
                  <a:schemeClr val="bg1"/>
                </a:solidFill>
              </a:rPr>
              <a:t>    www.hin-southlondon.org</a:t>
            </a:r>
            <a:endParaRPr lang="en-GB" sz="1400" dirty="0">
              <a:solidFill>
                <a:schemeClr val="bg1"/>
              </a:solidFill>
            </a:endParaRPr>
          </a:p>
        </p:txBody>
      </p:sp>
      <p:sp>
        <p:nvSpPr>
          <p:cNvPr id="6" name="Text Placeholder 15"/>
          <p:cNvSpPr>
            <a:spLocks noGrp="1"/>
          </p:cNvSpPr>
          <p:nvPr>
            <p:ph type="body" sz="quarter" idx="10" hasCustomPrompt="1"/>
          </p:nvPr>
        </p:nvSpPr>
        <p:spPr>
          <a:xfrm>
            <a:off x="1907704" y="2780928"/>
            <a:ext cx="5544616" cy="1800200"/>
          </a:xfrm>
        </p:spPr>
        <p:txBody>
          <a:bodyPr/>
          <a:lstStyle>
            <a:lvl1pPr marL="0" indent="0" algn="ctr">
              <a:buNone/>
              <a:defRPr sz="2800" baseline="0">
                <a:solidFill>
                  <a:schemeClr val="bg1"/>
                </a:solidFill>
                <a:latin typeface="+mj-lt"/>
              </a:defRPr>
            </a:lvl1pPr>
          </a:lstStyle>
          <a:p>
            <a:pPr lvl="0"/>
            <a:r>
              <a:rPr lang="en-GB" dirty="0"/>
              <a:t>Insert text</a:t>
            </a:r>
          </a:p>
        </p:txBody>
      </p:sp>
    </p:spTree>
    <p:extLst>
      <p:ext uri="{BB962C8B-B14F-4D97-AF65-F5344CB8AC3E}">
        <p14:creationId xmlns:p14="http://schemas.microsoft.com/office/powerpoint/2010/main" val="168864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88C75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3"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solidFill>
                  <a:schemeClr val="bg1"/>
                </a:solidFill>
              </a:rPr>
              <a:t>@</a:t>
            </a:r>
            <a:r>
              <a:rPr lang="en-US" sz="1400" dirty="0" err="1">
                <a:solidFill>
                  <a:schemeClr val="bg1"/>
                </a:solidFill>
              </a:rPr>
              <a:t>HINSouthLondon</a:t>
            </a:r>
            <a:r>
              <a:rPr lang="en-US" sz="1400" dirty="0">
                <a:solidFill>
                  <a:schemeClr val="bg1"/>
                </a:solidFill>
              </a:rPr>
              <a:t>		</a:t>
            </a:r>
            <a:r>
              <a:rPr lang="en-US" sz="1400" baseline="0" dirty="0">
                <a:solidFill>
                  <a:schemeClr val="bg1"/>
                </a:solidFill>
              </a:rPr>
              <a:t>    www.hin-southlondon.org</a:t>
            </a:r>
            <a:endParaRPr lang="en-GB" sz="1400" dirty="0">
              <a:solidFill>
                <a:schemeClr val="bg1"/>
              </a:solidFill>
            </a:endParaRPr>
          </a:p>
        </p:txBody>
      </p:sp>
      <p:sp>
        <p:nvSpPr>
          <p:cNvPr id="6" name="Text Placeholder 15"/>
          <p:cNvSpPr>
            <a:spLocks noGrp="1"/>
          </p:cNvSpPr>
          <p:nvPr>
            <p:ph type="body" sz="quarter" idx="10" hasCustomPrompt="1"/>
          </p:nvPr>
        </p:nvSpPr>
        <p:spPr>
          <a:xfrm>
            <a:off x="1907704" y="2780928"/>
            <a:ext cx="5544616" cy="1800200"/>
          </a:xfrm>
        </p:spPr>
        <p:txBody>
          <a:bodyPr/>
          <a:lstStyle>
            <a:lvl1pPr marL="0" indent="0" algn="ctr">
              <a:buNone/>
              <a:defRPr sz="2800" baseline="0">
                <a:solidFill>
                  <a:schemeClr val="bg1"/>
                </a:solidFill>
                <a:latin typeface="+mj-lt"/>
              </a:defRPr>
            </a:lvl1pPr>
          </a:lstStyle>
          <a:p>
            <a:pPr lvl="0"/>
            <a:r>
              <a:rPr lang="en-GB" dirty="0"/>
              <a:t>Insert text</a:t>
            </a:r>
          </a:p>
        </p:txBody>
      </p:sp>
    </p:spTree>
    <p:extLst>
      <p:ext uri="{BB962C8B-B14F-4D97-AF65-F5344CB8AC3E}">
        <p14:creationId xmlns:p14="http://schemas.microsoft.com/office/powerpoint/2010/main" val="1108648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492F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3"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solidFill>
                  <a:schemeClr val="bg1"/>
                </a:solidFill>
              </a:rPr>
              <a:t>@</a:t>
            </a:r>
            <a:r>
              <a:rPr lang="en-US" sz="1400" dirty="0" err="1">
                <a:solidFill>
                  <a:schemeClr val="bg1"/>
                </a:solidFill>
              </a:rPr>
              <a:t>HINSouthLondon</a:t>
            </a:r>
            <a:r>
              <a:rPr lang="en-US" sz="1400" dirty="0">
                <a:solidFill>
                  <a:schemeClr val="bg1"/>
                </a:solidFill>
              </a:rPr>
              <a:t>		</a:t>
            </a:r>
            <a:r>
              <a:rPr lang="en-US" sz="1400" baseline="0" dirty="0">
                <a:solidFill>
                  <a:schemeClr val="bg1"/>
                </a:solidFill>
              </a:rPr>
              <a:t>    www.hin-southlondon.org</a:t>
            </a:r>
            <a:endParaRPr lang="en-GB" sz="1400" dirty="0">
              <a:solidFill>
                <a:schemeClr val="bg1"/>
              </a:solidFill>
            </a:endParaRPr>
          </a:p>
        </p:txBody>
      </p:sp>
      <p:sp>
        <p:nvSpPr>
          <p:cNvPr id="6" name="Text Placeholder 15"/>
          <p:cNvSpPr>
            <a:spLocks noGrp="1"/>
          </p:cNvSpPr>
          <p:nvPr>
            <p:ph type="body" sz="quarter" idx="10" hasCustomPrompt="1"/>
          </p:nvPr>
        </p:nvSpPr>
        <p:spPr>
          <a:xfrm>
            <a:off x="1907704" y="2780928"/>
            <a:ext cx="5544616" cy="1800200"/>
          </a:xfrm>
        </p:spPr>
        <p:txBody>
          <a:bodyPr/>
          <a:lstStyle>
            <a:lvl1pPr marL="0" indent="0" algn="ctr">
              <a:buNone/>
              <a:defRPr sz="2800" baseline="0">
                <a:solidFill>
                  <a:schemeClr val="bg1"/>
                </a:solidFill>
                <a:latin typeface="+mj-lt"/>
              </a:defRPr>
            </a:lvl1pPr>
          </a:lstStyle>
          <a:p>
            <a:pPr lvl="0"/>
            <a:r>
              <a:rPr lang="en-GB" dirty="0"/>
              <a:t>Insert text</a:t>
            </a:r>
          </a:p>
        </p:txBody>
      </p:sp>
    </p:spTree>
    <p:extLst>
      <p:ext uri="{BB962C8B-B14F-4D97-AF65-F5344CB8AC3E}">
        <p14:creationId xmlns:p14="http://schemas.microsoft.com/office/powerpoint/2010/main" val="4047861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00A0DB"/>
              </a:buClr>
              <a:defRPr sz="2400"/>
            </a:lvl1pPr>
            <a:lvl2pPr>
              <a:buClr>
                <a:srgbClr val="00A0DB"/>
              </a:buClr>
              <a:defRPr sz="2000"/>
            </a:lvl2pPr>
            <a:lvl3pPr>
              <a:buClr>
                <a:srgbClr val="00A0DB"/>
              </a:buClr>
              <a:defRPr sz="1800"/>
            </a:lvl3pPr>
            <a:lvl4pPr>
              <a:buClr>
                <a:srgbClr val="00A0DB"/>
              </a:buClr>
              <a:defRPr sz="1600"/>
            </a:lvl4pPr>
            <a:lvl5pPr>
              <a:buClr>
                <a:srgbClr val="00A0DB"/>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00A0DB"/>
              </a:buClr>
              <a:defRPr sz="2400"/>
            </a:lvl1pPr>
            <a:lvl2pPr>
              <a:buClr>
                <a:srgbClr val="00A0DB"/>
              </a:buClr>
              <a:defRPr sz="2000"/>
            </a:lvl2pPr>
            <a:lvl3pPr>
              <a:buClr>
                <a:srgbClr val="00A0DB"/>
              </a:buClr>
              <a:defRPr sz="1800"/>
            </a:lvl3pPr>
            <a:lvl4pPr>
              <a:buClr>
                <a:srgbClr val="00A0DB"/>
              </a:buClr>
              <a:defRPr sz="1600"/>
            </a:lvl4pPr>
            <a:lvl5pPr>
              <a:buClr>
                <a:srgbClr val="00A0DB"/>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spTree>
    <p:extLst>
      <p:ext uri="{BB962C8B-B14F-4D97-AF65-F5344CB8AC3E}">
        <p14:creationId xmlns:p14="http://schemas.microsoft.com/office/powerpoint/2010/main" val="609769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6"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spTree>
    <p:extLst>
      <p:ext uri="{BB962C8B-B14F-4D97-AF65-F5344CB8AC3E}">
        <p14:creationId xmlns:p14="http://schemas.microsoft.com/office/powerpoint/2010/main" val="99369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spTree>
    <p:extLst>
      <p:ext uri="{BB962C8B-B14F-4D97-AF65-F5344CB8AC3E}">
        <p14:creationId xmlns:p14="http://schemas.microsoft.com/office/powerpoint/2010/main" val="3843877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buClr>
                <a:srgbClr val="00A0DB"/>
              </a:buClr>
              <a:defRPr sz="3200">
                <a:solidFill>
                  <a:srgbClr val="2B434E"/>
                </a:solidFill>
              </a:defRPr>
            </a:lvl1pPr>
            <a:lvl2pPr>
              <a:buClr>
                <a:srgbClr val="00A0DB"/>
              </a:buClr>
              <a:defRPr sz="2800">
                <a:solidFill>
                  <a:srgbClr val="2B434E"/>
                </a:solidFill>
              </a:defRPr>
            </a:lvl2pPr>
            <a:lvl3pPr>
              <a:buClr>
                <a:srgbClr val="00A0DB"/>
              </a:buClr>
              <a:defRPr sz="2400">
                <a:solidFill>
                  <a:srgbClr val="2B434E"/>
                </a:solidFill>
              </a:defRPr>
            </a:lvl3pPr>
            <a:lvl4pPr>
              <a:buClr>
                <a:srgbClr val="00A0DB"/>
              </a:buClr>
              <a:defRPr sz="2000">
                <a:solidFill>
                  <a:srgbClr val="2B434E"/>
                </a:solidFill>
              </a:defRPr>
            </a:lvl4pPr>
            <a:lvl5pPr>
              <a:buClr>
                <a:srgbClr val="00A0DB"/>
              </a:buClr>
              <a:defRPr sz="2000">
                <a:solidFill>
                  <a:srgbClr val="2B434E"/>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spTree>
    <p:extLst>
      <p:ext uri="{BB962C8B-B14F-4D97-AF65-F5344CB8AC3E}">
        <p14:creationId xmlns:p14="http://schemas.microsoft.com/office/powerpoint/2010/main" val="1788055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a:buClr>
                <a:srgbClr val="00A0DB"/>
              </a:buClr>
              <a:defRPr/>
            </a:lvl1pPr>
            <a:lvl2pPr>
              <a:buClr>
                <a:srgbClr val="00A0DB"/>
              </a:buClr>
              <a:defRPr/>
            </a:lvl2pPr>
            <a:lvl3pPr>
              <a:buClr>
                <a:srgbClr val="00A0DB"/>
              </a:buClr>
              <a:defRPr/>
            </a:lvl3pPr>
            <a:lvl4pPr>
              <a:buClr>
                <a:srgbClr val="00A0DB"/>
              </a:buClr>
              <a:defRPr/>
            </a:lvl4pPr>
            <a:lvl5pPr>
              <a:buClr>
                <a:srgbClr val="00A0D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spTree>
    <p:extLst>
      <p:ext uri="{BB962C8B-B14F-4D97-AF65-F5344CB8AC3E}">
        <p14:creationId xmlns:p14="http://schemas.microsoft.com/office/powerpoint/2010/main" val="486078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spTree>
    <p:extLst>
      <p:ext uri="{BB962C8B-B14F-4D97-AF65-F5344CB8AC3E}">
        <p14:creationId xmlns:p14="http://schemas.microsoft.com/office/powerpoint/2010/main" val="2857576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7" name="Group 6"/>
          <p:cNvGrpSpPr/>
          <p:nvPr userDrawn="1"/>
        </p:nvGrpSpPr>
        <p:grpSpPr>
          <a:xfrm>
            <a:off x="-2903855" y="-2619672"/>
            <a:ext cx="9289032" cy="12097343"/>
            <a:chOff x="-2446668" y="-1193545"/>
            <a:chExt cx="9289032" cy="9289032"/>
          </a:xfrm>
        </p:grpSpPr>
        <p:sp>
          <p:nvSpPr>
            <p:cNvPr id="8" name="Oval 7"/>
            <p:cNvSpPr/>
            <p:nvPr/>
          </p:nvSpPr>
          <p:spPr>
            <a:xfrm>
              <a:off x="-2446668" y="-1193545"/>
              <a:ext cx="9289032" cy="9289032"/>
            </a:xfrm>
            <a:prstGeom prst="ellipse">
              <a:avLst/>
            </a:prstGeom>
            <a:gradFill flip="none" rotWithShape="1">
              <a:gsLst>
                <a:gs pos="100000">
                  <a:srgbClr val="00A0DB">
                    <a:alpha val="43000"/>
                  </a:srgbClr>
                </a:gs>
                <a:gs pos="0">
                  <a:srgbClr val="B0C61F">
                    <a:alpha val="54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Oval 8"/>
            <p:cNvSpPr/>
            <p:nvPr/>
          </p:nvSpPr>
          <p:spPr>
            <a:xfrm>
              <a:off x="-2158636" y="-905513"/>
              <a:ext cx="8712968" cy="8712968"/>
            </a:xfrm>
            <a:prstGeom prst="ellipse">
              <a:avLst/>
            </a:prstGeom>
            <a:gradFill flip="none" rotWithShape="1">
              <a:gsLst>
                <a:gs pos="100000">
                  <a:srgbClr val="00A0DB"/>
                </a:gs>
                <a:gs pos="0">
                  <a:srgbClr val="B0C61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pic>
        <p:nvPicPr>
          <p:cNvPr id="10"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09213" y="5445225"/>
            <a:ext cx="2243117" cy="11226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5940153" y="548681"/>
            <a:ext cx="3024337" cy="307777"/>
          </a:xfrm>
          <a:prstGeom prst="rect">
            <a:avLst/>
          </a:prstGeom>
          <a:noFill/>
        </p:spPr>
        <p:txBody>
          <a:bodyPr wrap="square" rtlCol="0">
            <a:spAutoFit/>
          </a:bodyPr>
          <a:lstStyle/>
          <a:p>
            <a:pPr algn="r"/>
            <a:r>
              <a:rPr lang="en-GB" sz="1400" dirty="0">
                <a:solidFill>
                  <a:srgbClr val="00A0DB"/>
                </a:solidFill>
                <a:latin typeface="Arial Rounded MT Bold" panose="020F0704030504030204" pitchFamily="34" charset="0"/>
              </a:rPr>
              <a:t>@</a:t>
            </a:r>
            <a:r>
              <a:rPr lang="en-GB" sz="1400" dirty="0" err="1">
                <a:solidFill>
                  <a:srgbClr val="00A0DB"/>
                </a:solidFill>
                <a:latin typeface="Arial Rounded MT Bold" panose="020F0704030504030204" pitchFamily="34" charset="0"/>
              </a:rPr>
              <a:t>HINSouthLondon</a:t>
            </a:r>
            <a:endParaRPr lang="en-GB" sz="1400" dirty="0">
              <a:solidFill>
                <a:srgbClr val="00A0DB"/>
              </a:solidFill>
              <a:latin typeface="Arial Rounded MT Bold" panose="020F0704030504030204" pitchFamily="34" charset="0"/>
            </a:endParaRPr>
          </a:p>
        </p:txBody>
      </p:sp>
      <p:sp>
        <p:nvSpPr>
          <p:cNvPr id="13" name="TextBox 12"/>
          <p:cNvSpPr txBox="1"/>
          <p:nvPr userDrawn="1"/>
        </p:nvSpPr>
        <p:spPr>
          <a:xfrm>
            <a:off x="5796137" y="179350"/>
            <a:ext cx="3240361" cy="307777"/>
          </a:xfrm>
          <a:prstGeom prst="rect">
            <a:avLst/>
          </a:prstGeom>
          <a:noFill/>
        </p:spPr>
        <p:txBody>
          <a:bodyPr wrap="square" rtlCol="0">
            <a:spAutoFit/>
          </a:bodyPr>
          <a:lstStyle/>
          <a:p>
            <a:r>
              <a:rPr lang="en-GB" sz="1400" dirty="0">
                <a:solidFill>
                  <a:srgbClr val="00A0DB"/>
                </a:solidFill>
                <a:latin typeface="Arial Rounded MT Bold" panose="020F0704030504030204" pitchFamily="34" charset="0"/>
              </a:rPr>
              <a:t>www.healthinnovationnetwork.com</a:t>
            </a:r>
          </a:p>
        </p:txBody>
      </p:sp>
      <p:sp>
        <p:nvSpPr>
          <p:cNvPr id="16" name="Text Placeholder 15"/>
          <p:cNvSpPr>
            <a:spLocks noGrp="1"/>
          </p:cNvSpPr>
          <p:nvPr>
            <p:ph type="body" sz="quarter" idx="10" hasCustomPrompt="1"/>
          </p:nvPr>
        </p:nvSpPr>
        <p:spPr>
          <a:xfrm>
            <a:off x="1043608" y="1604434"/>
            <a:ext cx="4103688" cy="864460"/>
          </a:xfrm>
        </p:spPr>
        <p:txBody>
          <a:bodyPr/>
          <a:lstStyle>
            <a:lvl1pPr marL="0" indent="0">
              <a:buNone/>
              <a:defRPr baseline="0">
                <a:solidFill>
                  <a:schemeClr val="bg1"/>
                </a:solidFill>
                <a:latin typeface="+mj-lt"/>
              </a:defRPr>
            </a:lvl1pPr>
          </a:lstStyle>
          <a:p>
            <a:pPr lvl="0"/>
            <a:r>
              <a:rPr lang="en-GB" dirty="0"/>
              <a:t>Presentation Title</a:t>
            </a:r>
          </a:p>
        </p:txBody>
      </p:sp>
      <p:sp>
        <p:nvSpPr>
          <p:cNvPr id="21" name="Text Placeholder 15"/>
          <p:cNvSpPr>
            <a:spLocks noGrp="1"/>
          </p:cNvSpPr>
          <p:nvPr>
            <p:ph type="body" sz="quarter" idx="11" hasCustomPrompt="1"/>
          </p:nvPr>
        </p:nvSpPr>
        <p:spPr>
          <a:xfrm>
            <a:off x="1042889" y="4101075"/>
            <a:ext cx="4103688" cy="1440160"/>
          </a:xfrm>
        </p:spPr>
        <p:txBody>
          <a:bodyPr>
            <a:noAutofit/>
          </a:bodyPr>
          <a:lstStyle>
            <a:lvl1pPr marL="0" indent="0">
              <a:buNone/>
              <a:defRPr sz="2400" baseline="0">
                <a:solidFill>
                  <a:schemeClr val="bg1"/>
                </a:solidFill>
                <a:latin typeface="+mj-lt"/>
              </a:defRPr>
            </a:lvl1pPr>
          </a:lstStyle>
          <a:p>
            <a:pPr lvl="0"/>
            <a:r>
              <a:rPr lang="en-GB" dirty="0"/>
              <a:t>Speaker</a:t>
            </a:r>
          </a:p>
          <a:p>
            <a:pPr lvl="0"/>
            <a:r>
              <a:rPr lang="en-GB" dirty="0"/>
              <a:t>Role</a:t>
            </a:r>
          </a:p>
        </p:txBody>
      </p:sp>
    </p:spTree>
    <p:extLst>
      <p:ext uri="{BB962C8B-B14F-4D97-AF65-F5344CB8AC3E}">
        <p14:creationId xmlns:p14="http://schemas.microsoft.com/office/powerpoint/2010/main" val="275418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Full width, plain text">
    <p:spTree>
      <p:nvGrpSpPr>
        <p:cNvPr id="1" name=""/>
        <p:cNvGrpSpPr/>
        <p:nvPr/>
      </p:nvGrpSpPr>
      <p:grpSpPr>
        <a:xfrm>
          <a:off x="0" y="0"/>
          <a:ext cx="0" cy="0"/>
          <a:chOff x="0" y="0"/>
          <a:chExt cx="0" cy="0"/>
        </a:xfrm>
      </p:grpSpPr>
      <p:sp>
        <p:nvSpPr>
          <p:cNvPr id="14" name="Text Placeholder 12"/>
          <p:cNvSpPr>
            <a:spLocks noGrp="1"/>
          </p:cNvSpPr>
          <p:nvPr>
            <p:ph type="body" sz="quarter" idx="19"/>
          </p:nvPr>
        </p:nvSpPr>
        <p:spPr>
          <a:xfrm>
            <a:off x="431950" y="1492780"/>
            <a:ext cx="8286600" cy="4528608"/>
          </a:xfrm>
        </p:spPr>
        <p:txBody>
          <a:bodyPr/>
          <a:lstStyle>
            <a:lvl1pPr marL="612" indent="0">
              <a:buNone/>
              <a:defRPr>
                <a:solidFill>
                  <a:srgbClr val="202A2F"/>
                </a:solidFill>
              </a:defRPr>
            </a:lvl1pPr>
          </a:lstStyle>
          <a:p>
            <a:pPr lvl="0"/>
            <a:r>
              <a:rPr lang="en-GB" dirty="0"/>
              <a:t>Click to edit Master text styles</a:t>
            </a:r>
          </a:p>
        </p:txBody>
      </p:sp>
      <p:sp>
        <p:nvSpPr>
          <p:cNvPr id="6" name="Rectangle 2"/>
          <p:cNvSpPr>
            <a:spLocks noGrp="1" noChangeArrowheads="1"/>
          </p:cNvSpPr>
          <p:nvPr>
            <p:ph type="title"/>
          </p:nvPr>
        </p:nvSpPr>
        <p:spPr bwMode="auto">
          <a:xfrm>
            <a:off x="430213" y="290513"/>
            <a:ext cx="8229600" cy="547687"/>
          </a:xfrm>
          <a:prstGeom prst="rect">
            <a:avLst/>
          </a:prstGeom>
          <a:noFill/>
          <a:ln w="9525">
            <a:noFill/>
            <a:miter lim="800000"/>
            <a:headEnd/>
            <a:tailEnd/>
          </a:ln>
        </p:spPr>
        <p:txBody>
          <a:bodyPr>
            <a:normAutofit/>
          </a:bodyPr>
          <a:lstStyle/>
          <a:p>
            <a:pPr lvl="0"/>
            <a:r>
              <a:rPr lang="en-GB" dirty="0"/>
              <a:t>Click to edit Master title</a:t>
            </a:r>
          </a:p>
        </p:txBody>
      </p:sp>
      <p:sp>
        <p:nvSpPr>
          <p:cNvPr id="8" name="Rectangle 3"/>
          <p:cNvSpPr>
            <a:spLocks noGrp="1" noChangeArrowheads="1"/>
          </p:cNvSpPr>
          <p:nvPr>
            <p:ph idx="1"/>
          </p:nvPr>
        </p:nvSpPr>
        <p:spPr bwMode="auto">
          <a:xfrm>
            <a:off x="430213" y="831850"/>
            <a:ext cx="8229600" cy="539750"/>
          </a:xfrm>
          <a:prstGeom prst="rect">
            <a:avLst/>
          </a:prstGeom>
          <a:noFill/>
          <a:ln w="9525">
            <a:noFill/>
            <a:miter lim="800000"/>
            <a:headEnd/>
            <a:tailEnd/>
          </a:ln>
        </p:spPr>
        <p:txBody>
          <a:bodyPr/>
          <a:lstStyle/>
          <a:p>
            <a:pPr lvl="0"/>
            <a:r>
              <a:rPr lang="en-GB" noProof="0" dirty="0"/>
              <a:t>Click to edit subtitle</a:t>
            </a:r>
          </a:p>
        </p:txBody>
      </p:sp>
    </p:spTree>
    <p:extLst>
      <p:ext uri="{BB962C8B-B14F-4D97-AF65-F5344CB8AC3E}">
        <p14:creationId xmlns:p14="http://schemas.microsoft.com/office/powerpoint/2010/main" val="1073539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ull width, plain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5536" y="274638"/>
            <a:ext cx="8363272" cy="49006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9" name="Text Placeholder 2"/>
          <p:cNvSpPr>
            <a:spLocks noGrp="1"/>
          </p:cNvSpPr>
          <p:nvPr>
            <p:ph idx="1"/>
          </p:nvPr>
        </p:nvSpPr>
        <p:spPr>
          <a:xfrm>
            <a:off x="395536" y="908726"/>
            <a:ext cx="8363272" cy="52174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11" name="Footer Placeholder 4"/>
          <p:cNvSpPr>
            <a:spLocks noGrp="1"/>
          </p:cNvSpPr>
          <p:nvPr>
            <p:ph type="ftr" sz="quarter" idx="3"/>
          </p:nvPr>
        </p:nvSpPr>
        <p:spPr>
          <a:xfrm>
            <a:off x="395536" y="6356422"/>
            <a:ext cx="5562600" cy="365125"/>
          </a:xfrm>
          <a:prstGeom prst="rect">
            <a:avLst/>
          </a:prstGeom>
        </p:spPr>
        <p:txBody>
          <a:bodyPr vert="horz" lIns="91440" tIns="45720" rIns="91440" bIns="45720" rtlCol="0" anchor="ctr"/>
          <a:lstStyle>
            <a:lvl1pPr algn="l">
              <a:defRPr sz="1000">
                <a:solidFill>
                  <a:srgbClr val="00B0F0"/>
                </a:solidFill>
                <a:latin typeface="Arial" charset="0"/>
                <a:ea typeface="Arial" charset="0"/>
                <a:cs typeface="Arial" charset="0"/>
              </a:defRPr>
            </a:lvl1pPr>
          </a:lstStyle>
          <a:p>
            <a:r>
              <a:rPr lang="en-GB"/>
              <a:t>ESCAPE-Pain Implementation Toolkit</a:t>
            </a:r>
            <a:endParaRPr lang="en-GB" dirty="0"/>
          </a:p>
        </p:txBody>
      </p:sp>
      <p:sp>
        <p:nvSpPr>
          <p:cNvPr id="12" name="Slide Number Placeholder 5"/>
          <p:cNvSpPr>
            <a:spLocks noGrp="1"/>
          </p:cNvSpPr>
          <p:nvPr>
            <p:ph type="sldNum" sz="quarter" idx="4"/>
          </p:nvPr>
        </p:nvSpPr>
        <p:spPr>
          <a:xfrm>
            <a:off x="6625208" y="6356422"/>
            <a:ext cx="2133600" cy="365125"/>
          </a:xfrm>
          <a:prstGeom prst="rect">
            <a:avLst/>
          </a:prstGeom>
        </p:spPr>
        <p:txBody>
          <a:bodyPr vert="horz" lIns="91440" tIns="45720" rIns="91440" bIns="45720" rtlCol="0" anchor="ctr"/>
          <a:lstStyle>
            <a:lvl1pPr algn="r">
              <a:defRPr sz="1000">
                <a:solidFill>
                  <a:srgbClr val="00B0F0"/>
                </a:solidFill>
                <a:latin typeface="Arial" charset="0"/>
                <a:ea typeface="Arial" charset="0"/>
                <a:cs typeface="Arial" charset="0"/>
              </a:defRPr>
            </a:lvl1pPr>
          </a:lstStyle>
          <a:p>
            <a:r>
              <a:rPr lang="en-GB" dirty="0"/>
              <a:t>|</a:t>
            </a:r>
            <a:fld id="{C5738049-0C5E-4DFD-8EE7-E8E3CA413F86}" type="slidenum">
              <a:rPr lang="en-GB" smtClean="0"/>
              <a:pPr/>
              <a:t>‹#›</a:t>
            </a:fld>
            <a:endParaRPr lang="en-GB" dirty="0"/>
          </a:p>
        </p:txBody>
      </p:sp>
    </p:spTree>
    <p:extLst>
      <p:ext uri="{BB962C8B-B14F-4D97-AF65-F5344CB8AC3E}">
        <p14:creationId xmlns:p14="http://schemas.microsoft.com/office/powerpoint/2010/main" val="3181187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30213" y="290513"/>
            <a:ext cx="8229600" cy="547687"/>
          </a:xfrm>
          <a:prstGeom prst="rect">
            <a:avLst/>
          </a:prstGeom>
          <a:noFill/>
          <a:ln w="9525">
            <a:noFill/>
            <a:miter lim="800000"/>
            <a:headEnd/>
            <a:tailEnd/>
          </a:ln>
        </p:spPr>
        <p:txBody>
          <a:bodyPr/>
          <a:lstStyle/>
          <a:p>
            <a:pPr lvl="0"/>
            <a:r>
              <a:rPr lang="en-GB" dirty="0"/>
              <a:t>Click to edit Master title</a:t>
            </a:r>
          </a:p>
        </p:txBody>
      </p:sp>
      <p:sp>
        <p:nvSpPr>
          <p:cNvPr id="12" name="Text Placeholder 7"/>
          <p:cNvSpPr>
            <a:spLocks noGrp="1"/>
          </p:cNvSpPr>
          <p:nvPr>
            <p:ph type="body" sz="quarter" idx="13"/>
          </p:nvPr>
        </p:nvSpPr>
        <p:spPr>
          <a:xfrm>
            <a:off x="430213" y="1493251"/>
            <a:ext cx="3989387" cy="4528137"/>
          </a:xfrm>
        </p:spPr>
        <p:txBody>
          <a:bodyPr/>
          <a:lstStyle>
            <a:lvl1pPr>
              <a:defRPr>
                <a:solidFill>
                  <a:srgbClr val="202A2F"/>
                </a:solidFill>
              </a:defRPr>
            </a:lvl1pPr>
            <a:lvl2pPr>
              <a:defRPr>
                <a:solidFill>
                  <a:srgbClr val="202A2F"/>
                </a:solidFill>
              </a:defRPr>
            </a:lvl2pPr>
            <a:lvl3pPr>
              <a:defRPr>
                <a:solidFill>
                  <a:srgbClr val="202A2F"/>
                </a:solidFill>
              </a:defRPr>
            </a:lvl3pPr>
            <a:lvl4pPr>
              <a:defRPr>
                <a:solidFill>
                  <a:srgbClr val="202A2F"/>
                </a:solidFill>
              </a:defRPr>
            </a:lvl4pPr>
            <a:lvl5pPr>
              <a:defRPr>
                <a:solidFill>
                  <a:srgbClr val="202A2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7"/>
          <p:cNvSpPr>
            <a:spLocks noGrp="1"/>
          </p:cNvSpPr>
          <p:nvPr>
            <p:ph type="body" sz="quarter" idx="18"/>
          </p:nvPr>
        </p:nvSpPr>
        <p:spPr>
          <a:xfrm>
            <a:off x="4578350" y="1493251"/>
            <a:ext cx="3989387" cy="4528137"/>
          </a:xfrm>
        </p:spPr>
        <p:txBody>
          <a:bodyPr/>
          <a:lstStyle>
            <a:lvl1pPr>
              <a:defRPr>
                <a:solidFill>
                  <a:srgbClr val="202A2F"/>
                </a:solidFill>
              </a:defRPr>
            </a:lvl1pPr>
            <a:lvl2pPr>
              <a:defRPr>
                <a:solidFill>
                  <a:srgbClr val="202A2F"/>
                </a:solidFill>
              </a:defRPr>
            </a:lvl2pPr>
            <a:lvl3pPr>
              <a:defRPr>
                <a:solidFill>
                  <a:srgbClr val="202A2F"/>
                </a:solidFill>
              </a:defRPr>
            </a:lvl3pPr>
            <a:lvl4pPr>
              <a:defRPr>
                <a:solidFill>
                  <a:srgbClr val="202A2F"/>
                </a:solidFill>
              </a:defRPr>
            </a:lvl4pPr>
            <a:lvl5pPr>
              <a:defRPr>
                <a:solidFill>
                  <a:srgbClr val="202A2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3"/>
          <p:cNvSpPr>
            <a:spLocks noGrp="1" noChangeArrowheads="1"/>
          </p:cNvSpPr>
          <p:nvPr>
            <p:ph idx="1"/>
          </p:nvPr>
        </p:nvSpPr>
        <p:spPr bwMode="auto">
          <a:xfrm>
            <a:off x="430213" y="831850"/>
            <a:ext cx="8229600" cy="539750"/>
          </a:xfrm>
          <a:prstGeom prst="rect">
            <a:avLst/>
          </a:prstGeom>
          <a:noFill/>
          <a:ln w="9525">
            <a:noFill/>
            <a:miter lim="800000"/>
            <a:headEnd/>
            <a:tailEnd/>
          </a:ln>
        </p:spPr>
        <p:txBody>
          <a:bodyPr/>
          <a:lstStyle/>
          <a:p>
            <a:pPr lvl="0"/>
            <a:r>
              <a:rPr lang="en-GB" noProof="0" dirty="0"/>
              <a:t>Click to edit subtitle</a:t>
            </a:r>
          </a:p>
        </p:txBody>
      </p:sp>
    </p:spTree>
    <p:extLst>
      <p:ext uri="{BB962C8B-B14F-4D97-AF65-F5344CB8AC3E}">
        <p14:creationId xmlns:p14="http://schemas.microsoft.com/office/powerpoint/2010/main" val="644740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DA4169B-33E9-490E-AFE9-FF05EAF1177D}" type="datetimeFigureOut">
              <a:rPr lang="en-GB" smtClean="0">
                <a:solidFill>
                  <a:prstClr val="black">
                    <a:tint val="75000"/>
                  </a:prstClr>
                </a:solidFill>
              </a:rPr>
              <a:pPr/>
              <a:t>20/05/2019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0E421CD-5BED-42EC-95B0-F570939B281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1969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Divider">
    <p:bg>
      <p:bgRef idx="1001">
        <a:schemeClr val="bg1"/>
      </p:bgRef>
    </p:bg>
    <p:spTree>
      <p:nvGrpSpPr>
        <p:cNvPr id="1" name=""/>
        <p:cNvGrpSpPr/>
        <p:nvPr/>
      </p:nvGrpSpPr>
      <p:grpSpPr>
        <a:xfrm>
          <a:off x="0" y="0"/>
          <a:ext cx="0" cy="0"/>
          <a:chOff x="0" y="0"/>
          <a:chExt cx="0" cy="0"/>
        </a:xfrm>
      </p:grpSpPr>
      <p:pic>
        <p:nvPicPr>
          <p:cNvPr id="4" name="Picture 12" descr="HIN_cover_v2-07.png"/>
          <p:cNvPicPr>
            <a:picLocks noChangeAspect="1"/>
          </p:cNvPicPr>
          <p:nvPr userDrawn="1"/>
        </p:nvPicPr>
        <p:blipFill>
          <a:blip r:embed="rId2"/>
          <a:srcRect/>
          <a:stretch>
            <a:fillRect/>
          </a:stretch>
        </p:blipFill>
        <p:spPr bwMode="auto">
          <a:xfrm>
            <a:off x="0" y="0"/>
            <a:ext cx="9144000" cy="6854825"/>
          </a:xfrm>
          <a:prstGeom prst="rect">
            <a:avLst/>
          </a:prstGeom>
          <a:noFill/>
          <a:ln w="9525">
            <a:noFill/>
            <a:miter lim="800000"/>
            <a:headEnd/>
            <a:tailEnd/>
          </a:ln>
        </p:spPr>
      </p:pic>
      <p:sp>
        <p:nvSpPr>
          <p:cNvPr id="9" name="Title 1"/>
          <p:cNvSpPr>
            <a:spLocks noGrp="1"/>
          </p:cNvSpPr>
          <p:nvPr>
            <p:ph type="ctrTitle"/>
          </p:nvPr>
        </p:nvSpPr>
        <p:spPr>
          <a:xfrm>
            <a:off x="529854" y="2899543"/>
            <a:ext cx="5870945" cy="1470025"/>
          </a:xfrm>
          <a:prstGeom prst="rect">
            <a:avLst/>
          </a:prstGeom>
        </p:spPr>
        <p:txBody>
          <a:bodyPr anchor="b"/>
          <a:lstStyle>
            <a:lvl1pPr algn="l">
              <a:lnSpc>
                <a:spcPts val="4200"/>
              </a:lnSpc>
              <a:defRPr sz="3600">
                <a:solidFill>
                  <a:srgbClr val="00A9CD"/>
                </a:solidFill>
              </a:defRPr>
            </a:lvl1pPr>
          </a:lstStyle>
          <a:p>
            <a:r>
              <a:rPr lang="en-US"/>
              <a:t>Click to edit Master title style</a:t>
            </a:r>
            <a:endParaRPr lang="en-US" dirty="0"/>
          </a:p>
        </p:txBody>
      </p:sp>
      <p:sp>
        <p:nvSpPr>
          <p:cNvPr id="10" name="Subtitle 2"/>
          <p:cNvSpPr>
            <a:spLocks noGrp="1"/>
          </p:cNvSpPr>
          <p:nvPr>
            <p:ph type="subTitle" idx="1"/>
          </p:nvPr>
        </p:nvSpPr>
        <p:spPr>
          <a:xfrm>
            <a:off x="547464" y="4225360"/>
            <a:ext cx="5853336" cy="504056"/>
          </a:xfrm>
          <a:prstGeom prst="rect">
            <a:avLst/>
          </a:prstGeom>
        </p:spPr>
        <p:txBody>
          <a:bodyPr anchor="b"/>
          <a:lstStyle>
            <a:lvl1pPr marL="0" indent="0" algn="l">
              <a:lnSpc>
                <a:spcPts val="2200"/>
              </a:lnSpc>
              <a:buNone/>
              <a:defRPr sz="1800">
                <a:solidFill>
                  <a:srgbClr val="00A9CD"/>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56554805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4740" y="116632"/>
            <a:ext cx="3021756" cy="836712"/>
          </a:xfrm>
          <a:prstGeom prst="rect">
            <a:avLst/>
          </a:prstGeom>
        </p:spPr>
      </p:pic>
      <p:grpSp>
        <p:nvGrpSpPr>
          <p:cNvPr id="7" name="Group 6"/>
          <p:cNvGrpSpPr/>
          <p:nvPr userDrawn="1"/>
        </p:nvGrpSpPr>
        <p:grpSpPr>
          <a:xfrm>
            <a:off x="-2446668" y="-1199375"/>
            <a:ext cx="9289032" cy="9289032"/>
            <a:chOff x="-2446668" y="-1193545"/>
            <a:chExt cx="9289032" cy="9289032"/>
          </a:xfrm>
        </p:grpSpPr>
        <p:sp>
          <p:nvSpPr>
            <p:cNvPr id="8" name="Oval 7"/>
            <p:cNvSpPr/>
            <p:nvPr/>
          </p:nvSpPr>
          <p:spPr>
            <a:xfrm>
              <a:off x="-2446668" y="-1193545"/>
              <a:ext cx="9289032" cy="9289032"/>
            </a:xfrm>
            <a:prstGeom prst="ellipse">
              <a:avLst/>
            </a:prstGeom>
            <a:gradFill flip="none" rotWithShape="1">
              <a:gsLst>
                <a:gs pos="100000">
                  <a:srgbClr val="00A0DB">
                    <a:alpha val="43000"/>
                  </a:srgbClr>
                </a:gs>
                <a:gs pos="0">
                  <a:srgbClr val="B0C61F">
                    <a:alpha val="54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158636" y="-905513"/>
              <a:ext cx="8712968" cy="8712968"/>
            </a:xfrm>
            <a:prstGeom prst="ellipse">
              <a:avLst/>
            </a:prstGeom>
            <a:gradFill flip="none" rotWithShape="1">
              <a:gsLst>
                <a:gs pos="100000">
                  <a:srgbClr val="00A0DB"/>
                </a:gs>
                <a:gs pos="0">
                  <a:srgbClr val="B0C61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2" descr="C:\Users\conor.fisk\Dropbox (HIN)\HIN - Communications\Communications\Branding\Logo\Full colour + blue logos\HIN Logo Large P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75185" y="5753980"/>
            <a:ext cx="2517295" cy="9153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5"/>
          <p:cNvSpPr>
            <a:spLocks noGrp="1"/>
          </p:cNvSpPr>
          <p:nvPr>
            <p:ph type="body" sz="quarter" idx="10" hasCustomPrompt="1"/>
          </p:nvPr>
        </p:nvSpPr>
        <p:spPr>
          <a:xfrm>
            <a:off x="1332359" y="1484511"/>
            <a:ext cx="4103688" cy="648345"/>
          </a:xfrm>
        </p:spPr>
        <p:txBody>
          <a:bodyPr/>
          <a:lstStyle>
            <a:lvl1pPr marL="0" indent="0">
              <a:buNone/>
              <a:defRPr baseline="0">
                <a:solidFill>
                  <a:schemeClr val="bg1"/>
                </a:solidFill>
                <a:latin typeface="+mj-lt"/>
              </a:defRPr>
            </a:lvl1pPr>
          </a:lstStyle>
          <a:p>
            <a:pPr lvl="0"/>
            <a:r>
              <a:rPr lang="en-GB" dirty="0"/>
              <a:t>Presentation Title</a:t>
            </a:r>
          </a:p>
        </p:txBody>
      </p:sp>
      <p:sp>
        <p:nvSpPr>
          <p:cNvPr id="16" name="Text Placeholder 15"/>
          <p:cNvSpPr>
            <a:spLocks noGrp="1"/>
          </p:cNvSpPr>
          <p:nvPr>
            <p:ph type="body" sz="quarter" idx="11" hasCustomPrompt="1"/>
          </p:nvPr>
        </p:nvSpPr>
        <p:spPr>
          <a:xfrm>
            <a:off x="1331640" y="4669224"/>
            <a:ext cx="4103688" cy="1080120"/>
          </a:xfrm>
        </p:spPr>
        <p:txBody>
          <a:bodyPr>
            <a:noAutofit/>
          </a:bodyPr>
          <a:lstStyle>
            <a:lvl1pPr marL="0" indent="0">
              <a:buNone/>
              <a:defRPr sz="2400" baseline="0">
                <a:solidFill>
                  <a:schemeClr val="bg1"/>
                </a:solidFill>
                <a:latin typeface="+mj-lt"/>
              </a:defRPr>
            </a:lvl1pPr>
          </a:lstStyle>
          <a:p>
            <a:pPr lvl="0"/>
            <a:r>
              <a:rPr lang="en-GB" dirty="0"/>
              <a:t>Speaker</a:t>
            </a:r>
          </a:p>
          <a:p>
            <a:pPr lvl="0"/>
            <a:r>
              <a:rPr lang="en-GB" dirty="0"/>
              <a:t>Role</a:t>
            </a:r>
          </a:p>
        </p:txBody>
      </p:sp>
    </p:spTree>
    <p:extLst>
      <p:ext uri="{BB962C8B-B14F-4D97-AF65-F5344CB8AC3E}">
        <p14:creationId xmlns:p14="http://schemas.microsoft.com/office/powerpoint/2010/main" val="1052453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a:buClr>
                <a:srgbClr val="00A0DB"/>
              </a:buClr>
              <a:defRPr/>
            </a:lvl1pPr>
            <a:lvl2pPr>
              <a:buClr>
                <a:srgbClr val="00A0DB"/>
              </a:buClr>
              <a:defRPr/>
            </a:lvl2pPr>
            <a:lvl3pPr>
              <a:buClr>
                <a:srgbClr val="00A0DB"/>
              </a:buClr>
              <a:defRPr/>
            </a:lvl3pPr>
            <a:lvl4pPr>
              <a:buClr>
                <a:srgbClr val="00A0DB"/>
              </a:buClr>
              <a:defRPr/>
            </a:lvl4pPr>
            <a:lvl5pPr>
              <a:buClr>
                <a:srgbClr val="00A0D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08304"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1875382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B434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0"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2783886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B434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0"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spTree>
    <p:extLst>
      <p:ext uri="{BB962C8B-B14F-4D97-AF65-F5344CB8AC3E}">
        <p14:creationId xmlns:p14="http://schemas.microsoft.com/office/powerpoint/2010/main" val="2536334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buClr>
                <a:srgbClr val="00A0DB"/>
              </a:buClr>
              <a:defRPr sz="2800"/>
            </a:lvl1pPr>
            <a:lvl2pPr>
              <a:buClr>
                <a:srgbClr val="00A0DB"/>
              </a:buClr>
              <a:defRPr sz="2400"/>
            </a:lvl2pPr>
            <a:lvl3pPr>
              <a:buClr>
                <a:srgbClr val="00A0DB"/>
              </a:buClr>
              <a:defRPr sz="2000"/>
            </a:lvl3pPr>
            <a:lvl4pPr>
              <a:buClr>
                <a:srgbClr val="00A0DB"/>
              </a:buClr>
              <a:defRPr sz="1800"/>
            </a:lvl4pPr>
            <a:lvl5pPr>
              <a:buClr>
                <a:srgbClr val="00A0DB"/>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buClr>
                <a:srgbClr val="00A0DB"/>
              </a:buClr>
              <a:defRPr sz="2800"/>
            </a:lvl1pPr>
            <a:lvl2pPr>
              <a:buClr>
                <a:srgbClr val="00A0DB"/>
              </a:buClr>
              <a:defRPr sz="2400"/>
            </a:lvl2pPr>
            <a:lvl3pPr>
              <a:buClr>
                <a:srgbClr val="00A0DB"/>
              </a:buClr>
              <a:defRPr sz="2000"/>
            </a:lvl3pPr>
            <a:lvl4pPr>
              <a:buClr>
                <a:srgbClr val="00A0DB"/>
              </a:buClr>
              <a:defRPr sz="1800"/>
            </a:lvl4pPr>
            <a:lvl5pPr>
              <a:buClr>
                <a:srgbClr val="00A0DB"/>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3327987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userDrawn="1"/>
        </p:nvGrpSpPr>
        <p:grpSpPr>
          <a:xfrm>
            <a:off x="1690265" y="169414"/>
            <a:ext cx="5787887" cy="5787887"/>
            <a:chOff x="-2446668" y="-1193545"/>
            <a:chExt cx="9289032" cy="9289032"/>
          </a:xfrm>
        </p:grpSpPr>
        <p:sp>
          <p:nvSpPr>
            <p:cNvPr id="16" name="Oval 15"/>
            <p:cNvSpPr/>
            <p:nvPr/>
          </p:nvSpPr>
          <p:spPr>
            <a:xfrm>
              <a:off x="-2446668" y="-1193545"/>
              <a:ext cx="9289032" cy="9289032"/>
            </a:xfrm>
            <a:prstGeom prst="ellipse">
              <a:avLst/>
            </a:prstGeom>
            <a:gradFill flip="none" rotWithShape="1">
              <a:gsLst>
                <a:gs pos="100000">
                  <a:srgbClr val="00A0DB">
                    <a:alpha val="43000"/>
                  </a:srgbClr>
                </a:gs>
                <a:gs pos="0">
                  <a:srgbClr val="B0C61F">
                    <a:alpha val="54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58636" y="-905513"/>
              <a:ext cx="8712968" cy="8712968"/>
            </a:xfrm>
            <a:prstGeom prst="ellipse">
              <a:avLst/>
            </a:prstGeom>
            <a:gradFill flip="none" rotWithShape="1">
              <a:gsLst>
                <a:gs pos="100000">
                  <a:srgbClr val="00A0DB"/>
                </a:gs>
                <a:gs pos="0">
                  <a:srgbClr val="B0C61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 Placeholder 15"/>
          <p:cNvSpPr>
            <a:spLocks noGrp="1"/>
          </p:cNvSpPr>
          <p:nvPr>
            <p:ph type="body" sz="quarter" idx="10" hasCustomPrompt="1"/>
          </p:nvPr>
        </p:nvSpPr>
        <p:spPr>
          <a:xfrm>
            <a:off x="2856018" y="2780928"/>
            <a:ext cx="3456384" cy="792088"/>
          </a:xfrm>
        </p:spPr>
        <p:txBody>
          <a:bodyPr/>
          <a:lstStyle>
            <a:lvl1pPr marL="0" indent="0" algn="ctr">
              <a:buNone/>
              <a:defRPr sz="2800" baseline="0">
                <a:solidFill>
                  <a:schemeClr val="bg1"/>
                </a:solidFill>
                <a:latin typeface="+mj-lt"/>
              </a:defRPr>
            </a:lvl1pPr>
          </a:lstStyle>
          <a:p>
            <a:pPr lvl="0"/>
            <a:r>
              <a:rPr lang="en-GB" dirty="0"/>
              <a:t>Section title/quote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2566072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userDrawn="1"/>
        </p:nvGrpSpPr>
        <p:grpSpPr>
          <a:xfrm>
            <a:off x="1690265" y="169414"/>
            <a:ext cx="5787887" cy="5787887"/>
            <a:chOff x="-2446668" y="-1193545"/>
            <a:chExt cx="9289032" cy="9289032"/>
          </a:xfrm>
        </p:grpSpPr>
        <p:sp>
          <p:nvSpPr>
            <p:cNvPr id="16" name="Oval 15"/>
            <p:cNvSpPr/>
            <p:nvPr/>
          </p:nvSpPr>
          <p:spPr>
            <a:xfrm>
              <a:off x="-2446668" y="-1193545"/>
              <a:ext cx="9289032" cy="9289032"/>
            </a:xfrm>
            <a:prstGeom prst="ellipse">
              <a:avLst/>
            </a:prstGeom>
            <a:gradFill flip="none" rotWithShape="1">
              <a:gsLst>
                <a:gs pos="100000">
                  <a:srgbClr val="00A0DB">
                    <a:alpha val="43000"/>
                  </a:srgbClr>
                </a:gs>
                <a:gs pos="0">
                  <a:srgbClr val="19B6CD">
                    <a:alpha val="6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58636" y="-905513"/>
              <a:ext cx="8712968" cy="8712968"/>
            </a:xfrm>
            <a:prstGeom prst="ellipse">
              <a:avLst/>
            </a:prstGeom>
            <a:gradFill flip="none" rotWithShape="1">
              <a:gsLst>
                <a:gs pos="100000">
                  <a:srgbClr val="00A0DB"/>
                </a:gs>
                <a:gs pos="0">
                  <a:srgbClr val="19B6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 Placeholder 15"/>
          <p:cNvSpPr>
            <a:spLocks noGrp="1"/>
          </p:cNvSpPr>
          <p:nvPr>
            <p:ph type="body" sz="quarter" idx="10" hasCustomPrompt="1"/>
          </p:nvPr>
        </p:nvSpPr>
        <p:spPr>
          <a:xfrm>
            <a:off x="2856018" y="2780928"/>
            <a:ext cx="3456384" cy="792088"/>
          </a:xfrm>
        </p:spPr>
        <p:txBody>
          <a:bodyPr/>
          <a:lstStyle>
            <a:lvl1pPr marL="0" indent="0" algn="ctr">
              <a:buNone/>
              <a:defRPr sz="2800" baseline="0">
                <a:solidFill>
                  <a:schemeClr val="bg1"/>
                </a:solidFill>
                <a:latin typeface="+mj-lt"/>
              </a:defRPr>
            </a:lvl1pPr>
          </a:lstStyle>
          <a:p>
            <a:pPr lvl="0"/>
            <a:r>
              <a:rPr lang="en-GB" dirty="0"/>
              <a:t>Section title/quote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3280489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userDrawn="1"/>
        </p:nvGrpSpPr>
        <p:grpSpPr>
          <a:xfrm>
            <a:off x="1690265" y="169414"/>
            <a:ext cx="5787887" cy="5787887"/>
            <a:chOff x="-2446668" y="-1193545"/>
            <a:chExt cx="9289032" cy="9289032"/>
          </a:xfrm>
        </p:grpSpPr>
        <p:sp>
          <p:nvSpPr>
            <p:cNvPr id="16" name="Oval 15"/>
            <p:cNvSpPr/>
            <p:nvPr/>
          </p:nvSpPr>
          <p:spPr>
            <a:xfrm>
              <a:off x="-2446668" y="-1193545"/>
              <a:ext cx="9289032" cy="9289032"/>
            </a:xfrm>
            <a:prstGeom prst="ellipse">
              <a:avLst/>
            </a:prstGeom>
            <a:gradFill flip="none" rotWithShape="1">
              <a:gsLst>
                <a:gs pos="100000">
                  <a:srgbClr val="88C75F">
                    <a:alpha val="66000"/>
                  </a:srgbClr>
                </a:gs>
                <a:gs pos="0">
                  <a:srgbClr val="B0C61F">
                    <a:alpha val="6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58636" y="-905513"/>
              <a:ext cx="8712968" cy="8712968"/>
            </a:xfrm>
            <a:prstGeom prst="ellipse">
              <a:avLst/>
            </a:prstGeom>
            <a:gradFill flip="none" rotWithShape="1">
              <a:gsLst>
                <a:gs pos="100000">
                  <a:srgbClr val="88C75F"/>
                </a:gs>
                <a:gs pos="0">
                  <a:srgbClr val="B0C61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 Placeholder 15"/>
          <p:cNvSpPr>
            <a:spLocks noGrp="1"/>
          </p:cNvSpPr>
          <p:nvPr>
            <p:ph type="body" sz="quarter" idx="10" hasCustomPrompt="1"/>
          </p:nvPr>
        </p:nvSpPr>
        <p:spPr>
          <a:xfrm>
            <a:off x="2856018" y="2780928"/>
            <a:ext cx="3456384" cy="792088"/>
          </a:xfrm>
        </p:spPr>
        <p:txBody>
          <a:bodyPr/>
          <a:lstStyle>
            <a:lvl1pPr marL="0" indent="0" algn="ctr">
              <a:buNone/>
              <a:defRPr sz="2800" baseline="0">
                <a:solidFill>
                  <a:schemeClr val="bg1"/>
                </a:solidFill>
                <a:latin typeface="+mj-lt"/>
              </a:defRPr>
            </a:lvl1pPr>
          </a:lstStyle>
          <a:p>
            <a:pPr lvl="0"/>
            <a:r>
              <a:rPr lang="en-GB" dirty="0"/>
              <a:t>Section title/quote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2252502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1665289" y="169414"/>
            <a:ext cx="5837841" cy="5837841"/>
            <a:chOff x="-2446668" y="-1193545"/>
            <a:chExt cx="9289032" cy="9289032"/>
          </a:xfrm>
        </p:grpSpPr>
        <p:sp>
          <p:nvSpPr>
            <p:cNvPr id="10" name="Oval 9"/>
            <p:cNvSpPr/>
            <p:nvPr/>
          </p:nvSpPr>
          <p:spPr>
            <a:xfrm>
              <a:off x="-2446668" y="-1193545"/>
              <a:ext cx="9289032" cy="9289032"/>
            </a:xfrm>
            <a:prstGeom prst="ellipse">
              <a:avLst/>
            </a:prstGeom>
            <a:gradFill flip="none" rotWithShape="1">
              <a:gsLst>
                <a:gs pos="100000">
                  <a:srgbClr val="00A0DB">
                    <a:alpha val="59000"/>
                  </a:srgbClr>
                </a:gs>
                <a:gs pos="0">
                  <a:srgbClr val="009F92">
                    <a:alpha val="6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2158636" y="-905513"/>
              <a:ext cx="8712968" cy="8712968"/>
            </a:xfrm>
            <a:prstGeom prst="ellipse">
              <a:avLst/>
            </a:prstGeom>
            <a:gradFill flip="none" rotWithShape="1">
              <a:gsLst>
                <a:gs pos="100000">
                  <a:srgbClr val="00A0DB"/>
                </a:gs>
                <a:gs pos="0">
                  <a:srgbClr val="009F9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 Placeholder 15"/>
          <p:cNvSpPr>
            <a:spLocks noGrp="1"/>
          </p:cNvSpPr>
          <p:nvPr>
            <p:ph type="body" sz="quarter" idx="10" hasCustomPrompt="1"/>
          </p:nvPr>
        </p:nvSpPr>
        <p:spPr>
          <a:xfrm>
            <a:off x="2856018" y="2780928"/>
            <a:ext cx="3456384" cy="792088"/>
          </a:xfrm>
        </p:spPr>
        <p:txBody>
          <a:bodyPr/>
          <a:lstStyle>
            <a:lvl1pPr marL="0" indent="0" algn="ctr">
              <a:buNone/>
              <a:defRPr sz="2800" baseline="0">
                <a:solidFill>
                  <a:schemeClr val="bg1"/>
                </a:solidFill>
                <a:latin typeface="+mj-lt"/>
              </a:defRPr>
            </a:lvl1pPr>
          </a:lstStyle>
          <a:p>
            <a:pPr lvl="0"/>
            <a:r>
              <a:rPr lang="en-GB" dirty="0"/>
              <a:t>Section title/quote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4182468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userDrawn="1"/>
        </p:nvGrpSpPr>
        <p:grpSpPr>
          <a:xfrm>
            <a:off x="1690265" y="169414"/>
            <a:ext cx="5787887" cy="5787887"/>
            <a:chOff x="-2446668" y="-1193545"/>
            <a:chExt cx="9289032" cy="9289032"/>
          </a:xfrm>
        </p:grpSpPr>
        <p:sp>
          <p:nvSpPr>
            <p:cNvPr id="16" name="Oval 15"/>
            <p:cNvSpPr/>
            <p:nvPr/>
          </p:nvSpPr>
          <p:spPr>
            <a:xfrm>
              <a:off x="-2446668" y="-1193545"/>
              <a:ext cx="9289032" cy="9289032"/>
            </a:xfrm>
            <a:prstGeom prst="ellipse">
              <a:avLst/>
            </a:prstGeom>
            <a:gradFill flip="none" rotWithShape="1">
              <a:gsLst>
                <a:gs pos="100000">
                  <a:srgbClr val="00A0DB">
                    <a:alpha val="29000"/>
                  </a:srgbClr>
                </a:gs>
                <a:gs pos="0">
                  <a:srgbClr val="492F92">
                    <a:alpha val="61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58636" y="-905513"/>
              <a:ext cx="8712968" cy="8712968"/>
            </a:xfrm>
            <a:prstGeom prst="ellipse">
              <a:avLst/>
            </a:prstGeom>
            <a:gradFill flip="none" rotWithShape="1">
              <a:gsLst>
                <a:gs pos="100000">
                  <a:srgbClr val="00A0DB"/>
                </a:gs>
                <a:gs pos="0">
                  <a:srgbClr val="492F9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 Placeholder 15"/>
          <p:cNvSpPr>
            <a:spLocks noGrp="1"/>
          </p:cNvSpPr>
          <p:nvPr>
            <p:ph type="body" sz="quarter" idx="10" hasCustomPrompt="1"/>
          </p:nvPr>
        </p:nvSpPr>
        <p:spPr>
          <a:xfrm>
            <a:off x="2856018" y="2780928"/>
            <a:ext cx="3456384" cy="792088"/>
          </a:xfrm>
        </p:spPr>
        <p:txBody>
          <a:bodyPr/>
          <a:lstStyle>
            <a:lvl1pPr marL="0" indent="0" algn="ctr">
              <a:buNone/>
              <a:defRPr sz="2800" baseline="0">
                <a:solidFill>
                  <a:schemeClr val="bg1"/>
                </a:solidFill>
                <a:latin typeface="+mj-lt"/>
              </a:defRPr>
            </a:lvl1pPr>
          </a:lstStyle>
          <a:p>
            <a:pPr lvl="0"/>
            <a:r>
              <a:rPr lang="en-GB" dirty="0"/>
              <a:t>Section title/quote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964990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B0C61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1027"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backgroundRemoval t="9600" b="89600" l="1499" r="99143">
                        <a14:foregroundMark x1="57388" y1="37600" x2="65096" y2="38400"/>
                        <a14:foregroundMark x1="70021" y1="45600" x2="70021" y2="45600"/>
                        <a14:foregroundMark x1="70021" y1="45600" x2="68951" y2="70400"/>
                        <a14:foregroundMark x1="83940" y1="33600" x2="83726" y2="52800"/>
                        <a14:foregroundMark x1="86724" y1="61600" x2="83298" y2="60000"/>
                        <a14:foregroundMark x1="87366" y1="17600" x2="87366" y2="17600"/>
                        <a14:foregroundMark x1="91006" y1="59200" x2="91863" y2="33600"/>
                        <a14:foregroundMark x1="95931" y1="60800" x2="95503" y2="32800"/>
                      </a14:backgroundRemoval>
                    </a14:imgEffect>
                  </a14:imgLayer>
                </a14:imgProps>
              </a:ext>
              <a:ext uri="{28A0092B-C50C-407E-A947-70E740481C1C}">
                <a14:useLocalDpi xmlns:a14="http://schemas.microsoft.com/office/drawing/2010/main" val="0"/>
              </a:ext>
            </a:extLst>
          </a:blip>
          <a:stretch>
            <a:fillRect/>
          </a:stretch>
        </p:blipFill>
        <p:spPr>
          <a:xfrm>
            <a:off x="323528" y="6309320"/>
            <a:ext cx="1861716" cy="515501"/>
          </a:xfrm>
          <a:prstGeom prst="rect">
            <a:avLst/>
          </a:prstGeom>
          <a:noFill/>
        </p:spPr>
      </p:pic>
      <p:sp>
        <p:nvSpPr>
          <p:cNvPr id="8" name="Content Placeholder 2"/>
          <p:cNvSpPr>
            <a:spLocks noGrp="1"/>
          </p:cNvSpPr>
          <p:nvPr>
            <p:ph idx="1"/>
          </p:nvPr>
        </p:nvSpPr>
        <p:spPr>
          <a:xfrm>
            <a:off x="457200" y="1600200"/>
            <a:ext cx="8229600" cy="45259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1828800" indent="-457200">
              <a:buClr>
                <a:schemeClr val="bg1"/>
              </a:buClr>
              <a:buFont typeface="+mj-lt"/>
              <a:buAutoNum type="arabicPeriod"/>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91507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A0D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4"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backgroundRemoval t="9600" b="89600" l="1499" r="99143">
                        <a14:foregroundMark x1="57388" y1="37600" x2="65096" y2="38400"/>
                        <a14:foregroundMark x1="70021" y1="45600" x2="70021" y2="45600"/>
                        <a14:foregroundMark x1="70021" y1="45600" x2="68951" y2="70400"/>
                        <a14:foregroundMark x1="83940" y1="33600" x2="83726" y2="52800"/>
                        <a14:foregroundMark x1="86724" y1="61600" x2="83298" y2="60000"/>
                        <a14:foregroundMark x1="87366" y1="17600" x2="87366" y2="17600"/>
                        <a14:foregroundMark x1="91006" y1="59200" x2="91863" y2="33600"/>
                        <a14:foregroundMark x1="95931" y1="60800" x2="95503" y2="32800"/>
                      </a14:backgroundRemoval>
                    </a14:imgEffect>
                  </a14:imgLayer>
                </a14:imgProps>
              </a:ext>
              <a:ext uri="{28A0092B-C50C-407E-A947-70E740481C1C}">
                <a14:useLocalDpi xmlns:a14="http://schemas.microsoft.com/office/drawing/2010/main" val="0"/>
              </a:ext>
            </a:extLst>
          </a:blip>
          <a:stretch>
            <a:fillRect/>
          </a:stretch>
        </p:blipFill>
        <p:spPr>
          <a:xfrm>
            <a:off x="323528" y="6309320"/>
            <a:ext cx="1861716" cy="515501"/>
          </a:xfrm>
          <a:prstGeom prst="rect">
            <a:avLst/>
          </a:prstGeom>
          <a:noFill/>
        </p:spPr>
      </p:pic>
      <p:sp>
        <p:nvSpPr>
          <p:cNvPr id="7" name="Content Placeholder 2"/>
          <p:cNvSpPr>
            <a:spLocks noGrp="1"/>
          </p:cNvSpPr>
          <p:nvPr>
            <p:ph idx="1"/>
          </p:nvPr>
        </p:nvSpPr>
        <p:spPr>
          <a:xfrm>
            <a:off x="457200" y="1600200"/>
            <a:ext cx="8229600" cy="45259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1828800" indent="-457200">
              <a:buClr>
                <a:schemeClr val="bg1"/>
              </a:buClr>
              <a:buFont typeface="+mj-lt"/>
              <a:buAutoNum type="arabicPeriod"/>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65038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9F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3"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backgroundRemoval t="9600" b="89600" l="1499" r="99143">
                        <a14:foregroundMark x1="57388" y1="37600" x2="65096" y2="38400"/>
                        <a14:foregroundMark x1="70021" y1="45600" x2="70021" y2="45600"/>
                        <a14:foregroundMark x1="70021" y1="45600" x2="68951" y2="70400"/>
                        <a14:foregroundMark x1="83940" y1="33600" x2="83726" y2="52800"/>
                        <a14:foregroundMark x1="86724" y1="61600" x2="83298" y2="60000"/>
                        <a14:foregroundMark x1="87366" y1="17600" x2="87366" y2="17600"/>
                        <a14:foregroundMark x1="91006" y1="59200" x2="91863" y2="33600"/>
                        <a14:foregroundMark x1="95931" y1="60800" x2="95503" y2="32800"/>
                      </a14:backgroundRemoval>
                    </a14:imgEffect>
                  </a14:imgLayer>
                </a14:imgProps>
              </a:ext>
              <a:ext uri="{28A0092B-C50C-407E-A947-70E740481C1C}">
                <a14:useLocalDpi xmlns:a14="http://schemas.microsoft.com/office/drawing/2010/main" val="0"/>
              </a:ext>
            </a:extLst>
          </a:blip>
          <a:stretch>
            <a:fillRect/>
          </a:stretch>
        </p:blipFill>
        <p:spPr>
          <a:xfrm>
            <a:off x="323528" y="6309320"/>
            <a:ext cx="1861716" cy="515501"/>
          </a:xfrm>
          <a:prstGeom prst="rect">
            <a:avLst/>
          </a:prstGeom>
          <a:noFill/>
        </p:spPr>
      </p:pic>
      <p:sp>
        <p:nvSpPr>
          <p:cNvPr id="8" name="Content Placeholder 2"/>
          <p:cNvSpPr>
            <a:spLocks noGrp="1"/>
          </p:cNvSpPr>
          <p:nvPr>
            <p:ph idx="1"/>
          </p:nvPr>
        </p:nvSpPr>
        <p:spPr>
          <a:xfrm>
            <a:off x="457200" y="1600200"/>
            <a:ext cx="8229600" cy="45259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1828800" indent="-457200">
              <a:buClr>
                <a:schemeClr val="bg1"/>
              </a:buClr>
              <a:buFont typeface="+mj-lt"/>
              <a:buAutoNum type="arabicPeriod"/>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28842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19B6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3"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backgroundRemoval t="9600" b="89600" l="1499" r="99143">
                        <a14:foregroundMark x1="57388" y1="37600" x2="65096" y2="38400"/>
                        <a14:foregroundMark x1="70021" y1="45600" x2="70021" y2="45600"/>
                        <a14:foregroundMark x1="70021" y1="45600" x2="68951" y2="70400"/>
                        <a14:foregroundMark x1="83940" y1="33600" x2="83726" y2="52800"/>
                        <a14:foregroundMark x1="86724" y1="61600" x2="83298" y2="60000"/>
                        <a14:foregroundMark x1="87366" y1="17600" x2="87366" y2="17600"/>
                        <a14:foregroundMark x1="91006" y1="59200" x2="91863" y2="33600"/>
                        <a14:foregroundMark x1="95931" y1="60800" x2="95503" y2="32800"/>
                      </a14:backgroundRemoval>
                    </a14:imgEffect>
                  </a14:imgLayer>
                </a14:imgProps>
              </a:ext>
              <a:ext uri="{28A0092B-C50C-407E-A947-70E740481C1C}">
                <a14:useLocalDpi xmlns:a14="http://schemas.microsoft.com/office/drawing/2010/main" val="0"/>
              </a:ext>
            </a:extLst>
          </a:blip>
          <a:stretch>
            <a:fillRect/>
          </a:stretch>
        </p:blipFill>
        <p:spPr>
          <a:xfrm>
            <a:off x="323528" y="6309320"/>
            <a:ext cx="1861716" cy="515501"/>
          </a:xfrm>
          <a:prstGeom prst="rect">
            <a:avLst/>
          </a:prstGeom>
          <a:noFill/>
        </p:spPr>
      </p:pic>
      <p:sp>
        <p:nvSpPr>
          <p:cNvPr id="8" name="Content Placeholder 2"/>
          <p:cNvSpPr>
            <a:spLocks noGrp="1"/>
          </p:cNvSpPr>
          <p:nvPr>
            <p:ph idx="1"/>
          </p:nvPr>
        </p:nvSpPr>
        <p:spPr>
          <a:xfrm>
            <a:off x="457200" y="1600200"/>
            <a:ext cx="8229600" cy="45259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1828800" indent="-457200">
              <a:buClr>
                <a:schemeClr val="bg1"/>
              </a:buClr>
              <a:buFont typeface="+mj-lt"/>
              <a:buAutoNum type="arabicPeriod"/>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3027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buClr>
                <a:srgbClr val="00A0DB"/>
              </a:buClr>
              <a:defRPr sz="2800"/>
            </a:lvl1pPr>
            <a:lvl2pPr>
              <a:buClr>
                <a:srgbClr val="00A0DB"/>
              </a:buClr>
              <a:defRPr sz="2400"/>
            </a:lvl2pPr>
            <a:lvl3pPr>
              <a:buClr>
                <a:srgbClr val="00A0DB"/>
              </a:buClr>
              <a:defRPr sz="2000"/>
            </a:lvl3pPr>
            <a:lvl4pPr>
              <a:buClr>
                <a:srgbClr val="00A0DB"/>
              </a:buClr>
              <a:defRPr sz="1800"/>
            </a:lvl4pPr>
            <a:lvl5pPr>
              <a:buClr>
                <a:srgbClr val="00A0DB"/>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buClr>
                <a:srgbClr val="00A0DB"/>
              </a:buClr>
              <a:defRPr sz="2800"/>
            </a:lvl1pPr>
            <a:lvl2pPr>
              <a:buClr>
                <a:srgbClr val="00A0DB"/>
              </a:buClr>
              <a:defRPr sz="2400"/>
            </a:lvl2pPr>
            <a:lvl3pPr>
              <a:buClr>
                <a:srgbClr val="00A0DB"/>
              </a:buClr>
              <a:defRPr sz="2000"/>
            </a:lvl3pPr>
            <a:lvl4pPr>
              <a:buClr>
                <a:srgbClr val="00A0DB"/>
              </a:buClr>
              <a:defRPr sz="1800"/>
            </a:lvl4pPr>
            <a:lvl5pPr>
              <a:buClr>
                <a:srgbClr val="00A0DB"/>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spTree>
    <p:extLst>
      <p:ext uri="{BB962C8B-B14F-4D97-AF65-F5344CB8AC3E}">
        <p14:creationId xmlns:p14="http://schemas.microsoft.com/office/powerpoint/2010/main" val="2856330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88C75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3"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backgroundRemoval t="9600" b="89600" l="1499" r="99143">
                        <a14:foregroundMark x1="57388" y1="37600" x2="65096" y2="38400"/>
                        <a14:foregroundMark x1="70021" y1="45600" x2="70021" y2="45600"/>
                        <a14:foregroundMark x1="70021" y1="45600" x2="68951" y2="70400"/>
                        <a14:foregroundMark x1="83940" y1="33600" x2="83726" y2="52800"/>
                        <a14:foregroundMark x1="86724" y1="61600" x2="83298" y2="60000"/>
                        <a14:foregroundMark x1="87366" y1="17600" x2="87366" y2="17600"/>
                        <a14:foregroundMark x1="91006" y1="59200" x2="91863" y2="33600"/>
                        <a14:foregroundMark x1="95931" y1="60800" x2="95503" y2="32800"/>
                      </a14:backgroundRemoval>
                    </a14:imgEffect>
                  </a14:imgLayer>
                </a14:imgProps>
              </a:ext>
              <a:ext uri="{28A0092B-C50C-407E-A947-70E740481C1C}">
                <a14:useLocalDpi xmlns:a14="http://schemas.microsoft.com/office/drawing/2010/main" val="0"/>
              </a:ext>
            </a:extLst>
          </a:blip>
          <a:stretch>
            <a:fillRect/>
          </a:stretch>
        </p:blipFill>
        <p:spPr>
          <a:xfrm>
            <a:off x="323528" y="6309320"/>
            <a:ext cx="1861716" cy="515501"/>
          </a:xfrm>
          <a:prstGeom prst="rect">
            <a:avLst/>
          </a:prstGeom>
          <a:noFill/>
        </p:spPr>
      </p:pic>
      <p:sp>
        <p:nvSpPr>
          <p:cNvPr id="8" name="Content Placeholder 2"/>
          <p:cNvSpPr>
            <a:spLocks noGrp="1"/>
          </p:cNvSpPr>
          <p:nvPr>
            <p:ph idx="1"/>
          </p:nvPr>
        </p:nvSpPr>
        <p:spPr>
          <a:xfrm>
            <a:off x="457200" y="1600200"/>
            <a:ext cx="8229600" cy="45259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1828800" indent="-457200">
              <a:buClr>
                <a:schemeClr val="bg1"/>
              </a:buClr>
              <a:buFont typeface="+mj-lt"/>
              <a:buAutoNum type="arabicPeriod"/>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14458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492F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pic>
        <p:nvPicPr>
          <p:cNvPr id="3" name="Picture 3" descr="C:\Users\conor.fisk\Dropbox (HIN)\HIN - Communications\Communications\Branding\Logos - including partners\HIN Logo\HIN_logo_white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66042"/>
            <a:ext cx="1474844" cy="438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backgroundRemoval t="9600" b="89600" l="1499" r="99143">
                        <a14:foregroundMark x1="57388" y1="37600" x2="65096" y2="38400"/>
                        <a14:foregroundMark x1="70021" y1="45600" x2="70021" y2="45600"/>
                        <a14:foregroundMark x1="70021" y1="45600" x2="68951" y2="70400"/>
                        <a14:foregroundMark x1="83940" y1="33600" x2="83726" y2="52800"/>
                        <a14:foregroundMark x1="86724" y1="61600" x2="83298" y2="60000"/>
                        <a14:foregroundMark x1="87366" y1="17600" x2="87366" y2="17600"/>
                        <a14:foregroundMark x1="91006" y1="59200" x2="91863" y2="33600"/>
                        <a14:foregroundMark x1="95931" y1="60800" x2="95503" y2="32800"/>
                      </a14:backgroundRemoval>
                    </a14:imgEffect>
                  </a14:imgLayer>
                </a14:imgProps>
              </a:ext>
              <a:ext uri="{28A0092B-C50C-407E-A947-70E740481C1C}">
                <a14:useLocalDpi xmlns:a14="http://schemas.microsoft.com/office/drawing/2010/main" val="0"/>
              </a:ext>
            </a:extLst>
          </a:blip>
          <a:stretch>
            <a:fillRect/>
          </a:stretch>
        </p:blipFill>
        <p:spPr>
          <a:xfrm>
            <a:off x="323528" y="6309320"/>
            <a:ext cx="1861716" cy="515501"/>
          </a:xfrm>
          <a:prstGeom prst="rect">
            <a:avLst/>
          </a:prstGeom>
          <a:noFill/>
        </p:spPr>
      </p:pic>
      <p:sp>
        <p:nvSpPr>
          <p:cNvPr id="8" name="Content Placeholder 2"/>
          <p:cNvSpPr>
            <a:spLocks noGrp="1"/>
          </p:cNvSpPr>
          <p:nvPr>
            <p:ph idx="1"/>
          </p:nvPr>
        </p:nvSpPr>
        <p:spPr>
          <a:xfrm>
            <a:off x="457200" y="1600200"/>
            <a:ext cx="8229600" cy="45259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marL="1828800" indent="-457200">
              <a:buClr>
                <a:schemeClr val="bg1"/>
              </a:buClr>
              <a:buFont typeface="+mj-lt"/>
              <a:buAutoNum type="arabicPeriod"/>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37387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00A0DB"/>
              </a:buClr>
              <a:defRPr sz="2400"/>
            </a:lvl1pPr>
            <a:lvl2pPr>
              <a:buClr>
                <a:srgbClr val="00A0DB"/>
              </a:buClr>
              <a:defRPr sz="2000"/>
            </a:lvl2pPr>
            <a:lvl3pPr>
              <a:buClr>
                <a:srgbClr val="00A0DB"/>
              </a:buClr>
              <a:defRPr sz="1800"/>
            </a:lvl3pPr>
            <a:lvl4pPr>
              <a:buClr>
                <a:srgbClr val="00A0DB"/>
              </a:buClr>
              <a:defRPr sz="1600"/>
            </a:lvl4pPr>
            <a:lvl5pPr>
              <a:buClr>
                <a:srgbClr val="00A0DB"/>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00A0DB"/>
              </a:buClr>
              <a:defRPr sz="2400"/>
            </a:lvl1pPr>
            <a:lvl2pPr>
              <a:buClr>
                <a:srgbClr val="00A0DB"/>
              </a:buClr>
              <a:defRPr sz="2000"/>
            </a:lvl2pPr>
            <a:lvl3pPr>
              <a:buClr>
                <a:srgbClr val="00A0DB"/>
              </a:buClr>
              <a:defRPr sz="1800"/>
            </a:lvl3pPr>
            <a:lvl4pPr>
              <a:buClr>
                <a:srgbClr val="00A0DB"/>
              </a:buClr>
              <a:defRPr sz="1600"/>
            </a:lvl4pPr>
            <a:lvl5pPr>
              <a:buClr>
                <a:srgbClr val="00A0DB"/>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1021505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6"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1518967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1821641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buClr>
                <a:srgbClr val="00A0DB"/>
              </a:buClr>
              <a:defRPr sz="3200">
                <a:solidFill>
                  <a:srgbClr val="2B434E"/>
                </a:solidFill>
              </a:defRPr>
            </a:lvl1pPr>
            <a:lvl2pPr>
              <a:buClr>
                <a:srgbClr val="00A0DB"/>
              </a:buClr>
              <a:defRPr sz="2800">
                <a:solidFill>
                  <a:srgbClr val="2B434E"/>
                </a:solidFill>
              </a:defRPr>
            </a:lvl2pPr>
            <a:lvl3pPr>
              <a:buClr>
                <a:srgbClr val="00A0DB"/>
              </a:buClr>
              <a:defRPr sz="2400">
                <a:solidFill>
                  <a:srgbClr val="2B434E"/>
                </a:solidFill>
              </a:defRPr>
            </a:lvl3pPr>
            <a:lvl4pPr>
              <a:buClr>
                <a:srgbClr val="00A0DB"/>
              </a:buClr>
              <a:defRPr sz="2000">
                <a:solidFill>
                  <a:srgbClr val="2B434E"/>
                </a:solidFill>
              </a:defRPr>
            </a:lvl4pPr>
            <a:lvl5pPr>
              <a:buClr>
                <a:srgbClr val="00A0DB"/>
              </a:buClr>
              <a:defRPr sz="2000">
                <a:solidFill>
                  <a:srgbClr val="2B434E"/>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4161763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6309320"/>
            <a:ext cx="1861716" cy="515501"/>
          </a:xfrm>
          <a:prstGeom prst="rect">
            <a:avLst/>
          </a:prstGeom>
        </p:spPr>
      </p:pic>
    </p:spTree>
    <p:extLst>
      <p:ext uri="{BB962C8B-B14F-4D97-AF65-F5344CB8AC3E}">
        <p14:creationId xmlns:p14="http://schemas.microsoft.com/office/powerpoint/2010/main" val="2098258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Full width, single column">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23850" y="1493253"/>
            <a:ext cx="8388350" cy="374332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10"/>
          <p:cNvSpPr>
            <a:spLocks noGrp="1"/>
          </p:cNvSpPr>
          <p:nvPr>
            <p:ph type="body" sz="quarter" idx="14"/>
          </p:nvPr>
        </p:nvSpPr>
        <p:spPr>
          <a:xfrm>
            <a:off x="323528" y="836712"/>
            <a:ext cx="8208912" cy="433388"/>
          </a:xfrm>
        </p:spPr>
        <p:txBody>
          <a:bodyPr/>
          <a:lstStyle>
            <a:lvl1pPr marL="0" indent="0">
              <a:buNone/>
              <a:defRPr baseline="0">
                <a:solidFill>
                  <a:srgbClr val="00A9CD"/>
                </a:solidFill>
              </a:defRPr>
            </a:lvl1pPr>
            <a:lvl2pPr marL="216000" indent="0">
              <a:buNone/>
              <a:defRPr/>
            </a:lvl2pPr>
            <a:lvl3pPr marL="468000" indent="0">
              <a:buNone/>
              <a:defRPr/>
            </a:lvl3pPr>
            <a:lvl4pPr marL="648000" indent="0">
              <a:buNone/>
              <a:defRPr/>
            </a:lvl4pPr>
            <a:lvl5pPr marL="828000" indent="0">
              <a:buNone/>
              <a:defRPr/>
            </a:lvl5pPr>
          </a:lstStyle>
          <a:p>
            <a:pPr lvl="0"/>
            <a:r>
              <a:rPr lang="en-GB"/>
              <a:t>Click to edit Master text styles</a:t>
            </a:r>
          </a:p>
        </p:txBody>
      </p:sp>
      <p:sp>
        <p:nvSpPr>
          <p:cNvPr id="11" name="Rectangle 2"/>
          <p:cNvSpPr>
            <a:spLocks noGrp="1" noChangeArrowheads="1"/>
          </p:cNvSpPr>
          <p:nvPr>
            <p:ph type="title"/>
          </p:nvPr>
        </p:nvSpPr>
        <p:spPr bwMode="auto">
          <a:xfrm>
            <a:off x="323850" y="290515"/>
            <a:ext cx="8229600" cy="54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dirty="0"/>
              <a:t>Click to edit Master title</a:t>
            </a:r>
          </a:p>
        </p:txBody>
      </p:sp>
    </p:spTree>
    <p:extLst>
      <p:ext uri="{BB962C8B-B14F-4D97-AF65-F5344CB8AC3E}">
        <p14:creationId xmlns:p14="http://schemas.microsoft.com/office/powerpoint/2010/main" val="33152362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DA4169B-33E9-490E-AFE9-FF05EAF1177D}" type="datetimeFigureOut">
              <a:rPr lang="en-GB" smtClean="0">
                <a:solidFill>
                  <a:prstClr val="black">
                    <a:tint val="75000"/>
                  </a:prstClr>
                </a:solidFill>
              </a:rPr>
              <a:pPr/>
              <a:t>20/05/2019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0E421CD-5BED-42EC-95B0-F570939B281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4751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grpSp>
        <p:nvGrpSpPr>
          <p:cNvPr id="15" name="Group 14"/>
          <p:cNvGrpSpPr/>
          <p:nvPr userDrawn="1"/>
        </p:nvGrpSpPr>
        <p:grpSpPr>
          <a:xfrm>
            <a:off x="1690265" y="169414"/>
            <a:ext cx="5787887" cy="5787887"/>
            <a:chOff x="-2446668" y="-1193545"/>
            <a:chExt cx="9289032" cy="9289032"/>
          </a:xfrm>
        </p:grpSpPr>
        <p:sp>
          <p:nvSpPr>
            <p:cNvPr id="16" name="Oval 15"/>
            <p:cNvSpPr/>
            <p:nvPr/>
          </p:nvSpPr>
          <p:spPr>
            <a:xfrm>
              <a:off x="-2446668" y="-1193545"/>
              <a:ext cx="9289032" cy="9289032"/>
            </a:xfrm>
            <a:prstGeom prst="ellipse">
              <a:avLst/>
            </a:prstGeom>
            <a:gradFill flip="none" rotWithShape="1">
              <a:gsLst>
                <a:gs pos="100000">
                  <a:srgbClr val="00A0DB">
                    <a:alpha val="43000"/>
                  </a:srgbClr>
                </a:gs>
                <a:gs pos="0">
                  <a:srgbClr val="B0C61F">
                    <a:alpha val="54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58636" y="-905513"/>
              <a:ext cx="8712968" cy="8712968"/>
            </a:xfrm>
            <a:prstGeom prst="ellipse">
              <a:avLst/>
            </a:prstGeom>
            <a:gradFill flip="none" rotWithShape="1">
              <a:gsLst>
                <a:gs pos="100000">
                  <a:srgbClr val="00A0DB"/>
                </a:gs>
                <a:gs pos="0">
                  <a:srgbClr val="B0C61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 Placeholder 15"/>
          <p:cNvSpPr>
            <a:spLocks noGrp="1"/>
          </p:cNvSpPr>
          <p:nvPr>
            <p:ph type="body" sz="quarter" idx="10" hasCustomPrompt="1"/>
          </p:nvPr>
        </p:nvSpPr>
        <p:spPr>
          <a:xfrm>
            <a:off x="2856018" y="2780928"/>
            <a:ext cx="3456384" cy="792088"/>
          </a:xfrm>
        </p:spPr>
        <p:txBody>
          <a:bodyPr/>
          <a:lstStyle>
            <a:lvl1pPr marL="0" indent="0" algn="ctr">
              <a:buNone/>
              <a:defRPr sz="2800" baseline="0">
                <a:solidFill>
                  <a:schemeClr val="bg1"/>
                </a:solidFill>
                <a:latin typeface="+mj-lt"/>
              </a:defRPr>
            </a:lvl1pPr>
          </a:lstStyle>
          <a:p>
            <a:pPr lvl="0"/>
            <a:r>
              <a:rPr lang="en-GB" dirty="0"/>
              <a:t>Section title/quote</a:t>
            </a:r>
          </a:p>
        </p:txBody>
      </p:sp>
    </p:spTree>
    <p:extLst>
      <p:ext uri="{BB962C8B-B14F-4D97-AF65-F5344CB8AC3E}">
        <p14:creationId xmlns:p14="http://schemas.microsoft.com/office/powerpoint/2010/main" val="241060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grpSp>
        <p:nvGrpSpPr>
          <p:cNvPr id="15" name="Group 14"/>
          <p:cNvGrpSpPr/>
          <p:nvPr userDrawn="1"/>
        </p:nvGrpSpPr>
        <p:grpSpPr>
          <a:xfrm>
            <a:off x="1690265" y="169414"/>
            <a:ext cx="5787887" cy="5787887"/>
            <a:chOff x="-2446668" y="-1193545"/>
            <a:chExt cx="9289032" cy="9289032"/>
          </a:xfrm>
        </p:grpSpPr>
        <p:sp>
          <p:nvSpPr>
            <p:cNvPr id="16" name="Oval 15"/>
            <p:cNvSpPr/>
            <p:nvPr/>
          </p:nvSpPr>
          <p:spPr>
            <a:xfrm>
              <a:off x="-2446668" y="-1193545"/>
              <a:ext cx="9289032" cy="9289032"/>
            </a:xfrm>
            <a:prstGeom prst="ellipse">
              <a:avLst/>
            </a:prstGeom>
            <a:gradFill flip="none" rotWithShape="1">
              <a:gsLst>
                <a:gs pos="100000">
                  <a:srgbClr val="00A0DB">
                    <a:alpha val="43000"/>
                  </a:srgbClr>
                </a:gs>
                <a:gs pos="0">
                  <a:srgbClr val="19B6CD">
                    <a:alpha val="6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58636" y="-905513"/>
              <a:ext cx="8712968" cy="8712968"/>
            </a:xfrm>
            <a:prstGeom prst="ellipse">
              <a:avLst/>
            </a:prstGeom>
            <a:gradFill flip="none" rotWithShape="1">
              <a:gsLst>
                <a:gs pos="100000">
                  <a:srgbClr val="00A0DB"/>
                </a:gs>
                <a:gs pos="0">
                  <a:srgbClr val="19B6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 Placeholder 15"/>
          <p:cNvSpPr>
            <a:spLocks noGrp="1"/>
          </p:cNvSpPr>
          <p:nvPr>
            <p:ph type="body" sz="quarter" idx="10" hasCustomPrompt="1"/>
          </p:nvPr>
        </p:nvSpPr>
        <p:spPr>
          <a:xfrm>
            <a:off x="2856018" y="2780928"/>
            <a:ext cx="3456384" cy="792088"/>
          </a:xfrm>
        </p:spPr>
        <p:txBody>
          <a:bodyPr/>
          <a:lstStyle>
            <a:lvl1pPr marL="0" indent="0" algn="ctr">
              <a:buNone/>
              <a:defRPr sz="2800" baseline="0">
                <a:solidFill>
                  <a:schemeClr val="bg1"/>
                </a:solidFill>
                <a:latin typeface="+mj-lt"/>
              </a:defRPr>
            </a:lvl1pPr>
          </a:lstStyle>
          <a:p>
            <a:pPr lvl="0"/>
            <a:r>
              <a:rPr lang="en-GB" dirty="0"/>
              <a:t>Section title/quote</a:t>
            </a:r>
          </a:p>
        </p:txBody>
      </p:sp>
    </p:spTree>
    <p:extLst>
      <p:ext uri="{BB962C8B-B14F-4D97-AF65-F5344CB8AC3E}">
        <p14:creationId xmlns:p14="http://schemas.microsoft.com/office/powerpoint/2010/main" val="3779169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grpSp>
        <p:nvGrpSpPr>
          <p:cNvPr id="15" name="Group 14"/>
          <p:cNvGrpSpPr/>
          <p:nvPr userDrawn="1"/>
        </p:nvGrpSpPr>
        <p:grpSpPr>
          <a:xfrm>
            <a:off x="1690265" y="169414"/>
            <a:ext cx="5787887" cy="5787887"/>
            <a:chOff x="-2446668" y="-1193545"/>
            <a:chExt cx="9289032" cy="9289032"/>
          </a:xfrm>
        </p:grpSpPr>
        <p:sp>
          <p:nvSpPr>
            <p:cNvPr id="16" name="Oval 15"/>
            <p:cNvSpPr/>
            <p:nvPr/>
          </p:nvSpPr>
          <p:spPr>
            <a:xfrm>
              <a:off x="-2446668" y="-1193545"/>
              <a:ext cx="9289032" cy="9289032"/>
            </a:xfrm>
            <a:prstGeom prst="ellipse">
              <a:avLst/>
            </a:prstGeom>
            <a:gradFill flip="none" rotWithShape="1">
              <a:gsLst>
                <a:gs pos="100000">
                  <a:srgbClr val="88C75F">
                    <a:alpha val="66000"/>
                  </a:srgbClr>
                </a:gs>
                <a:gs pos="0">
                  <a:srgbClr val="B0C61F">
                    <a:alpha val="6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58636" y="-905513"/>
              <a:ext cx="8712968" cy="8712968"/>
            </a:xfrm>
            <a:prstGeom prst="ellipse">
              <a:avLst/>
            </a:prstGeom>
            <a:gradFill flip="none" rotWithShape="1">
              <a:gsLst>
                <a:gs pos="100000">
                  <a:srgbClr val="88C75F"/>
                </a:gs>
                <a:gs pos="0">
                  <a:srgbClr val="B0C61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 Placeholder 15"/>
          <p:cNvSpPr>
            <a:spLocks noGrp="1"/>
          </p:cNvSpPr>
          <p:nvPr>
            <p:ph type="body" sz="quarter" idx="10" hasCustomPrompt="1"/>
          </p:nvPr>
        </p:nvSpPr>
        <p:spPr>
          <a:xfrm>
            <a:off x="2856018" y="2780928"/>
            <a:ext cx="3456384" cy="792088"/>
          </a:xfrm>
        </p:spPr>
        <p:txBody>
          <a:bodyPr/>
          <a:lstStyle>
            <a:lvl1pPr marL="0" indent="0" algn="ctr">
              <a:buNone/>
              <a:defRPr sz="2800" baseline="0">
                <a:solidFill>
                  <a:schemeClr val="bg1"/>
                </a:solidFill>
                <a:latin typeface="+mj-lt"/>
              </a:defRPr>
            </a:lvl1pPr>
          </a:lstStyle>
          <a:p>
            <a:pPr lvl="0"/>
            <a:r>
              <a:rPr lang="en-GB" dirty="0"/>
              <a:t>Section title/quote</a:t>
            </a:r>
          </a:p>
        </p:txBody>
      </p:sp>
    </p:spTree>
    <p:extLst>
      <p:ext uri="{BB962C8B-B14F-4D97-AF65-F5344CB8AC3E}">
        <p14:creationId xmlns:p14="http://schemas.microsoft.com/office/powerpoint/2010/main" val="2794073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grpSp>
        <p:nvGrpSpPr>
          <p:cNvPr id="7" name="Group 6"/>
          <p:cNvGrpSpPr/>
          <p:nvPr userDrawn="1"/>
        </p:nvGrpSpPr>
        <p:grpSpPr>
          <a:xfrm>
            <a:off x="1665289" y="169414"/>
            <a:ext cx="5837841" cy="5837841"/>
            <a:chOff x="-2446668" y="-1193545"/>
            <a:chExt cx="9289032" cy="9289032"/>
          </a:xfrm>
        </p:grpSpPr>
        <p:sp>
          <p:nvSpPr>
            <p:cNvPr id="10" name="Oval 9"/>
            <p:cNvSpPr/>
            <p:nvPr/>
          </p:nvSpPr>
          <p:spPr>
            <a:xfrm>
              <a:off x="-2446668" y="-1193545"/>
              <a:ext cx="9289032" cy="9289032"/>
            </a:xfrm>
            <a:prstGeom prst="ellipse">
              <a:avLst/>
            </a:prstGeom>
            <a:gradFill flip="none" rotWithShape="1">
              <a:gsLst>
                <a:gs pos="100000">
                  <a:srgbClr val="00A0DB">
                    <a:alpha val="59000"/>
                  </a:srgbClr>
                </a:gs>
                <a:gs pos="0">
                  <a:srgbClr val="009F92">
                    <a:alpha val="62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2158636" y="-905513"/>
              <a:ext cx="8712968" cy="8712968"/>
            </a:xfrm>
            <a:prstGeom prst="ellipse">
              <a:avLst/>
            </a:prstGeom>
            <a:gradFill flip="none" rotWithShape="1">
              <a:gsLst>
                <a:gs pos="100000">
                  <a:srgbClr val="00A0DB"/>
                </a:gs>
                <a:gs pos="0">
                  <a:srgbClr val="009F9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 Placeholder 15"/>
          <p:cNvSpPr>
            <a:spLocks noGrp="1"/>
          </p:cNvSpPr>
          <p:nvPr>
            <p:ph type="body" sz="quarter" idx="10" hasCustomPrompt="1"/>
          </p:nvPr>
        </p:nvSpPr>
        <p:spPr>
          <a:xfrm>
            <a:off x="2856018" y="2780928"/>
            <a:ext cx="3456384" cy="792088"/>
          </a:xfrm>
        </p:spPr>
        <p:txBody>
          <a:bodyPr/>
          <a:lstStyle>
            <a:lvl1pPr marL="0" indent="0" algn="ctr">
              <a:buNone/>
              <a:defRPr sz="2800" baseline="0">
                <a:solidFill>
                  <a:schemeClr val="bg1"/>
                </a:solidFill>
                <a:latin typeface="+mj-lt"/>
              </a:defRPr>
            </a:lvl1pPr>
          </a:lstStyle>
          <a:p>
            <a:pPr lvl="0"/>
            <a:r>
              <a:rPr lang="en-GB" dirty="0"/>
              <a:t>Section title/quote</a:t>
            </a:r>
          </a:p>
        </p:txBody>
      </p:sp>
    </p:spTree>
    <p:extLst>
      <p:ext uri="{BB962C8B-B14F-4D97-AF65-F5344CB8AC3E}">
        <p14:creationId xmlns:p14="http://schemas.microsoft.com/office/powerpoint/2010/main" val="202109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8" name="Picture 2" descr="C:\Users\conor.fisk\Dropbox (HIN)\HIN - Communications\Communications\Branding\Logo\Full colour + blue logos\HIN Logo Large 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6296" y="6217672"/>
            <a:ext cx="1472016" cy="53527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userDrawn="1"/>
        </p:nvSpPr>
        <p:spPr>
          <a:xfrm>
            <a:off x="469410" y="6237312"/>
            <a:ext cx="8229600" cy="4994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a:lstStyle>
          <a:p>
            <a:pPr algn="l"/>
            <a:r>
              <a:rPr lang="en-US" sz="1400" dirty="0"/>
              <a:t>@</a:t>
            </a:r>
            <a:r>
              <a:rPr lang="en-US" sz="1400" dirty="0" err="1"/>
              <a:t>HINSouthLondon</a:t>
            </a:r>
            <a:r>
              <a:rPr lang="en-US" sz="1400" dirty="0"/>
              <a:t>		</a:t>
            </a:r>
            <a:r>
              <a:rPr lang="en-US" sz="1400" baseline="0" dirty="0"/>
              <a:t>    www.hin-southlondon.org</a:t>
            </a:r>
            <a:endParaRPr lang="en-GB" sz="1400" dirty="0"/>
          </a:p>
        </p:txBody>
      </p:sp>
      <p:grpSp>
        <p:nvGrpSpPr>
          <p:cNvPr id="15" name="Group 14"/>
          <p:cNvGrpSpPr/>
          <p:nvPr userDrawn="1"/>
        </p:nvGrpSpPr>
        <p:grpSpPr>
          <a:xfrm>
            <a:off x="1690265" y="169414"/>
            <a:ext cx="5787887" cy="5787887"/>
            <a:chOff x="-2446668" y="-1193545"/>
            <a:chExt cx="9289032" cy="9289032"/>
          </a:xfrm>
        </p:grpSpPr>
        <p:sp>
          <p:nvSpPr>
            <p:cNvPr id="16" name="Oval 15"/>
            <p:cNvSpPr/>
            <p:nvPr/>
          </p:nvSpPr>
          <p:spPr>
            <a:xfrm>
              <a:off x="-2446668" y="-1193545"/>
              <a:ext cx="9289032" cy="9289032"/>
            </a:xfrm>
            <a:prstGeom prst="ellipse">
              <a:avLst/>
            </a:prstGeom>
            <a:gradFill flip="none" rotWithShape="1">
              <a:gsLst>
                <a:gs pos="100000">
                  <a:srgbClr val="00A0DB">
                    <a:alpha val="29000"/>
                  </a:srgbClr>
                </a:gs>
                <a:gs pos="0">
                  <a:srgbClr val="492F92">
                    <a:alpha val="61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58636" y="-905513"/>
              <a:ext cx="8712968" cy="8712968"/>
            </a:xfrm>
            <a:prstGeom prst="ellipse">
              <a:avLst/>
            </a:prstGeom>
            <a:gradFill flip="none" rotWithShape="1">
              <a:gsLst>
                <a:gs pos="100000">
                  <a:srgbClr val="00A0DB"/>
                </a:gs>
                <a:gs pos="0">
                  <a:srgbClr val="492F9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 Placeholder 15"/>
          <p:cNvSpPr>
            <a:spLocks noGrp="1"/>
          </p:cNvSpPr>
          <p:nvPr>
            <p:ph type="body" sz="quarter" idx="10" hasCustomPrompt="1"/>
          </p:nvPr>
        </p:nvSpPr>
        <p:spPr>
          <a:xfrm>
            <a:off x="2856018" y="2780928"/>
            <a:ext cx="3456384" cy="792088"/>
          </a:xfrm>
        </p:spPr>
        <p:txBody>
          <a:bodyPr/>
          <a:lstStyle>
            <a:lvl1pPr marL="0" indent="0" algn="ctr">
              <a:buNone/>
              <a:defRPr sz="2800" baseline="0">
                <a:solidFill>
                  <a:schemeClr val="bg1"/>
                </a:solidFill>
                <a:latin typeface="+mj-lt"/>
              </a:defRPr>
            </a:lvl1pPr>
          </a:lstStyle>
          <a:p>
            <a:pPr lvl="0"/>
            <a:r>
              <a:rPr lang="en-GB" dirty="0"/>
              <a:t>Section title/quote</a:t>
            </a:r>
          </a:p>
        </p:txBody>
      </p:sp>
    </p:spTree>
    <p:extLst>
      <p:ext uri="{BB962C8B-B14F-4D97-AF65-F5344CB8AC3E}">
        <p14:creationId xmlns:p14="http://schemas.microsoft.com/office/powerpoint/2010/main" val="460196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9DEF6-AB5D-4113-B00D-77FBEC924E9F}" type="datetimeFigureOut">
              <a:rPr lang="en-GB" smtClean="0"/>
              <a:t>20/05/2019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54ADC-AE23-489F-9042-330453B9CF33}" type="slidenum">
              <a:rPr lang="en-GB" smtClean="0"/>
              <a:t>‹#›</a:t>
            </a:fld>
            <a:endParaRPr lang="en-GB"/>
          </a:p>
        </p:txBody>
      </p:sp>
    </p:spTree>
    <p:extLst>
      <p:ext uri="{BB962C8B-B14F-4D97-AF65-F5344CB8AC3E}">
        <p14:creationId xmlns:p14="http://schemas.microsoft.com/office/powerpoint/2010/main" val="8770209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741" r:id="rId21"/>
    <p:sldLayoutId id="2147483742" r:id="rId22"/>
    <p:sldLayoutId id="2147483743" r:id="rId23"/>
    <p:sldLayoutId id="2147483744" r:id="rId24"/>
    <p:sldLayoutId id="2147483746" r:id="rId25"/>
    <p:sldLayoutId id="2147483747" r:id="rId26"/>
  </p:sldLayoutIdLst>
  <p:txStyles>
    <p:title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B434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B434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B434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B434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B43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9DEF6-AB5D-4113-B00D-77FBEC924E9F}" type="datetimeFigureOut">
              <a:rPr lang="en-GB" smtClean="0"/>
              <a:t>20/05/2019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54ADC-AE23-489F-9042-330453B9CF33}" type="slidenum">
              <a:rPr lang="en-GB" smtClean="0"/>
              <a:t>‹#›</a:t>
            </a:fld>
            <a:endParaRPr lang="en-GB"/>
          </a:p>
        </p:txBody>
      </p:sp>
    </p:spTree>
    <p:extLst>
      <p:ext uri="{BB962C8B-B14F-4D97-AF65-F5344CB8AC3E}">
        <p14:creationId xmlns:p14="http://schemas.microsoft.com/office/powerpoint/2010/main" val="232195661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38" r:id="rId22"/>
  </p:sldLayoutIdLst>
  <p:txStyles>
    <p:titleStyle>
      <a:lvl1pPr algn="ctr" defTabSz="914400" rtl="0" eaLnBrk="1" latinLnBrk="0" hangingPunct="1">
        <a:spcBef>
          <a:spcPct val="0"/>
        </a:spcBef>
        <a:buNone/>
        <a:defRPr sz="4400" kern="1200">
          <a:solidFill>
            <a:srgbClr val="00A0DB"/>
          </a:solidFill>
          <a:latin typeface="Arial Rounded MT Bold" panose="020F070403050403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B434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B434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B434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B434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B43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2.JPG"/><Relationship Id="rId1" Type="http://schemas.openxmlformats.org/officeDocument/2006/relationships/slideLayout" Target="../slideLayouts/slideLayout25.xml"/><Relationship Id="rId5" Type="http://schemas.openxmlformats.org/officeDocument/2006/relationships/image" Target="../media/image43.jp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46.jpeg"/><Relationship Id="rId4" Type="http://schemas.openxmlformats.org/officeDocument/2006/relationships/image" Target="../media/image45.tiff"/></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9.jpe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2.xml"/><Relationship Id="rId7" Type="http://schemas.openxmlformats.org/officeDocument/2006/relationships/customXml" Target="../ink/ink3.xml"/><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NULL"/><Relationship Id="rId11" Type="http://schemas.openxmlformats.org/officeDocument/2006/relationships/image" Target="../media/image56.jpeg"/><Relationship Id="rId10" Type="http://schemas.openxmlformats.org/officeDocument/2006/relationships/image" Target="../media/image55.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350B8B-FCB7-4827-B6F9-B5193268F872}"/>
              </a:ext>
            </a:extLst>
          </p:cNvPr>
          <p:cNvPicPr>
            <a:picLocks noChangeAspect="1"/>
          </p:cNvPicPr>
          <p:nvPr/>
        </p:nvPicPr>
        <p:blipFill>
          <a:blip r:embed="rId2" cstate="print"/>
          <a:stretch>
            <a:fillRect/>
          </a:stretch>
        </p:blipFill>
        <p:spPr>
          <a:xfrm>
            <a:off x="556776" y="2060848"/>
            <a:ext cx="4973048" cy="1000865"/>
          </a:xfrm>
          <a:prstGeom prst="rect">
            <a:avLst/>
          </a:prstGeom>
        </p:spPr>
      </p:pic>
      <p:sp>
        <p:nvSpPr>
          <p:cNvPr id="5" name="Subtitle 2">
            <a:extLst>
              <a:ext uri="{FF2B5EF4-FFF2-40B4-BE49-F238E27FC236}">
                <a16:creationId xmlns:a16="http://schemas.microsoft.com/office/drawing/2014/main" id="{721810EA-9210-4767-8BF3-72594B16753C}"/>
              </a:ext>
            </a:extLst>
          </p:cNvPr>
          <p:cNvSpPr txBox="1">
            <a:spLocks/>
          </p:cNvSpPr>
          <p:nvPr/>
        </p:nvSpPr>
        <p:spPr bwMode="auto">
          <a:xfrm>
            <a:off x="568414" y="3583830"/>
            <a:ext cx="5562618" cy="542925"/>
          </a:xfrm>
          <a:prstGeom prst="rect">
            <a:avLst/>
          </a:prstGeom>
          <a:noFill/>
          <a:ln>
            <a:miter lim="800000"/>
            <a:headEnd/>
            <a:tailEnd/>
          </a:ln>
        </p:spPr>
        <p:txBody>
          <a:bodyPr vert="horz" wrap="square" lIns="68580" tIns="34290" rIns="68580" bIns="34290" numCol="1" anchorCtr="0" compatLnSpc="1">
            <a:prstTxWarp prst="textNoShape">
              <a:avLst/>
            </a:prstTxWarp>
          </a:bodyPr>
          <a:lstStyle>
            <a:lvl1pPr marL="179388" indent="-179388" algn="l" rtl="0" fontAlgn="base">
              <a:spcBef>
                <a:spcPct val="20000"/>
              </a:spcBef>
              <a:spcAft>
                <a:spcPct val="0"/>
              </a:spcAft>
              <a:buClr>
                <a:srgbClr val="00A9CD"/>
              </a:buClr>
              <a:buChar char="•"/>
              <a:defRPr>
                <a:solidFill>
                  <a:srgbClr val="595959"/>
                </a:solidFill>
                <a:latin typeface="+mn-lt"/>
                <a:ea typeface="ヒラギノ角ゴ Pro W3" charset="0"/>
                <a:cs typeface="+mn-cs"/>
              </a:defRPr>
            </a:lvl1pPr>
            <a:lvl2pPr marL="431800" indent="-215900" algn="l" rtl="0" fontAlgn="base">
              <a:spcBef>
                <a:spcPct val="20000"/>
              </a:spcBef>
              <a:spcAft>
                <a:spcPct val="0"/>
              </a:spcAft>
              <a:buClr>
                <a:srgbClr val="00A9CD"/>
              </a:buClr>
              <a:buChar char="–"/>
              <a:defRPr>
                <a:solidFill>
                  <a:srgbClr val="595959"/>
                </a:solidFill>
                <a:latin typeface="+mn-lt"/>
                <a:ea typeface="Arial" charset="0"/>
                <a:cs typeface="+mn-cs"/>
              </a:defRPr>
            </a:lvl2pPr>
            <a:lvl3pPr marL="647700" indent="-179388" algn="l" rtl="0" fontAlgn="base">
              <a:spcBef>
                <a:spcPct val="20000"/>
              </a:spcBef>
              <a:spcAft>
                <a:spcPct val="0"/>
              </a:spcAft>
              <a:buClr>
                <a:srgbClr val="00A9CD"/>
              </a:buClr>
              <a:buFont typeface="Lucida Grande"/>
              <a:buChar char="–"/>
              <a:defRPr sz="1600">
                <a:solidFill>
                  <a:srgbClr val="595959"/>
                </a:solidFill>
                <a:latin typeface="+mn-lt"/>
                <a:ea typeface="Arial" charset="0"/>
                <a:cs typeface="+mn-cs"/>
              </a:defRPr>
            </a:lvl3pPr>
            <a:lvl4pPr marL="827088" indent="-179388" algn="l" rtl="0" fontAlgn="base">
              <a:spcBef>
                <a:spcPct val="20000"/>
              </a:spcBef>
              <a:spcAft>
                <a:spcPct val="0"/>
              </a:spcAft>
              <a:buClr>
                <a:srgbClr val="00A9CD"/>
              </a:buClr>
              <a:buFont typeface="Lucida Grande"/>
              <a:buChar char="–"/>
              <a:defRPr sz="1600">
                <a:solidFill>
                  <a:srgbClr val="595959"/>
                </a:solidFill>
                <a:latin typeface="+mn-lt"/>
                <a:ea typeface="Arial" charset="0"/>
                <a:cs typeface="+mn-cs"/>
              </a:defRPr>
            </a:lvl4pPr>
            <a:lvl5pPr marL="1006475" indent="-179388" algn="l" rtl="0" fontAlgn="base">
              <a:spcBef>
                <a:spcPct val="20000"/>
              </a:spcBef>
              <a:spcAft>
                <a:spcPct val="0"/>
              </a:spcAft>
              <a:buClr>
                <a:srgbClr val="00A9CD"/>
              </a:buClr>
              <a:buFont typeface="Lucida Grande"/>
              <a:buChar char="–"/>
              <a:defRPr sz="1400">
                <a:solidFill>
                  <a:srgbClr val="595959"/>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spcBef>
                <a:spcPts val="0"/>
              </a:spcBef>
              <a:buNone/>
            </a:pPr>
            <a:r>
              <a:rPr lang="en-GB" sz="1350" b="1" kern="0" dirty="0">
                <a:solidFill>
                  <a:schemeClr val="bg1"/>
                </a:solidFill>
              </a:rPr>
              <a:t>Mike Hurley</a:t>
            </a:r>
          </a:p>
          <a:p>
            <a:pPr marL="0" indent="0">
              <a:spcBef>
                <a:spcPts val="0"/>
              </a:spcBef>
              <a:buNone/>
            </a:pPr>
            <a:r>
              <a:rPr lang="en-GB" sz="1350" b="1" kern="0" dirty="0">
                <a:solidFill>
                  <a:schemeClr val="bg1"/>
                </a:solidFill>
              </a:rPr>
              <a:t>Professor, St George’s University of London / Kingston University</a:t>
            </a:r>
          </a:p>
          <a:p>
            <a:pPr marL="0" indent="0">
              <a:spcBef>
                <a:spcPts val="0"/>
              </a:spcBef>
              <a:buNone/>
            </a:pPr>
            <a:r>
              <a:rPr lang="en-GB" sz="1350" b="1" kern="0" dirty="0">
                <a:solidFill>
                  <a:schemeClr val="bg1"/>
                </a:solidFill>
              </a:rPr>
              <a:t>Clinical Director, MSK Programme, Health Innovation Network</a:t>
            </a:r>
          </a:p>
        </p:txBody>
      </p:sp>
      <p:pic>
        <p:nvPicPr>
          <p:cNvPr id="8" name="Picture 7">
            <a:extLst>
              <a:ext uri="{FF2B5EF4-FFF2-40B4-BE49-F238E27FC236}">
                <a16:creationId xmlns:a16="http://schemas.microsoft.com/office/drawing/2014/main" id="{DF20E756-DABB-4111-B101-E92F03DAE73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0585" y="72722"/>
            <a:ext cx="3313415" cy="1069600"/>
          </a:xfrm>
          <a:prstGeom prst="rect">
            <a:avLst/>
          </a:prstGeom>
          <a:noFill/>
          <a:ln>
            <a:noFill/>
          </a:ln>
        </p:spPr>
      </p:pic>
      <p:pic>
        <p:nvPicPr>
          <p:cNvPr id="3" name="Picture 2" descr="A picture containing tableware, plate, dishware&#10;&#10;Description generated with very high confidence">
            <a:extLst>
              <a:ext uri="{FF2B5EF4-FFF2-40B4-BE49-F238E27FC236}">
                <a16:creationId xmlns:a16="http://schemas.microsoft.com/office/drawing/2014/main" id="{FECA8DCE-0F62-41A2-8420-B10B8B65E4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2641896"/>
            <a:ext cx="1962363" cy="941934"/>
          </a:xfrm>
          <a:prstGeom prst="rect">
            <a:avLst/>
          </a:prstGeom>
        </p:spPr>
      </p:pic>
      <p:sp>
        <p:nvSpPr>
          <p:cNvPr id="2" name="TextBox 1">
            <a:extLst>
              <a:ext uri="{FF2B5EF4-FFF2-40B4-BE49-F238E27FC236}">
                <a16:creationId xmlns:a16="http://schemas.microsoft.com/office/drawing/2014/main" id="{9FE3B54E-84D5-4633-95CA-9CAD499F8FC8}"/>
              </a:ext>
            </a:extLst>
          </p:cNvPr>
          <p:cNvSpPr txBox="1"/>
          <p:nvPr/>
        </p:nvSpPr>
        <p:spPr>
          <a:xfrm>
            <a:off x="556776" y="3125274"/>
            <a:ext cx="5803786" cy="2482667"/>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GB" sz="3600" b="1" dirty="0">
                <a:solidFill>
                  <a:schemeClr val="bg1"/>
                </a:solidFill>
              </a:rPr>
              <a:t>Improves lives</a:t>
            </a:r>
          </a:p>
          <a:p>
            <a:pPr marL="571500" indent="-571500">
              <a:lnSpc>
                <a:spcPct val="150000"/>
              </a:lnSpc>
              <a:buFont typeface="Wingdings" panose="05000000000000000000" pitchFamily="2" charset="2"/>
              <a:buChar char="Ø"/>
            </a:pPr>
            <a:r>
              <a:rPr lang="en-GB" sz="3600" b="1" dirty="0">
                <a:solidFill>
                  <a:schemeClr val="bg1"/>
                </a:solidFill>
              </a:rPr>
              <a:t>reduces resources</a:t>
            </a:r>
          </a:p>
          <a:p>
            <a:pPr marL="571500" indent="-571500">
              <a:lnSpc>
                <a:spcPct val="150000"/>
              </a:lnSpc>
              <a:buFont typeface="Wingdings" panose="05000000000000000000" pitchFamily="2" charset="2"/>
              <a:buChar char="Ø"/>
            </a:pPr>
            <a:r>
              <a:rPr lang="en-GB" sz="3600" b="1" dirty="0">
                <a:solidFill>
                  <a:schemeClr val="bg1"/>
                </a:solidFill>
              </a:rPr>
              <a:t>deliverable at scale</a:t>
            </a:r>
          </a:p>
        </p:txBody>
      </p:sp>
      <p:sp>
        <p:nvSpPr>
          <p:cNvPr id="9" name="Subtitle 2">
            <a:extLst>
              <a:ext uri="{FF2B5EF4-FFF2-40B4-BE49-F238E27FC236}">
                <a16:creationId xmlns:a16="http://schemas.microsoft.com/office/drawing/2014/main" id="{8C05A52A-F4BA-4805-9221-0DCBD4EFD070}"/>
              </a:ext>
            </a:extLst>
          </p:cNvPr>
          <p:cNvSpPr txBox="1">
            <a:spLocks/>
          </p:cNvSpPr>
          <p:nvPr/>
        </p:nvSpPr>
        <p:spPr bwMode="auto">
          <a:xfrm>
            <a:off x="501993" y="707134"/>
            <a:ext cx="5328592" cy="542925"/>
          </a:xfrm>
          <a:prstGeom prst="rect">
            <a:avLst/>
          </a:prstGeom>
          <a:noFill/>
          <a:ln>
            <a:miter lim="800000"/>
            <a:headEnd/>
            <a:tailEnd/>
          </a:ln>
        </p:spPr>
        <p:txBody>
          <a:bodyPr vert="horz" wrap="square" lIns="68580" tIns="34290" rIns="68580" bIns="34290" numCol="1" anchorCtr="0" compatLnSpc="1">
            <a:prstTxWarp prst="textNoShape">
              <a:avLst/>
            </a:prstTxWarp>
          </a:bodyPr>
          <a:lstStyle>
            <a:lvl1pPr marL="179388" indent="-179388" algn="l" rtl="0" fontAlgn="base">
              <a:spcBef>
                <a:spcPct val="20000"/>
              </a:spcBef>
              <a:spcAft>
                <a:spcPct val="0"/>
              </a:spcAft>
              <a:buClr>
                <a:srgbClr val="00A9CD"/>
              </a:buClr>
              <a:buChar char="•"/>
              <a:defRPr>
                <a:solidFill>
                  <a:srgbClr val="595959"/>
                </a:solidFill>
                <a:latin typeface="+mn-lt"/>
                <a:ea typeface="ヒラギノ角ゴ Pro W3" charset="0"/>
                <a:cs typeface="+mn-cs"/>
              </a:defRPr>
            </a:lvl1pPr>
            <a:lvl2pPr marL="431800" indent="-215900" algn="l" rtl="0" fontAlgn="base">
              <a:spcBef>
                <a:spcPct val="20000"/>
              </a:spcBef>
              <a:spcAft>
                <a:spcPct val="0"/>
              </a:spcAft>
              <a:buClr>
                <a:srgbClr val="00A9CD"/>
              </a:buClr>
              <a:buChar char="–"/>
              <a:defRPr>
                <a:solidFill>
                  <a:srgbClr val="595959"/>
                </a:solidFill>
                <a:latin typeface="+mn-lt"/>
                <a:ea typeface="Arial" charset="0"/>
                <a:cs typeface="+mn-cs"/>
              </a:defRPr>
            </a:lvl2pPr>
            <a:lvl3pPr marL="647700" indent="-179388" algn="l" rtl="0" fontAlgn="base">
              <a:spcBef>
                <a:spcPct val="20000"/>
              </a:spcBef>
              <a:spcAft>
                <a:spcPct val="0"/>
              </a:spcAft>
              <a:buClr>
                <a:srgbClr val="00A9CD"/>
              </a:buClr>
              <a:buFont typeface="Lucida Grande"/>
              <a:buChar char="–"/>
              <a:defRPr sz="1600">
                <a:solidFill>
                  <a:srgbClr val="595959"/>
                </a:solidFill>
                <a:latin typeface="+mn-lt"/>
                <a:ea typeface="Arial" charset="0"/>
                <a:cs typeface="+mn-cs"/>
              </a:defRPr>
            </a:lvl3pPr>
            <a:lvl4pPr marL="827088" indent="-179388" algn="l" rtl="0" fontAlgn="base">
              <a:spcBef>
                <a:spcPct val="20000"/>
              </a:spcBef>
              <a:spcAft>
                <a:spcPct val="0"/>
              </a:spcAft>
              <a:buClr>
                <a:srgbClr val="00A9CD"/>
              </a:buClr>
              <a:buFont typeface="Lucida Grande"/>
              <a:buChar char="–"/>
              <a:defRPr sz="1600">
                <a:solidFill>
                  <a:srgbClr val="595959"/>
                </a:solidFill>
                <a:latin typeface="+mn-lt"/>
                <a:ea typeface="Arial" charset="0"/>
                <a:cs typeface="+mn-cs"/>
              </a:defRPr>
            </a:lvl4pPr>
            <a:lvl5pPr marL="1006475" indent="-179388" algn="l" rtl="0" fontAlgn="base">
              <a:spcBef>
                <a:spcPct val="20000"/>
              </a:spcBef>
              <a:spcAft>
                <a:spcPct val="0"/>
              </a:spcAft>
              <a:buClr>
                <a:srgbClr val="00A9CD"/>
              </a:buClr>
              <a:buFont typeface="Lucida Grande"/>
              <a:buChar char="–"/>
              <a:defRPr sz="1400">
                <a:solidFill>
                  <a:srgbClr val="595959"/>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spcBef>
                <a:spcPts val="0"/>
              </a:spcBef>
              <a:buNone/>
            </a:pPr>
            <a:r>
              <a:rPr lang="en-GB" sz="2600" b="1" kern="0" dirty="0">
                <a:solidFill>
                  <a:schemeClr val="bg1"/>
                </a:solidFill>
              </a:rPr>
              <a:t>Enabling Self-management and Coping with Arthritic Pain through Exercise </a:t>
            </a:r>
          </a:p>
        </p:txBody>
      </p:sp>
      <p:pic>
        <p:nvPicPr>
          <p:cNvPr id="10" name="Picture 9" descr="A close up of a logo&#10;&#10;Description generated with very high confidence">
            <a:extLst>
              <a:ext uri="{FF2B5EF4-FFF2-40B4-BE49-F238E27FC236}">
                <a16:creationId xmlns:a16="http://schemas.microsoft.com/office/drawing/2014/main" id="{3CEBD8C4-C310-4E29-A878-C2C3E23C0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6845" y="4197321"/>
            <a:ext cx="2240764" cy="713726"/>
          </a:xfrm>
          <a:prstGeom prst="rect">
            <a:avLst/>
          </a:prstGeom>
        </p:spPr>
      </p:pic>
    </p:spTree>
    <p:extLst>
      <p:ext uri="{BB962C8B-B14F-4D97-AF65-F5344CB8AC3E}">
        <p14:creationId xmlns:p14="http://schemas.microsoft.com/office/powerpoint/2010/main" val="18106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19459">
            <a:off x="4595567" y="536138"/>
            <a:ext cx="4386289" cy="232075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5068">
            <a:off x="457600" y="3965370"/>
            <a:ext cx="4844272" cy="233960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34EF20EC-90EE-41F4-BAB0-DD90C3133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39524">
            <a:off x="361585" y="439129"/>
            <a:ext cx="3981767" cy="27582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59698">
            <a:off x="2964581" y="2549200"/>
            <a:ext cx="5555540" cy="301109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3" y="105814"/>
            <a:ext cx="8956838" cy="6716278"/>
          </a:xfrm>
          <a:prstGeom prst="rect">
            <a:avLst/>
          </a:prstGeom>
        </p:spPr>
      </p:pic>
    </p:spTree>
    <p:extLst>
      <p:ext uri="{BB962C8B-B14F-4D97-AF65-F5344CB8AC3E}">
        <p14:creationId xmlns:p14="http://schemas.microsoft.com/office/powerpoint/2010/main" val="159822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BFD6A05B-DA62-4EE4-83D8-D3D6E3341A30}"/>
              </a:ext>
            </a:extLst>
          </p:cNvPr>
          <p:cNvGrpSpPr>
            <a:grpSpLocks noChangeAspect="1"/>
          </p:cNvGrpSpPr>
          <p:nvPr/>
        </p:nvGrpSpPr>
        <p:grpSpPr>
          <a:xfrm>
            <a:off x="108000" y="1052736"/>
            <a:ext cx="8928000" cy="4968596"/>
            <a:chOff x="-616902" y="671829"/>
            <a:chExt cx="10445750" cy="5813241"/>
          </a:xfrm>
        </p:grpSpPr>
        <p:sp>
          <p:nvSpPr>
            <p:cNvPr id="4" name="Rectangle 3">
              <a:extLst>
                <a:ext uri="{FF2B5EF4-FFF2-40B4-BE49-F238E27FC236}">
                  <a16:creationId xmlns:a16="http://schemas.microsoft.com/office/drawing/2014/main" id="{A5C6D3C9-9074-426F-AE10-84A2F77C5419}"/>
                </a:ext>
              </a:extLst>
            </p:cNvPr>
            <p:cNvSpPr/>
            <p:nvPr/>
          </p:nvSpPr>
          <p:spPr>
            <a:xfrm>
              <a:off x="359728" y="3108960"/>
              <a:ext cx="1352550" cy="8604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dirty="0">
                  <a:effectLst/>
                  <a:ea typeface="Calibri" panose="020F0502020204030204" pitchFamily="34" charset="0"/>
                </a:rPr>
                <a:t>Ready to implement/be trained? </a:t>
              </a:r>
              <a:endParaRPr lang="en-GB" sz="1100" dirty="0">
                <a:effectLst/>
                <a:ea typeface="Calibri" panose="020F0502020204030204" pitchFamily="34" charset="0"/>
              </a:endParaRPr>
            </a:p>
            <a:p>
              <a:pPr algn="ctr">
                <a:spcAft>
                  <a:spcPts val="0"/>
                </a:spcAft>
              </a:pPr>
              <a:r>
                <a:rPr lang="en-GB" sz="1100" dirty="0">
                  <a:effectLst/>
                  <a:ea typeface="Calibri" panose="020F0502020204030204" pitchFamily="34" charset="0"/>
                </a:rPr>
                <a:t> </a:t>
              </a:r>
            </a:p>
          </p:txBody>
        </p:sp>
        <p:sp>
          <p:nvSpPr>
            <p:cNvPr id="5" name="Rectangle 4">
              <a:extLst>
                <a:ext uri="{FF2B5EF4-FFF2-40B4-BE49-F238E27FC236}">
                  <a16:creationId xmlns:a16="http://schemas.microsoft.com/office/drawing/2014/main" id="{31BBAD3C-45FF-400A-8752-9B639750FFAA}"/>
                </a:ext>
              </a:extLst>
            </p:cNvPr>
            <p:cNvSpPr/>
            <p:nvPr/>
          </p:nvSpPr>
          <p:spPr>
            <a:xfrm>
              <a:off x="8282623" y="671829"/>
              <a:ext cx="1186815" cy="11728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dirty="0">
                  <a:effectLst/>
                  <a:ea typeface="Calibri" panose="020F0502020204030204" pitchFamily="34" charset="0"/>
                </a:rPr>
                <a:t>Update local administrative systems to include ESCAPE-pain </a:t>
              </a:r>
              <a:endParaRPr lang="en-GB" sz="1100" dirty="0">
                <a:effectLst/>
                <a:ea typeface="Calibri" panose="020F0502020204030204" pitchFamily="34" charset="0"/>
              </a:endParaRPr>
            </a:p>
          </p:txBody>
        </p:sp>
        <p:sp>
          <p:nvSpPr>
            <p:cNvPr id="6" name="Rectangle 5">
              <a:extLst>
                <a:ext uri="{FF2B5EF4-FFF2-40B4-BE49-F238E27FC236}">
                  <a16:creationId xmlns:a16="http://schemas.microsoft.com/office/drawing/2014/main" id="{BC70EB45-0A29-4EC1-A902-8D45BF8044E8}"/>
                </a:ext>
              </a:extLst>
            </p:cNvPr>
            <p:cNvSpPr/>
            <p:nvPr/>
          </p:nvSpPr>
          <p:spPr>
            <a:xfrm>
              <a:off x="6709093" y="671829"/>
              <a:ext cx="1165225" cy="1148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dirty="0">
                  <a:effectLst/>
                  <a:ea typeface="Calibri" panose="020F0502020204030204" pitchFamily="34" charset="0"/>
                </a:rPr>
                <a:t>Raise programme awareness to all mangers and support</a:t>
              </a:r>
              <a:r>
                <a:rPr lang="en-GB" sz="1100" dirty="0">
                  <a:effectLst/>
                  <a:ea typeface="Calibri" panose="020F0502020204030204" pitchFamily="34" charset="0"/>
                </a:rPr>
                <a:t> staff  </a:t>
              </a:r>
            </a:p>
          </p:txBody>
        </p:sp>
        <p:sp>
          <p:nvSpPr>
            <p:cNvPr id="7" name="Rectangle 6">
              <a:extLst>
                <a:ext uri="{FF2B5EF4-FFF2-40B4-BE49-F238E27FC236}">
                  <a16:creationId xmlns:a16="http://schemas.microsoft.com/office/drawing/2014/main" id="{780FA0CB-AC76-45EE-941F-95E090B62395}"/>
                </a:ext>
              </a:extLst>
            </p:cNvPr>
            <p:cNvSpPr/>
            <p:nvPr/>
          </p:nvSpPr>
          <p:spPr>
            <a:xfrm>
              <a:off x="27550" y="4695796"/>
              <a:ext cx="3901585" cy="17892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500" dirty="0">
                  <a:effectLst/>
                  <a:ea typeface="Calibri" panose="020F0502020204030204" pitchFamily="34" charset="0"/>
                </a:rPr>
                <a:t>Not ready to implement/be trained? </a:t>
              </a:r>
              <a:endParaRPr lang="en-GB" sz="1100" dirty="0">
                <a:effectLst/>
                <a:ea typeface="Calibri" panose="020F0502020204030204" pitchFamily="34" charset="0"/>
              </a:endParaRPr>
            </a:p>
            <a:p>
              <a:pPr algn="ctr">
                <a:spcAft>
                  <a:spcPts val="0"/>
                </a:spcAft>
              </a:pPr>
              <a:r>
                <a:rPr lang="en-GB" sz="1100" dirty="0">
                  <a:effectLst/>
                  <a:ea typeface="Calibri" panose="020F0502020204030204" pitchFamily="34" charset="0"/>
                </a:rPr>
                <a:t> </a:t>
              </a:r>
            </a:p>
            <a:p>
              <a:pPr algn="ctr">
                <a:spcAft>
                  <a:spcPts val="0"/>
                </a:spcAft>
              </a:pPr>
              <a:r>
                <a:rPr lang="en-GB" sz="1100" dirty="0">
                  <a:effectLst/>
                  <a:ea typeface="Calibri" panose="020F0502020204030204" pitchFamily="34" charset="0"/>
                </a:rPr>
                <a:t>Consider: </a:t>
              </a:r>
            </a:p>
            <a:p>
              <a:pPr marL="342900" lvl="0" indent="-342900">
                <a:spcAft>
                  <a:spcPts val="0"/>
                </a:spcAft>
                <a:buFont typeface="Symbol" panose="05050102010706020507" pitchFamily="18" charset="2"/>
                <a:buChar char=""/>
              </a:pPr>
              <a:r>
                <a:rPr lang="en-GB" sz="1100" dirty="0">
                  <a:effectLst/>
                  <a:ea typeface="Calibri" panose="020F0502020204030204" pitchFamily="34" charset="0"/>
                  <a:cs typeface="Calibri" panose="020F0502020204030204" pitchFamily="34" charset="0"/>
                </a:rPr>
                <a:t>Give further implementation advice</a:t>
              </a:r>
            </a:p>
            <a:p>
              <a:pPr marL="342900" lvl="0" indent="-342900">
                <a:spcAft>
                  <a:spcPts val="0"/>
                </a:spcAft>
                <a:buFont typeface="Symbol" panose="05050102010706020507" pitchFamily="18" charset="2"/>
                <a:buChar char=""/>
              </a:pPr>
              <a:r>
                <a:rPr lang="en-GB" sz="1100" dirty="0">
                  <a:effectLst/>
                  <a:ea typeface="Calibri" panose="020F0502020204030204" pitchFamily="34" charset="0"/>
                  <a:cs typeface="Calibri" panose="020F0502020204030204" pitchFamily="34" charset="0"/>
                </a:rPr>
                <a:t>Host an ESCAPE-pain information event</a:t>
              </a:r>
            </a:p>
            <a:p>
              <a:pPr marL="342900" lvl="0" indent="-342900">
                <a:spcAft>
                  <a:spcPts val="0"/>
                </a:spcAft>
                <a:buFont typeface="Symbol" panose="05050102010706020507" pitchFamily="18" charset="2"/>
                <a:buChar char=""/>
              </a:pPr>
              <a:r>
                <a:rPr lang="en-GB" sz="1100" dirty="0">
                  <a:effectLst/>
                  <a:ea typeface="Calibri" panose="020F0502020204030204" pitchFamily="34" charset="0"/>
                  <a:cs typeface="Calibri" panose="020F0502020204030204" pitchFamily="34" charset="0"/>
                </a:rPr>
                <a:t>Hold a webinar/ meeting/ conference calls to brainstorm and troubleshoot possible barriers</a:t>
              </a:r>
            </a:p>
          </p:txBody>
        </p:sp>
        <p:cxnSp>
          <p:nvCxnSpPr>
            <p:cNvPr id="8" name="Connector: Elbow 7">
              <a:extLst>
                <a:ext uri="{FF2B5EF4-FFF2-40B4-BE49-F238E27FC236}">
                  <a16:creationId xmlns:a16="http://schemas.microsoft.com/office/drawing/2014/main" id="{C7FEAE5B-E4F8-4251-9BBF-6359C95A55A5}"/>
                </a:ext>
              </a:extLst>
            </p:cNvPr>
            <p:cNvCxnSpPr>
              <a:cxnSpLocks/>
            </p:cNvCxnSpPr>
            <p:nvPr/>
          </p:nvCxnSpPr>
          <p:spPr>
            <a:xfrm>
              <a:off x="-616902" y="2641600"/>
              <a:ext cx="871855" cy="977900"/>
            </a:xfrm>
            <a:prstGeom prst="bentConnector3">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1CFCDBD-9F41-43BA-AF71-55796F75F296}"/>
                </a:ext>
              </a:extLst>
            </p:cNvPr>
            <p:cNvSpPr/>
            <p:nvPr/>
          </p:nvSpPr>
          <p:spPr>
            <a:xfrm>
              <a:off x="2009458" y="685800"/>
              <a:ext cx="1169035" cy="11582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dirty="0">
                  <a:effectLst/>
                  <a:ea typeface="Calibri" panose="020F0502020204030204" pitchFamily="34" charset="0"/>
                </a:rPr>
                <a:t>Expression of interest from site </a:t>
              </a:r>
              <a:endParaRPr lang="en-GB" sz="1100" dirty="0">
                <a:effectLst/>
                <a:ea typeface="Calibri" panose="020F0502020204030204" pitchFamily="34" charset="0"/>
              </a:endParaRPr>
            </a:p>
          </p:txBody>
        </p:sp>
        <p:sp>
          <p:nvSpPr>
            <p:cNvPr id="10" name="Rectangle 9">
              <a:extLst>
                <a:ext uri="{FF2B5EF4-FFF2-40B4-BE49-F238E27FC236}">
                  <a16:creationId xmlns:a16="http://schemas.microsoft.com/office/drawing/2014/main" id="{CE90DC57-3F6B-48A1-B605-4BA6353D7151}"/>
                </a:ext>
              </a:extLst>
            </p:cNvPr>
            <p:cNvSpPr/>
            <p:nvPr/>
          </p:nvSpPr>
          <p:spPr>
            <a:xfrm>
              <a:off x="3614738" y="685800"/>
              <a:ext cx="1137285" cy="11576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a:effectLst/>
                  <a:ea typeface="Calibri" panose="020F0502020204030204" pitchFamily="34" charset="0"/>
                </a:rPr>
                <a:t>Review of current MSK pathway </a:t>
              </a:r>
              <a:endParaRPr lang="en-GB" sz="1100">
                <a:effectLst/>
                <a:ea typeface="Calibri" panose="020F0502020204030204" pitchFamily="34" charset="0"/>
              </a:endParaRPr>
            </a:p>
          </p:txBody>
        </p:sp>
        <p:sp>
          <p:nvSpPr>
            <p:cNvPr id="11" name="Diamond 10">
              <a:extLst>
                <a:ext uri="{FF2B5EF4-FFF2-40B4-BE49-F238E27FC236}">
                  <a16:creationId xmlns:a16="http://schemas.microsoft.com/office/drawing/2014/main" id="{B28E6E8F-C068-4F36-A118-193DF1A68515}"/>
                </a:ext>
              </a:extLst>
            </p:cNvPr>
            <p:cNvSpPr>
              <a:spLocks noChangeAspect="1"/>
            </p:cNvSpPr>
            <p:nvPr/>
          </p:nvSpPr>
          <p:spPr>
            <a:xfrm>
              <a:off x="-562928" y="685800"/>
              <a:ext cx="2136138" cy="1360804"/>
            </a:xfrm>
            <a:prstGeom prst="diamond">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dirty="0">
                  <a:effectLst/>
                  <a:ea typeface="Calibri" panose="020F0502020204030204" pitchFamily="34" charset="0"/>
                </a:rPr>
                <a:t>Local stakeholder</a:t>
              </a:r>
              <a:r>
                <a:rPr lang="en-GB" sz="1100" dirty="0">
                  <a:effectLst/>
                  <a:ea typeface="Calibri" panose="020F0502020204030204" pitchFamily="34" charset="0"/>
                </a:rPr>
                <a:t> engagement </a:t>
              </a:r>
            </a:p>
          </p:txBody>
        </p:sp>
        <p:sp>
          <p:nvSpPr>
            <p:cNvPr id="12" name="Rectangle 11">
              <a:extLst>
                <a:ext uri="{FF2B5EF4-FFF2-40B4-BE49-F238E27FC236}">
                  <a16:creationId xmlns:a16="http://schemas.microsoft.com/office/drawing/2014/main" id="{DD598FB2-2573-42DA-BA33-53DA3D6CB8A0}"/>
                </a:ext>
              </a:extLst>
            </p:cNvPr>
            <p:cNvSpPr/>
            <p:nvPr/>
          </p:nvSpPr>
          <p:spPr>
            <a:xfrm>
              <a:off x="5167313" y="685800"/>
              <a:ext cx="1148080" cy="1148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dirty="0">
                  <a:effectLst/>
                  <a:ea typeface="Calibri" panose="020F0502020204030204" pitchFamily="34" charset="0"/>
                </a:rPr>
                <a:t>Identify referral sources and triage</a:t>
              </a:r>
              <a:r>
                <a:rPr lang="en-GB" sz="1100" dirty="0">
                  <a:effectLst/>
                  <a:ea typeface="Calibri" panose="020F0502020204030204" pitchFamily="34" charset="0"/>
                </a:rPr>
                <a:t> process into programme </a:t>
              </a:r>
            </a:p>
          </p:txBody>
        </p:sp>
        <p:cxnSp>
          <p:nvCxnSpPr>
            <p:cNvPr id="13" name="Straight Arrow Connector 12">
              <a:extLst>
                <a:ext uri="{FF2B5EF4-FFF2-40B4-BE49-F238E27FC236}">
                  <a16:creationId xmlns:a16="http://schemas.microsoft.com/office/drawing/2014/main" id="{4F068948-D387-43C5-844B-6F35DFCD0EE1}"/>
                </a:ext>
              </a:extLst>
            </p:cNvPr>
            <p:cNvCxnSpPr>
              <a:cxnSpLocks/>
            </p:cNvCxnSpPr>
            <p:nvPr/>
          </p:nvCxnSpPr>
          <p:spPr>
            <a:xfrm>
              <a:off x="1573211" y="1424305"/>
              <a:ext cx="414655"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B10BB72-9E11-46E9-90E0-7C5D81ABA4CB}"/>
                </a:ext>
              </a:extLst>
            </p:cNvPr>
            <p:cNvSpPr/>
            <p:nvPr/>
          </p:nvSpPr>
          <p:spPr>
            <a:xfrm>
              <a:off x="2794317" y="2880993"/>
              <a:ext cx="1924050" cy="108775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dirty="0">
                  <a:effectLst/>
                  <a:ea typeface="Calibri" panose="020F0502020204030204" pitchFamily="34" charset="0"/>
                </a:rPr>
                <a:t>Book facilitators onto an upcoming training. </a:t>
              </a:r>
              <a:endParaRPr lang="en-GB" sz="1100" dirty="0">
                <a:effectLst/>
                <a:ea typeface="Calibri" panose="020F0502020204030204" pitchFamily="34" charset="0"/>
              </a:endParaRPr>
            </a:p>
            <a:p>
              <a:pPr algn="ctr">
                <a:spcAft>
                  <a:spcPts val="0"/>
                </a:spcAft>
              </a:pPr>
              <a:r>
                <a:rPr lang="en-GB" sz="1000" dirty="0">
                  <a:effectLst/>
                  <a:ea typeface="Calibri" panose="020F0502020204030204" pitchFamily="34" charset="0"/>
                </a:rPr>
                <a:t> </a:t>
              </a:r>
              <a:endParaRPr lang="en-GB" sz="1100" dirty="0">
                <a:effectLst/>
                <a:ea typeface="Calibri" panose="020F0502020204030204" pitchFamily="34" charset="0"/>
              </a:endParaRPr>
            </a:p>
            <a:p>
              <a:pPr algn="ctr">
                <a:spcAft>
                  <a:spcPts val="0"/>
                </a:spcAft>
              </a:pPr>
              <a:r>
                <a:rPr lang="en-GB" sz="1000" dirty="0">
                  <a:effectLst/>
                  <a:ea typeface="Calibri" panose="020F0502020204030204" pitchFamily="34" charset="0"/>
                </a:rPr>
                <a:t>See pre-qualification flowchart attached. </a:t>
              </a:r>
              <a:endParaRPr lang="en-GB" sz="1100" dirty="0">
                <a:effectLst/>
                <a:ea typeface="Calibri" panose="020F0502020204030204" pitchFamily="34" charset="0"/>
              </a:endParaRPr>
            </a:p>
            <a:p>
              <a:pPr algn="ctr">
                <a:spcAft>
                  <a:spcPts val="0"/>
                </a:spcAft>
              </a:pPr>
              <a:r>
                <a:rPr lang="en-GB" sz="1100" dirty="0">
                  <a:effectLst/>
                  <a:ea typeface="Calibri" panose="020F0502020204030204" pitchFamily="34" charset="0"/>
                </a:rPr>
                <a:t> </a:t>
              </a:r>
            </a:p>
          </p:txBody>
        </p:sp>
        <p:sp>
          <p:nvSpPr>
            <p:cNvPr id="15" name="Rectangle 14">
              <a:extLst>
                <a:ext uri="{FF2B5EF4-FFF2-40B4-BE49-F238E27FC236}">
                  <a16:creationId xmlns:a16="http://schemas.microsoft.com/office/drawing/2014/main" id="{19A4B74F-0294-447B-9F73-7EE9036EF292}"/>
                </a:ext>
              </a:extLst>
            </p:cNvPr>
            <p:cNvSpPr/>
            <p:nvPr/>
          </p:nvSpPr>
          <p:spPr>
            <a:xfrm>
              <a:off x="5717223" y="2880993"/>
              <a:ext cx="1352550" cy="108775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dirty="0">
                  <a:effectLst/>
                  <a:ea typeface="Calibri" panose="020F0502020204030204" pitchFamily="34" charset="0"/>
                </a:rPr>
                <a:t>Ongoing support to sites to start programme</a:t>
              </a:r>
              <a:endParaRPr lang="en-GB" sz="1100" dirty="0">
                <a:effectLst/>
                <a:ea typeface="Calibri" panose="020F0502020204030204" pitchFamily="34" charset="0"/>
              </a:endParaRPr>
            </a:p>
            <a:p>
              <a:pPr algn="ctr">
                <a:spcAft>
                  <a:spcPts val="0"/>
                </a:spcAft>
              </a:pPr>
              <a:r>
                <a:rPr lang="en-GB" sz="1100" dirty="0">
                  <a:effectLst/>
                  <a:ea typeface="Calibri" panose="020F0502020204030204" pitchFamily="34" charset="0"/>
                </a:rPr>
                <a:t> </a:t>
              </a:r>
            </a:p>
          </p:txBody>
        </p:sp>
        <p:sp>
          <p:nvSpPr>
            <p:cNvPr id="16" name="Star: 5 Points 15">
              <a:extLst>
                <a:ext uri="{FF2B5EF4-FFF2-40B4-BE49-F238E27FC236}">
                  <a16:creationId xmlns:a16="http://schemas.microsoft.com/office/drawing/2014/main" id="{E10DB25D-617D-4322-93C5-6D35D4F741A1}"/>
                </a:ext>
              </a:extLst>
            </p:cNvPr>
            <p:cNvSpPr/>
            <p:nvPr/>
          </p:nvSpPr>
          <p:spPr>
            <a:xfrm>
              <a:off x="7900353" y="2599690"/>
              <a:ext cx="1860550" cy="1434465"/>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a:effectLst/>
                  <a:ea typeface="Calibri" panose="020F0502020204030204" pitchFamily="34" charset="0"/>
                </a:rPr>
                <a:t>Support live sites</a:t>
              </a:r>
              <a:endParaRPr lang="en-GB" sz="1100">
                <a:effectLst/>
                <a:ea typeface="Calibri" panose="020F0502020204030204" pitchFamily="34" charset="0"/>
              </a:endParaRPr>
            </a:p>
          </p:txBody>
        </p:sp>
        <p:cxnSp>
          <p:nvCxnSpPr>
            <p:cNvPr id="17" name="Straight Arrow Connector 16">
              <a:extLst>
                <a:ext uri="{FF2B5EF4-FFF2-40B4-BE49-F238E27FC236}">
                  <a16:creationId xmlns:a16="http://schemas.microsoft.com/office/drawing/2014/main" id="{A9CFEAB1-FACF-48D3-B5A4-B354797CF4E3}"/>
                </a:ext>
              </a:extLst>
            </p:cNvPr>
            <p:cNvCxnSpPr>
              <a:cxnSpLocks/>
            </p:cNvCxnSpPr>
            <p:nvPr/>
          </p:nvCxnSpPr>
          <p:spPr>
            <a:xfrm>
              <a:off x="3242628" y="1430020"/>
              <a:ext cx="265430"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DC28EFD-2EF6-4E0A-AE65-F9619CB5381A}"/>
                </a:ext>
              </a:extLst>
            </p:cNvPr>
            <p:cNvCxnSpPr>
              <a:cxnSpLocks/>
            </p:cNvCxnSpPr>
            <p:nvPr/>
          </p:nvCxnSpPr>
          <p:spPr>
            <a:xfrm>
              <a:off x="4795203" y="1424305"/>
              <a:ext cx="265430"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67CDE28-1F60-46BB-92B2-23F44BFD5BF7}"/>
                </a:ext>
              </a:extLst>
            </p:cNvPr>
            <p:cNvCxnSpPr>
              <a:cxnSpLocks/>
            </p:cNvCxnSpPr>
            <p:nvPr/>
          </p:nvCxnSpPr>
          <p:spPr>
            <a:xfrm>
              <a:off x="6368733" y="1435100"/>
              <a:ext cx="265430"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1824B2-7C54-49EB-853F-EE001C14CFDB}"/>
                </a:ext>
              </a:extLst>
            </p:cNvPr>
            <p:cNvCxnSpPr>
              <a:cxnSpLocks/>
            </p:cNvCxnSpPr>
            <p:nvPr/>
          </p:nvCxnSpPr>
          <p:spPr>
            <a:xfrm>
              <a:off x="7932103" y="1435100"/>
              <a:ext cx="265430"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108407-83A9-49FB-B316-B08031FE9F73}"/>
                </a:ext>
              </a:extLst>
            </p:cNvPr>
            <p:cNvCxnSpPr>
              <a:cxnSpLocks/>
            </p:cNvCxnSpPr>
            <p:nvPr/>
          </p:nvCxnSpPr>
          <p:spPr>
            <a:xfrm>
              <a:off x="9563418" y="1436370"/>
              <a:ext cx="265430"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1819F19-C1ED-4860-9EEF-726229F8BCDE}"/>
                </a:ext>
              </a:extLst>
            </p:cNvPr>
            <p:cNvCxnSpPr>
              <a:cxnSpLocks/>
            </p:cNvCxnSpPr>
            <p:nvPr/>
          </p:nvCxnSpPr>
          <p:spPr>
            <a:xfrm>
              <a:off x="1796733" y="3620135"/>
              <a:ext cx="786765"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089AFFB-6E13-49C9-A478-31AD35956AB9}"/>
                </a:ext>
              </a:extLst>
            </p:cNvPr>
            <p:cNvCxnSpPr>
              <a:cxnSpLocks/>
            </p:cNvCxnSpPr>
            <p:nvPr/>
          </p:nvCxnSpPr>
          <p:spPr>
            <a:xfrm>
              <a:off x="4785043" y="3626485"/>
              <a:ext cx="786765"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FF982E-0E26-4C46-A0F6-C594DBE56B5C}"/>
                </a:ext>
              </a:extLst>
            </p:cNvPr>
            <p:cNvCxnSpPr>
              <a:cxnSpLocks/>
            </p:cNvCxnSpPr>
            <p:nvPr/>
          </p:nvCxnSpPr>
          <p:spPr>
            <a:xfrm>
              <a:off x="7251383" y="3626485"/>
              <a:ext cx="786765"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Thought Bubble: Cloud 24">
              <a:extLst>
                <a:ext uri="{FF2B5EF4-FFF2-40B4-BE49-F238E27FC236}">
                  <a16:creationId xmlns:a16="http://schemas.microsoft.com/office/drawing/2014/main" id="{1CCA58EA-B8C4-4B1F-BD12-FCA1FFAF6CD9}"/>
                </a:ext>
              </a:extLst>
            </p:cNvPr>
            <p:cNvSpPr/>
            <p:nvPr/>
          </p:nvSpPr>
          <p:spPr>
            <a:xfrm>
              <a:off x="202883" y="1941196"/>
              <a:ext cx="3550920" cy="98806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en-GB" sz="800" b="1" dirty="0">
                <a:solidFill>
                  <a:srgbClr val="000000"/>
                </a:solidFill>
                <a:effectLst/>
                <a:ea typeface="Calibri" panose="020F0502020204030204" pitchFamily="34" charset="0"/>
              </a:endParaRPr>
            </a:p>
            <a:p>
              <a:pPr algn="ctr">
                <a:spcAft>
                  <a:spcPts val="0"/>
                </a:spcAft>
              </a:pPr>
              <a:r>
                <a:rPr lang="en-GB" sz="800" b="1" dirty="0">
                  <a:solidFill>
                    <a:srgbClr val="000000"/>
                  </a:solidFill>
                  <a:effectLst/>
                  <a:ea typeface="Calibri" panose="020F0502020204030204" pitchFamily="34" charset="0"/>
                </a:rPr>
                <a:t>Determining readiness for training:</a:t>
              </a:r>
              <a:endParaRPr lang="en-GB" sz="1100" dirty="0">
                <a:effectLst/>
                <a:ea typeface="Calibri" panose="020F0502020204030204" pitchFamily="34" charset="0"/>
              </a:endParaRPr>
            </a:p>
            <a:p>
              <a:pPr marL="342900" lvl="0" indent="-342900">
                <a:spcAft>
                  <a:spcPts val="0"/>
                </a:spcAft>
                <a:buFont typeface="+mj-lt"/>
                <a:buAutoNum type="arabicPeriod"/>
              </a:pPr>
              <a:r>
                <a:rPr lang="en-GB" sz="800" dirty="0">
                  <a:solidFill>
                    <a:srgbClr val="000000"/>
                  </a:solidFill>
                  <a:effectLst/>
                  <a:ea typeface="Calibri" panose="020F0502020204030204" pitchFamily="34" charset="0"/>
                </a:rPr>
                <a:t>An implementation plan is in place </a:t>
              </a:r>
              <a:endParaRPr lang="en-GB" sz="1100" dirty="0">
                <a:effectLst/>
                <a:ea typeface="Calibri" panose="020F0502020204030204" pitchFamily="34" charset="0"/>
              </a:endParaRPr>
            </a:p>
            <a:p>
              <a:pPr marL="342900" lvl="0" indent="-342900">
                <a:spcAft>
                  <a:spcPts val="0"/>
                </a:spcAft>
                <a:buFont typeface="+mj-lt"/>
                <a:buAutoNum type="arabicPeriod"/>
              </a:pPr>
              <a:r>
                <a:rPr lang="en-GB" sz="800" dirty="0">
                  <a:solidFill>
                    <a:srgbClr val="000000"/>
                  </a:solidFill>
                  <a:effectLst/>
                  <a:ea typeface="Calibri" panose="020F0502020204030204" pitchFamily="34" charset="0"/>
                </a:rPr>
                <a:t>Programme start date has been set </a:t>
              </a:r>
              <a:endParaRPr lang="en-GB" sz="1100" dirty="0">
                <a:effectLst/>
                <a:ea typeface="Calibri" panose="020F0502020204030204" pitchFamily="34" charset="0"/>
              </a:endParaRPr>
            </a:p>
            <a:p>
              <a:pPr marL="342900" lvl="0" indent="-342900">
                <a:spcAft>
                  <a:spcPts val="0"/>
                </a:spcAft>
                <a:buFont typeface="+mj-lt"/>
                <a:buAutoNum type="arabicPeriod"/>
              </a:pPr>
              <a:r>
                <a:rPr lang="en-GB" sz="800" dirty="0">
                  <a:solidFill>
                    <a:srgbClr val="000000"/>
                  </a:solidFill>
                  <a:effectLst/>
                  <a:ea typeface="Calibri" panose="020F0502020204030204" pitchFamily="34" charset="0"/>
                </a:rPr>
                <a:t>Allocation of staff </a:t>
              </a:r>
              <a:endParaRPr lang="en-GB" sz="1100" dirty="0">
                <a:effectLst/>
                <a:ea typeface="Calibri" panose="020F0502020204030204" pitchFamily="34" charset="0"/>
              </a:endParaRPr>
            </a:p>
            <a:p>
              <a:pPr algn="ctr">
                <a:spcAft>
                  <a:spcPts val="0"/>
                </a:spcAft>
              </a:pPr>
              <a:r>
                <a:rPr lang="en-GB" sz="1100" dirty="0">
                  <a:effectLst/>
                  <a:ea typeface="Calibri" panose="020F0502020204030204" pitchFamily="34" charset="0"/>
                </a:rPr>
                <a:t> </a:t>
              </a:r>
            </a:p>
          </p:txBody>
        </p:sp>
        <p:cxnSp>
          <p:nvCxnSpPr>
            <p:cNvPr id="26" name="Straight Arrow Connector 25">
              <a:extLst>
                <a:ext uri="{FF2B5EF4-FFF2-40B4-BE49-F238E27FC236}">
                  <a16:creationId xmlns:a16="http://schemas.microsoft.com/office/drawing/2014/main" id="{92D0EBE8-43E4-47D3-BA6C-972186ADD2C2}"/>
                </a:ext>
              </a:extLst>
            </p:cNvPr>
            <p:cNvCxnSpPr>
              <a:cxnSpLocks/>
            </p:cNvCxnSpPr>
            <p:nvPr/>
          </p:nvCxnSpPr>
          <p:spPr>
            <a:xfrm>
              <a:off x="1009968" y="4067175"/>
              <a:ext cx="0" cy="478155"/>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88BD6AC2-06FA-472E-A824-DC001EAFDC0C}"/>
              </a:ext>
            </a:extLst>
          </p:cNvPr>
          <p:cNvSpPr txBox="1"/>
          <p:nvPr/>
        </p:nvSpPr>
        <p:spPr>
          <a:xfrm>
            <a:off x="910316" y="41449"/>
            <a:ext cx="7970055" cy="646331"/>
          </a:xfrm>
          <a:prstGeom prst="rect">
            <a:avLst/>
          </a:prstGeom>
          <a:noFill/>
        </p:spPr>
        <p:txBody>
          <a:bodyPr wrap="square" rtlCol="0">
            <a:spAutoFit/>
          </a:bodyPr>
          <a:lstStyle/>
          <a:p>
            <a:r>
              <a:rPr lang="en-US" sz="3600" dirty="0">
                <a:solidFill>
                  <a:srgbClr val="00B0F0"/>
                </a:solidFill>
              </a:rPr>
              <a:t>Pathway to implementation flow chart</a:t>
            </a:r>
          </a:p>
        </p:txBody>
      </p:sp>
    </p:spTree>
    <p:extLst>
      <p:ext uri="{BB962C8B-B14F-4D97-AF65-F5344CB8AC3E}">
        <p14:creationId xmlns:p14="http://schemas.microsoft.com/office/powerpoint/2010/main" val="3512846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439F-E52A-48F6-8089-D68C0AC1140B}"/>
              </a:ext>
            </a:extLst>
          </p:cNvPr>
          <p:cNvSpPr>
            <a:spLocks noGrp="1"/>
          </p:cNvSpPr>
          <p:nvPr>
            <p:ph type="title"/>
          </p:nvPr>
        </p:nvSpPr>
        <p:spPr>
          <a:xfrm>
            <a:off x="365816" y="115629"/>
            <a:ext cx="8229600" cy="547687"/>
          </a:xfrm>
        </p:spPr>
        <p:txBody>
          <a:bodyPr>
            <a:noAutofit/>
          </a:bodyPr>
          <a:lstStyle/>
          <a:p>
            <a:pPr fontAlgn="base">
              <a:lnSpc>
                <a:spcPts val="4000"/>
              </a:lnSpc>
              <a:spcAft>
                <a:spcPct val="0"/>
              </a:spcAft>
            </a:pPr>
            <a:r>
              <a:rPr lang="en-GB" sz="3400" b="1" dirty="0">
                <a:solidFill>
                  <a:srgbClr val="00A9CD"/>
                </a:solidFill>
                <a:latin typeface="Arial" panose="020B0604020202020204" pitchFamily="34" charset="0"/>
                <a:cs typeface="Arial" panose="020B0604020202020204" pitchFamily="34" charset="0"/>
              </a:rPr>
              <a:t>Clinical resistance</a:t>
            </a:r>
          </a:p>
        </p:txBody>
      </p:sp>
      <p:sp>
        <p:nvSpPr>
          <p:cNvPr id="3" name="Text Placeholder 2">
            <a:extLst>
              <a:ext uri="{FF2B5EF4-FFF2-40B4-BE49-F238E27FC236}">
                <a16:creationId xmlns:a16="http://schemas.microsoft.com/office/drawing/2014/main" id="{89C541D5-C57B-4F29-8E3A-5D513C9C6C26}"/>
              </a:ext>
            </a:extLst>
          </p:cNvPr>
          <p:cNvSpPr>
            <a:spLocks noGrp="1"/>
          </p:cNvSpPr>
          <p:nvPr>
            <p:ph type="body" sz="quarter" idx="13"/>
          </p:nvPr>
        </p:nvSpPr>
        <p:spPr>
          <a:xfrm>
            <a:off x="707403" y="856592"/>
            <a:ext cx="8042460" cy="5670331"/>
          </a:xfrm>
        </p:spPr>
        <p:txBody>
          <a:bodyPr>
            <a:normAutofit fontScale="92500" lnSpcReduction="10000"/>
          </a:bodyPr>
          <a:lstStyle/>
          <a:p>
            <a:pPr marL="179388" lvl="0" indent="-179388"/>
            <a:r>
              <a:rPr lang="en-GB" sz="2200" b="1" dirty="0">
                <a:solidFill>
                  <a:schemeClr val="tx1"/>
                </a:solidFill>
              </a:rPr>
              <a:t>Fidelity to programme while fitting local context</a:t>
            </a:r>
          </a:p>
          <a:p>
            <a:pPr marL="987425" lvl="2" indent="-323850">
              <a:buFont typeface="Wingdings" panose="05000000000000000000" pitchFamily="2" charset="2"/>
              <a:buChar char="ü"/>
            </a:pPr>
            <a:r>
              <a:rPr lang="en-GB" sz="2200" b="1" dirty="0">
                <a:solidFill>
                  <a:schemeClr val="tx1"/>
                </a:solidFill>
              </a:rPr>
              <a:t>explain programme, its ethos, content, format</a:t>
            </a:r>
          </a:p>
          <a:p>
            <a:pPr marL="987425" lvl="2" indent="-323850">
              <a:buFont typeface="Wingdings" panose="05000000000000000000" pitchFamily="2" charset="2"/>
              <a:buChar char="ü"/>
            </a:pPr>
            <a:r>
              <a:rPr lang="en-GB" sz="2200" b="1" dirty="0">
                <a:solidFill>
                  <a:schemeClr val="tx1"/>
                </a:solidFill>
              </a:rPr>
              <a:t>core 4 – </a:t>
            </a:r>
            <a:r>
              <a:rPr lang="en-GB" sz="2200" b="1" dirty="0" err="1">
                <a:solidFill>
                  <a:schemeClr val="tx1"/>
                </a:solidFill>
              </a:rPr>
              <a:t>exercise+advice</a:t>
            </a:r>
            <a:r>
              <a:rPr lang="en-GB" sz="2200" b="1" dirty="0">
                <a:solidFill>
                  <a:schemeClr val="tx1"/>
                </a:solidFill>
              </a:rPr>
              <a:t>, </a:t>
            </a:r>
            <a:r>
              <a:rPr lang="en-GB" sz="2200" b="1" dirty="0" err="1">
                <a:solidFill>
                  <a:schemeClr val="tx1"/>
                </a:solidFill>
              </a:rPr>
              <a:t>grps</a:t>
            </a:r>
            <a:r>
              <a:rPr lang="en-GB" sz="2200" b="1" dirty="0">
                <a:solidFill>
                  <a:schemeClr val="tx1"/>
                </a:solidFill>
              </a:rPr>
              <a:t>, 2/</a:t>
            </a:r>
            <a:r>
              <a:rPr lang="en-GB" sz="2200" b="1" dirty="0" err="1">
                <a:solidFill>
                  <a:schemeClr val="tx1"/>
                </a:solidFill>
              </a:rPr>
              <a:t>wk</a:t>
            </a:r>
            <a:r>
              <a:rPr lang="en-GB" sz="2200" b="1" dirty="0">
                <a:solidFill>
                  <a:schemeClr val="tx1"/>
                </a:solidFill>
              </a:rPr>
              <a:t>, data</a:t>
            </a:r>
          </a:p>
          <a:p>
            <a:pPr marL="987425" lvl="2" indent="-323850">
              <a:buFont typeface="Wingdings" panose="05000000000000000000" pitchFamily="2" charset="2"/>
              <a:buChar char="ü"/>
            </a:pPr>
            <a:r>
              <a:rPr lang="en-GB" sz="2200" b="1" dirty="0">
                <a:solidFill>
                  <a:schemeClr val="tx1"/>
                </a:solidFill>
              </a:rPr>
              <a:t>training – QA</a:t>
            </a:r>
          </a:p>
          <a:p>
            <a:pPr marL="739775" lvl="2" indent="-342900">
              <a:buClr>
                <a:srgbClr val="00A0DB"/>
              </a:buClr>
              <a:buFont typeface="Wingdings" panose="05000000000000000000" pitchFamily="2" charset="2"/>
              <a:buChar char="ü"/>
            </a:pPr>
            <a:endParaRPr lang="en-GB" sz="3100" b="1" dirty="0">
              <a:solidFill>
                <a:schemeClr val="tx1"/>
              </a:solidFill>
            </a:endParaRPr>
          </a:p>
          <a:p>
            <a:pPr marL="179388" indent="-179388"/>
            <a:r>
              <a:rPr lang="en-GB" sz="2200" b="1" dirty="0">
                <a:solidFill>
                  <a:schemeClr val="tx1"/>
                </a:solidFill>
              </a:rPr>
              <a:t>12 sessions doesn’t fit with (arbitrary, non-evidenced) 1:3 </a:t>
            </a:r>
            <a:r>
              <a:rPr lang="en-GB" sz="2200" b="1" dirty="0" err="1">
                <a:solidFill>
                  <a:schemeClr val="tx1"/>
                </a:solidFill>
              </a:rPr>
              <a:t>f-u:Rx</a:t>
            </a:r>
            <a:r>
              <a:rPr lang="en-GB" sz="2200" b="1" dirty="0">
                <a:solidFill>
                  <a:schemeClr val="tx1"/>
                </a:solidFill>
              </a:rPr>
              <a:t> ratio</a:t>
            </a:r>
          </a:p>
          <a:p>
            <a:pPr marL="179388" indent="-179388"/>
            <a:r>
              <a:rPr lang="en-GB" sz="2200" b="1" dirty="0">
                <a:solidFill>
                  <a:schemeClr val="tx1"/>
                </a:solidFill>
              </a:rPr>
              <a:t>Local (non-evidenced) programme</a:t>
            </a:r>
          </a:p>
          <a:p>
            <a:pPr marL="179388" indent="-179388"/>
            <a:r>
              <a:rPr lang="en-GB" sz="2200" b="1" dirty="0">
                <a:solidFill>
                  <a:schemeClr val="tx1"/>
                </a:solidFill>
              </a:rPr>
              <a:t>Continual pressure to reduce sessions – changes evidence-base</a:t>
            </a:r>
          </a:p>
          <a:p>
            <a:pPr marL="179388" indent="-179388"/>
            <a:r>
              <a:rPr lang="en-GB" sz="2200" b="1" dirty="0">
                <a:solidFill>
                  <a:schemeClr val="tx1"/>
                </a:solidFill>
              </a:rPr>
              <a:t>No group tariff – treating group 10 people (~1.2 sessions)</a:t>
            </a:r>
          </a:p>
          <a:p>
            <a:pPr marL="179388" indent="-179388"/>
            <a:endParaRPr lang="en-GB" sz="2200" b="1" dirty="0">
              <a:solidFill>
                <a:schemeClr val="tx1"/>
              </a:solidFill>
            </a:endParaRPr>
          </a:p>
          <a:p>
            <a:pPr marL="179388" indent="-179388"/>
            <a:r>
              <a:rPr lang="en-GB" sz="2200" b="1" dirty="0">
                <a:solidFill>
                  <a:schemeClr val="tx1"/>
                </a:solidFill>
              </a:rPr>
              <a:t>Commercial Providers – programme “cost-ineffective”</a:t>
            </a:r>
          </a:p>
          <a:p>
            <a:pPr marL="179388" indent="-179388">
              <a:buNone/>
            </a:pPr>
            <a:endParaRPr lang="en-GB" sz="2200" b="1" dirty="0">
              <a:solidFill>
                <a:schemeClr val="tx1"/>
              </a:solidFill>
            </a:endParaRPr>
          </a:p>
          <a:p>
            <a:pPr marL="179388" indent="-179388"/>
            <a:r>
              <a:rPr lang="en-GB" sz="2200" b="1" dirty="0">
                <a:solidFill>
                  <a:schemeClr val="tx1"/>
                </a:solidFill>
              </a:rPr>
              <a:t>Data burden – time, effort, cost, capabilities, capacity</a:t>
            </a:r>
          </a:p>
          <a:p>
            <a:pPr marL="179388" indent="-179388"/>
            <a:endParaRPr lang="en-GB" sz="2200" b="1" dirty="0">
              <a:solidFill>
                <a:schemeClr val="tx1"/>
              </a:solidFill>
            </a:endParaRPr>
          </a:p>
          <a:p>
            <a:pPr marL="179388" indent="-179388"/>
            <a:r>
              <a:rPr lang="en-GB" sz="2200" b="1" dirty="0">
                <a:solidFill>
                  <a:schemeClr val="tx1"/>
                </a:solidFill>
              </a:rPr>
              <a:t>Staffing issues – high turnover, Band 4s - better value...just better!</a:t>
            </a:r>
          </a:p>
        </p:txBody>
      </p:sp>
    </p:spTree>
    <p:extLst>
      <p:ext uri="{BB962C8B-B14F-4D97-AF65-F5344CB8AC3E}">
        <p14:creationId xmlns:p14="http://schemas.microsoft.com/office/powerpoint/2010/main" val="411951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686C-1E45-49E9-B17A-3CC9C04C15DD}"/>
              </a:ext>
            </a:extLst>
          </p:cNvPr>
          <p:cNvSpPr>
            <a:spLocks noGrp="1"/>
          </p:cNvSpPr>
          <p:nvPr>
            <p:ph type="title"/>
          </p:nvPr>
        </p:nvSpPr>
        <p:spPr/>
        <p:txBody>
          <a:bodyPr/>
          <a:lstStyle/>
          <a:p>
            <a:pPr fontAlgn="base">
              <a:lnSpc>
                <a:spcPts val="4000"/>
              </a:lnSpc>
              <a:spcAft>
                <a:spcPct val="0"/>
              </a:spcAft>
            </a:pPr>
            <a:r>
              <a:rPr lang="en-US" sz="3400" b="1" dirty="0">
                <a:solidFill>
                  <a:srgbClr val="00A9CD"/>
                </a:solidFill>
                <a:latin typeface="Arial" panose="020B0604020202020204" pitchFamily="34" charset="0"/>
                <a:cs typeface="Arial" panose="020B0604020202020204" pitchFamily="34" charset="0"/>
              </a:rPr>
              <a:t>Possible routes:</a:t>
            </a:r>
            <a:br>
              <a:rPr lang="en-US" sz="3400" b="1" dirty="0">
                <a:solidFill>
                  <a:srgbClr val="00A9CD"/>
                </a:solidFill>
                <a:latin typeface="Arial" panose="020B0604020202020204" pitchFamily="34" charset="0"/>
                <a:cs typeface="Arial" panose="020B0604020202020204" pitchFamily="34" charset="0"/>
              </a:rPr>
            </a:br>
            <a:endParaRPr lang="en-GB" sz="3400" b="1" dirty="0">
              <a:solidFill>
                <a:srgbClr val="00A9CD"/>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617B46-295B-4C70-9006-2674AA01A1BD}"/>
              </a:ext>
            </a:extLst>
          </p:cNvPr>
          <p:cNvSpPr>
            <a:spLocks noGrp="1"/>
          </p:cNvSpPr>
          <p:nvPr>
            <p:ph idx="1"/>
          </p:nvPr>
        </p:nvSpPr>
        <p:spPr>
          <a:xfrm>
            <a:off x="467544" y="1124744"/>
            <a:ext cx="8352928" cy="4968552"/>
          </a:xfrm>
        </p:spPr>
        <p:txBody>
          <a:bodyPr>
            <a:normAutofit/>
          </a:bodyPr>
          <a:lstStyle/>
          <a:p>
            <a:pPr marL="182563" indent="-182563">
              <a:lnSpc>
                <a:spcPct val="200000"/>
              </a:lnSpc>
            </a:pPr>
            <a:r>
              <a:rPr lang="en-US" sz="2600" b="1" dirty="0">
                <a:solidFill>
                  <a:schemeClr val="bg2">
                    <a:lumMod val="90000"/>
                  </a:schemeClr>
                </a:solidFill>
              </a:rPr>
              <a:t>bottom up - front line clinicians</a:t>
            </a:r>
          </a:p>
          <a:p>
            <a:pPr marL="182563" indent="-182563">
              <a:lnSpc>
                <a:spcPct val="200000"/>
              </a:lnSpc>
            </a:pPr>
            <a:r>
              <a:rPr lang="en-US" sz="2600" b="1" dirty="0">
                <a:solidFill>
                  <a:srgbClr val="FF0000"/>
                </a:solidFill>
              </a:rPr>
              <a:t>CCGs / STPs</a:t>
            </a:r>
          </a:p>
          <a:p>
            <a:pPr marL="182563" indent="-182563">
              <a:lnSpc>
                <a:spcPct val="200000"/>
              </a:lnSpc>
            </a:pPr>
            <a:r>
              <a:rPr lang="en-US" sz="2600" b="1" dirty="0">
                <a:solidFill>
                  <a:schemeClr val="bg2">
                    <a:lumMod val="90000"/>
                  </a:schemeClr>
                </a:solidFill>
              </a:rPr>
              <a:t>other provider </a:t>
            </a:r>
            <a:r>
              <a:rPr lang="en-US" sz="2600" b="1" dirty="0" err="1">
                <a:solidFill>
                  <a:schemeClr val="bg2">
                    <a:lumMod val="90000"/>
                  </a:schemeClr>
                </a:solidFill>
              </a:rPr>
              <a:t>organisations</a:t>
            </a:r>
            <a:r>
              <a:rPr lang="en-US" sz="2600" b="1" dirty="0">
                <a:solidFill>
                  <a:schemeClr val="bg2">
                    <a:lumMod val="90000"/>
                  </a:schemeClr>
                </a:solidFill>
              </a:rPr>
              <a:t> – leisure/community </a:t>
            </a:r>
            <a:r>
              <a:rPr lang="en-US" sz="2600" b="1" dirty="0" err="1">
                <a:solidFill>
                  <a:schemeClr val="bg2">
                    <a:lumMod val="90000"/>
                  </a:schemeClr>
                </a:solidFill>
              </a:rPr>
              <a:t>centres</a:t>
            </a:r>
            <a:endParaRPr lang="en-US" sz="2600" b="1" dirty="0">
              <a:solidFill>
                <a:schemeClr val="bg2">
                  <a:lumMod val="90000"/>
                </a:schemeClr>
              </a:solidFill>
            </a:endParaRPr>
          </a:p>
          <a:p>
            <a:pPr marL="182563" indent="-182563">
              <a:lnSpc>
                <a:spcPct val="200000"/>
              </a:lnSpc>
            </a:pPr>
            <a:r>
              <a:rPr lang="en-US" sz="2600" b="1" dirty="0">
                <a:solidFill>
                  <a:schemeClr val="bg2">
                    <a:lumMod val="90000"/>
                  </a:schemeClr>
                </a:solidFill>
              </a:rPr>
              <a:t>improvement networks / AHSNs</a:t>
            </a:r>
          </a:p>
          <a:p>
            <a:pPr marL="182563" indent="-182563">
              <a:lnSpc>
                <a:spcPct val="200000"/>
              </a:lnSpc>
            </a:pPr>
            <a:r>
              <a:rPr lang="en-US" sz="2600" b="1" dirty="0">
                <a:solidFill>
                  <a:schemeClr val="bg2">
                    <a:lumMod val="90000"/>
                  </a:schemeClr>
                </a:solidFill>
              </a:rPr>
              <a:t>top down - policy, mandate</a:t>
            </a:r>
          </a:p>
        </p:txBody>
      </p:sp>
    </p:spTree>
    <p:extLst>
      <p:ext uri="{BB962C8B-B14F-4D97-AF65-F5344CB8AC3E}">
        <p14:creationId xmlns:p14="http://schemas.microsoft.com/office/powerpoint/2010/main" val="3710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0DE8-6590-462A-B175-5F5F66290F16}"/>
              </a:ext>
            </a:extLst>
          </p:cNvPr>
          <p:cNvSpPr>
            <a:spLocks noGrp="1"/>
          </p:cNvSpPr>
          <p:nvPr>
            <p:ph type="title"/>
          </p:nvPr>
        </p:nvSpPr>
        <p:spPr>
          <a:xfrm>
            <a:off x="317907" y="315155"/>
            <a:ext cx="7886700" cy="569714"/>
          </a:xfrm>
        </p:spPr>
        <p:txBody>
          <a:bodyPr>
            <a:noAutofit/>
          </a:bodyPr>
          <a:lstStyle/>
          <a:p>
            <a:r>
              <a:rPr lang="en-GB" sz="3600" b="1" dirty="0">
                <a:latin typeface="Arial" panose="020B0604020202020204" pitchFamily="34" charset="0"/>
                <a:cs typeface="Arial" panose="020B0604020202020204" pitchFamily="34" charset="0"/>
              </a:rPr>
              <a:t>The </a:t>
            </a:r>
            <a:r>
              <a:rPr lang="en-GB" sz="3600" b="1" dirty="0">
                <a:solidFill>
                  <a:schemeClr val="tx1">
                    <a:lumMod val="50000"/>
                  </a:schemeClr>
                </a:solidFill>
                <a:latin typeface="Arial" panose="020B0604020202020204" pitchFamily="34" charset="0"/>
                <a:cs typeface="Arial" panose="020B0604020202020204" pitchFamily="34" charset="0"/>
              </a:rPr>
              <a:t>(black)</a:t>
            </a:r>
            <a:r>
              <a:rPr lang="en-GB" sz="3600" b="1" dirty="0">
                <a:latin typeface="Arial" panose="020B0604020202020204" pitchFamily="34" charset="0"/>
                <a:cs typeface="Arial" panose="020B0604020202020204" pitchFamily="34" charset="0"/>
              </a:rPr>
              <a:t> art of Commissioning</a:t>
            </a:r>
          </a:p>
        </p:txBody>
      </p:sp>
      <p:sp>
        <p:nvSpPr>
          <p:cNvPr id="3" name="Content Placeholder 2">
            <a:extLst>
              <a:ext uri="{FF2B5EF4-FFF2-40B4-BE49-F238E27FC236}">
                <a16:creationId xmlns:a16="http://schemas.microsoft.com/office/drawing/2014/main" id="{DD398655-D3A2-4123-B883-028AFA2E51CC}"/>
              </a:ext>
            </a:extLst>
          </p:cNvPr>
          <p:cNvSpPr>
            <a:spLocks noGrp="1"/>
          </p:cNvSpPr>
          <p:nvPr>
            <p:ph idx="1"/>
          </p:nvPr>
        </p:nvSpPr>
        <p:spPr>
          <a:xfrm>
            <a:off x="359532" y="1244568"/>
            <a:ext cx="8424936" cy="4701558"/>
          </a:xfrm>
        </p:spPr>
        <p:txBody>
          <a:bodyPr>
            <a:normAutofit fontScale="92500" lnSpcReduction="10000"/>
          </a:bodyPr>
          <a:lstStyle/>
          <a:p>
            <a:pPr marL="0" lvl="1" indent="0" fontAlgn="auto">
              <a:spcAft>
                <a:spcPts val="0"/>
              </a:spcAft>
              <a:buNone/>
              <a:defRPr/>
            </a:pPr>
            <a:r>
              <a:rPr lang="en-GB" sz="2250" b="1" dirty="0"/>
              <a:t>Difficult to know who to speak to, interim</a:t>
            </a:r>
          </a:p>
          <a:p>
            <a:pPr marL="0" lvl="1" indent="0" fontAlgn="auto">
              <a:spcAft>
                <a:spcPts val="0"/>
              </a:spcAft>
              <a:defRPr/>
            </a:pPr>
            <a:endParaRPr lang="en-GB" altLang="en-US" sz="2250" b="1" dirty="0"/>
          </a:p>
          <a:p>
            <a:pPr marL="0" lvl="1" indent="0">
              <a:buNone/>
              <a:defRPr/>
            </a:pPr>
            <a:r>
              <a:rPr lang="en-GB" altLang="en-US" sz="2250" b="1" dirty="0"/>
              <a:t>Decision-making processes - </a:t>
            </a:r>
            <a:r>
              <a:rPr lang="en-GB" sz="2250" b="1" dirty="0"/>
              <a:t>varied, confusing, impenetrable</a:t>
            </a:r>
          </a:p>
          <a:p>
            <a:pPr marL="0" lvl="1" indent="0">
              <a:buNone/>
              <a:defRPr/>
            </a:pPr>
            <a:endParaRPr lang="en-GB" altLang="en-US" sz="2250" b="1" dirty="0"/>
          </a:p>
          <a:p>
            <a:pPr marL="0" lvl="1" indent="0">
              <a:buNone/>
              <a:defRPr/>
            </a:pPr>
            <a:r>
              <a:rPr lang="en-GB" altLang="en-US" sz="2250" b="1" dirty="0"/>
              <a:t>Understand commissioning </a:t>
            </a:r>
            <a:r>
              <a:rPr lang="en-GB" sz="2250" b="1" dirty="0"/>
              <a:t>models, priorities,</a:t>
            </a:r>
            <a:endParaRPr lang="en-GB" altLang="en-US" sz="2250" b="1" dirty="0"/>
          </a:p>
          <a:p>
            <a:pPr marL="403622" lvl="1"/>
            <a:r>
              <a:rPr lang="en-GB" sz="2400" b="1" dirty="0"/>
              <a:t>benefit statement</a:t>
            </a:r>
          </a:p>
          <a:p>
            <a:pPr marL="403622" lvl="1"/>
            <a:r>
              <a:rPr lang="en-GB" sz="2400" b="1" dirty="0"/>
              <a:t>costs</a:t>
            </a:r>
          </a:p>
          <a:p>
            <a:pPr marL="403622" lvl="1"/>
            <a:r>
              <a:rPr lang="en-GB" sz="2400" b="1" dirty="0"/>
              <a:t>savings - drugs, consultations, investigations, interventions, bed days</a:t>
            </a:r>
          </a:p>
          <a:p>
            <a:pPr marL="403622" lvl="1"/>
            <a:r>
              <a:rPr lang="en-GB" sz="2400" b="1" dirty="0"/>
              <a:t>what is required to implement and sustain</a:t>
            </a:r>
          </a:p>
          <a:p>
            <a:endParaRPr lang="en-GB" altLang="en-US" sz="1950" b="1" dirty="0"/>
          </a:p>
          <a:p>
            <a:endParaRPr lang="en-GB" altLang="en-US" sz="1950" b="1" dirty="0"/>
          </a:p>
          <a:p>
            <a:pPr marL="0" indent="0">
              <a:buNone/>
            </a:pPr>
            <a:r>
              <a:rPr lang="en-GB" altLang="en-US" sz="2250" b="1" dirty="0"/>
              <a:t>Be lucky! good timing in commission cycle</a:t>
            </a:r>
          </a:p>
          <a:p>
            <a:endParaRPr lang="en-GB" b="1" dirty="0"/>
          </a:p>
        </p:txBody>
      </p:sp>
    </p:spTree>
    <p:extLst>
      <p:ext uri="{BB962C8B-B14F-4D97-AF65-F5344CB8AC3E}">
        <p14:creationId xmlns:p14="http://schemas.microsoft.com/office/powerpoint/2010/main" val="1872832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6344" y="836712"/>
            <a:ext cx="8229600" cy="1224136"/>
          </a:xfrm>
        </p:spPr>
        <p:txBody>
          <a:bodyPr>
            <a:normAutofit/>
          </a:bodyPr>
          <a:lstStyle/>
          <a:p>
            <a:pPr algn="l" fontAlgn="base">
              <a:lnSpc>
                <a:spcPts val="4000"/>
              </a:lnSpc>
              <a:spcAft>
                <a:spcPct val="0"/>
              </a:spcAft>
            </a:pPr>
            <a:r>
              <a:rPr lang="en-GB" sz="3400" b="1" dirty="0">
                <a:solidFill>
                  <a:srgbClr val="00A9CD"/>
                </a:solidFill>
                <a:latin typeface="Arial" panose="020B0604020202020204" pitchFamily="34" charset="0"/>
                <a:cs typeface="Arial" panose="020B0604020202020204" pitchFamily="34" charset="0"/>
              </a:rPr>
              <a:t>Cost of implementing ESCAPE-pain per participant:</a:t>
            </a:r>
          </a:p>
        </p:txBody>
      </p:sp>
      <p:sp>
        <p:nvSpPr>
          <p:cNvPr id="3" name="TextBox 2">
            <a:extLst>
              <a:ext uri="{FF2B5EF4-FFF2-40B4-BE49-F238E27FC236}">
                <a16:creationId xmlns:a16="http://schemas.microsoft.com/office/drawing/2014/main" id="{82FB0D59-262C-46AD-928D-E5B3C216D4D3}"/>
              </a:ext>
            </a:extLst>
          </p:cNvPr>
          <p:cNvSpPr txBox="1"/>
          <p:nvPr/>
        </p:nvSpPr>
        <p:spPr>
          <a:xfrm>
            <a:off x="1259632" y="2079919"/>
            <a:ext cx="5904656" cy="3890489"/>
          </a:xfrm>
          <a:prstGeom prst="rect">
            <a:avLst/>
          </a:prstGeom>
          <a:noFill/>
        </p:spPr>
        <p:txBody>
          <a:bodyPr wrap="square" rtlCol="0">
            <a:spAutoFit/>
          </a:bodyPr>
          <a:lstStyle/>
          <a:p>
            <a:pPr>
              <a:lnSpc>
                <a:spcPct val="150000"/>
              </a:lnSpc>
            </a:pPr>
            <a:r>
              <a:rPr lang="en-GB" sz="2800" b="1" dirty="0"/>
              <a:t>Band 7 physio 					~ £163</a:t>
            </a:r>
          </a:p>
          <a:p>
            <a:pPr>
              <a:lnSpc>
                <a:spcPct val="150000"/>
              </a:lnSpc>
            </a:pPr>
            <a:r>
              <a:rPr lang="en-GB" sz="2800" b="1" dirty="0"/>
              <a:t>Band 6 physio					~ £105</a:t>
            </a:r>
          </a:p>
          <a:p>
            <a:pPr>
              <a:lnSpc>
                <a:spcPct val="150000"/>
              </a:lnSpc>
            </a:pPr>
            <a:r>
              <a:rPr lang="en-GB" sz="2800" b="1" dirty="0"/>
              <a:t>B4 rehab assist + Band 6		~ £190</a:t>
            </a:r>
          </a:p>
          <a:p>
            <a:pPr>
              <a:lnSpc>
                <a:spcPct val="150000"/>
              </a:lnSpc>
            </a:pPr>
            <a:r>
              <a:rPr lang="en-GB" sz="2800" b="1" dirty="0"/>
              <a:t>Band 4 + Band 5				~ £172</a:t>
            </a:r>
          </a:p>
          <a:p>
            <a:pPr>
              <a:lnSpc>
                <a:spcPct val="150000"/>
              </a:lnSpc>
            </a:pPr>
            <a:r>
              <a:rPr lang="en-GB" sz="2800" b="1" dirty="0"/>
              <a:t>Band 4							~ £95</a:t>
            </a:r>
          </a:p>
          <a:p>
            <a:pPr>
              <a:lnSpc>
                <a:spcPct val="150000"/>
              </a:lnSpc>
            </a:pPr>
            <a:r>
              <a:rPr lang="en-GB" sz="2800" b="1" dirty="0"/>
              <a:t>Exercise Professional			~ £45</a:t>
            </a:r>
          </a:p>
        </p:txBody>
      </p:sp>
    </p:spTree>
    <p:extLst>
      <p:ext uri="{BB962C8B-B14F-4D97-AF65-F5344CB8AC3E}">
        <p14:creationId xmlns:p14="http://schemas.microsoft.com/office/powerpoint/2010/main" val="4137952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890591910"/>
              </p:ext>
            </p:extLst>
          </p:nvPr>
        </p:nvGraphicFramePr>
        <p:xfrm>
          <a:off x="286396" y="1590096"/>
          <a:ext cx="8262984" cy="4351430"/>
        </p:xfrm>
        <a:graphic>
          <a:graphicData uri="http://schemas.openxmlformats.org/drawingml/2006/table">
            <a:tbl>
              <a:tblPr firstRow="1" bandRow="1">
                <a:tableStyleId>{5A111915-BE36-4E01-A7E5-04B1672EAD32}</a:tableStyleId>
              </a:tblPr>
              <a:tblGrid>
                <a:gridCol w="3784827">
                  <a:extLst>
                    <a:ext uri="{9D8B030D-6E8A-4147-A177-3AD203B41FA5}">
                      <a16:colId xmlns:a16="http://schemas.microsoft.com/office/drawing/2014/main" val="20000"/>
                    </a:ext>
                  </a:extLst>
                </a:gridCol>
                <a:gridCol w="2715877">
                  <a:extLst>
                    <a:ext uri="{9D8B030D-6E8A-4147-A177-3AD203B41FA5}">
                      <a16:colId xmlns:a16="http://schemas.microsoft.com/office/drawing/2014/main" val="20001"/>
                    </a:ext>
                  </a:extLst>
                </a:gridCol>
                <a:gridCol w="1762280">
                  <a:extLst>
                    <a:ext uri="{9D8B030D-6E8A-4147-A177-3AD203B41FA5}">
                      <a16:colId xmlns:a16="http://schemas.microsoft.com/office/drawing/2014/main" val="20002"/>
                    </a:ext>
                  </a:extLst>
                </a:gridCol>
              </a:tblGrid>
              <a:tr h="499632">
                <a:tc gridSpan="2">
                  <a:txBody>
                    <a:bodyPr/>
                    <a:lstStyle/>
                    <a:p>
                      <a:r>
                        <a:rPr lang="en-GB" sz="2400" dirty="0">
                          <a:solidFill>
                            <a:schemeClr val="bg1"/>
                          </a:solidFill>
                          <a:highlight>
                            <a:srgbClr val="88C75F"/>
                          </a:highlight>
                          <a:latin typeface="+mn-lt"/>
                          <a:ea typeface="+mn-ea"/>
                          <a:cs typeface="Arial" panose="020B0604020202020204" pitchFamily="34" charset="0"/>
                        </a:rPr>
                        <a:t>Potential</a:t>
                      </a:r>
                      <a:r>
                        <a:rPr lang="en-GB" sz="2400" dirty="0">
                          <a:solidFill>
                            <a:srgbClr val="FFFF00"/>
                          </a:solidFill>
                          <a:highlight>
                            <a:srgbClr val="88C75F"/>
                          </a:highlight>
                          <a:latin typeface="+mn-lt"/>
                          <a:ea typeface="+mn-ea"/>
                          <a:cs typeface="Arial" panose="020B0604020202020204" pitchFamily="34" charset="0"/>
                        </a:rPr>
                        <a:t> </a:t>
                      </a:r>
                      <a:r>
                        <a:rPr lang="en-GB" sz="2400" dirty="0">
                          <a:solidFill>
                            <a:schemeClr val="bg1"/>
                          </a:solidFill>
                          <a:highlight>
                            <a:srgbClr val="88C75F"/>
                          </a:highlight>
                          <a:latin typeface="+mn-lt"/>
                          <a:ea typeface="+mn-ea"/>
                          <a:cs typeface="Arial" panose="020B0604020202020204" pitchFamily="34" charset="0"/>
                        </a:rPr>
                        <a:t>savings</a:t>
                      </a:r>
                      <a:endParaRPr lang="en-US" sz="2400" dirty="0">
                        <a:solidFill>
                          <a:schemeClr val="bg1"/>
                        </a:solidFill>
                        <a:highlight>
                          <a:srgbClr val="88C75F"/>
                        </a:highlight>
                      </a:endParaRPr>
                    </a:p>
                  </a:txBody>
                  <a:tcPr marL="68580" marR="68580" marT="34290" marB="34290" anchor="ctr">
                    <a:solidFill>
                      <a:srgbClr val="88C75F"/>
                    </a:solidFill>
                  </a:tcPr>
                </a:tc>
                <a:tc hMerge="1">
                  <a:txBody>
                    <a:bodyPr/>
                    <a:lstStyle/>
                    <a:p>
                      <a:endParaRPr lang="en-US" sz="1200" dirty="0">
                        <a:highlight>
                          <a:srgbClr val="88C75F"/>
                        </a:highlight>
                      </a:endParaRPr>
                    </a:p>
                  </a:txBody>
                  <a:tcPr>
                    <a:solidFill>
                      <a:srgbClr val="88C75F"/>
                    </a:solidFill>
                  </a:tcPr>
                </a:tc>
                <a:tc>
                  <a:txBody>
                    <a:bodyPr/>
                    <a:lstStyle/>
                    <a:p>
                      <a:pPr algn="ctr"/>
                      <a:r>
                        <a:rPr lang="en-US" sz="1400" dirty="0">
                          <a:solidFill>
                            <a:schemeClr val="bg1"/>
                          </a:solidFill>
                          <a:highlight>
                            <a:srgbClr val="88C75F"/>
                          </a:highlight>
                        </a:rPr>
                        <a:t>/ 1000 participants</a:t>
                      </a:r>
                    </a:p>
                  </a:txBody>
                  <a:tcPr marL="68580" marR="68580" marT="34290" marB="34290" anchor="ctr">
                    <a:solidFill>
                      <a:srgbClr val="88C75F"/>
                    </a:solidFill>
                  </a:tcPr>
                </a:tc>
                <a:extLst>
                  <a:ext uri="{0D108BD9-81ED-4DB2-BD59-A6C34878D82A}">
                    <a16:rowId xmlns:a16="http://schemas.microsoft.com/office/drawing/2014/main" val="10000"/>
                  </a:ext>
                </a:extLst>
              </a:tr>
              <a:tr h="857138">
                <a:tc>
                  <a:txBody>
                    <a:bodyPr/>
                    <a:lstStyle/>
                    <a:p>
                      <a:pPr algn="r"/>
                      <a:r>
                        <a:rPr lang="en-US" sz="1600" b="1" dirty="0"/>
                        <a:t>Physiotherapy</a:t>
                      </a:r>
                    </a:p>
                  </a:txBody>
                  <a:tcPr marL="68580" marR="68580" marT="34290" marB="34290" anchor="ctr"/>
                </a:tc>
                <a:tc>
                  <a:txBody>
                    <a:bodyPr/>
                    <a:lstStyle/>
                    <a:p>
                      <a:pPr algn="ctr"/>
                      <a:r>
                        <a:rPr lang="en-US" sz="1600" i="1" dirty="0">
                          <a:solidFill>
                            <a:schemeClr val="tx1"/>
                          </a:solidFill>
                        </a:rPr>
                        <a:t>£87.58 / person /annum</a:t>
                      </a:r>
                    </a:p>
                  </a:txBody>
                  <a:tcPr marL="68580" marR="68580" marT="34290" marB="34290" anchor="ctr"/>
                </a:tc>
                <a:tc>
                  <a:txBody>
                    <a:bodyPr/>
                    <a:lstStyle/>
                    <a:p>
                      <a:pPr algn="ctr"/>
                      <a:r>
                        <a:rPr lang="en-US" sz="1600" b="1" dirty="0">
                          <a:solidFill>
                            <a:schemeClr val="tx1"/>
                          </a:solidFill>
                        </a:rPr>
                        <a:t>£87,580</a:t>
                      </a:r>
                    </a:p>
                  </a:txBody>
                  <a:tcPr marL="68580" marR="68580" marT="34290" marB="34290" anchor="ctr"/>
                </a:tc>
                <a:extLst>
                  <a:ext uri="{0D108BD9-81ED-4DB2-BD59-A6C34878D82A}">
                    <a16:rowId xmlns:a16="http://schemas.microsoft.com/office/drawing/2014/main" val="10001"/>
                  </a:ext>
                </a:extLst>
              </a:tr>
              <a:tr h="282047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1" dirty="0"/>
                        <a:t>Medication</a:t>
                      </a:r>
                    </a:p>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dirty="0"/>
                    </a:p>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dirty="0"/>
                    </a:p>
                    <a:p>
                      <a:pPr marL="0" marR="0" indent="0" algn="r" defTabSz="914400" rtl="0" eaLnBrk="1" fontAlgn="auto" latinLnBrk="0" hangingPunct="1">
                        <a:lnSpc>
                          <a:spcPct val="100000"/>
                        </a:lnSpc>
                        <a:spcBef>
                          <a:spcPts val="0"/>
                        </a:spcBef>
                        <a:spcAft>
                          <a:spcPts val="0"/>
                        </a:spcAft>
                        <a:buClrTx/>
                        <a:buSzTx/>
                        <a:buFontTx/>
                        <a:buNone/>
                        <a:tabLst/>
                        <a:defRPr/>
                      </a:pPr>
                      <a:r>
                        <a:rPr lang="en-US" sz="1600" b="1" dirty="0"/>
                        <a:t>Community based care</a:t>
                      </a:r>
                    </a:p>
                    <a:p>
                      <a:pPr marL="0" marR="0" indent="0" algn="r" defTabSz="914400" rtl="0" eaLnBrk="1" fontAlgn="auto" latinLnBrk="0" hangingPunct="1">
                        <a:lnSpc>
                          <a:spcPct val="100000"/>
                        </a:lnSpc>
                        <a:spcBef>
                          <a:spcPts val="0"/>
                        </a:spcBef>
                        <a:spcAft>
                          <a:spcPts val="0"/>
                        </a:spcAft>
                        <a:buClrTx/>
                        <a:buSzTx/>
                        <a:buFontTx/>
                        <a:buNone/>
                        <a:tabLst/>
                        <a:defRPr/>
                      </a:pPr>
                      <a:r>
                        <a:rPr lang="en-US" sz="1600" b="1" dirty="0"/>
                        <a:t>(GP,</a:t>
                      </a:r>
                      <a:r>
                        <a:rPr lang="en-US" sz="1600" b="1" baseline="0" dirty="0"/>
                        <a:t> district nurse, social care)</a:t>
                      </a:r>
                    </a:p>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baseline="0" dirty="0"/>
                    </a:p>
                    <a:p>
                      <a:pPr marL="0" marR="0" indent="0" algn="r" defTabSz="914400" rtl="0" eaLnBrk="1" fontAlgn="auto" latinLnBrk="0" hangingPunct="1">
                        <a:lnSpc>
                          <a:spcPct val="100000"/>
                        </a:lnSpc>
                        <a:spcBef>
                          <a:spcPts val="0"/>
                        </a:spcBef>
                        <a:spcAft>
                          <a:spcPts val="0"/>
                        </a:spcAft>
                        <a:buClrTx/>
                        <a:buSzTx/>
                        <a:buFontTx/>
                        <a:buNone/>
                        <a:tabLst/>
                        <a:defRPr/>
                      </a:pPr>
                      <a:endParaRPr lang="en-US" sz="1600" b="1" dirty="0"/>
                    </a:p>
                    <a:p>
                      <a:pPr marL="0" marR="0" indent="0" algn="r" defTabSz="914400" rtl="0" eaLnBrk="1" fontAlgn="auto" latinLnBrk="0" hangingPunct="1">
                        <a:lnSpc>
                          <a:spcPct val="100000"/>
                        </a:lnSpc>
                        <a:spcBef>
                          <a:spcPts val="0"/>
                        </a:spcBef>
                        <a:spcAft>
                          <a:spcPts val="0"/>
                        </a:spcAft>
                        <a:buClrTx/>
                        <a:buSzTx/>
                        <a:buFontTx/>
                        <a:buNone/>
                        <a:tabLst/>
                        <a:defRPr/>
                      </a:pPr>
                      <a:r>
                        <a:rPr lang="en-US" sz="1600" b="1" dirty="0"/>
                        <a:t>Total</a:t>
                      </a:r>
                      <a:r>
                        <a:rPr lang="en-US" sz="1600" b="1" baseline="0" dirty="0"/>
                        <a:t> health &amp; social care utilization</a:t>
                      </a:r>
                    </a:p>
                    <a:p>
                      <a:pPr marL="898525" marR="0" indent="-180975" algn="l" defTabSz="914400" rtl="0" eaLnBrk="1" fontAlgn="auto" latinLnBrk="0" hangingPunct="1">
                        <a:lnSpc>
                          <a:spcPct val="100000"/>
                        </a:lnSpc>
                        <a:spcBef>
                          <a:spcPts val="0"/>
                        </a:spcBef>
                        <a:spcAft>
                          <a:spcPts val="0"/>
                        </a:spcAft>
                        <a:buClrTx/>
                        <a:buSzTx/>
                        <a:buFontTx/>
                        <a:buChar char="-"/>
                        <a:tabLst/>
                        <a:defRPr/>
                      </a:pPr>
                      <a:r>
                        <a:rPr lang="en-US" sz="1600" b="1" i="1" baseline="0" dirty="0"/>
                        <a:t>less bed days, </a:t>
                      </a:r>
                    </a:p>
                    <a:p>
                      <a:pPr marL="898525" marR="0" indent="-180975" algn="l" defTabSz="914400" rtl="0" eaLnBrk="1" fontAlgn="auto" latinLnBrk="0" hangingPunct="1">
                        <a:lnSpc>
                          <a:spcPct val="100000"/>
                        </a:lnSpc>
                        <a:spcBef>
                          <a:spcPts val="0"/>
                        </a:spcBef>
                        <a:spcAft>
                          <a:spcPts val="0"/>
                        </a:spcAft>
                        <a:buClrTx/>
                        <a:buSzTx/>
                        <a:buFontTx/>
                        <a:buChar char="-"/>
                        <a:tabLst/>
                        <a:defRPr/>
                      </a:pPr>
                      <a:r>
                        <a:rPr lang="en-US" sz="1600" b="1" i="1" baseline="0" dirty="0"/>
                        <a:t>fewer GP consultations (investigations, medication, interventions)</a:t>
                      </a:r>
                      <a:endParaRPr lang="en-US" sz="1600" b="1" i="1" dirty="0"/>
                    </a:p>
                  </a:txBody>
                  <a:tcPr marL="68580" marR="68580" marT="34290" marB="34290"/>
                </a:tc>
                <a:tc>
                  <a:txBody>
                    <a:bodyPr/>
                    <a:lstStyle/>
                    <a:p>
                      <a:pPr algn="ctr"/>
                      <a:r>
                        <a:rPr lang="en-US" sz="1600" i="1" dirty="0">
                          <a:solidFill>
                            <a:schemeClr val="tx1"/>
                          </a:solidFill>
                        </a:rPr>
                        <a:t>£21.64 </a:t>
                      </a:r>
                      <a:r>
                        <a:rPr lang="en-US" sz="1600" i="1" baseline="0" dirty="0">
                          <a:solidFill>
                            <a:schemeClr val="tx1"/>
                          </a:solidFill>
                        </a:rPr>
                        <a:t>/ person / annum</a:t>
                      </a:r>
                    </a:p>
                    <a:p>
                      <a:pPr algn="ctr"/>
                      <a:endParaRPr lang="en-US" sz="1600" i="1" baseline="0" dirty="0">
                        <a:solidFill>
                          <a:schemeClr val="tx1"/>
                        </a:solidFill>
                      </a:endParaRPr>
                    </a:p>
                    <a:p>
                      <a:pPr algn="ctr"/>
                      <a:endParaRPr lang="en-US" sz="1600" i="1" baseline="0"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rPr>
                        <a:t>£63.55 </a:t>
                      </a:r>
                      <a:r>
                        <a:rPr lang="en-US" sz="1600" i="1" baseline="0" dirty="0">
                          <a:solidFill>
                            <a:schemeClr val="tx1"/>
                          </a:solidFill>
                        </a:rPr>
                        <a:t>/ person / annum</a:t>
                      </a:r>
                      <a:endParaRPr lang="en-US" sz="1600" i="1"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i="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i="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rPr>
                        <a:t>£1,511.79/person/2.5 </a:t>
                      </a:r>
                      <a:r>
                        <a:rPr lang="en-US" sz="1600" i="1" dirty="0" err="1">
                          <a:solidFill>
                            <a:schemeClr val="tx1"/>
                          </a:solidFill>
                        </a:rPr>
                        <a:t>yrs</a:t>
                      </a:r>
                      <a:endParaRPr lang="en-US" sz="1600" i="1" dirty="0">
                        <a:solidFill>
                          <a:schemeClr val="tx1"/>
                        </a:solidFill>
                      </a:endParaRPr>
                    </a:p>
                  </a:txBody>
                  <a:tcPr marL="68580" marR="68580" marT="34290" marB="34290"/>
                </a:tc>
                <a:tc>
                  <a:txBody>
                    <a:bodyPr/>
                    <a:lstStyle/>
                    <a:p>
                      <a:pPr algn="ctr"/>
                      <a:r>
                        <a:rPr lang="en-US" sz="1600" b="1" dirty="0">
                          <a:solidFill>
                            <a:schemeClr val="tx1"/>
                          </a:solidFill>
                        </a:rPr>
                        <a:t>£21,640</a:t>
                      </a:r>
                    </a:p>
                    <a:p>
                      <a:pPr algn="ctr"/>
                      <a:endParaRPr lang="en-US" sz="1600" b="1" dirty="0">
                        <a:solidFill>
                          <a:schemeClr val="tx1"/>
                        </a:solidFill>
                      </a:endParaRPr>
                    </a:p>
                    <a:p>
                      <a:pPr algn="ctr"/>
                      <a:endParaRPr lang="en-US" sz="1600" b="1" dirty="0">
                        <a:solidFill>
                          <a:schemeClr val="tx1"/>
                        </a:solidFill>
                      </a:endParaRPr>
                    </a:p>
                    <a:p>
                      <a:pPr algn="ctr"/>
                      <a:endParaRPr lang="en-US" sz="1600"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£63,550</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£1,511,790</a:t>
                      </a:r>
                    </a:p>
                  </a:txBody>
                  <a:tcPr marL="68580" marR="68580" marT="34290" marB="34290"/>
                </a:tc>
                <a:extLst>
                  <a:ext uri="{0D108BD9-81ED-4DB2-BD59-A6C34878D82A}">
                    <a16:rowId xmlns:a16="http://schemas.microsoft.com/office/drawing/2014/main" val="10002"/>
                  </a:ext>
                </a:extLst>
              </a:tr>
            </a:tbl>
          </a:graphicData>
        </a:graphic>
      </p:graphicFrame>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953749" y="1154028"/>
              <a:ext cx="5265" cy="20655"/>
            </p14:xfrm>
          </p:contentPart>
        </mc:Choice>
        <mc:Fallback xmlns="">
          <p:pic>
            <p:nvPicPr>
              <p:cNvPr id="4" name="Ink 3"/>
              <p:cNvPicPr/>
              <p:nvPr/>
            </p:nvPicPr>
            <p:blipFill>
              <a:blip r:embed="rId4"/>
              <a:stretch>
                <a:fillRect/>
              </a:stretch>
            </p:blipFill>
            <p:spPr>
              <a:xfrm>
                <a:off x="5949537" y="1149755"/>
                <a:ext cx="13689" cy="29202"/>
              </a:xfrm>
              <a:prstGeom prst="rect">
                <a:avLst/>
              </a:prstGeom>
            </p:spPr>
          </p:pic>
        </mc:Fallback>
      </mc:AlternateContent>
      <p:sp>
        <p:nvSpPr>
          <p:cNvPr id="2" name="TextBox 1">
            <a:extLst>
              <a:ext uri="{FF2B5EF4-FFF2-40B4-BE49-F238E27FC236}">
                <a16:creationId xmlns:a16="http://schemas.microsoft.com/office/drawing/2014/main" id="{291E9A40-4897-4D3F-A26C-8577F852A88A}"/>
              </a:ext>
            </a:extLst>
          </p:cNvPr>
          <p:cNvSpPr txBox="1"/>
          <p:nvPr/>
        </p:nvSpPr>
        <p:spPr>
          <a:xfrm>
            <a:off x="6979926" y="6169144"/>
            <a:ext cx="1566174" cy="300082"/>
          </a:xfrm>
          <a:prstGeom prst="rect">
            <a:avLst/>
          </a:prstGeom>
          <a:noFill/>
        </p:spPr>
        <p:txBody>
          <a:bodyPr wrap="square" rtlCol="0">
            <a:spAutoFit/>
          </a:bodyPr>
          <a:lstStyle/>
          <a:p>
            <a:r>
              <a:rPr lang="en-GB" sz="1350" dirty="0"/>
              <a:t>2017 prices</a:t>
            </a:r>
          </a:p>
        </p:txBody>
      </p:sp>
      <p:sp>
        <p:nvSpPr>
          <p:cNvPr id="5" name="Title 1">
            <a:extLst>
              <a:ext uri="{FF2B5EF4-FFF2-40B4-BE49-F238E27FC236}">
                <a16:creationId xmlns:a16="http://schemas.microsoft.com/office/drawing/2014/main" id="{F59F1436-E987-440C-A65F-07B9B5181976}"/>
              </a:ext>
            </a:extLst>
          </p:cNvPr>
          <p:cNvSpPr txBox="1">
            <a:spLocks/>
          </p:cNvSpPr>
          <p:nvPr/>
        </p:nvSpPr>
        <p:spPr>
          <a:xfrm>
            <a:off x="1581463" y="723507"/>
            <a:ext cx="6172200" cy="324037"/>
          </a:xfrm>
          <a:prstGeom prst="rect">
            <a:avLst/>
          </a:prstGeom>
        </p:spPr>
        <p:txBody>
          <a:bodyPr vert="horz" lIns="68580" tIns="34290" rIns="68580" bIns="34290" rtlCol="0" anchor="ctr">
            <a:noAutofit/>
          </a:bodyPr>
          <a:lstStyle>
            <a:lvl1pPr algn="ctr" defTabSz="685698" rtl="0" eaLnBrk="1" latinLnBrk="0" hangingPunct="1">
              <a:spcBef>
                <a:spcPct val="0"/>
              </a:spcBef>
              <a:buNone/>
              <a:defRPr sz="3300" kern="1200">
                <a:solidFill>
                  <a:schemeClr val="tx1"/>
                </a:solidFill>
                <a:latin typeface="+mj-lt"/>
                <a:ea typeface="+mj-ea"/>
                <a:cs typeface="+mj-cs"/>
              </a:defRPr>
            </a:lvl1pPr>
          </a:lstStyle>
          <a:p>
            <a:pPr algn="l" fontAlgn="base">
              <a:lnSpc>
                <a:spcPts val="3000"/>
              </a:lnSpc>
              <a:spcAft>
                <a:spcPct val="0"/>
              </a:spcAft>
            </a:pPr>
            <a:r>
              <a:rPr lang="en-GB" sz="2550" b="1" dirty="0">
                <a:solidFill>
                  <a:srgbClr val="00A9CD"/>
                </a:solidFill>
              </a:rPr>
              <a:t>Reduction in healthcare utilisation</a:t>
            </a:r>
          </a:p>
        </p:txBody>
      </p:sp>
    </p:spTree>
    <p:extLst>
      <p:ext uri="{BB962C8B-B14F-4D97-AF65-F5344CB8AC3E}">
        <p14:creationId xmlns:p14="http://schemas.microsoft.com/office/powerpoint/2010/main" val="3245896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195E04-FCD2-4EBD-88A9-F4B3953C55EC}"/>
              </a:ext>
            </a:extLst>
          </p:cNvPr>
          <p:cNvGraphicFramePr>
            <a:graphicFrameLocks noGrp="1"/>
          </p:cNvGraphicFramePr>
          <p:nvPr>
            <p:extLst>
              <p:ext uri="{D42A27DB-BD31-4B8C-83A1-F6EECF244321}">
                <p14:modId xmlns:p14="http://schemas.microsoft.com/office/powerpoint/2010/main" val="3230333919"/>
              </p:ext>
            </p:extLst>
          </p:nvPr>
        </p:nvGraphicFramePr>
        <p:xfrm>
          <a:off x="1882426" y="1550943"/>
          <a:ext cx="4957892" cy="4048869"/>
        </p:xfrm>
        <a:graphic>
          <a:graphicData uri="http://schemas.openxmlformats.org/drawingml/2006/table">
            <a:tbl>
              <a:tblPr firstRow="1" firstCol="1" bandRow="1">
                <a:tableStyleId>{69012ECD-51FC-41F1-AA8D-1B2483CD663E}</a:tableStyleId>
              </a:tblPr>
              <a:tblGrid>
                <a:gridCol w="3682859">
                  <a:extLst>
                    <a:ext uri="{9D8B030D-6E8A-4147-A177-3AD203B41FA5}">
                      <a16:colId xmlns:a16="http://schemas.microsoft.com/office/drawing/2014/main" val="20000"/>
                    </a:ext>
                  </a:extLst>
                </a:gridCol>
                <a:gridCol w="1275033">
                  <a:extLst>
                    <a:ext uri="{9D8B030D-6E8A-4147-A177-3AD203B41FA5}">
                      <a16:colId xmlns:a16="http://schemas.microsoft.com/office/drawing/2014/main" val="1742064300"/>
                    </a:ext>
                  </a:extLst>
                </a:gridCol>
              </a:tblGrid>
              <a:tr h="630222">
                <a:tc>
                  <a:txBody>
                    <a:bodyPr/>
                    <a:lstStyle/>
                    <a:p>
                      <a:pPr marL="0" marR="0" algn="ctr">
                        <a:lnSpc>
                          <a:spcPct val="115000"/>
                        </a:lnSpc>
                        <a:spcBef>
                          <a:spcPts val="0"/>
                        </a:spcBef>
                        <a:spcAft>
                          <a:spcPts val="0"/>
                        </a:spcAft>
                      </a:pPr>
                      <a:r>
                        <a:rPr lang="en-GB" sz="1400" b="1" kern="1200" dirty="0">
                          <a:solidFill>
                            <a:schemeClr val="bg1"/>
                          </a:solidFill>
                          <a:effectLst/>
                          <a:latin typeface="+mn-lt"/>
                          <a:ea typeface="+mn-ea"/>
                          <a:cs typeface="+mn-cs"/>
                        </a:rPr>
                        <a:t>Reduction in average number of</a:t>
                      </a:r>
                    </a:p>
                    <a:p>
                      <a:pPr marL="0" marR="0" lvl="0" indent="0" algn="ctr" defTabSz="685698" rtl="0" eaLnBrk="1" fontAlgn="auto" latinLnBrk="0" hangingPunct="1">
                        <a:lnSpc>
                          <a:spcPct val="115000"/>
                        </a:lnSpc>
                        <a:spcBef>
                          <a:spcPts val="0"/>
                        </a:spcBef>
                        <a:spcAft>
                          <a:spcPts val="0"/>
                        </a:spcAft>
                        <a:buClrTx/>
                        <a:buSzTx/>
                        <a:buFontTx/>
                        <a:buNone/>
                        <a:tabLst/>
                        <a:defRPr/>
                      </a:pPr>
                      <a:r>
                        <a:rPr lang="en-GB" sz="1400" b="1" kern="1200" dirty="0">
                          <a:solidFill>
                            <a:schemeClr val="bg1"/>
                          </a:solidFill>
                          <a:effectLst/>
                          <a:latin typeface="+mn-lt"/>
                          <a:ea typeface="+mn-ea"/>
                          <a:cs typeface="+mn-cs"/>
                        </a:rPr>
                        <a:t>knee pain-related…</a:t>
                      </a:r>
                    </a:p>
                  </a:txBody>
                  <a:tcPr marL="51435" marR="51435" marT="0" marB="0" anchor="ctr">
                    <a:lnL w="9525" cap="flat" cmpd="sng" algn="ctr">
                      <a:noFill/>
                      <a:prstDash val="solid"/>
                    </a:lnL>
                    <a:lnR>
                      <a:noFill/>
                    </a:lnR>
                    <a:lnT w="9525" cap="flat" cmpd="sng" algn="ctr">
                      <a:noFill/>
                      <a:prstDash val="solid"/>
                    </a:lnT>
                    <a:lnB>
                      <a:noFill/>
                    </a:lnB>
                    <a:lnTlToBr w="12700" cmpd="sng">
                      <a:noFill/>
                      <a:prstDash val="solid"/>
                    </a:lnTlToBr>
                    <a:lnBlToTr w="12700" cmpd="sng">
                      <a:noFill/>
                      <a:prstDash val="solid"/>
                    </a:lnBlToTr>
                    <a:solidFill>
                      <a:schemeClr val="accent3"/>
                    </a:solidFill>
                  </a:tcPr>
                </a:tc>
                <a:tc>
                  <a:txBody>
                    <a:bodyPr/>
                    <a:lstStyle/>
                    <a:p>
                      <a:pPr algn="ctr"/>
                      <a:r>
                        <a:rPr lang="en-GB" sz="1400" b="1" kern="1200" dirty="0">
                          <a:solidFill>
                            <a:schemeClr val="bg1"/>
                          </a:solidFill>
                          <a:effectLst/>
                          <a:latin typeface="+mn-lt"/>
                          <a:ea typeface="+mn-ea"/>
                          <a:cs typeface="+mn-cs"/>
                        </a:rPr>
                        <a:t>Extrapolated to 1000 pts</a:t>
                      </a:r>
                    </a:p>
                  </a:txBody>
                  <a:tcPr marL="51435" marR="51435" marT="0" marB="0" anchor="b">
                    <a:lnL>
                      <a:noFill/>
                    </a:lnL>
                    <a:lnR>
                      <a:noFill/>
                    </a:lnR>
                    <a:lnT w="9525" cap="flat" cmpd="sng" algn="ctr">
                      <a:noFill/>
                      <a:prstDash val="solid"/>
                    </a:lnT>
                    <a:lnB>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60202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effectLst/>
                        </a:rPr>
                        <a:t>…bed days </a:t>
                      </a:r>
                      <a:r>
                        <a:rPr lang="en-GB" sz="1400" b="1" kern="1200" dirty="0">
                          <a:solidFill>
                            <a:schemeClr val="tx1"/>
                          </a:solidFill>
                          <a:effectLst/>
                          <a:latin typeface="+mn-lt"/>
                          <a:ea typeface="+mn-ea"/>
                          <a:cs typeface="+mn-cs"/>
                        </a:rPr>
                        <a:t>(0.37)</a:t>
                      </a:r>
                      <a:endParaRPr lang="en-US" sz="1400" b="1" dirty="0">
                        <a:solidFill>
                          <a:schemeClr val="tx1"/>
                        </a:solidFill>
                      </a:endParaRPr>
                    </a:p>
                  </a:txBody>
                  <a:tcPr marL="68580" marR="68580" marT="34291" marB="34291" anchor="ctr">
                    <a:lnL w="9525" cap="flat" cmpd="sng" algn="ctr">
                      <a:noFill/>
                      <a:prstDash val="solid"/>
                    </a:lnL>
                    <a:lnR>
                      <a:noFill/>
                    </a:lnR>
                    <a:lnT>
                      <a:noFill/>
                    </a:lnT>
                    <a:lnB w="9525" cap="flat" cmpd="sng" algn="ctr">
                      <a:noFill/>
                      <a:prstDash val="solid"/>
                    </a:lnB>
                    <a:lnTlToBr w="12700" cmpd="sng">
                      <a:noFill/>
                      <a:prstDash val="solid"/>
                    </a:lnTlToBr>
                    <a:lnBlToTr w="12700" cmpd="sng">
                      <a:noFill/>
                      <a:prstDash val="solid"/>
                    </a:lnBlToTr>
                    <a:noFill/>
                  </a:tcPr>
                </a:tc>
                <a:tc>
                  <a:txBody>
                    <a:bodyPr/>
                    <a:lstStyle/>
                    <a:p>
                      <a:pPr algn="ctr"/>
                      <a:r>
                        <a:rPr lang="en-GB" sz="1400" b="1" kern="1200" dirty="0">
                          <a:solidFill>
                            <a:schemeClr val="tx1"/>
                          </a:solidFill>
                          <a:effectLst/>
                          <a:latin typeface="+mn-lt"/>
                          <a:ea typeface="+mn-ea"/>
                          <a:cs typeface="+mn-cs"/>
                        </a:rPr>
                        <a:t>370</a:t>
                      </a:r>
                      <a:endParaRPr lang="en-GB" sz="1400" b="1" dirty="0"/>
                    </a:p>
                  </a:txBody>
                  <a:tcPr marL="68580" marR="68580" marT="34291" marB="34291" anchor="ctr">
                    <a:lnL>
                      <a:noFill/>
                    </a:lnL>
                    <a:lnR>
                      <a:noFill/>
                    </a:lnR>
                    <a:lnT>
                      <a:noFill/>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432879567"/>
                  </a:ext>
                </a:extLst>
              </a:tr>
              <a:tr h="69626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tx1"/>
                          </a:solidFill>
                          <a:effectLst/>
                          <a:latin typeface="+mn-lt"/>
                          <a:ea typeface="+mn-ea"/>
                          <a:cs typeface="+mn-cs"/>
                        </a:rPr>
                        <a:t>…Out-Pt consultations (0.12)</a:t>
                      </a:r>
                      <a:endParaRPr lang="en-US" sz="1400" b="1" kern="1200" dirty="0">
                        <a:solidFill>
                          <a:schemeClr val="tx1"/>
                        </a:solidFill>
                        <a:effectLst/>
                        <a:latin typeface="+mn-lt"/>
                        <a:ea typeface="+mn-ea"/>
                        <a:cs typeface="+mn-cs"/>
                      </a:endParaRPr>
                    </a:p>
                  </a:txBody>
                  <a:tcPr marL="68580" marR="68580" marT="34291" marB="34291"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en-GB" sz="1400" b="1" kern="1200" dirty="0">
                          <a:solidFill>
                            <a:schemeClr val="tx1"/>
                          </a:solidFill>
                          <a:effectLst/>
                          <a:latin typeface="+mn-lt"/>
                          <a:ea typeface="+mn-ea"/>
                          <a:cs typeface="+mn-cs"/>
                        </a:rPr>
                        <a:t>120</a:t>
                      </a:r>
                      <a:endParaRPr lang="en-GB" sz="1400" b="1" dirty="0">
                        <a:solidFill>
                          <a:schemeClr val="tx1"/>
                        </a:solidFill>
                      </a:endParaRPr>
                    </a:p>
                  </a:txBody>
                  <a:tcPr marL="68580" marR="68580" marT="34291" marB="34291"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461426606"/>
                  </a:ext>
                </a:extLst>
              </a:tr>
              <a:tr h="8503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tx1"/>
                          </a:solidFill>
                          <a:effectLst/>
                          <a:latin typeface="+mn-lt"/>
                          <a:ea typeface="+mn-ea"/>
                          <a:cs typeface="+mn-cs"/>
                        </a:rPr>
                        <a:t>…GP consultations (0.51)</a:t>
                      </a:r>
                      <a:endParaRPr lang="en-US" sz="1400" b="1" kern="1200" dirty="0">
                        <a:solidFill>
                          <a:schemeClr val="tx1"/>
                        </a:solidFill>
                        <a:effectLst/>
                        <a:latin typeface="+mn-lt"/>
                        <a:ea typeface="+mn-ea"/>
                        <a:cs typeface="+mn-cs"/>
                      </a:endParaRPr>
                    </a:p>
                  </a:txBody>
                  <a:tcPr marL="68580" marR="68580" marT="34291" marB="34291" anchor="ctr">
                    <a:lnL w="9525" cap="flat" cmpd="sng" algn="ctr">
                      <a:noFill/>
                      <a:prstDash val="soli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1" kern="1200" dirty="0">
                          <a:solidFill>
                            <a:schemeClr val="tx1"/>
                          </a:solidFill>
                          <a:effectLst/>
                          <a:latin typeface="+mn-lt"/>
                          <a:ea typeface="+mn-ea"/>
                          <a:cs typeface="+mn-cs"/>
                        </a:rPr>
                        <a:t>510</a:t>
                      </a:r>
                      <a:endParaRPr lang="en-GB" sz="1400" b="1" dirty="0">
                        <a:solidFill>
                          <a:schemeClr val="tx1"/>
                        </a:solidFill>
                      </a:endParaRPr>
                    </a:p>
                  </a:txBody>
                  <a:tcPr marL="68580" marR="68580" marT="34291" marB="34291" anchor="ctr">
                    <a:lnL>
                      <a:noFill/>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432748"/>
                  </a:ext>
                </a:extLst>
              </a:tr>
              <a:tr h="20389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highlight>
                          <a:srgbClr val="C0C0C0"/>
                        </a:highlight>
                        <a:latin typeface="+mn-lt"/>
                        <a:ea typeface="+mn-ea"/>
                        <a:cs typeface="+mn-cs"/>
                      </a:endParaRPr>
                    </a:p>
                  </a:txBody>
                  <a:tcPr marL="68580" marR="68580" marT="34291" marB="34291"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GB" sz="1400" b="1" dirty="0">
                        <a:highlight>
                          <a:srgbClr val="C0C0C0"/>
                        </a:highlight>
                      </a:endParaRPr>
                    </a:p>
                  </a:txBody>
                  <a:tcPr marL="68580" marR="68580" marT="34291" marB="3429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87979847"/>
                  </a:ext>
                </a:extLst>
              </a:tr>
              <a:tr h="988077">
                <a:tc>
                  <a:txBody>
                    <a:bodyPr/>
                    <a:lstStyle/>
                    <a:p>
                      <a:pPr algn="r"/>
                      <a:r>
                        <a:rPr lang="en-US" sz="1400" b="1" kern="1200" dirty="0">
                          <a:solidFill>
                            <a:schemeClr val="tx1"/>
                          </a:solidFill>
                          <a:effectLst/>
                          <a:latin typeface="+mn-lt"/>
                          <a:ea typeface="+mn-ea"/>
                          <a:cs typeface="+mn-cs"/>
                        </a:rPr>
                        <a:t>If 10% of participants eligible for knee replacement choose not to proceed</a:t>
                      </a:r>
                    </a:p>
                    <a:p>
                      <a:pPr algn="r"/>
                      <a:r>
                        <a:rPr lang="en-US" sz="1400" b="1" kern="1200" dirty="0">
                          <a:solidFill>
                            <a:schemeClr val="tx1"/>
                          </a:solidFill>
                          <a:effectLst/>
                          <a:latin typeface="+mn-lt"/>
                          <a:ea typeface="+mn-ea"/>
                          <a:cs typeface="+mn-cs"/>
                        </a:rPr>
                        <a:t>@ £4000/TKR</a:t>
                      </a:r>
                    </a:p>
                  </a:txBody>
                  <a:tcPr marL="68580" marR="68580" marT="34291" marB="34291" anchor="ctr">
                    <a:lnL w="9525" cap="flat" cmpd="sng" algn="ctr">
                      <a:noFill/>
                      <a:prstDash val="soli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1400" b="1" dirty="0"/>
                        <a:t>100</a:t>
                      </a:r>
                    </a:p>
                  </a:txBody>
                  <a:tcPr marL="51435" marR="51435" marT="0" marB="0" anchor="ctr">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828526433"/>
                  </a:ext>
                </a:extLst>
              </a:tr>
            </a:tbl>
          </a:graphicData>
        </a:graphic>
      </p:graphicFrame>
    </p:spTree>
    <p:extLst>
      <p:ext uri="{BB962C8B-B14F-4D97-AF65-F5344CB8AC3E}">
        <p14:creationId xmlns:p14="http://schemas.microsoft.com/office/powerpoint/2010/main" val="2587614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93D400C8-62E1-49B8-9D19-203F7D713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02" y="1376772"/>
            <a:ext cx="10824488" cy="3564396"/>
          </a:xfrm>
          <a:prstGeom prst="rect">
            <a:avLst/>
          </a:prstGeom>
        </p:spPr>
      </p:pic>
    </p:spTree>
    <p:extLst>
      <p:ext uri="{BB962C8B-B14F-4D97-AF65-F5344CB8AC3E}">
        <p14:creationId xmlns:p14="http://schemas.microsoft.com/office/powerpoint/2010/main" val="1867223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8A1D4F-A489-4EC7-B1FA-FC5A1C43135F}"/>
              </a:ext>
            </a:extLst>
          </p:cNvPr>
          <p:cNvSpPr>
            <a:spLocks noGrp="1"/>
          </p:cNvSpPr>
          <p:nvPr>
            <p:ph idx="1"/>
          </p:nvPr>
        </p:nvSpPr>
        <p:spPr>
          <a:xfrm>
            <a:off x="853463" y="959867"/>
            <a:ext cx="7876279" cy="5264115"/>
          </a:xfrm>
        </p:spPr>
        <p:txBody>
          <a:bodyPr>
            <a:noAutofit/>
          </a:bodyPr>
          <a:lstStyle/>
          <a:p>
            <a:pPr marL="171450" indent="-171450" fontAlgn="auto">
              <a:lnSpc>
                <a:spcPct val="90000"/>
              </a:lnSpc>
              <a:spcBef>
                <a:spcPts val="750"/>
              </a:spcBef>
              <a:spcAft>
                <a:spcPts val="0"/>
              </a:spcAft>
              <a:buClrTx/>
              <a:buFont typeface="Arial" panose="020B0604020202020204" pitchFamily="34" charset="0"/>
              <a:buChar char="•"/>
            </a:pPr>
            <a:r>
              <a:rPr lang="en-GB" sz="1800" b="1" kern="1200" dirty="0">
                <a:solidFill>
                  <a:prstClr val="black"/>
                </a:solidFill>
                <a:latin typeface="Calibri" panose="020F0502020204030204" pitchFamily="34" charset="0"/>
                <a:ea typeface="+mn-ea"/>
                <a:cs typeface="Calibri" panose="020F0502020204030204" pitchFamily="34" charset="0"/>
              </a:rPr>
              <a:t>continual pressure to reduce sessions – changes evidence-base</a:t>
            </a:r>
          </a:p>
          <a:p>
            <a:pPr marL="171450" indent="-171450" fontAlgn="auto">
              <a:lnSpc>
                <a:spcPct val="90000"/>
              </a:lnSpc>
              <a:spcBef>
                <a:spcPts val="750"/>
              </a:spcBef>
              <a:spcAft>
                <a:spcPts val="0"/>
              </a:spcAft>
              <a:buClrTx/>
              <a:buFont typeface="Arial" panose="020B0604020202020204" pitchFamily="34" charset="0"/>
              <a:buChar char="•"/>
            </a:pPr>
            <a:r>
              <a:rPr lang="en-GB" sz="1800" b="1" kern="1200" dirty="0">
                <a:solidFill>
                  <a:prstClr val="black"/>
                </a:solidFill>
                <a:latin typeface="Calibri" panose="020F0502020204030204" pitchFamily="34" charset="0"/>
                <a:ea typeface="+mn-ea"/>
                <a:cs typeface="Calibri" panose="020F0502020204030204" pitchFamily="34" charset="0"/>
              </a:rPr>
              <a:t>12 sessions doesn’t fit with (arbitrary, non-evidenced) 1:3 </a:t>
            </a:r>
            <a:r>
              <a:rPr lang="en-GB" sz="1800" b="1" kern="1200" dirty="0" err="1">
                <a:solidFill>
                  <a:prstClr val="black"/>
                </a:solidFill>
                <a:latin typeface="Calibri" panose="020F0502020204030204" pitchFamily="34" charset="0"/>
                <a:ea typeface="+mn-ea"/>
                <a:cs typeface="Calibri" panose="020F0502020204030204" pitchFamily="34" charset="0"/>
              </a:rPr>
              <a:t>f-u:Rx</a:t>
            </a:r>
            <a:r>
              <a:rPr lang="en-GB" sz="1800" b="1" kern="1200" dirty="0">
                <a:solidFill>
                  <a:prstClr val="black"/>
                </a:solidFill>
                <a:latin typeface="Calibri" panose="020F0502020204030204" pitchFamily="34" charset="0"/>
                <a:ea typeface="+mn-ea"/>
                <a:cs typeface="Calibri" panose="020F0502020204030204" pitchFamily="34" charset="0"/>
              </a:rPr>
              <a:t> ratio</a:t>
            </a:r>
          </a:p>
          <a:p>
            <a:pPr marL="171450" indent="-171450" fontAlgn="auto">
              <a:lnSpc>
                <a:spcPct val="90000"/>
              </a:lnSpc>
              <a:spcBef>
                <a:spcPts val="750"/>
              </a:spcBef>
              <a:spcAft>
                <a:spcPts val="0"/>
              </a:spcAft>
              <a:buClrTx/>
              <a:buFont typeface="Arial" panose="020B0604020202020204" pitchFamily="34" charset="0"/>
              <a:buChar char="•"/>
            </a:pPr>
            <a:r>
              <a:rPr lang="en-GB" sz="1800" b="1" kern="1200" dirty="0">
                <a:solidFill>
                  <a:prstClr val="black"/>
                </a:solidFill>
                <a:latin typeface="Calibri" panose="020F0502020204030204" pitchFamily="34" charset="0"/>
                <a:ea typeface="+mn-ea"/>
                <a:cs typeface="Calibri" panose="020F0502020204030204" pitchFamily="34" charset="0"/>
              </a:rPr>
              <a:t>no group tariff – treating group 10 people (~1.2 sessions)</a:t>
            </a:r>
          </a:p>
          <a:p>
            <a:pPr marL="171450" indent="-171450" fontAlgn="auto">
              <a:lnSpc>
                <a:spcPct val="90000"/>
              </a:lnSpc>
              <a:spcBef>
                <a:spcPts val="750"/>
              </a:spcBef>
              <a:spcAft>
                <a:spcPts val="0"/>
              </a:spcAft>
              <a:buClrTx/>
              <a:buFont typeface="Arial" panose="020B0604020202020204" pitchFamily="34" charset="0"/>
              <a:buChar char="•"/>
            </a:pPr>
            <a:r>
              <a:rPr lang="en-GB" sz="1800" b="1" kern="1200" dirty="0">
                <a:solidFill>
                  <a:prstClr val="black"/>
                </a:solidFill>
                <a:latin typeface="Calibri" panose="020F0502020204030204" pitchFamily="34" charset="0"/>
                <a:ea typeface="+mn-ea"/>
                <a:cs typeface="Calibri" panose="020F0502020204030204" pitchFamily="34" charset="0"/>
              </a:rPr>
              <a:t>commercial providers – programme “cost-ineffective”</a:t>
            </a:r>
          </a:p>
          <a:p>
            <a:pPr marL="171450" indent="-171450" fontAlgn="auto">
              <a:lnSpc>
                <a:spcPct val="90000"/>
              </a:lnSpc>
              <a:spcBef>
                <a:spcPts val="750"/>
              </a:spcBef>
              <a:spcAft>
                <a:spcPts val="0"/>
              </a:spcAft>
              <a:buClrTx/>
              <a:buFont typeface="Arial" panose="020B0604020202020204" pitchFamily="34" charset="0"/>
              <a:buChar char="•"/>
            </a:pPr>
            <a:endParaRPr lang="en-GB" sz="1800" b="1" kern="1200" dirty="0">
              <a:solidFill>
                <a:prstClr val="black"/>
              </a:solidFill>
              <a:latin typeface="Calibri" panose="020F0502020204030204" pitchFamily="34" charset="0"/>
              <a:ea typeface="+mn-ea"/>
              <a:cs typeface="Calibri" panose="020F0502020204030204" pitchFamily="34" charset="0"/>
            </a:endParaRPr>
          </a:p>
          <a:p>
            <a:pPr marL="171450" indent="-171450" fontAlgn="auto">
              <a:lnSpc>
                <a:spcPct val="90000"/>
              </a:lnSpc>
              <a:spcBef>
                <a:spcPts val="750"/>
              </a:spcBef>
              <a:spcAft>
                <a:spcPts val="0"/>
              </a:spcAft>
              <a:buClrTx/>
              <a:buFont typeface="Arial" panose="020B0604020202020204" pitchFamily="34" charset="0"/>
              <a:buChar char="•"/>
            </a:pPr>
            <a:r>
              <a:rPr lang="en-GB" sz="1800" b="1" kern="1200" dirty="0">
                <a:solidFill>
                  <a:prstClr val="black"/>
                </a:solidFill>
                <a:latin typeface="Calibri" panose="020F0502020204030204" pitchFamily="34" charset="0"/>
                <a:ea typeface="+mn-ea"/>
                <a:cs typeface="Calibri" panose="020F0502020204030204" pitchFamily="34" charset="0"/>
              </a:rPr>
              <a:t>short-termism – within-year savings</a:t>
            </a:r>
          </a:p>
          <a:p>
            <a:pPr marL="171450" indent="-171450" fontAlgn="auto">
              <a:lnSpc>
                <a:spcPct val="90000"/>
              </a:lnSpc>
              <a:spcBef>
                <a:spcPts val="750"/>
              </a:spcBef>
              <a:spcAft>
                <a:spcPts val="0"/>
              </a:spcAft>
              <a:buClrTx/>
              <a:buFont typeface="Arial" panose="020B0604020202020204" pitchFamily="34" charset="0"/>
              <a:buChar char="•"/>
            </a:pPr>
            <a:r>
              <a:rPr lang="en-GB" sz="1800" b="1" kern="1200" dirty="0">
                <a:solidFill>
                  <a:prstClr val="black"/>
                </a:solidFill>
                <a:latin typeface="Calibri" panose="020F0502020204030204" pitchFamily="34" charset="0"/>
                <a:ea typeface="+mn-ea"/>
                <a:cs typeface="Calibri" panose="020F0502020204030204" pitchFamily="34" charset="0"/>
              </a:rPr>
              <a:t>value activity more than outcomes</a:t>
            </a:r>
          </a:p>
          <a:p>
            <a:pPr marL="171450" indent="-171450" fontAlgn="auto">
              <a:lnSpc>
                <a:spcPct val="90000"/>
              </a:lnSpc>
              <a:spcBef>
                <a:spcPts val="750"/>
              </a:spcBef>
              <a:spcAft>
                <a:spcPts val="0"/>
              </a:spcAft>
              <a:buClrTx/>
              <a:buFont typeface="Arial" panose="020B0604020202020204" pitchFamily="34" charset="0"/>
              <a:buChar char="•"/>
            </a:pPr>
            <a:endParaRPr lang="en-GB" sz="1800" b="1" kern="1200" dirty="0">
              <a:solidFill>
                <a:prstClr val="black"/>
              </a:solidFill>
              <a:latin typeface="Calibri" panose="020F0502020204030204" pitchFamily="34" charset="0"/>
              <a:ea typeface="+mn-ea"/>
              <a:cs typeface="Calibri" panose="020F0502020204030204" pitchFamily="34" charset="0"/>
            </a:endParaRPr>
          </a:p>
          <a:p>
            <a:pPr marL="171450" indent="-171450" fontAlgn="auto">
              <a:lnSpc>
                <a:spcPct val="90000"/>
              </a:lnSpc>
              <a:spcBef>
                <a:spcPts val="750"/>
              </a:spcBef>
              <a:spcAft>
                <a:spcPts val="0"/>
              </a:spcAft>
              <a:buClrTx/>
              <a:buFont typeface="Arial" panose="020B0604020202020204" pitchFamily="34" charset="0"/>
              <a:buChar char="•"/>
            </a:pPr>
            <a:r>
              <a:rPr lang="en-GB" sz="1800" b="1" kern="1200" dirty="0">
                <a:solidFill>
                  <a:prstClr val="black"/>
                </a:solidFill>
                <a:latin typeface="Calibri" panose="020F0502020204030204" pitchFamily="34" charset="0"/>
                <a:ea typeface="+mn-ea"/>
                <a:cs typeface="Calibri" panose="020F0502020204030204" pitchFamily="34" charset="0"/>
              </a:rPr>
              <a:t>secondary care reduces surgery = lose activity = lose money</a:t>
            </a:r>
          </a:p>
          <a:p>
            <a:pPr marL="171450" indent="-171450" fontAlgn="auto">
              <a:lnSpc>
                <a:spcPct val="90000"/>
              </a:lnSpc>
              <a:spcBef>
                <a:spcPts val="750"/>
              </a:spcBef>
              <a:spcAft>
                <a:spcPts val="0"/>
              </a:spcAft>
              <a:buClrTx/>
              <a:buFont typeface="Arial" panose="020B0604020202020204" pitchFamily="34" charset="0"/>
              <a:buChar char="•"/>
            </a:pPr>
            <a:endParaRPr lang="en-GB" sz="1800" b="1" dirty="0">
              <a:solidFill>
                <a:schemeClr val="tx1"/>
              </a:solidFill>
              <a:latin typeface="Calibri" panose="020F0502020204030204" pitchFamily="34" charset="0"/>
              <a:cs typeface="Calibri" panose="020F0502020204030204" pitchFamily="34" charset="0"/>
            </a:endParaRPr>
          </a:p>
          <a:p>
            <a:pPr marL="171450" indent="-171450" fontAlgn="auto">
              <a:lnSpc>
                <a:spcPct val="90000"/>
              </a:lnSpc>
              <a:spcBef>
                <a:spcPts val="750"/>
              </a:spcBef>
              <a:spcAft>
                <a:spcPts val="0"/>
              </a:spcAft>
              <a:buClrTx/>
              <a:buFont typeface="Arial" panose="020B0604020202020204" pitchFamily="34" charset="0"/>
              <a:buChar char="•"/>
            </a:pPr>
            <a:r>
              <a:rPr lang="en-GB" sz="1800" b="1" kern="1200" dirty="0">
                <a:solidFill>
                  <a:prstClr val="black"/>
                </a:solidFill>
                <a:latin typeface="Calibri" panose="020F0502020204030204" pitchFamily="34" charset="0"/>
                <a:ea typeface="+mn-ea"/>
                <a:cs typeface="Calibri" panose="020F0502020204030204" pitchFamily="34" charset="0"/>
              </a:rPr>
              <a:t>unwilling to commission if savings made elsewhere in system</a:t>
            </a:r>
          </a:p>
          <a:p>
            <a:pPr marL="171450" indent="-171450" fontAlgn="auto">
              <a:lnSpc>
                <a:spcPct val="90000"/>
              </a:lnSpc>
              <a:spcBef>
                <a:spcPts val="750"/>
              </a:spcBef>
              <a:spcAft>
                <a:spcPts val="0"/>
              </a:spcAft>
              <a:buClrTx/>
              <a:buFont typeface="Arial" panose="020B0604020202020204" pitchFamily="34" charset="0"/>
              <a:buChar char="•"/>
            </a:pPr>
            <a:r>
              <a:rPr lang="en-GB" sz="1800" b="1" dirty="0">
                <a:solidFill>
                  <a:schemeClr val="tx1"/>
                </a:solidFill>
                <a:latin typeface="Calibri" panose="020F0502020204030204" pitchFamily="34" charset="0"/>
                <a:cs typeface="Calibri" panose="020F0502020204030204" pitchFamily="34" charset="0"/>
              </a:rPr>
              <a:t>not interested in reducing GP consultations</a:t>
            </a:r>
          </a:p>
          <a:p>
            <a:pPr marL="171450" indent="-171450" fontAlgn="auto">
              <a:lnSpc>
                <a:spcPct val="90000"/>
              </a:lnSpc>
              <a:spcBef>
                <a:spcPts val="750"/>
              </a:spcBef>
              <a:spcAft>
                <a:spcPts val="0"/>
              </a:spcAft>
              <a:buClrTx/>
              <a:buFont typeface="Arial" panose="020B0604020202020204" pitchFamily="34" charset="0"/>
              <a:buChar char="•"/>
            </a:pPr>
            <a:r>
              <a:rPr lang="en-GB" sz="1800" b="1" dirty="0">
                <a:solidFill>
                  <a:schemeClr val="tx1"/>
                </a:solidFill>
                <a:latin typeface="Calibri" panose="020F0502020204030204" pitchFamily="34" charset="0"/>
                <a:cs typeface="Calibri" panose="020F0502020204030204" pitchFamily="34" charset="0"/>
              </a:rPr>
              <a:t>need to reduce enough beds to close a ward</a:t>
            </a:r>
          </a:p>
          <a:p>
            <a:pPr marL="171450" indent="-171450" fontAlgn="auto">
              <a:lnSpc>
                <a:spcPct val="90000"/>
              </a:lnSpc>
              <a:spcBef>
                <a:spcPts val="750"/>
              </a:spcBef>
              <a:spcAft>
                <a:spcPts val="0"/>
              </a:spcAft>
              <a:buClrTx/>
              <a:buFont typeface="Arial" panose="020B0604020202020204" pitchFamily="34" charset="0"/>
              <a:buChar char="•"/>
            </a:pPr>
            <a:endParaRPr lang="en-GB" sz="1800" b="1" kern="1200" dirty="0">
              <a:solidFill>
                <a:prstClr val="black"/>
              </a:solidFill>
              <a:latin typeface="Calibri" panose="020F0502020204030204" pitchFamily="34" charset="0"/>
              <a:ea typeface="+mn-ea"/>
              <a:cs typeface="Calibri" panose="020F0502020204030204" pitchFamily="34" charset="0"/>
            </a:endParaRPr>
          </a:p>
          <a:p>
            <a:pPr marL="171450" indent="-171450" fontAlgn="auto">
              <a:lnSpc>
                <a:spcPct val="90000"/>
              </a:lnSpc>
              <a:spcBef>
                <a:spcPts val="750"/>
              </a:spcBef>
              <a:spcAft>
                <a:spcPts val="0"/>
              </a:spcAft>
              <a:buClrTx/>
              <a:buFont typeface="Arial" panose="020B0604020202020204" pitchFamily="34" charset="0"/>
              <a:buChar char="•"/>
            </a:pPr>
            <a:r>
              <a:rPr lang="en-GB" sz="1800" b="1" kern="1200" dirty="0">
                <a:solidFill>
                  <a:prstClr val="black"/>
                </a:solidFill>
                <a:latin typeface="Calibri" panose="020F0502020204030204" pitchFamily="34" charset="0"/>
                <a:ea typeface="+mn-ea"/>
                <a:cs typeface="Calibri" panose="020F0502020204030204" pitchFamily="34" charset="0"/>
              </a:rPr>
              <a:t>not interested in social care savings – 5YFV, STPs/ICSs?</a:t>
            </a:r>
          </a:p>
        </p:txBody>
      </p:sp>
      <p:sp>
        <p:nvSpPr>
          <p:cNvPr id="4" name="Title 1">
            <a:extLst>
              <a:ext uri="{FF2B5EF4-FFF2-40B4-BE49-F238E27FC236}">
                <a16:creationId xmlns:a16="http://schemas.microsoft.com/office/drawing/2014/main" id="{64BFBDA3-2EBD-4360-A8A3-BC76DFC1E36B}"/>
              </a:ext>
            </a:extLst>
          </p:cNvPr>
          <p:cNvSpPr>
            <a:spLocks noGrp="1"/>
          </p:cNvSpPr>
          <p:nvPr>
            <p:ph type="title"/>
          </p:nvPr>
        </p:nvSpPr>
        <p:spPr>
          <a:xfrm>
            <a:off x="559919" y="242540"/>
            <a:ext cx="8024161" cy="410765"/>
          </a:xfrm>
        </p:spPr>
        <p:txBody>
          <a:bodyPr>
            <a:noAutofit/>
          </a:bodyPr>
          <a:lstStyle/>
          <a:p>
            <a:r>
              <a:rPr lang="en-GB" b="1" dirty="0"/>
              <a:t>Commissioning resistance -</a:t>
            </a:r>
          </a:p>
        </p:txBody>
      </p:sp>
    </p:spTree>
    <p:extLst>
      <p:ext uri="{BB962C8B-B14F-4D97-AF65-F5344CB8AC3E}">
        <p14:creationId xmlns:p14="http://schemas.microsoft.com/office/powerpoint/2010/main" val="331080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6871" y="4581128"/>
            <a:ext cx="4909665" cy="22668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1"/>
          <p:cNvSpPr>
            <a:spLocks noGrp="1"/>
          </p:cNvSpPr>
          <p:nvPr>
            <p:ph type="title"/>
          </p:nvPr>
        </p:nvSpPr>
        <p:spPr>
          <a:xfrm>
            <a:off x="372071" y="181521"/>
            <a:ext cx="8229600" cy="806326"/>
          </a:xfrm>
        </p:spPr>
        <p:txBody>
          <a:bodyPr>
            <a:normAutofit/>
          </a:bodyPr>
          <a:lstStyle/>
          <a:p>
            <a:r>
              <a:rPr lang="en-US" dirty="0">
                <a:solidFill>
                  <a:srgbClr val="005EB8"/>
                </a:solidFill>
              </a:rPr>
              <a:t>The problem</a:t>
            </a:r>
            <a:endParaRPr lang="en-GB" i="1" dirty="0">
              <a:solidFill>
                <a:srgbClr val="005EB8"/>
              </a:solidFill>
            </a:endParaRPr>
          </a:p>
        </p:txBody>
      </p:sp>
      <p:sp>
        <p:nvSpPr>
          <p:cNvPr id="9" name="Content Placeholder 2"/>
          <p:cNvSpPr>
            <a:spLocks noGrp="1"/>
          </p:cNvSpPr>
          <p:nvPr>
            <p:ph idx="1"/>
          </p:nvPr>
        </p:nvSpPr>
        <p:spPr>
          <a:xfrm>
            <a:off x="493159" y="1068325"/>
            <a:ext cx="8507288" cy="5328592"/>
          </a:xfrm>
        </p:spPr>
        <p:txBody>
          <a:bodyPr>
            <a:normAutofit fontScale="62500" lnSpcReduction="20000"/>
          </a:bodyPr>
          <a:lstStyle/>
          <a:p>
            <a:pPr marL="0" indent="0">
              <a:buNone/>
            </a:pPr>
            <a:r>
              <a:rPr lang="en-US" b="1" dirty="0"/>
              <a:t>10 million people in UK live with chronic joint pain / osteoarthritis </a:t>
            </a:r>
          </a:p>
          <a:p>
            <a:pPr marL="538162" lvl="1" indent="-285750"/>
            <a:r>
              <a:rPr lang="en-US" dirty="0"/>
              <a:t>33% &gt;55 </a:t>
            </a:r>
            <a:r>
              <a:rPr lang="en-US" dirty="0" err="1"/>
              <a:t>yrs</a:t>
            </a:r>
            <a:r>
              <a:rPr lang="en-US" dirty="0"/>
              <a:t> have disabling joint pain, 50% over the age of 80 years</a:t>
            </a:r>
          </a:p>
          <a:p>
            <a:pPr marL="0" indent="0">
              <a:buNone/>
            </a:pPr>
            <a:endParaRPr lang="en-US" b="1" dirty="0">
              <a:latin typeface="Wingdings"/>
              <a:ea typeface="Wingdings"/>
              <a:cs typeface="Wingdings"/>
              <a:sym typeface="Wingdings"/>
            </a:endParaRPr>
          </a:p>
          <a:p>
            <a:pPr>
              <a:buFont typeface="Wingdings" panose="05000000000000000000" pitchFamily="2" charset="2"/>
              <a:buChar char="é"/>
            </a:pPr>
            <a:r>
              <a:rPr lang="en-US" b="1" dirty="0"/>
              <a:t>longevity, inactivity &amp; obesity = </a:t>
            </a:r>
            <a:r>
              <a:rPr lang="en-US" b="1" dirty="0">
                <a:latin typeface="Wingdings"/>
                <a:ea typeface="Wingdings"/>
                <a:cs typeface="Wingdings"/>
                <a:sym typeface="Wingdings"/>
              </a:rPr>
              <a:t></a:t>
            </a:r>
            <a:r>
              <a:rPr lang="en-US" b="1" dirty="0"/>
              <a:t> prevalence</a:t>
            </a:r>
          </a:p>
          <a:p>
            <a:pPr>
              <a:buFont typeface="Wingdings" panose="05000000000000000000" pitchFamily="2" charset="2"/>
              <a:buChar char="é"/>
            </a:pPr>
            <a:endParaRPr lang="en-US" baseline="30000" dirty="0"/>
          </a:p>
          <a:p>
            <a:pPr lvl="1"/>
            <a:endParaRPr lang="en-US" dirty="0"/>
          </a:p>
          <a:p>
            <a:pPr lvl="1"/>
            <a:endParaRPr lang="en-US" dirty="0"/>
          </a:p>
          <a:p>
            <a:pPr lvl="1"/>
            <a:r>
              <a:rPr lang="en-US" dirty="0"/>
              <a:t>2030: ≈17 million people affected in UK</a:t>
            </a:r>
            <a:endParaRPr lang="en-US" baseline="30000" dirty="0"/>
          </a:p>
          <a:p>
            <a:endParaRPr lang="en-US" dirty="0"/>
          </a:p>
          <a:p>
            <a:pPr marL="0" indent="0">
              <a:buNone/>
            </a:pPr>
            <a:r>
              <a:rPr lang="en-US" b="1" dirty="0"/>
              <a:t>Impact on individuals &amp; society</a:t>
            </a:r>
          </a:p>
          <a:p>
            <a:pPr lvl="1"/>
            <a:r>
              <a:rPr lang="en-US" dirty="0"/>
              <a:t>Pain,  </a:t>
            </a:r>
            <a:r>
              <a:rPr lang="en-US" dirty="0">
                <a:latin typeface="Wingdings"/>
                <a:ea typeface="Wingdings"/>
                <a:cs typeface="Wingdings"/>
                <a:sym typeface="Wingdings"/>
              </a:rPr>
              <a:t></a:t>
            </a:r>
            <a:r>
              <a:rPr lang="en-US" dirty="0"/>
              <a:t> mobility, </a:t>
            </a:r>
            <a:r>
              <a:rPr lang="en-US" dirty="0">
                <a:latin typeface="Wingdings"/>
                <a:ea typeface="Wingdings"/>
                <a:cs typeface="Wingdings"/>
                <a:sym typeface="Wingdings"/>
              </a:rPr>
              <a:t></a:t>
            </a:r>
            <a:r>
              <a:rPr lang="en-US" dirty="0"/>
              <a:t> function, physical + mental co-morbidity</a:t>
            </a:r>
            <a:endParaRPr lang="en-US" baseline="30000" dirty="0"/>
          </a:p>
          <a:p>
            <a:pPr lvl="1"/>
            <a:r>
              <a:rPr lang="en-GB" dirty="0"/>
              <a:t>1 in 5 primary care consultations</a:t>
            </a:r>
          </a:p>
          <a:p>
            <a:pPr lvl="1"/>
            <a:r>
              <a:rPr lang="en-US" dirty="0"/>
              <a:t>~2% GDP</a:t>
            </a:r>
          </a:p>
          <a:p>
            <a:endParaRPr lang="en-US" dirty="0"/>
          </a:p>
          <a:p>
            <a:pPr marL="0" indent="0">
              <a:buNone/>
            </a:pPr>
            <a:r>
              <a:rPr lang="en-GB" b="1" dirty="0"/>
              <a:t>(</a:t>
            </a:r>
            <a:r>
              <a:rPr lang="en-GB" b="1" dirty="0" err="1"/>
              <a:t>mis</a:t>
            </a:r>
            <a:r>
              <a:rPr lang="en-GB" b="1" dirty="0"/>
              <a:t>)Management</a:t>
            </a:r>
          </a:p>
          <a:p>
            <a:pPr marL="361950" lvl="1" indent="-198438">
              <a:buFont typeface="Arial" panose="020B0604020202020204" pitchFamily="34" charset="0"/>
              <a:buChar char="-"/>
            </a:pPr>
            <a:r>
              <a:rPr lang="en-GB" dirty="0"/>
              <a:t>Mostly drugs</a:t>
            </a:r>
          </a:p>
          <a:p>
            <a:pPr marL="361950" lvl="1" indent="-180975">
              <a:buFont typeface="Arial" panose="020B0604020202020204" pitchFamily="34" charset="0"/>
              <a:buChar char="-"/>
            </a:pPr>
            <a:r>
              <a:rPr lang="en-GB" dirty="0"/>
              <a:t>Erroneous health beliefs and attitudes</a:t>
            </a:r>
          </a:p>
          <a:p>
            <a:pPr marL="87313" lvl="1" indent="0">
              <a:buNone/>
            </a:pPr>
            <a:r>
              <a:rPr lang="en-GB" dirty="0"/>
              <a:t>(movement = pain = harm) not addressed</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2415646"/>
            <a:ext cx="3532060" cy="6222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366" y="2414648"/>
            <a:ext cx="1719454" cy="623257"/>
          </a:xfrm>
          <a:prstGeom prst="rect">
            <a:avLst/>
          </a:prstGeom>
        </p:spPr>
      </p:pic>
      <p:pic>
        <p:nvPicPr>
          <p:cNvPr id="6" name="Picture 5"/>
          <p:cNvPicPr>
            <a:picLocks noChangeAspect="1"/>
          </p:cNvPicPr>
          <p:nvPr/>
        </p:nvPicPr>
        <p:blipFill>
          <a:blip r:embed="rId6" cstate="print"/>
          <a:stretch>
            <a:fillRect/>
          </a:stretch>
        </p:blipFill>
        <p:spPr>
          <a:xfrm>
            <a:off x="2431918" y="2420888"/>
            <a:ext cx="796391" cy="623185"/>
          </a:xfrm>
          <a:prstGeom prst="rect">
            <a:avLst/>
          </a:prstGeom>
          <a:noFill/>
          <a:ln cap="flat">
            <a:noFill/>
          </a:ln>
        </p:spPr>
      </p:pic>
      <p:pic>
        <p:nvPicPr>
          <p:cNvPr id="7" name="Picture 6"/>
          <p:cNvPicPr>
            <a:picLocks noChangeAspect="1"/>
          </p:cNvPicPr>
          <p:nvPr/>
        </p:nvPicPr>
        <p:blipFill>
          <a:blip r:embed="rId7" cstate="print"/>
          <a:stretch>
            <a:fillRect/>
          </a:stretch>
        </p:blipFill>
        <p:spPr>
          <a:xfrm>
            <a:off x="3215074" y="2414720"/>
            <a:ext cx="911568" cy="623185"/>
          </a:xfrm>
          <a:prstGeom prst="rect">
            <a:avLst/>
          </a:prstGeom>
          <a:noFill/>
          <a:ln cap="flat">
            <a:noFill/>
          </a:ln>
        </p:spPr>
      </p:pic>
    </p:spTree>
    <p:extLst>
      <p:ext uri="{BB962C8B-B14F-4D97-AF65-F5344CB8AC3E}">
        <p14:creationId xmlns:p14="http://schemas.microsoft.com/office/powerpoint/2010/main" val="2415665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686C-1E45-49E9-B17A-3CC9C04C15DD}"/>
              </a:ext>
            </a:extLst>
          </p:cNvPr>
          <p:cNvSpPr>
            <a:spLocks noGrp="1"/>
          </p:cNvSpPr>
          <p:nvPr>
            <p:ph type="title"/>
          </p:nvPr>
        </p:nvSpPr>
        <p:spPr/>
        <p:txBody>
          <a:bodyPr/>
          <a:lstStyle/>
          <a:p>
            <a:r>
              <a:rPr lang="en-US" sz="2800" b="1" dirty="0">
                <a:solidFill>
                  <a:srgbClr val="19B6CD"/>
                </a:solidFill>
                <a:latin typeface="Arial" panose="020B0604020202020204" pitchFamily="34" charset="0"/>
                <a:cs typeface="Arial" panose="020B0604020202020204" pitchFamily="34" charset="0"/>
              </a:rPr>
              <a:t>Possible routes:</a:t>
            </a:r>
            <a:br>
              <a:rPr lang="en-US" sz="2800" b="1" dirty="0">
                <a:solidFill>
                  <a:srgbClr val="19B6CD"/>
                </a:solidFill>
                <a:latin typeface="Arial" panose="020B0604020202020204" pitchFamily="34" charset="0"/>
                <a:cs typeface="Arial" panose="020B0604020202020204" pitchFamily="34" charset="0"/>
              </a:rPr>
            </a:br>
            <a:endParaRPr lang="en-GB" sz="2800" b="1" dirty="0">
              <a:solidFill>
                <a:srgbClr val="19B6CD"/>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617B46-295B-4C70-9006-2674AA01A1BD}"/>
              </a:ext>
            </a:extLst>
          </p:cNvPr>
          <p:cNvSpPr>
            <a:spLocks noGrp="1"/>
          </p:cNvSpPr>
          <p:nvPr>
            <p:ph idx="1"/>
          </p:nvPr>
        </p:nvSpPr>
        <p:spPr>
          <a:xfrm>
            <a:off x="609313" y="1124744"/>
            <a:ext cx="8352928" cy="4464496"/>
          </a:xfrm>
        </p:spPr>
        <p:txBody>
          <a:bodyPr>
            <a:normAutofit/>
          </a:bodyPr>
          <a:lstStyle/>
          <a:p>
            <a:pPr marL="182563" indent="-182563">
              <a:lnSpc>
                <a:spcPct val="200000"/>
              </a:lnSpc>
            </a:pPr>
            <a:r>
              <a:rPr lang="en-US" sz="2600" b="1" dirty="0">
                <a:solidFill>
                  <a:schemeClr val="bg2">
                    <a:lumMod val="90000"/>
                  </a:schemeClr>
                </a:solidFill>
              </a:rPr>
              <a:t>bottom up - front line clinicians</a:t>
            </a:r>
          </a:p>
          <a:p>
            <a:pPr marL="182563" indent="-182563">
              <a:lnSpc>
                <a:spcPct val="200000"/>
              </a:lnSpc>
            </a:pPr>
            <a:r>
              <a:rPr lang="en-US" sz="2600" b="1" dirty="0">
                <a:solidFill>
                  <a:schemeClr val="bg2">
                    <a:lumMod val="90000"/>
                  </a:schemeClr>
                </a:solidFill>
              </a:rPr>
              <a:t>CCGs / STPs</a:t>
            </a:r>
          </a:p>
          <a:p>
            <a:pPr marL="182563" indent="-182563">
              <a:lnSpc>
                <a:spcPct val="200000"/>
              </a:lnSpc>
            </a:pPr>
            <a:r>
              <a:rPr lang="en-US" sz="2600" b="1" dirty="0">
                <a:solidFill>
                  <a:srgbClr val="FF0000"/>
                </a:solidFill>
              </a:rPr>
              <a:t>other provider </a:t>
            </a:r>
            <a:r>
              <a:rPr lang="en-US" sz="2600" b="1" dirty="0" err="1">
                <a:solidFill>
                  <a:srgbClr val="FF0000"/>
                </a:solidFill>
              </a:rPr>
              <a:t>organisations</a:t>
            </a:r>
            <a:r>
              <a:rPr lang="en-US" sz="2600" b="1" dirty="0">
                <a:solidFill>
                  <a:srgbClr val="FF0000"/>
                </a:solidFill>
              </a:rPr>
              <a:t> – leisure/community </a:t>
            </a:r>
            <a:r>
              <a:rPr lang="en-US" sz="2600" b="1" dirty="0" err="1">
                <a:solidFill>
                  <a:srgbClr val="FF0000"/>
                </a:solidFill>
              </a:rPr>
              <a:t>centres</a:t>
            </a:r>
            <a:endParaRPr lang="en-US" sz="2600" b="1" dirty="0">
              <a:solidFill>
                <a:srgbClr val="FF0000"/>
              </a:solidFill>
            </a:endParaRPr>
          </a:p>
          <a:p>
            <a:pPr marL="182563" indent="-182563">
              <a:lnSpc>
                <a:spcPct val="200000"/>
              </a:lnSpc>
            </a:pPr>
            <a:r>
              <a:rPr lang="en-US" sz="2600" b="1" dirty="0">
                <a:solidFill>
                  <a:schemeClr val="bg2">
                    <a:lumMod val="90000"/>
                  </a:schemeClr>
                </a:solidFill>
              </a:rPr>
              <a:t>improvement networks / AHSNs</a:t>
            </a:r>
          </a:p>
          <a:p>
            <a:pPr marL="182563" indent="-182563">
              <a:lnSpc>
                <a:spcPct val="200000"/>
              </a:lnSpc>
            </a:pPr>
            <a:r>
              <a:rPr lang="en-US" sz="2600" b="1" dirty="0">
                <a:solidFill>
                  <a:schemeClr val="bg2">
                    <a:lumMod val="90000"/>
                  </a:schemeClr>
                </a:solidFill>
              </a:rPr>
              <a:t>top down - policy, mandate</a:t>
            </a:r>
          </a:p>
        </p:txBody>
      </p:sp>
    </p:spTree>
    <p:extLst>
      <p:ext uri="{BB962C8B-B14F-4D97-AF65-F5344CB8AC3E}">
        <p14:creationId xmlns:p14="http://schemas.microsoft.com/office/powerpoint/2010/main" val="3159569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Elephant on a bus">
            <a:extLst>
              <a:ext uri="{FF2B5EF4-FFF2-40B4-BE49-F238E27FC236}">
                <a16:creationId xmlns:a16="http://schemas.microsoft.com/office/drawing/2014/main" id="{CADB05A2-9A1A-430E-9A5B-50EB0FDEC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795338"/>
            <a:ext cx="7353300"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17BDC178-07B3-49D3-AACC-64934EDA2E25}"/>
              </a:ext>
            </a:extLst>
          </p:cNvPr>
          <p:cNvSpPr txBox="1">
            <a:spLocks noChangeArrowheads="1"/>
          </p:cNvSpPr>
          <p:nvPr/>
        </p:nvSpPr>
        <p:spPr bwMode="auto">
          <a:xfrm>
            <a:off x="1460500" y="153988"/>
            <a:ext cx="7327900" cy="646331"/>
          </a:xfrm>
          <a:prstGeom prst="rect">
            <a:avLst/>
          </a:prstGeom>
          <a:noFill/>
          <a:ln w="9525" algn="ctr">
            <a:noFill/>
            <a:miter lim="800000"/>
            <a:headEnd/>
            <a:tailEnd/>
          </a:ln>
        </p:spPr>
        <p:txBody>
          <a:bodyPr>
            <a:spAutoFit/>
          </a:bodyPr>
          <a:lstStyle/>
          <a:p>
            <a:pPr algn="ctr">
              <a:spcBef>
                <a:spcPct val="50000"/>
              </a:spcBef>
              <a:defRPr/>
            </a:pPr>
            <a:r>
              <a:rPr lang="en-GB" sz="3600" b="1" dirty="0">
                <a:solidFill>
                  <a:srgbClr val="00B0F0"/>
                </a:solidFill>
                <a:latin typeface="+mj-lt"/>
                <a:ea typeface="+mj-ea"/>
                <a:cs typeface="+mj-cs"/>
              </a:rPr>
              <a:t>We have a problem here -</a:t>
            </a:r>
          </a:p>
        </p:txBody>
      </p:sp>
      <p:sp>
        <p:nvSpPr>
          <p:cNvPr id="8" name="Rectangle 4">
            <a:extLst>
              <a:ext uri="{FF2B5EF4-FFF2-40B4-BE49-F238E27FC236}">
                <a16:creationId xmlns:a16="http://schemas.microsoft.com/office/drawing/2014/main" id="{0E45194E-C2CC-441B-AB05-F96DE872500F}"/>
              </a:ext>
            </a:extLst>
          </p:cNvPr>
          <p:cNvSpPr>
            <a:spLocks noChangeArrowheads="1"/>
          </p:cNvSpPr>
          <p:nvPr/>
        </p:nvSpPr>
        <p:spPr bwMode="auto">
          <a:xfrm>
            <a:off x="241300" y="6093296"/>
            <a:ext cx="8902700" cy="646331"/>
          </a:xfrm>
          <a:prstGeom prst="rect">
            <a:avLst/>
          </a:prstGeom>
          <a:noFill/>
          <a:ln w="9525" algn="ctr">
            <a:noFill/>
            <a:miter lim="800000"/>
            <a:headEnd/>
            <a:tailEnd/>
          </a:ln>
          <a:effectLst/>
        </p:spPr>
        <p:txBody>
          <a:bodyPr>
            <a:spAutoFit/>
          </a:bodyPr>
          <a:lstStyle/>
          <a:p>
            <a:pPr algn="ctr">
              <a:spcBef>
                <a:spcPct val="50000"/>
              </a:spcBef>
              <a:defRPr/>
            </a:pPr>
            <a:r>
              <a:rPr lang="en-GB" sz="3600" b="1" dirty="0">
                <a:solidFill>
                  <a:srgbClr val="00B0F0"/>
                </a:solidFill>
                <a:latin typeface="+mj-lt"/>
                <a:ea typeface="+mj-ea"/>
                <a:cs typeface="+mj-cs"/>
              </a:rPr>
              <a:t>We need to improve access</a:t>
            </a:r>
          </a:p>
        </p:txBody>
      </p:sp>
      <p:sp>
        <p:nvSpPr>
          <p:cNvPr id="9" name="Rectangle 8">
            <a:extLst>
              <a:ext uri="{FF2B5EF4-FFF2-40B4-BE49-F238E27FC236}">
                <a16:creationId xmlns:a16="http://schemas.microsoft.com/office/drawing/2014/main" id="{043B26EC-6C4C-444E-B466-E0947D30C21D}"/>
              </a:ext>
            </a:extLst>
          </p:cNvPr>
          <p:cNvSpPr/>
          <p:nvPr/>
        </p:nvSpPr>
        <p:spPr>
          <a:xfrm rot="643961">
            <a:off x="783060" y="2093658"/>
            <a:ext cx="7577880" cy="2400657"/>
          </a:xfrm>
          <a:prstGeom prst="rect">
            <a:avLst/>
          </a:prstGeom>
        </p:spPr>
        <p:txBody>
          <a:bodyPr wrap="square">
            <a:spAutoFit/>
          </a:bodyPr>
          <a:lstStyle/>
          <a:p>
            <a:r>
              <a:rPr lang="en-GB" altLang="en-US" sz="15000" b="1" dirty="0" err="1">
                <a:solidFill>
                  <a:srgbClr val="FF7C80"/>
                </a:solidFill>
                <a:cs typeface="Arial" panose="020B0604020202020204" pitchFamily="34" charset="0"/>
              </a:rPr>
              <a:t>C</a:t>
            </a:r>
            <a:r>
              <a:rPr lang="en-GB" altLang="en-US" sz="15000" b="1" dirty="0" err="1">
                <a:solidFill>
                  <a:srgbClr val="FF0000"/>
                </a:solidFill>
                <a:cs typeface="Arial" panose="020B0604020202020204" pitchFamily="34" charset="0"/>
              </a:rPr>
              <a:t>o</a:t>
            </a:r>
            <a:r>
              <a:rPr lang="en-GB" altLang="en-US" sz="15000" b="1" dirty="0" err="1">
                <a:solidFill>
                  <a:srgbClr val="FF7C80"/>
                </a:solidFill>
                <a:cs typeface="Arial" panose="020B0604020202020204" pitchFamily="34" charset="0"/>
              </a:rPr>
              <a:t>M</a:t>
            </a:r>
            <a:r>
              <a:rPr lang="en-GB" altLang="en-US" sz="15000" b="1" dirty="0">
                <a:solidFill>
                  <a:srgbClr val="FF7C80"/>
                </a:solidFill>
                <a:cs typeface="Arial" panose="020B0604020202020204" pitchFamily="34" charset="0"/>
              </a:rPr>
              <a:t>-B</a:t>
            </a:r>
            <a:endParaRPr lang="en-GB" sz="15000" b="1" dirty="0">
              <a:solidFill>
                <a:srgbClr val="FF7C80"/>
              </a:solidFill>
              <a:cs typeface="Arial" panose="020B0604020202020204" pitchFamily="34" charset="0"/>
            </a:endParaRPr>
          </a:p>
        </p:txBody>
      </p:sp>
    </p:spTree>
    <p:extLst>
      <p:ext uri="{BB962C8B-B14F-4D97-AF65-F5344CB8AC3E}">
        <p14:creationId xmlns:p14="http://schemas.microsoft.com/office/powerpoint/2010/main" val="284020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E:\Kings developments\DSC0003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708920"/>
            <a:ext cx="2160240" cy="2561176"/>
          </a:xfrm>
          <a:prstGeom prst="rect">
            <a:avLst/>
          </a:prstGeom>
          <a:noFill/>
          <a:ln>
            <a:noFill/>
          </a:ln>
        </p:spPr>
      </p:pic>
      <p:pic>
        <p:nvPicPr>
          <p:cNvPr id="1026" name="Picture 2" descr="G:\Removable Disk\Kings developments\DSC000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2492896"/>
            <a:ext cx="2380225" cy="31736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Removable Disk\Kings developments\DSC000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1319" y="2852936"/>
            <a:ext cx="3023130" cy="22673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5536" y="309283"/>
            <a:ext cx="7344815" cy="1935145"/>
          </a:xfrm>
          <a:prstGeom prst="rect">
            <a:avLst/>
          </a:prstGeom>
        </p:spPr>
        <p:txBody>
          <a:bodyPr wrap="square">
            <a:spAutoFit/>
          </a:bodyPr>
          <a:lstStyle/>
          <a:p>
            <a:pPr algn="r"/>
            <a:r>
              <a:rPr lang="en-GB" sz="2400" b="1" dirty="0">
                <a:solidFill>
                  <a:srgbClr val="00A9CD"/>
                </a:solidFill>
                <a:ea typeface="Arial" charset="0"/>
                <a:cs typeface="Arial" charset="0"/>
              </a:rPr>
              <a:t>in the community:</a:t>
            </a:r>
          </a:p>
          <a:p>
            <a:r>
              <a:rPr lang="en-GB" sz="375" b="1" dirty="0">
                <a:solidFill>
                  <a:srgbClr val="00A9CD"/>
                </a:solidFill>
              </a:rPr>
              <a:t> </a:t>
            </a:r>
          </a:p>
          <a:p>
            <a:pPr marL="198835" indent="-198835">
              <a:buFont typeface="Arial" panose="020B0604020202020204" pitchFamily="34" charset="0"/>
              <a:buChar char="•"/>
            </a:pPr>
            <a:endParaRPr lang="en-GB" sz="2000" b="1" dirty="0">
              <a:latin typeface="Arial" panose="020B0604020202020204" pitchFamily="34" charset="0"/>
              <a:ea typeface="+mj-ea"/>
              <a:cs typeface="Arial" panose="020B0604020202020204" pitchFamily="34" charset="0"/>
            </a:endParaRPr>
          </a:p>
          <a:p>
            <a:pPr marL="198835" indent="-198835">
              <a:buFont typeface="Arial" panose="020B0604020202020204" pitchFamily="34" charset="0"/>
              <a:buChar char="•"/>
            </a:pPr>
            <a:r>
              <a:rPr lang="en-GB" sz="2400" b="1" dirty="0">
                <a:latin typeface="Arial" panose="020B0604020202020204" pitchFamily="34" charset="0"/>
                <a:ea typeface="+mj-ea"/>
                <a:cs typeface="Arial" panose="020B0604020202020204" pitchFamily="34" charset="0"/>
              </a:rPr>
              <a:t>13 cohorts = 169 people</a:t>
            </a:r>
          </a:p>
          <a:p>
            <a:pPr marL="198835" indent="-198835">
              <a:buFont typeface="Arial" panose="020B0604020202020204" pitchFamily="34" charset="0"/>
              <a:buChar char="•"/>
            </a:pPr>
            <a:r>
              <a:rPr lang="en-GB" sz="2400" b="1" dirty="0">
                <a:latin typeface="Arial" panose="020B0604020202020204" pitchFamily="34" charset="0"/>
                <a:ea typeface="+mj-ea"/>
                <a:cs typeface="Arial" panose="020B0604020202020204" pitchFamily="34" charset="0"/>
              </a:rPr>
              <a:t>Outcomes replicated</a:t>
            </a:r>
          </a:p>
          <a:p>
            <a:pPr marL="198835" indent="-198835">
              <a:buFont typeface="Arial" panose="020B0604020202020204" pitchFamily="34" charset="0"/>
              <a:buChar char="•"/>
            </a:pPr>
            <a:r>
              <a:rPr lang="en-GB" sz="2400" b="1" dirty="0">
                <a:latin typeface="Arial" panose="020B0604020202020204" pitchFamily="34" charset="0"/>
                <a:ea typeface="+mj-ea"/>
                <a:cs typeface="Arial" panose="020B0604020202020204" pitchFamily="34" charset="0"/>
              </a:rPr>
              <a:t>Enthusiastic patient and clinician feedback</a:t>
            </a:r>
          </a:p>
        </p:txBody>
      </p:sp>
      <p:pic>
        <p:nvPicPr>
          <p:cNvPr id="11" name="Picture 2" descr="C:\Users\conor.fisk\Dropbox (HIN)\HIN - Communications\Communications\Branding\Logo\Full colour + blue logos\HIN_logo_full_colour_RG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187930"/>
            <a:ext cx="1967922" cy="5886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Mike\Desktop\KU SGULogo.jpg"/>
          <p:cNvPicPr/>
          <p:nvPr/>
        </p:nvPicPr>
        <p:blipFill>
          <a:blip r:embed="rId7"/>
          <a:srcRect/>
          <a:stretch>
            <a:fillRect/>
          </a:stretch>
        </p:blipFill>
        <p:spPr>
          <a:xfrm>
            <a:off x="179512" y="6187929"/>
            <a:ext cx="2448272" cy="588635"/>
          </a:xfrm>
          <a:prstGeom prst="rect">
            <a:avLst/>
          </a:prstGeom>
          <a:noFill/>
          <a:ln>
            <a:noFill/>
            <a:prstDash/>
          </a:ln>
        </p:spPr>
      </p:pic>
      <p:pic>
        <p:nvPicPr>
          <p:cNvPr id="10" name="Picture 2" descr="escape pain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672" y="271422"/>
            <a:ext cx="31892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C:\Users\francesca\Dropbox (HIN)\HIN - MSK\4. Osteoarthritis Advisor\Abstracts and papers\Academy of Medical Sciences Conference\Poster\banner[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824" y="5716410"/>
            <a:ext cx="3672408" cy="106015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rot="20585792">
            <a:off x="1444699" y="1623445"/>
            <a:ext cx="7056783" cy="2400657"/>
          </a:xfrm>
          <a:prstGeom prst="rect">
            <a:avLst/>
          </a:prstGeom>
        </p:spPr>
        <p:txBody>
          <a:bodyPr wrap="square">
            <a:spAutoFit/>
          </a:bodyPr>
          <a:lstStyle/>
          <a:p>
            <a:r>
              <a:rPr lang="en-GB" altLang="en-US" sz="15000" b="1" dirty="0">
                <a:solidFill>
                  <a:srgbClr val="FF0000"/>
                </a:solidFill>
                <a:cs typeface="Arial" panose="020B0604020202020204" pitchFamily="34" charset="0"/>
              </a:rPr>
              <a:t>COM-B</a:t>
            </a:r>
            <a:endParaRPr lang="en-GB" sz="15000" dirty="0">
              <a:solidFill>
                <a:srgbClr val="FF0000"/>
              </a:solidFill>
            </a:endParaRPr>
          </a:p>
        </p:txBody>
      </p:sp>
    </p:spTree>
    <p:extLst>
      <p:ext uri="{BB962C8B-B14F-4D97-AF65-F5344CB8AC3E}">
        <p14:creationId xmlns:p14="http://schemas.microsoft.com/office/powerpoint/2010/main" val="36772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25" y="1080139"/>
            <a:ext cx="7411724" cy="4941149"/>
          </a:xfrm>
          <a:prstGeom prst="rect">
            <a:avLst/>
          </a:prstGeom>
        </p:spPr>
      </p:pic>
      <p:sp>
        <p:nvSpPr>
          <p:cNvPr id="17" name="Text Placeholder 16">
            <a:extLst>
              <a:ext uri="{FF2B5EF4-FFF2-40B4-BE49-F238E27FC236}">
                <a16:creationId xmlns:a16="http://schemas.microsoft.com/office/drawing/2014/main" id="{5A38CF44-745F-46C7-827A-01FA328172E2}"/>
              </a:ext>
            </a:extLst>
          </p:cNvPr>
          <p:cNvSpPr>
            <a:spLocks noGrp="1"/>
          </p:cNvSpPr>
          <p:nvPr>
            <p:ph type="body" sz="quarter" idx="13"/>
          </p:nvPr>
        </p:nvSpPr>
        <p:spPr/>
        <p:txBody>
          <a:bodyPr/>
          <a:lstStyle/>
          <a:p>
            <a:endParaRPr lang="en-GB"/>
          </a:p>
        </p:txBody>
      </p:sp>
      <p:sp>
        <p:nvSpPr>
          <p:cNvPr id="18" name="Text Placeholder 17">
            <a:extLst>
              <a:ext uri="{FF2B5EF4-FFF2-40B4-BE49-F238E27FC236}">
                <a16:creationId xmlns:a16="http://schemas.microsoft.com/office/drawing/2014/main" id="{2FE712D3-F097-4350-821F-FEB63923161B}"/>
              </a:ext>
            </a:extLst>
          </p:cNvPr>
          <p:cNvSpPr>
            <a:spLocks noGrp="1"/>
          </p:cNvSpPr>
          <p:nvPr>
            <p:ph type="body" sz="quarter" idx="14"/>
          </p:nvPr>
        </p:nvSpPr>
        <p:spPr/>
        <p:txBody>
          <a:bodyPr>
            <a:normAutofit fontScale="85000" lnSpcReduction="20000"/>
          </a:bodyPr>
          <a:lstStyle/>
          <a:p>
            <a:endParaRPr lang="en-GB"/>
          </a:p>
        </p:txBody>
      </p:sp>
      <p:sp>
        <p:nvSpPr>
          <p:cNvPr id="2" name="Title 1"/>
          <p:cNvSpPr>
            <a:spLocks noGrp="1"/>
          </p:cNvSpPr>
          <p:nvPr>
            <p:ph type="title"/>
          </p:nvPr>
        </p:nvSpPr>
        <p:spPr>
          <a:prstGeom prst="rect">
            <a:avLst/>
          </a:prstGeom>
        </p:spPr>
        <p:txBody>
          <a:bodyPr>
            <a:noAutofit/>
          </a:bodyPr>
          <a:lstStyle/>
          <a:p>
            <a:pPr>
              <a:defRPr/>
            </a:pPr>
            <a:r>
              <a:rPr lang="en-GB" sz="2100" b="1" dirty="0">
                <a:latin typeface="Arial" panose="020B0604020202020204" pitchFamily="34" charset="0"/>
                <a:cs typeface="Arial" panose="020B0604020202020204" pitchFamily="34" charset="0"/>
              </a:rPr>
              <a:t>Participant stories - very positive, very persuasive</a:t>
            </a:r>
          </a:p>
        </p:txBody>
      </p:sp>
      <p:sp>
        <p:nvSpPr>
          <p:cNvPr id="5" name="Oval Callout 4"/>
          <p:cNvSpPr/>
          <p:nvPr/>
        </p:nvSpPr>
        <p:spPr>
          <a:xfrm rot="893337">
            <a:off x="6174883" y="450377"/>
            <a:ext cx="3451558" cy="1912658"/>
          </a:xfrm>
          <a:prstGeom prst="wedgeEllipseCallout">
            <a:avLst>
              <a:gd name="adj1" fmla="val -27026"/>
              <a:gd name="adj2" fmla="val 60919"/>
            </a:avLst>
          </a:prstGeom>
          <a:solidFill>
            <a:srgbClr val="00B050"/>
          </a:solidFill>
          <a:ln>
            <a:solidFill>
              <a:srgbClr val="B0C61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Arial" panose="020B0604020202020204" pitchFamily="34" charset="0"/>
                <a:cs typeface="Arial" panose="020B0604020202020204" pitchFamily="34" charset="0"/>
              </a:rPr>
              <a:t>“…I am much more </a:t>
            </a:r>
            <a:r>
              <a:rPr lang="en-GB" sz="2000" b="1" dirty="0">
                <a:solidFill>
                  <a:srgbClr val="FFFF00"/>
                </a:solidFill>
                <a:latin typeface="Arial" panose="020B0604020202020204" pitchFamily="34" charset="0"/>
                <a:cs typeface="Arial" panose="020B0604020202020204" pitchFamily="34" charset="0"/>
              </a:rPr>
              <a:t>mobile</a:t>
            </a:r>
            <a:r>
              <a:rPr lang="en-GB" sz="1600" b="1" dirty="0">
                <a:latin typeface="Arial" panose="020B0604020202020204" pitchFamily="34" charset="0"/>
                <a:cs typeface="Arial" panose="020B0604020202020204" pitchFamily="34" charset="0"/>
              </a:rPr>
              <a:t>… [exercises] have given me the </a:t>
            </a:r>
            <a:r>
              <a:rPr lang="en-GB" sz="2000" b="1" dirty="0">
                <a:solidFill>
                  <a:srgbClr val="FFFF00"/>
                </a:solidFill>
                <a:latin typeface="Arial" panose="020B0604020202020204" pitchFamily="34" charset="0"/>
                <a:cs typeface="Arial" panose="020B0604020202020204" pitchFamily="34" charset="0"/>
              </a:rPr>
              <a:t>confidence</a:t>
            </a:r>
            <a:r>
              <a:rPr lang="en-GB" sz="1600" b="1" dirty="0">
                <a:latin typeface="Arial" panose="020B0604020202020204" pitchFamily="34" charset="0"/>
                <a:cs typeface="Arial" panose="020B0604020202020204" pitchFamily="34" charset="0"/>
              </a:rPr>
              <a:t> to </a:t>
            </a:r>
            <a:r>
              <a:rPr lang="en-GB" sz="2000" b="1" dirty="0">
                <a:solidFill>
                  <a:srgbClr val="FFFF00"/>
                </a:solidFill>
                <a:latin typeface="Arial" panose="020B0604020202020204" pitchFamily="34" charset="0"/>
                <a:cs typeface="Arial" panose="020B0604020202020204" pitchFamily="34" charset="0"/>
              </a:rPr>
              <a:t>continue</a:t>
            </a:r>
            <a:r>
              <a:rPr lang="en-GB" sz="1600" b="1" dirty="0">
                <a:latin typeface="Arial" panose="020B0604020202020204" pitchFamily="34" charset="0"/>
                <a:cs typeface="Arial" panose="020B0604020202020204" pitchFamily="34" charset="0"/>
              </a:rPr>
              <a:t> with them…”</a:t>
            </a:r>
          </a:p>
        </p:txBody>
      </p:sp>
      <p:sp>
        <p:nvSpPr>
          <p:cNvPr id="8" name="Oval Callout 7"/>
          <p:cNvSpPr/>
          <p:nvPr/>
        </p:nvSpPr>
        <p:spPr>
          <a:xfrm rot="21027540">
            <a:off x="8782" y="5726624"/>
            <a:ext cx="3674378" cy="1026339"/>
          </a:xfrm>
          <a:prstGeom prst="wedgeEllipseCallout">
            <a:avLst>
              <a:gd name="adj1" fmla="val 44547"/>
              <a:gd name="adj2" fmla="val -79037"/>
            </a:avLst>
          </a:prstGeom>
          <a:solidFill>
            <a:srgbClr val="492F92"/>
          </a:solidFill>
          <a:ln>
            <a:solidFill>
              <a:srgbClr val="492F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latin typeface="Arial" panose="020B0604020202020204" pitchFamily="34" charset="0"/>
                <a:cs typeface="Arial" panose="020B0604020202020204" pitchFamily="34" charset="0"/>
              </a:rPr>
              <a:t>“…a training programme to help me with</a:t>
            </a:r>
          </a:p>
          <a:p>
            <a:pPr algn="ctr">
              <a:defRPr/>
            </a:pPr>
            <a:r>
              <a:rPr lang="en-GB" sz="2000" b="1" dirty="0">
                <a:solidFill>
                  <a:srgbClr val="FFFF00"/>
                </a:solidFill>
                <a:latin typeface="Arial" panose="020B0604020202020204" pitchFamily="34" charset="0"/>
                <a:cs typeface="Arial" panose="020B0604020202020204" pitchFamily="34" charset="0"/>
              </a:rPr>
              <a:t>the rest of my life</a:t>
            </a:r>
            <a:r>
              <a:rPr lang="en-GB" sz="1400" b="1" dirty="0">
                <a:latin typeface="Arial" panose="020B0604020202020204" pitchFamily="34" charset="0"/>
                <a:cs typeface="Arial" panose="020B0604020202020204" pitchFamily="34" charset="0"/>
              </a:rPr>
              <a:t>.”</a:t>
            </a:r>
          </a:p>
        </p:txBody>
      </p:sp>
      <p:sp>
        <p:nvSpPr>
          <p:cNvPr id="10" name="Oval Callout 9"/>
          <p:cNvSpPr/>
          <p:nvPr/>
        </p:nvSpPr>
        <p:spPr>
          <a:xfrm rot="21223163" flipH="1">
            <a:off x="6349056" y="3179802"/>
            <a:ext cx="3225959" cy="1340997"/>
          </a:xfrm>
          <a:prstGeom prst="wedgeEllipseCallout">
            <a:avLst>
              <a:gd name="adj1" fmla="val 67124"/>
              <a:gd name="adj2" fmla="val -59124"/>
            </a:avLst>
          </a:prstGeom>
          <a:solidFill>
            <a:srgbClr val="19B6CD"/>
          </a:solidFill>
          <a:ln>
            <a:solidFill>
              <a:srgbClr val="19B6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latin typeface="Arial" panose="020B0604020202020204" pitchFamily="34" charset="0"/>
                <a:cs typeface="Arial" panose="020B0604020202020204" pitchFamily="34" charset="0"/>
              </a:rPr>
              <a:t>“…I learnt how to manage pain with </a:t>
            </a:r>
            <a:r>
              <a:rPr lang="en-GB" sz="2000" b="1" dirty="0">
                <a:solidFill>
                  <a:srgbClr val="FFFF00"/>
                </a:solidFill>
                <a:latin typeface="Arial" panose="020B0604020202020204" pitchFamily="34" charset="0"/>
                <a:cs typeface="Arial" panose="020B0604020202020204" pitchFamily="34" charset="0"/>
              </a:rPr>
              <a:t>exercise</a:t>
            </a:r>
            <a:r>
              <a:rPr lang="en-GB" sz="1400" b="1" dirty="0">
                <a:latin typeface="Arial" panose="020B0604020202020204" pitchFamily="34" charset="0"/>
                <a:cs typeface="Arial" panose="020B0604020202020204" pitchFamily="34" charset="0"/>
              </a:rPr>
              <a:t> and the </a:t>
            </a:r>
            <a:r>
              <a:rPr lang="en-GB" sz="2000" b="1" dirty="0">
                <a:solidFill>
                  <a:srgbClr val="FFFF00"/>
                </a:solidFill>
                <a:latin typeface="Arial" panose="020B0604020202020204" pitchFamily="34" charset="0"/>
                <a:cs typeface="Arial" panose="020B0604020202020204" pitchFamily="34" charset="0"/>
              </a:rPr>
              <a:t>pain</a:t>
            </a:r>
            <a:r>
              <a:rPr lang="en-GB" sz="1400" b="1" dirty="0">
                <a:latin typeface="Arial" panose="020B0604020202020204" pitchFamily="34" charset="0"/>
                <a:cs typeface="Arial" panose="020B0604020202020204" pitchFamily="34" charset="0"/>
              </a:rPr>
              <a:t> is </a:t>
            </a:r>
            <a:r>
              <a:rPr lang="en-GB" sz="2000" b="1" dirty="0">
                <a:solidFill>
                  <a:srgbClr val="FFFF00"/>
                </a:solidFill>
                <a:latin typeface="Arial" panose="020B0604020202020204" pitchFamily="34" charset="0"/>
                <a:cs typeface="Arial" panose="020B0604020202020204" pitchFamily="34" charset="0"/>
              </a:rPr>
              <a:t>much less </a:t>
            </a:r>
            <a:r>
              <a:rPr lang="en-GB" sz="1400" b="1" dirty="0">
                <a:latin typeface="Arial" panose="020B0604020202020204" pitchFamily="34" charset="0"/>
                <a:cs typeface="Arial" panose="020B0604020202020204" pitchFamily="34" charset="0"/>
              </a:rPr>
              <a:t>now...”</a:t>
            </a:r>
          </a:p>
        </p:txBody>
      </p:sp>
      <p:sp>
        <p:nvSpPr>
          <p:cNvPr id="3" name="Rectangle 2"/>
          <p:cNvSpPr/>
          <p:nvPr/>
        </p:nvSpPr>
        <p:spPr>
          <a:xfrm>
            <a:off x="251520" y="641625"/>
            <a:ext cx="5780679" cy="400110"/>
          </a:xfrm>
          <a:prstGeom prst="rect">
            <a:avLst/>
          </a:prstGeom>
          <a:solidFill>
            <a:schemeClr val="bg1"/>
          </a:solidFill>
        </p:spPr>
        <p:txBody>
          <a:bodyPr wrap="square">
            <a:spAutoFit/>
          </a:bodyPr>
          <a:lstStyle/>
          <a:p>
            <a:pPr algn="ctr"/>
            <a:r>
              <a:rPr lang="en-GB" sz="2000" b="1" dirty="0">
                <a:solidFill>
                  <a:srgbClr val="FF0000"/>
                </a:solidFill>
                <a:latin typeface="Arial" panose="020B0604020202020204" pitchFamily="34" charset="0"/>
                <a:cs typeface="Arial" panose="020B0604020202020204" pitchFamily="34" charset="0"/>
              </a:rPr>
              <a:t>https://player.vimeo.com/video/151535343</a:t>
            </a:r>
          </a:p>
        </p:txBody>
      </p:sp>
      <p:sp>
        <p:nvSpPr>
          <p:cNvPr id="9" name="Oval Callout 10"/>
          <p:cNvSpPr/>
          <p:nvPr/>
        </p:nvSpPr>
        <p:spPr>
          <a:xfrm flipH="1">
            <a:off x="6527449" y="5086166"/>
            <a:ext cx="2933932" cy="1383066"/>
          </a:xfrm>
          <a:prstGeom prst="wedgeEllipseCallout">
            <a:avLst>
              <a:gd name="adj1" fmla="val 45657"/>
              <a:gd name="adj2" fmla="val -62206"/>
            </a:avLst>
          </a:prstGeom>
          <a:solidFill>
            <a:srgbClr val="009F92"/>
          </a:solidFill>
          <a:ln>
            <a:solidFill>
              <a:srgbClr val="009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b="1" dirty="0">
                <a:latin typeface="Arial" panose="020B0604020202020204" pitchFamily="34" charset="0"/>
                <a:cs typeface="Arial" panose="020B0604020202020204" pitchFamily="34" charset="0"/>
              </a:rPr>
              <a:t>“…it </a:t>
            </a:r>
            <a:r>
              <a:rPr lang="en-GB" sz="2000" b="1" dirty="0">
                <a:solidFill>
                  <a:srgbClr val="FFFF00"/>
                </a:solidFill>
                <a:latin typeface="Arial" panose="020B0604020202020204" pitchFamily="34" charset="0"/>
                <a:cs typeface="Arial" panose="020B0604020202020204" pitchFamily="34" charset="0"/>
              </a:rPr>
              <a:t>saves me</a:t>
            </a:r>
            <a:r>
              <a:rPr lang="en-GB" sz="2000" b="1" dirty="0">
                <a:solidFill>
                  <a:schemeClr val="bg2">
                    <a:lumMod val="50000"/>
                  </a:schemeClr>
                </a:solidFill>
                <a:latin typeface="Arial" panose="020B0604020202020204" pitchFamily="34" charset="0"/>
                <a:cs typeface="Arial" panose="020B0604020202020204" pitchFamily="34" charset="0"/>
              </a:rPr>
              <a:t> </a:t>
            </a:r>
            <a:r>
              <a:rPr lang="en-GB" sz="1650" b="1" dirty="0">
                <a:latin typeface="Arial" panose="020B0604020202020204" pitchFamily="34" charset="0"/>
                <a:cs typeface="Arial" panose="020B0604020202020204" pitchFamily="34" charset="0"/>
              </a:rPr>
              <a:t>from </a:t>
            </a:r>
            <a:r>
              <a:rPr lang="en-GB" sz="2000" b="1" dirty="0">
                <a:solidFill>
                  <a:srgbClr val="FFFF00"/>
                </a:solidFill>
                <a:latin typeface="Arial" panose="020B0604020202020204" pitchFamily="34" charset="0"/>
                <a:cs typeface="Arial" panose="020B0604020202020204" pitchFamily="34" charset="0"/>
              </a:rPr>
              <a:t>attending the hospital</a:t>
            </a:r>
            <a:r>
              <a:rPr lang="en-GB" sz="1650" b="1" dirty="0">
                <a:latin typeface="Arial" panose="020B0604020202020204" pitchFamily="34" charset="0"/>
                <a:cs typeface="Arial" panose="020B0604020202020204" pitchFamily="34" charset="0"/>
              </a:rPr>
              <a:t>…”</a:t>
            </a:r>
          </a:p>
        </p:txBody>
      </p:sp>
      <p:sp>
        <p:nvSpPr>
          <p:cNvPr id="11" name="Oval Callout 8"/>
          <p:cNvSpPr/>
          <p:nvPr/>
        </p:nvSpPr>
        <p:spPr>
          <a:xfrm>
            <a:off x="3353512" y="5949280"/>
            <a:ext cx="3666760" cy="1098140"/>
          </a:xfrm>
          <a:prstGeom prst="wedgeEllipseCallout">
            <a:avLst>
              <a:gd name="adj1" fmla="val -21581"/>
              <a:gd name="adj2" fmla="val -14460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“…it was a good start for me to transform my </a:t>
            </a:r>
            <a:r>
              <a:rPr lang="en-GB" sz="2000" b="1" dirty="0">
                <a:solidFill>
                  <a:srgbClr val="FFFF00"/>
                </a:solidFill>
                <a:latin typeface="Arial" panose="020B0604020202020204" pitchFamily="34" charset="0"/>
                <a:cs typeface="Arial" panose="020B0604020202020204" pitchFamily="34" charset="0"/>
              </a:rPr>
              <a:t>health and weight</a:t>
            </a:r>
            <a:r>
              <a:rPr lang="en-GB" sz="1400" b="1" dirty="0">
                <a:latin typeface="Arial" panose="020B0604020202020204" pitchFamily="34" charset="0"/>
                <a:cs typeface="Arial" panose="020B0604020202020204" pitchFamily="34" charset="0"/>
              </a:rPr>
              <a:t>…”</a:t>
            </a:r>
          </a:p>
        </p:txBody>
      </p:sp>
      <p:sp>
        <p:nvSpPr>
          <p:cNvPr id="13" name="Oval Callout 4">
            <a:extLst>
              <a:ext uri="{FF2B5EF4-FFF2-40B4-BE49-F238E27FC236}">
                <a16:creationId xmlns:a16="http://schemas.microsoft.com/office/drawing/2014/main" id="{1496FAFB-6246-4F6D-9ABC-0BB70002101E}"/>
              </a:ext>
            </a:extLst>
          </p:cNvPr>
          <p:cNvSpPr/>
          <p:nvPr/>
        </p:nvSpPr>
        <p:spPr>
          <a:xfrm rot="893337">
            <a:off x="2404767" y="3547737"/>
            <a:ext cx="2667589" cy="775548"/>
          </a:xfrm>
          <a:prstGeom prst="wedgeEllipseCallout">
            <a:avLst>
              <a:gd name="adj1" fmla="val -40300"/>
              <a:gd name="adj2" fmla="val 123778"/>
            </a:avLst>
          </a:prstGeom>
          <a:solidFill>
            <a:srgbClr val="00B050"/>
          </a:solidFill>
          <a:ln>
            <a:solidFill>
              <a:srgbClr val="B0C61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Arial" panose="020B0604020202020204" pitchFamily="34" charset="0"/>
                <a:cs typeface="Arial" panose="020B0604020202020204" pitchFamily="34" charset="0"/>
              </a:rPr>
              <a:t>“…</a:t>
            </a:r>
            <a:r>
              <a:rPr lang="en-GB" sz="1600" b="1" dirty="0">
                <a:solidFill>
                  <a:srgbClr val="FFFF00"/>
                </a:solidFill>
                <a:latin typeface="Arial" panose="020B0604020202020204" pitchFamily="34" charset="0"/>
                <a:cs typeface="Arial" panose="020B0604020202020204" pitchFamily="34" charset="0"/>
              </a:rPr>
              <a:t>play with my grandchildren</a:t>
            </a:r>
            <a:r>
              <a:rPr lang="en-GB" sz="1600" b="1" dirty="0">
                <a:latin typeface="Arial" panose="020B0604020202020204" pitchFamily="34" charset="0"/>
                <a:cs typeface="Arial" panose="020B0604020202020204" pitchFamily="34" charset="0"/>
              </a:rPr>
              <a:t>…”</a:t>
            </a:r>
          </a:p>
        </p:txBody>
      </p:sp>
      <p:sp>
        <p:nvSpPr>
          <p:cNvPr id="15" name="Oval Callout 9">
            <a:extLst>
              <a:ext uri="{FF2B5EF4-FFF2-40B4-BE49-F238E27FC236}">
                <a16:creationId xmlns:a16="http://schemas.microsoft.com/office/drawing/2014/main" id="{99D33110-6F5F-4462-AC23-09E318BEEDDF}"/>
              </a:ext>
            </a:extLst>
          </p:cNvPr>
          <p:cNvSpPr/>
          <p:nvPr/>
        </p:nvSpPr>
        <p:spPr>
          <a:xfrm flipH="1">
            <a:off x="326455" y="607545"/>
            <a:ext cx="5478443" cy="472594"/>
          </a:xfrm>
          <a:prstGeom prst="wedgeEllipseCallout">
            <a:avLst>
              <a:gd name="adj1" fmla="val 14730"/>
              <a:gd name="adj2" fmla="val 228261"/>
            </a:avLst>
          </a:prstGeom>
          <a:solidFill>
            <a:srgbClr val="19B6CD"/>
          </a:solidFill>
          <a:ln>
            <a:solidFill>
              <a:srgbClr val="19B6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latin typeface="Arial" panose="020B0604020202020204" pitchFamily="34" charset="0"/>
                <a:cs typeface="Arial" panose="020B0604020202020204" pitchFamily="34" charset="0"/>
              </a:rPr>
              <a:t>“…I’m </a:t>
            </a:r>
            <a:r>
              <a:rPr lang="en-GB" b="1" dirty="0">
                <a:solidFill>
                  <a:srgbClr val="FFFF00"/>
                </a:solidFill>
                <a:latin typeface="Arial" panose="020B0604020202020204" pitchFamily="34" charset="0"/>
                <a:cs typeface="Arial" panose="020B0604020202020204" pitchFamily="34" charset="0"/>
              </a:rPr>
              <a:t>sleeping</a:t>
            </a:r>
            <a:r>
              <a:rPr lang="en-GB" sz="1400" b="1" dirty="0">
                <a:solidFill>
                  <a:srgbClr val="FFFF00"/>
                </a:solidFill>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again...”</a:t>
            </a:r>
          </a:p>
        </p:txBody>
      </p:sp>
      <p:sp>
        <p:nvSpPr>
          <p:cNvPr id="16" name="Oval Callout 8">
            <a:extLst>
              <a:ext uri="{FF2B5EF4-FFF2-40B4-BE49-F238E27FC236}">
                <a16:creationId xmlns:a16="http://schemas.microsoft.com/office/drawing/2014/main" id="{4AF6689C-09C6-49F6-963E-B949FE7D586A}"/>
              </a:ext>
            </a:extLst>
          </p:cNvPr>
          <p:cNvSpPr/>
          <p:nvPr/>
        </p:nvSpPr>
        <p:spPr>
          <a:xfrm rot="825363">
            <a:off x="2364051" y="2136649"/>
            <a:ext cx="2714702" cy="735032"/>
          </a:xfrm>
          <a:prstGeom prst="wedgeEllipseCallout">
            <a:avLst>
              <a:gd name="adj1" fmla="val -51815"/>
              <a:gd name="adj2" fmla="val 75337"/>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“…I can </a:t>
            </a:r>
            <a:r>
              <a:rPr lang="en-GB" sz="1400" b="1" dirty="0">
                <a:solidFill>
                  <a:srgbClr val="FFFF00"/>
                </a:solidFill>
                <a:latin typeface="Arial" panose="020B0604020202020204" pitchFamily="34" charset="0"/>
                <a:cs typeface="Arial" panose="020B0604020202020204" pitchFamily="34" charset="0"/>
              </a:rPr>
              <a:t>put on </a:t>
            </a:r>
            <a:r>
              <a:rPr lang="en-GB" sz="1400" b="1" dirty="0">
                <a:latin typeface="Arial" panose="020B0604020202020204" pitchFamily="34" charset="0"/>
                <a:cs typeface="Arial" panose="020B0604020202020204" pitchFamily="34" charset="0"/>
              </a:rPr>
              <a:t>my </a:t>
            </a:r>
            <a:r>
              <a:rPr lang="en-GB" sz="1400" b="1" dirty="0">
                <a:solidFill>
                  <a:srgbClr val="FFFF00"/>
                </a:solidFill>
                <a:latin typeface="Arial" panose="020B0604020202020204" pitchFamily="34" charset="0"/>
                <a:cs typeface="Arial" panose="020B0604020202020204" pitchFamily="34" charset="0"/>
              </a:rPr>
              <a:t>shoes and socks</a:t>
            </a:r>
            <a:r>
              <a:rPr lang="en-GB" sz="1400" b="1" dirty="0">
                <a:latin typeface="Arial" panose="020B0604020202020204" pitchFamily="34" charset="0"/>
                <a:cs typeface="Arial" panose="020B0604020202020204" pitchFamily="34" charset="0"/>
              </a:rPr>
              <a:t>…”</a:t>
            </a:r>
          </a:p>
        </p:txBody>
      </p:sp>
      <p:sp>
        <p:nvSpPr>
          <p:cNvPr id="14" name="Rectangle 13">
            <a:extLst>
              <a:ext uri="{FF2B5EF4-FFF2-40B4-BE49-F238E27FC236}">
                <a16:creationId xmlns:a16="http://schemas.microsoft.com/office/drawing/2014/main" id="{35D641C5-4228-4D04-9B40-81B752BCD5E9}"/>
              </a:ext>
            </a:extLst>
          </p:cNvPr>
          <p:cNvSpPr/>
          <p:nvPr/>
        </p:nvSpPr>
        <p:spPr>
          <a:xfrm rot="20899844">
            <a:off x="1305642" y="1595090"/>
            <a:ext cx="7056783" cy="2400657"/>
          </a:xfrm>
          <a:prstGeom prst="rect">
            <a:avLst/>
          </a:prstGeom>
        </p:spPr>
        <p:txBody>
          <a:bodyPr wrap="square">
            <a:spAutoFit/>
          </a:bodyPr>
          <a:lstStyle/>
          <a:p>
            <a:r>
              <a:rPr lang="en-GB" altLang="en-US" sz="15000" b="1" dirty="0">
                <a:solidFill>
                  <a:srgbClr val="FF0000"/>
                </a:solidFill>
                <a:cs typeface="Arial" panose="020B0604020202020204" pitchFamily="34" charset="0"/>
              </a:rPr>
              <a:t>COM-B</a:t>
            </a:r>
            <a:endParaRPr lang="en-GB" sz="15000" dirty="0">
              <a:solidFill>
                <a:srgbClr val="FF0000"/>
              </a:solidFill>
            </a:endParaRPr>
          </a:p>
        </p:txBody>
      </p:sp>
    </p:spTree>
    <p:extLst>
      <p:ext uri="{BB962C8B-B14F-4D97-AF65-F5344CB8AC3E}">
        <p14:creationId xmlns:p14="http://schemas.microsoft.com/office/powerpoint/2010/main" val="248820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373687-6DD0-4152-990E-774EA24F3C99}"/>
              </a:ext>
            </a:extLst>
          </p:cNvPr>
          <p:cNvSpPr>
            <a:spLocks noGrp="1"/>
          </p:cNvSpPr>
          <p:nvPr>
            <p:ph type="dt" sz="half" idx="10"/>
          </p:nvPr>
        </p:nvSpPr>
        <p:spPr/>
        <p:txBody>
          <a:bodyPr/>
          <a:lstStyle/>
          <a:p>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8573F160-73CE-4DCD-B2E3-26004A113C6A}"/>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69FB4B3E-DE14-4BA5-BA01-671103847F6C}"/>
              </a:ext>
            </a:extLst>
          </p:cNvPr>
          <p:cNvSpPr>
            <a:spLocks noGrp="1"/>
          </p:cNvSpPr>
          <p:nvPr>
            <p:ph type="sldNum" sz="quarter" idx="12"/>
          </p:nvPr>
        </p:nvSpPr>
        <p:spPr/>
        <p:txBody>
          <a:bodyPr/>
          <a:lstStyle/>
          <a:p>
            <a:endParaRPr lang="en-GB" dirty="0">
              <a:solidFill>
                <a:prstClr val="black">
                  <a:tint val="75000"/>
                </a:prstClr>
              </a:solidFill>
            </a:endParaRPr>
          </a:p>
        </p:txBody>
      </p:sp>
      <p:pic>
        <p:nvPicPr>
          <p:cNvPr id="8" name="Picture 7">
            <a:extLst>
              <a:ext uri="{FF2B5EF4-FFF2-40B4-BE49-F238E27FC236}">
                <a16:creationId xmlns:a16="http://schemas.microsoft.com/office/drawing/2014/main" id="{6A0406B5-C223-4747-B0DC-BDA129C16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85" y="1681360"/>
            <a:ext cx="4104456" cy="2119357"/>
          </a:xfrm>
          <a:prstGeom prst="rect">
            <a:avLst/>
          </a:prstGeom>
        </p:spPr>
      </p:pic>
      <p:pic>
        <p:nvPicPr>
          <p:cNvPr id="9" name="Picture 2" descr="C:\Users\conor.fisk\Dropbox (HIN)\HIN - Communications\Communications\Branding\Logo\Full colour + blue logos\HIN_logo_full_colour_RGB.jpg">
            <a:extLst>
              <a:ext uri="{FF2B5EF4-FFF2-40B4-BE49-F238E27FC236}">
                <a16:creationId xmlns:a16="http://schemas.microsoft.com/office/drawing/2014/main" id="{FF949DE1-1863-4275-913D-0415D01945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528479"/>
            <a:ext cx="3611053" cy="108012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C:\Users\Mike\Desktop\KU SGULogo.jpg">
            <a:extLst>
              <a:ext uri="{FF2B5EF4-FFF2-40B4-BE49-F238E27FC236}">
                <a16:creationId xmlns:a16="http://schemas.microsoft.com/office/drawing/2014/main" id="{69FE9212-0F23-4BE9-8B87-5B72980037F2}"/>
              </a:ext>
            </a:extLst>
          </p:cNvPr>
          <p:cNvPicPr/>
          <p:nvPr/>
        </p:nvPicPr>
        <p:blipFill>
          <a:blip r:embed="rId4"/>
          <a:srcRect/>
          <a:stretch>
            <a:fillRect/>
          </a:stretch>
        </p:blipFill>
        <p:spPr>
          <a:xfrm>
            <a:off x="395536" y="4756322"/>
            <a:ext cx="3888432" cy="1224136"/>
          </a:xfrm>
          <a:prstGeom prst="rect">
            <a:avLst/>
          </a:prstGeom>
          <a:noFill/>
          <a:ln>
            <a:noFill/>
            <a:prstDash/>
          </a:ln>
        </p:spPr>
      </p:pic>
      <p:sp>
        <p:nvSpPr>
          <p:cNvPr id="2" name="TextBox 1">
            <a:extLst>
              <a:ext uri="{FF2B5EF4-FFF2-40B4-BE49-F238E27FC236}">
                <a16:creationId xmlns:a16="http://schemas.microsoft.com/office/drawing/2014/main" id="{0F9980E3-8AB4-4670-99E3-88A8FF577094}"/>
              </a:ext>
            </a:extLst>
          </p:cNvPr>
          <p:cNvSpPr txBox="1"/>
          <p:nvPr/>
        </p:nvSpPr>
        <p:spPr>
          <a:xfrm>
            <a:off x="4499992" y="3284918"/>
            <a:ext cx="4464496" cy="1938992"/>
          </a:xfrm>
          <a:prstGeom prst="rect">
            <a:avLst/>
          </a:prstGeom>
          <a:noFill/>
        </p:spPr>
        <p:txBody>
          <a:bodyPr wrap="square" rtlCol="0">
            <a:spAutoFit/>
          </a:bodyPr>
          <a:lstStyle/>
          <a:p>
            <a:pPr algn="r"/>
            <a:r>
              <a:rPr lang="en-GB" sz="4000" b="1" dirty="0">
                <a:solidFill>
                  <a:srgbClr val="FF0000"/>
                </a:solidFill>
              </a:rPr>
              <a:t>17 leisure and community delivery partners </a:t>
            </a:r>
          </a:p>
        </p:txBody>
      </p:sp>
      <p:pic>
        <p:nvPicPr>
          <p:cNvPr id="11" name="Picture 10" descr="A picture containing tableware, plate, dishware&#10;&#10;Description generated with very high confidence">
            <a:extLst>
              <a:ext uri="{FF2B5EF4-FFF2-40B4-BE49-F238E27FC236}">
                <a16:creationId xmlns:a16="http://schemas.microsoft.com/office/drawing/2014/main" id="{2E3034C6-90DE-4353-AEE4-87E3F20A4F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5847" y="539877"/>
            <a:ext cx="3094705" cy="1485458"/>
          </a:xfrm>
          <a:prstGeom prst="rect">
            <a:avLst/>
          </a:prstGeom>
        </p:spPr>
      </p:pic>
    </p:spTree>
    <p:extLst>
      <p:ext uri="{BB962C8B-B14F-4D97-AF65-F5344CB8AC3E}">
        <p14:creationId xmlns:p14="http://schemas.microsoft.com/office/powerpoint/2010/main" val="322325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0AF8-E59F-4435-B608-13490945170C}"/>
              </a:ext>
            </a:extLst>
          </p:cNvPr>
          <p:cNvSpPr>
            <a:spLocks noGrp="1"/>
          </p:cNvSpPr>
          <p:nvPr>
            <p:ph type="ctrTitle"/>
          </p:nvPr>
        </p:nvSpPr>
        <p:spPr>
          <a:xfrm>
            <a:off x="503548" y="620688"/>
            <a:ext cx="8136904" cy="945058"/>
          </a:xfrm>
        </p:spPr>
        <p:txBody>
          <a:bodyPr>
            <a:normAutofit fontScale="90000"/>
          </a:bodyPr>
          <a:lstStyle/>
          <a:p>
            <a:r>
              <a:rPr lang="en-GB" sz="3400" b="1" dirty="0"/>
              <a:t>Training programme for</a:t>
            </a:r>
            <a:br>
              <a:rPr lang="en-GB" sz="3400" b="1" dirty="0"/>
            </a:br>
            <a:r>
              <a:rPr lang="en-GB" sz="3400" b="1" dirty="0"/>
              <a:t>exercise professionals</a:t>
            </a:r>
          </a:p>
        </p:txBody>
      </p:sp>
      <p:sp>
        <p:nvSpPr>
          <p:cNvPr id="3" name="Subtitle 2">
            <a:extLst>
              <a:ext uri="{FF2B5EF4-FFF2-40B4-BE49-F238E27FC236}">
                <a16:creationId xmlns:a16="http://schemas.microsoft.com/office/drawing/2014/main" id="{A862B3FA-659F-4C1F-9996-5BCBE07CBB74}"/>
              </a:ext>
            </a:extLst>
          </p:cNvPr>
          <p:cNvSpPr>
            <a:spLocks noGrp="1"/>
          </p:cNvSpPr>
          <p:nvPr>
            <p:ph type="subTitle" idx="1"/>
          </p:nvPr>
        </p:nvSpPr>
        <p:spPr>
          <a:xfrm>
            <a:off x="251520" y="1565746"/>
            <a:ext cx="3420380" cy="897986"/>
          </a:xfrm>
        </p:spPr>
        <p:txBody>
          <a:bodyPr/>
          <a:lstStyle/>
          <a:p>
            <a:pPr>
              <a:lnSpc>
                <a:spcPct val="150000"/>
              </a:lnSpc>
            </a:pPr>
            <a:r>
              <a:rPr lang="en-GB" sz="2800" dirty="0"/>
              <a:t>accredited by: </a:t>
            </a:r>
          </a:p>
        </p:txBody>
      </p:sp>
      <p:sp>
        <p:nvSpPr>
          <p:cNvPr id="4" name="Date Placeholder 3">
            <a:extLst>
              <a:ext uri="{FF2B5EF4-FFF2-40B4-BE49-F238E27FC236}">
                <a16:creationId xmlns:a16="http://schemas.microsoft.com/office/drawing/2014/main" id="{EA4EC38E-0DA5-47BD-879F-1137049E95E4}"/>
              </a:ext>
            </a:extLst>
          </p:cNvPr>
          <p:cNvSpPr>
            <a:spLocks noGrp="1"/>
          </p:cNvSpPr>
          <p:nvPr>
            <p:ph type="dt" sz="half" idx="10"/>
          </p:nvPr>
        </p:nvSpPr>
        <p:spPr/>
        <p:txBody>
          <a:bodyPr/>
          <a:lstStyle/>
          <a:p>
            <a:fld id="{1600AD55-433B-4049-9DB3-7B4FA06295ED}" type="datetime1">
              <a:rPr lang="en-GB" smtClean="0">
                <a:solidFill>
                  <a:prstClr val="black">
                    <a:tint val="75000"/>
                  </a:prstClr>
                </a:solidFill>
              </a:rPr>
              <a:pPr/>
              <a:t>20/05/2019</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D89EFE0A-62B3-4583-81D3-64CFAA6FE840}"/>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A60572E-54D3-457F-991E-7DF07510221F}"/>
              </a:ext>
            </a:extLst>
          </p:cNvPr>
          <p:cNvSpPr>
            <a:spLocks noGrp="1"/>
          </p:cNvSpPr>
          <p:nvPr>
            <p:ph type="sldNum" sz="quarter" idx="12"/>
          </p:nvPr>
        </p:nvSpPr>
        <p:spPr/>
        <p:txBody>
          <a:bodyPr/>
          <a:lstStyle/>
          <a:p>
            <a:fld id="{80E421CD-5BED-42EC-95B0-F570939B281E}" type="slidenum">
              <a:rPr lang="en-GB" smtClean="0">
                <a:solidFill>
                  <a:prstClr val="black">
                    <a:tint val="75000"/>
                  </a:prstClr>
                </a:solidFill>
              </a:rPr>
              <a:pPr/>
              <a:t>25</a:t>
            </a:fld>
            <a:endParaRPr lang="en-GB">
              <a:solidFill>
                <a:prstClr val="black">
                  <a:tint val="75000"/>
                </a:prstClr>
              </a:solidFill>
            </a:endParaRPr>
          </a:p>
        </p:txBody>
      </p:sp>
      <p:pic>
        <p:nvPicPr>
          <p:cNvPr id="8" name="Picture 7" descr="A screenshot of a cell phone&#10;&#10;Description generated with very high confidence">
            <a:extLst>
              <a:ext uri="{FF2B5EF4-FFF2-40B4-BE49-F238E27FC236}">
                <a16:creationId xmlns:a16="http://schemas.microsoft.com/office/drawing/2014/main" id="{9524684B-FE76-4541-80EE-D09C765873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2454651"/>
            <a:ext cx="2664296" cy="3951506"/>
          </a:xfrm>
          <a:prstGeom prst="rect">
            <a:avLst/>
          </a:prstGeom>
        </p:spPr>
      </p:pic>
      <p:pic>
        <p:nvPicPr>
          <p:cNvPr id="10" name="Picture 9" descr="A picture containing text&#10;&#10;Description generated with high confidence">
            <a:extLst>
              <a:ext uri="{FF2B5EF4-FFF2-40B4-BE49-F238E27FC236}">
                <a16:creationId xmlns:a16="http://schemas.microsoft.com/office/drawing/2014/main" id="{67976106-0FF4-44EB-8BFC-D3A12E2DF5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3534691"/>
            <a:ext cx="1960608" cy="2964822"/>
          </a:xfrm>
          <a:prstGeom prst="rect">
            <a:avLst/>
          </a:prstGeom>
        </p:spPr>
      </p:pic>
      <p:pic>
        <p:nvPicPr>
          <p:cNvPr id="9" name="Picture 8">
            <a:extLst>
              <a:ext uri="{FF2B5EF4-FFF2-40B4-BE49-F238E27FC236}">
                <a16:creationId xmlns:a16="http://schemas.microsoft.com/office/drawing/2014/main" id="{3C49D0E7-F197-4EFF-A62A-6F6DBFD76B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842553"/>
            <a:ext cx="3329220" cy="1363323"/>
          </a:xfrm>
          <a:prstGeom prst="rect">
            <a:avLst/>
          </a:prstGeom>
        </p:spPr>
      </p:pic>
    </p:spTree>
    <p:extLst>
      <p:ext uri="{BB962C8B-B14F-4D97-AF65-F5344CB8AC3E}">
        <p14:creationId xmlns:p14="http://schemas.microsoft.com/office/powerpoint/2010/main" val="3992692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1F483D1-89C5-4F5F-B7A4-DEE8885BDCD7}"/>
              </a:ext>
            </a:extLst>
          </p:cNvPr>
          <p:cNvGraphicFramePr>
            <a:graphicFrameLocks/>
          </p:cNvGraphicFramePr>
          <p:nvPr>
            <p:extLst/>
          </p:nvPr>
        </p:nvGraphicFramePr>
        <p:xfrm>
          <a:off x="323528" y="1268760"/>
          <a:ext cx="8496944"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B8CF3BDF-88E6-4640-902B-5306AC27B53B}"/>
              </a:ext>
            </a:extLst>
          </p:cNvPr>
          <p:cNvSpPr txBox="1"/>
          <p:nvPr/>
        </p:nvSpPr>
        <p:spPr>
          <a:xfrm>
            <a:off x="899592" y="188640"/>
            <a:ext cx="7344816" cy="830997"/>
          </a:xfrm>
          <a:prstGeom prst="rect">
            <a:avLst/>
          </a:prstGeom>
          <a:noFill/>
        </p:spPr>
        <p:txBody>
          <a:bodyPr wrap="square" rtlCol="0">
            <a:spAutoFit/>
          </a:bodyPr>
          <a:lstStyle/>
          <a:p>
            <a:r>
              <a:rPr lang="en-GB" sz="2400" b="1" dirty="0"/>
              <a:t>Outcomes in clinical and community settings before and after participating on ESCAPE-pain</a:t>
            </a:r>
          </a:p>
        </p:txBody>
      </p:sp>
    </p:spTree>
    <p:extLst>
      <p:ext uri="{BB962C8B-B14F-4D97-AF65-F5344CB8AC3E}">
        <p14:creationId xmlns:p14="http://schemas.microsoft.com/office/powerpoint/2010/main" val="1339796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BC392B-3CB1-4A39-9B7F-0339F43F4381}"/>
              </a:ext>
            </a:extLst>
          </p:cNvPr>
          <p:cNvPicPr>
            <a:picLocks noChangeAspect="1"/>
          </p:cNvPicPr>
          <p:nvPr/>
        </p:nvPicPr>
        <p:blipFill>
          <a:blip r:embed="rId2"/>
          <a:stretch>
            <a:fillRect/>
          </a:stretch>
        </p:blipFill>
        <p:spPr>
          <a:xfrm>
            <a:off x="395536" y="126750"/>
            <a:ext cx="5256584" cy="3194053"/>
          </a:xfrm>
          <a:prstGeom prst="rect">
            <a:avLst/>
          </a:prstGeom>
        </p:spPr>
      </p:pic>
      <p:pic>
        <p:nvPicPr>
          <p:cNvPr id="5" name="Picture 4">
            <a:extLst>
              <a:ext uri="{FF2B5EF4-FFF2-40B4-BE49-F238E27FC236}">
                <a16:creationId xmlns:a16="http://schemas.microsoft.com/office/drawing/2014/main" id="{E3C2878C-3B07-4C2C-8790-3E264560C27F}"/>
              </a:ext>
            </a:extLst>
          </p:cNvPr>
          <p:cNvPicPr>
            <a:picLocks noChangeAspect="1"/>
          </p:cNvPicPr>
          <p:nvPr/>
        </p:nvPicPr>
        <p:blipFill>
          <a:blip r:embed="rId3"/>
          <a:stretch>
            <a:fillRect/>
          </a:stretch>
        </p:blipFill>
        <p:spPr>
          <a:xfrm>
            <a:off x="377156" y="3501007"/>
            <a:ext cx="6984776" cy="3266061"/>
          </a:xfrm>
          <a:prstGeom prst="rect">
            <a:avLst/>
          </a:prstGeom>
        </p:spPr>
      </p:pic>
      <p:sp>
        <p:nvSpPr>
          <p:cNvPr id="2" name="TextBox 1">
            <a:extLst>
              <a:ext uri="{FF2B5EF4-FFF2-40B4-BE49-F238E27FC236}">
                <a16:creationId xmlns:a16="http://schemas.microsoft.com/office/drawing/2014/main" id="{AC8B7188-3CE5-419F-9EDD-2BD5B0B8A22C}"/>
              </a:ext>
            </a:extLst>
          </p:cNvPr>
          <p:cNvSpPr txBox="1"/>
          <p:nvPr/>
        </p:nvSpPr>
        <p:spPr>
          <a:xfrm>
            <a:off x="4211960" y="162939"/>
            <a:ext cx="936104" cy="369332"/>
          </a:xfrm>
          <a:prstGeom prst="rect">
            <a:avLst/>
          </a:prstGeom>
          <a:noFill/>
        </p:spPr>
        <p:txBody>
          <a:bodyPr wrap="square" rtlCol="0">
            <a:spAutoFit/>
          </a:bodyPr>
          <a:lstStyle/>
          <a:p>
            <a:r>
              <a:rPr lang="en-GB" dirty="0"/>
              <a:t>n=206</a:t>
            </a:r>
          </a:p>
        </p:txBody>
      </p:sp>
      <p:sp>
        <p:nvSpPr>
          <p:cNvPr id="7" name="TextBox 6">
            <a:extLst>
              <a:ext uri="{FF2B5EF4-FFF2-40B4-BE49-F238E27FC236}">
                <a16:creationId xmlns:a16="http://schemas.microsoft.com/office/drawing/2014/main" id="{E1279250-11B8-44B1-920E-7EDDA47680E0}"/>
              </a:ext>
            </a:extLst>
          </p:cNvPr>
          <p:cNvSpPr txBox="1"/>
          <p:nvPr/>
        </p:nvSpPr>
        <p:spPr>
          <a:xfrm>
            <a:off x="5184068" y="3573016"/>
            <a:ext cx="936104" cy="369332"/>
          </a:xfrm>
          <a:prstGeom prst="rect">
            <a:avLst/>
          </a:prstGeom>
          <a:noFill/>
        </p:spPr>
        <p:txBody>
          <a:bodyPr wrap="square" rtlCol="0">
            <a:spAutoFit/>
          </a:bodyPr>
          <a:lstStyle/>
          <a:p>
            <a:r>
              <a:rPr lang="en-GB" dirty="0"/>
              <a:t>n=74</a:t>
            </a:r>
          </a:p>
        </p:txBody>
      </p:sp>
    </p:spTree>
    <p:extLst>
      <p:ext uri="{BB962C8B-B14F-4D97-AF65-F5344CB8AC3E}">
        <p14:creationId xmlns:p14="http://schemas.microsoft.com/office/powerpoint/2010/main" val="307650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2000"/>
                                        <p:tgtEl>
                                          <p:spTgt spid="5"/>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17DC61-75D7-4DEF-B6D4-515DE05784F5}"/>
              </a:ext>
            </a:extLst>
          </p:cNvPr>
          <p:cNvSpPr txBox="1"/>
          <p:nvPr/>
        </p:nvSpPr>
        <p:spPr>
          <a:xfrm>
            <a:off x="266202" y="3068960"/>
            <a:ext cx="8852317" cy="2908489"/>
          </a:xfrm>
          <a:prstGeom prst="rect">
            <a:avLst/>
          </a:prstGeom>
          <a:noFill/>
        </p:spPr>
        <p:txBody>
          <a:bodyPr wrap="square" rtlCol="0">
            <a:spAutoFit/>
          </a:bodyPr>
          <a:lstStyle/>
          <a:p>
            <a:pPr defTabSz="685800"/>
            <a:r>
              <a:rPr lang="en-GB" sz="2400" b="1" dirty="0">
                <a:solidFill>
                  <a:prstClr val="black"/>
                </a:solidFill>
                <a:latin typeface="Calibri" panose="020F0502020204030204"/>
              </a:rPr>
              <a:t>Organisational feedback:</a:t>
            </a:r>
          </a:p>
          <a:p>
            <a:pPr marL="539750" indent="-180975" defTabSz="685800">
              <a:buFont typeface="Arial" panose="020B0604020202020204" pitchFamily="34" charset="0"/>
              <a:buChar char="•"/>
            </a:pPr>
            <a:r>
              <a:rPr lang="en-GB" sz="2400" b="1" dirty="0">
                <a:solidFill>
                  <a:prstClr val="black"/>
                </a:solidFill>
                <a:latin typeface="Calibri" panose="020F0502020204030204"/>
              </a:rPr>
              <a:t>Compliments organisational ethos, plans, offers</a:t>
            </a:r>
          </a:p>
          <a:p>
            <a:pPr marL="539750" indent="-180975" defTabSz="685800">
              <a:buFont typeface="Arial" panose="020B0604020202020204" pitchFamily="34" charset="0"/>
              <a:buChar char="•"/>
            </a:pPr>
            <a:r>
              <a:rPr lang="en-GB" sz="2400" b="1" dirty="0">
                <a:solidFill>
                  <a:prstClr val="black"/>
                </a:solidFill>
                <a:latin typeface="Calibri" panose="020F0502020204030204"/>
              </a:rPr>
              <a:t>Want to build relationships with NHS, Local Authority, STP/ICS</a:t>
            </a:r>
          </a:p>
          <a:p>
            <a:pPr marL="815975" lvl="2" defTabSz="685800"/>
            <a:r>
              <a:rPr lang="en-GB" sz="2400" b="1" dirty="0">
                <a:solidFill>
                  <a:prstClr val="black"/>
                </a:solidFill>
                <a:latin typeface="Calibri" panose="020F0502020204030204"/>
              </a:rPr>
              <a:t>- link into MSK pathways for effective referral pathways</a:t>
            </a:r>
          </a:p>
          <a:p>
            <a:pPr marL="539750" lvl="1" indent="-180975" defTabSz="685800">
              <a:buFont typeface="Arial" panose="020B0604020202020204" pitchFamily="34" charset="0"/>
              <a:buChar char="•"/>
            </a:pPr>
            <a:r>
              <a:rPr lang="en-GB" sz="2400" b="1" dirty="0">
                <a:solidFill>
                  <a:prstClr val="black"/>
                </a:solidFill>
                <a:latin typeface="Calibri" panose="020F0502020204030204"/>
              </a:rPr>
              <a:t>Funding to sustain </a:t>
            </a:r>
          </a:p>
          <a:p>
            <a:pPr marL="814388" lvl="1" defTabSz="685800"/>
            <a:r>
              <a:rPr lang="en-GB" sz="2400" b="1" dirty="0">
                <a:solidFill>
                  <a:prstClr val="black"/>
                </a:solidFill>
                <a:latin typeface="Calibri" panose="020F0502020204030204"/>
              </a:rPr>
              <a:t>- CCGs</a:t>
            </a:r>
          </a:p>
          <a:p>
            <a:pPr marL="814388" lvl="1" defTabSz="685800"/>
            <a:r>
              <a:rPr lang="en-GB" sz="2400" b="1" dirty="0">
                <a:solidFill>
                  <a:prstClr val="black"/>
                </a:solidFill>
                <a:latin typeface="Calibri" panose="020F0502020204030204"/>
              </a:rPr>
              <a:t>- charging, post ESCAPE-pain classes, business revenue</a:t>
            </a:r>
          </a:p>
          <a:p>
            <a:pPr marL="642938" indent="-285750" defTabSz="685800">
              <a:buFont typeface="Arial" panose="020B0604020202020204" pitchFamily="34" charset="0"/>
              <a:buChar char="•"/>
            </a:pPr>
            <a:endParaRPr lang="en-GB" sz="1500" b="1"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86980EEB-FD6C-48F0-9395-26416BC4D029}"/>
              </a:ext>
            </a:extLst>
          </p:cNvPr>
          <p:cNvSpPr txBox="1"/>
          <p:nvPr/>
        </p:nvSpPr>
        <p:spPr>
          <a:xfrm>
            <a:off x="300777" y="692696"/>
            <a:ext cx="8852317" cy="2169825"/>
          </a:xfrm>
          <a:prstGeom prst="rect">
            <a:avLst/>
          </a:prstGeom>
          <a:noFill/>
        </p:spPr>
        <p:txBody>
          <a:bodyPr wrap="square" rtlCol="0">
            <a:spAutoFit/>
          </a:bodyPr>
          <a:lstStyle/>
          <a:p>
            <a:pPr defTabSz="685800"/>
            <a:r>
              <a:rPr lang="en-GB" sz="2400" b="1" dirty="0">
                <a:solidFill>
                  <a:prstClr val="black"/>
                </a:solidFill>
                <a:latin typeface="Calibri" panose="020F0502020204030204"/>
              </a:rPr>
              <a:t>Participant feedback:</a:t>
            </a:r>
          </a:p>
          <a:p>
            <a:pPr marL="539750" indent="-180975" defTabSz="685800">
              <a:buFont typeface="Arial" panose="020B0604020202020204" pitchFamily="34" charset="0"/>
              <a:buChar char="•"/>
            </a:pPr>
            <a:r>
              <a:rPr lang="en-GB" sz="2400" b="1" dirty="0">
                <a:solidFill>
                  <a:prstClr val="black"/>
                </a:solidFill>
                <a:latin typeface="Calibri" panose="020F0502020204030204"/>
              </a:rPr>
              <a:t>Enjoyed, understood, informed</a:t>
            </a:r>
          </a:p>
          <a:p>
            <a:pPr marL="539750" indent="-180975" defTabSz="685800">
              <a:buFont typeface="Arial" panose="020B0604020202020204" pitchFamily="34" charset="0"/>
              <a:buChar char="•"/>
            </a:pPr>
            <a:r>
              <a:rPr lang="en-GB" sz="2400" b="1" dirty="0">
                <a:solidFill>
                  <a:prstClr val="black"/>
                </a:solidFill>
                <a:latin typeface="Calibri" panose="020F0502020204030204"/>
              </a:rPr>
              <a:t>Beneficial – pain, function, psychological, emotional</a:t>
            </a:r>
          </a:p>
          <a:p>
            <a:pPr marL="539750" indent="-180975" defTabSz="685800">
              <a:buFont typeface="Arial" panose="020B0604020202020204" pitchFamily="34" charset="0"/>
              <a:buChar char="•"/>
            </a:pPr>
            <a:r>
              <a:rPr lang="en-GB" sz="2400" b="1" dirty="0">
                <a:solidFill>
                  <a:prstClr val="black"/>
                </a:solidFill>
                <a:latin typeface="Calibri" panose="020F0502020204030204"/>
              </a:rPr>
              <a:t>Self-managing</a:t>
            </a:r>
          </a:p>
          <a:p>
            <a:pPr marL="539750" indent="-180975" defTabSz="685800">
              <a:buFont typeface="Arial" panose="020B0604020202020204" pitchFamily="34" charset="0"/>
              <a:buChar char="•"/>
            </a:pPr>
            <a:r>
              <a:rPr lang="en-GB" sz="2400" b="1" dirty="0">
                <a:solidFill>
                  <a:prstClr val="black"/>
                </a:solidFill>
                <a:latin typeface="Calibri" panose="020F0502020204030204"/>
              </a:rPr>
              <a:t>Physical activity – engaged, more active, </a:t>
            </a:r>
            <a:r>
              <a:rPr lang="en-GB" sz="2400" b="1" dirty="0" err="1">
                <a:solidFill>
                  <a:prstClr val="black"/>
                </a:solidFill>
                <a:latin typeface="Calibri" panose="020F0502020204030204"/>
              </a:rPr>
              <a:t>habitualised</a:t>
            </a:r>
            <a:r>
              <a:rPr lang="en-GB" sz="2400" b="1" dirty="0">
                <a:solidFill>
                  <a:prstClr val="black"/>
                </a:solidFill>
                <a:latin typeface="Calibri" panose="020F0502020204030204"/>
              </a:rPr>
              <a:t>, join gym </a:t>
            </a:r>
          </a:p>
          <a:p>
            <a:pPr marL="357188" defTabSz="685800"/>
            <a:endParaRPr lang="en-GB" sz="1500" b="1" dirty="0">
              <a:solidFill>
                <a:prstClr val="black"/>
              </a:solidFill>
              <a:latin typeface="Calibri" panose="020F0502020204030204"/>
            </a:endParaRPr>
          </a:p>
        </p:txBody>
      </p:sp>
    </p:spTree>
    <p:extLst>
      <p:ext uri="{BB962C8B-B14F-4D97-AF65-F5344CB8AC3E}">
        <p14:creationId xmlns:p14="http://schemas.microsoft.com/office/powerpoint/2010/main" val="35896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686C-1E45-49E9-B17A-3CC9C04C15DD}"/>
              </a:ext>
            </a:extLst>
          </p:cNvPr>
          <p:cNvSpPr>
            <a:spLocks noGrp="1"/>
          </p:cNvSpPr>
          <p:nvPr>
            <p:ph type="title"/>
          </p:nvPr>
        </p:nvSpPr>
        <p:spPr>
          <a:xfrm>
            <a:off x="628650" y="116632"/>
            <a:ext cx="7886700" cy="1325563"/>
          </a:xfrm>
        </p:spPr>
        <p:txBody>
          <a:bodyPr/>
          <a:lstStyle/>
          <a:p>
            <a:pPr fontAlgn="base">
              <a:lnSpc>
                <a:spcPts val="4000"/>
              </a:lnSpc>
              <a:spcAft>
                <a:spcPct val="0"/>
              </a:spcAft>
            </a:pPr>
            <a:r>
              <a:rPr lang="en-US" sz="3400" b="1" dirty="0">
                <a:solidFill>
                  <a:srgbClr val="00A9CD"/>
                </a:solidFill>
                <a:latin typeface="Arial" panose="020B0604020202020204" pitchFamily="34" charset="0"/>
                <a:cs typeface="Arial" panose="020B0604020202020204" pitchFamily="34" charset="0"/>
              </a:rPr>
              <a:t>Possible routes:</a:t>
            </a:r>
            <a:br>
              <a:rPr lang="en-US" sz="3400" b="1" dirty="0">
                <a:solidFill>
                  <a:srgbClr val="00A9CD"/>
                </a:solidFill>
                <a:latin typeface="Arial" panose="020B0604020202020204" pitchFamily="34" charset="0"/>
                <a:cs typeface="Arial" panose="020B0604020202020204" pitchFamily="34" charset="0"/>
              </a:rPr>
            </a:br>
            <a:endParaRPr lang="en-GB" sz="3400" b="1" dirty="0">
              <a:solidFill>
                <a:srgbClr val="00A9CD"/>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617B46-295B-4C70-9006-2674AA01A1BD}"/>
              </a:ext>
            </a:extLst>
          </p:cNvPr>
          <p:cNvSpPr>
            <a:spLocks noGrp="1"/>
          </p:cNvSpPr>
          <p:nvPr>
            <p:ph idx="1"/>
          </p:nvPr>
        </p:nvSpPr>
        <p:spPr>
          <a:xfrm>
            <a:off x="467544" y="1124744"/>
            <a:ext cx="8496944" cy="5400600"/>
          </a:xfrm>
        </p:spPr>
        <p:txBody>
          <a:bodyPr>
            <a:normAutofit/>
          </a:bodyPr>
          <a:lstStyle/>
          <a:p>
            <a:pPr marL="182563" indent="-182563">
              <a:lnSpc>
                <a:spcPct val="200000"/>
              </a:lnSpc>
            </a:pPr>
            <a:r>
              <a:rPr lang="en-US" sz="2600" b="1" dirty="0">
                <a:solidFill>
                  <a:schemeClr val="bg2">
                    <a:lumMod val="90000"/>
                  </a:schemeClr>
                </a:solidFill>
              </a:rPr>
              <a:t>bottom up - front line clinicians</a:t>
            </a:r>
          </a:p>
          <a:p>
            <a:pPr marL="182563" indent="-182563">
              <a:lnSpc>
                <a:spcPct val="200000"/>
              </a:lnSpc>
            </a:pPr>
            <a:r>
              <a:rPr lang="en-US" sz="2600" b="1" dirty="0">
                <a:solidFill>
                  <a:schemeClr val="bg2">
                    <a:lumMod val="90000"/>
                  </a:schemeClr>
                </a:solidFill>
              </a:rPr>
              <a:t>CCGs / STPs</a:t>
            </a:r>
          </a:p>
          <a:p>
            <a:pPr marL="182563" indent="-182563">
              <a:lnSpc>
                <a:spcPct val="200000"/>
              </a:lnSpc>
            </a:pPr>
            <a:r>
              <a:rPr lang="en-US" sz="2600" b="1" dirty="0">
                <a:solidFill>
                  <a:schemeClr val="bg2">
                    <a:lumMod val="90000"/>
                  </a:schemeClr>
                </a:solidFill>
              </a:rPr>
              <a:t>other provider </a:t>
            </a:r>
            <a:r>
              <a:rPr lang="en-US" sz="2600" b="1" dirty="0" err="1">
                <a:solidFill>
                  <a:schemeClr val="bg2">
                    <a:lumMod val="90000"/>
                  </a:schemeClr>
                </a:solidFill>
              </a:rPr>
              <a:t>organisations</a:t>
            </a:r>
            <a:r>
              <a:rPr lang="en-US" sz="2600" b="1" dirty="0">
                <a:solidFill>
                  <a:schemeClr val="bg2">
                    <a:lumMod val="90000"/>
                  </a:schemeClr>
                </a:solidFill>
              </a:rPr>
              <a:t> – leisure/community </a:t>
            </a:r>
            <a:r>
              <a:rPr lang="en-US" sz="2600" b="1" dirty="0" err="1">
                <a:solidFill>
                  <a:schemeClr val="bg2">
                    <a:lumMod val="90000"/>
                  </a:schemeClr>
                </a:solidFill>
              </a:rPr>
              <a:t>centres</a:t>
            </a:r>
            <a:endParaRPr lang="en-US" sz="2600" b="1" dirty="0">
              <a:solidFill>
                <a:schemeClr val="bg2">
                  <a:lumMod val="90000"/>
                </a:schemeClr>
              </a:solidFill>
            </a:endParaRPr>
          </a:p>
          <a:p>
            <a:pPr marL="182563" indent="-182563">
              <a:lnSpc>
                <a:spcPct val="200000"/>
              </a:lnSpc>
            </a:pPr>
            <a:r>
              <a:rPr lang="en-US" sz="2600" b="1" dirty="0">
                <a:solidFill>
                  <a:srgbClr val="FF0000"/>
                </a:solidFill>
              </a:rPr>
              <a:t>improvement networks / AHSNs</a:t>
            </a:r>
          </a:p>
          <a:p>
            <a:pPr marL="182563" indent="-182563">
              <a:lnSpc>
                <a:spcPct val="200000"/>
              </a:lnSpc>
            </a:pPr>
            <a:r>
              <a:rPr lang="en-US" sz="2600" b="1" dirty="0">
                <a:solidFill>
                  <a:srgbClr val="FF0000"/>
                </a:solidFill>
              </a:rPr>
              <a:t>top down - policy, mandate</a:t>
            </a:r>
          </a:p>
          <a:p>
            <a:pPr marL="0" indent="0">
              <a:lnSpc>
                <a:spcPct val="200000"/>
              </a:lnSpc>
              <a:buNone/>
            </a:pPr>
            <a:endParaRPr lang="en-GB" dirty="0">
              <a:solidFill>
                <a:schemeClr val="bg2">
                  <a:lumMod val="90000"/>
                </a:schemeClr>
              </a:solidFill>
            </a:endParaRPr>
          </a:p>
          <a:p>
            <a:endParaRPr lang="en-GB" dirty="0"/>
          </a:p>
        </p:txBody>
      </p:sp>
    </p:spTree>
    <p:extLst>
      <p:ext uri="{BB962C8B-B14F-4D97-AF65-F5344CB8AC3E}">
        <p14:creationId xmlns:p14="http://schemas.microsoft.com/office/powerpoint/2010/main" val="3734882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376A78FD-626B-4042-9548-FB0B5F0E783D}"/>
              </a:ext>
            </a:extLst>
          </p:cNvPr>
          <p:cNvGraphicFramePr/>
          <p:nvPr>
            <p:extLst/>
          </p:nvPr>
        </p:nvGraphicFramePr>
        <p:xfrm>
          <a:off x="508094" y="1196752"/>
          <a:ext cx="8064896" cy="5427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7254652B-2B7D-4D0C-8170-CE6AC539F0FE}"/>
              </a:ext>
            </a:extLst>
          </p:cNvPr>
          <p:cNvSpPr txBox="1"/>
          <p:nvPr/>
        </p:nvSpPr>
        <p:spPr>
          <a:xfrm>
            <a:off x="3995936" y="6520872"/>
            <a:ext cx="4968552" cy="307777"/>
          </a:xfrm>
          <a:prstGeom prst="rect">
            <a:avLst/>
          </a:prstGeom>
          <a:noFill/>
        </p:spPr>
        <p:txBody>
          <a:bodyPr wrap="square" rtlCol="0">
            <a:spAutoFit/>
          </a:bodyPr>
          <a:lstStyle/>
          <a:p>
            <a:pPr algn="r"/>
            <a:r>
              <a:rPr lang="en-GB" sz="1400" b="1" dirty="0" err="1"/>
              <a:t>Michie</a:t>
            </a:r>
            <a:r>
              <a:rPr lang="en-GB" sz="1400" b="1" dirty="0"/>
              <a:t> et al 2011 Implementation Science </a:t>
            </a:r>
          </a:p>
        </p:txBody>
      </p:sp>
      <p:sp>
        <p:nvSpPr>
          <p:cNvPr id="9" name="TextBox 8">
            <a:extLst>
              <a:ext uri="{FF2B5EF4-FFF2-40B4-BE49-F238E27FC236}">
                <a16:creationId xmlns:a16="http://schemas.microsoft.com/office/drawing/2014/main" id="{5ACD567B-AF4C-44D6-BA55-41576F34FB29}"/>
              </a:ext>
            </a:extLst>
          </p:cNvPr>
          <p:cNvSpPr txBox="1"/>
          <p:nvPr/>
        </p:nvSpPr>
        <p:spPr>
          <a:xfrm>
            <a:off x="571010" y="116632"/>
            <a:ext cx="8136904" cy="1261884"/>
          </a:xfrm>
          <a:prstGeom prst="rect">
            <a:avLst/>
          </a:prstGeom>
          <a:noFill/>
        </p:spPr>
        <p:txBody>
          <a:bodyPr wrap="square" rtlCol="0">
            <a:spAutoFit/>
          </a:bodyPr>
          <a:lstStyle/>
          <a:p>
            <a:pPr algn="ctr"/>
            <a:r>
              <a:rPr lang="en-GB" sz="4400" b="1" dirty="0">
                <a:solidFill>
                  <a:srgbClr val="FF0000"/>
                </a:solidFill>
              </a:rPr>
              <a:t>COM-B</a:t>
            </a:r>
          </a:p>
          <a:p>
            <a:pPr algn="ctr"/>
            <a:r>
              <a:rPr lang="en-GB" sz="3200" b="1" dirty="0"/>
              <a:t>a “simple” model for behavioural change </a:t>
            </a:r>
          </a:p>
        </p:txBody>
      </p:sp>
    </p:spTree>
    <p:extLst>
      <p:ext uri="{BB962C8B-B14F-4D97-AF65-F5344CB8AC3E}">
        <p14:creationId xmlns:p14="http://schemas.microsoft.com/office/powerpoint/2010/main" val="1329965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11E0F-06ED-4E3D-B7D6-3EB20C1166A7}"/>
              </a:ext>
            </a:extLst>
          </p:cNvPr>
          <p:cNvSpPr>
            <a:spLocks noGrp="1"/>
          </p:cNvSpPr>
          <p:nvPr>
            <p:ph type="ctrTitle"/>
          </p:nvPr>
        </p:nvSpPr>
        <p:spPr>
          <a:xfrm>
            <a:off x="1973247" y="782707"/>
            <a:ext cx="5143500" cy="594066"/>
          </a:xfrm>
        </p:spPr>
        <p:txBody>
          <a:bodyPr/>
          <a:lstStyle/>
          <a:p>
            <a:r>
              <a:rPr lang="en-GB" sz="2550" b="1" dirty="0"/>
              <a:t>HIN-ARUK partnership</a:t>
            </a:r>
          </a:p>
        </p:txBody>
      </p:sp>
      <p:sp>
        <p:nvSpPr>
          <p:cNvPr id="4" name="Date Placeholder 3">
            <a:extLst>
              <a:ext uri="{FF2B5EF4-FFF2-40B4-BE49-F238E27FC236}">
                <a16:creationId xmlns:a16="http://schemas.microsoft.com/office/drawing/2014/main" id="{47509F45-1BA2-4F39-8915-86DE0633A2B6}"/>
              </a:ext>
            </a:extLst>
          </p:cNvPr>
          <p:cNvSpPr>
            <a:spLocks noGrp="1"/>
          </p:cNvSpPr>
          <p:nvPr>
            <p:ph type="dt" sz="half" idx="10"/>
          </p:nvPr>
        </p:nvSpPr>
        <p:spPr/>
        <p:txBody>
          <a:bodyPr/>
          <a:lstStyle/>
          <a:p>
            <a:fld id="{7F025D94-CE8F-4702-A994-4AC7903A94FD}" type="datetime1">
              <a:rPr lang="en-GB" smtClean="0">
                <a:solidFill>
                  <a:prstClr val="black">
                    <a:tint val="75000"/>
                  </a:prstClr>
                </a:solidFill>
              </a:rPr>
              <a:t>20/05/2019</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367F2F5D-8248-4C5A-B285-358420C0B47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937D6C9-8A3D-4268-8726-18DC1DB05ECB}"/>
              </a:ext>
            </a:extLst>
          </p:cNvPr>
          <p:cNvSpPr>
            <a:spLocks noGrp="1"/>
          </p:cNvSpPr>
          <p:nvPr>
            <p:ph type="sldNum" sz="quarter" idx="12"/>
          </p:nvPr>
        </p:nvSpPr>
        <p:spPr/>
        <p:txBody>
          <a:bodyPr/>
          <a:lstStyle/>
          <a:p>
            <a:fld id="{80E421CD-5BED-42EC-95B0-F570939B281E}" type="slidenum">
              <a:rPr lang="en-GB" smtClean="0">
                <a:solidFill>
                  <a:prstClr val="black">
                    <a:tint val="75000"/>
                  </a:prstClr>
                </a:solidFill>
              </a:rPr>
              <a:pPr/>
              <a:t>30</a:t>
            </a:fld>
            <a:endParaRPr lang="en-GB">
              <a:solidFill>
                <a:prstClr val="black">
                  <a:tint val="75000"/>
                </a:prstClr>
              </a:solidFill>
            </a:endParaRPr>
          </a:p>
        </p:txBody>
      </p:sp>
      <p:grpSp>
        <p:nvGrpSpPr>
          <p:cNvPr id="10" name="Group 9">
            <a:extLst>
              <a:ext uri="{FF2B5EF4-FFF2-40B4-BE49-F238E27FC236}">
                <a16:creationId xmlns:a16="http://schemas.microsoft.com/office/drawing/2014/main" id="{AFAAE99E-A53E-44DD-97BF-9A525790DF59}"/>
              </a:ext>
            </a:extLst>
          </p:cNvPr>
          <p:cNvGrpSpPr/>
          <p:nvPr/>
        </p:nvGrpSpPr>
        <p:grpSpPr>
          <a:xfrm>
            <a:off x="953598" y="1538790"/>
            <a:ext cx="7044432" cy="4320480"/>
            <a:chOff x="1162803" y="1067776"/>
            <a:chExt cx="4554881" cy="2598958"/>
          </a:xfrm>
        </p:grpSpPr>
        <p:sp>
          <p:nvSpPr>
            <p:cNvPr id="13" name="Rounded Rectangle 5">
              <a:extLst>
                <a:ext uri="{FF2B5EF4-FFF2-40B4-BE49-F238E27FC236}">
                  <a16:creationId xmlns:a16="http://schemas.microsoft.com/office/drawing/2014/main" id="{F472F80D-0B26-4028-B389-D2734CC033DB}"/>
                </a:ext>
              </a:extLst>
            </p:cNvPr>
            <p:cNvSpPr/>
            <p:nvPr/>
          </p:nvSpPr>
          <p:spPr>
            <a:xfrm>
              <a:off x="3610106" y="1067776"/>
              <a:ext cx="2107578" cy="259228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u="sng" dirty="0">
                <a:solidFill>
                  <a:schemeClr val="tx1"/>
                </a:solidFill>
              </a:endParaRPr>
            </a:p>
            <a:p>
              <a:pPr algn="ctr"/>
              <a:endParaRPr lang="en-US" sz="1050" b="1" dirty="0">
                <a:solidFill>
                  <a:schemeClr val="tx1"/>
                </a:solidFill>
              </a:endParaRPr>
            </a:p>
            <a:p>
              <a:pPr marL="67866" indent="-67866">
                <a:buFont typeface="Arial" panose="020B0604020202020204" pitchFamily="34" charset="0"/>
                <a:buChar char="•"/>
              </a:pPr>
              <a:endParaRPr lang="en-US" sz="1050" b="1" dirty="0">
                <a:solidFill>
                  <a:schemeClr val="tx1"/>
                </a:solidFill>
              </a:endParaRPr>
            </a:p>
            <a:p>
              <a:pPr marL="201216" indent="-201216">
                <a:buFont typeface="Arial" panose="020B0604020202020204" pitchFamily="34" charset="0"/>
                <a:buChar char="•"/>
              </a:pPr>
              <a:r>
                <a:rPr lang="en-US" b="1" dirty="0">
                  <a:solidFill>
                    <a:schemeClr val="tx1"/>
                  </a:solidFill>
                </a:rPr>
                <a:t>Funding central team</a:t>
              </a:r>
            </a:p>
            <a:p>
              <a:pPr marL="201216" indent="-201216">
                <a:buFont typeface="Arial" panose="020B0604020202020204" pitchFamily="34" charset="0"/>
                <a:buChar char="•"/>
              </a:pPr>
              <a:endParaRPr lang="en-US" b="1" dirty="0">
                <a:solidFill>
                  <a:schemeClr val="tx1"/>
                </a:solidFill>
              </a:endParaRPr>
            </a:p>
            <a:p>
              <a:pPr marL="201216" indent="-201216">
                <a:buFont typeface="Arial" panose="020B0604020202020204" pitchFamily="34" charset="0"/>
                <a:buChar char="•"/>
              </a:pPr>
              <a:r>
                <a:rPr lang="en-US" b="1" dirty="0">
                  <a:solidFill>
                    <a:schemeClr val="tx1"/>
                  </a:solidFill>
                </a:rPr>
                <a:t>National and local influencing</a:t>
              </a:r>
            </a:p>
            <a:p>
              <a:pPr marL="201216" indent="-201216">
                <a:buFont typeface="Arial" panose="020B0604020202020204" pitchFamily="34" charset="0"/>
                <a:buChar char="•"/>
              </a:pPr>
              <a:endParaRPr lang="en-US" b="1" dirty="0">
                <a:solidFill>
                  <a:schemeClr val="tx1"/>
                </a:solidFill>
              </a:endParaRPr>
            </a:p>
            <a:p>
              <a:pPr marL="201216" indent="-201216">
                <a:buFont typeface="Arial" panose="020B0604020202020204" pitchFamily="34" charset="0"/>
                <a:buChar char="•"/>
              </a:pPr>
              <a:r>
                <a:rPr lang="en-US" b="1" dirty="0">
                  <a:solidFill>
                    <a:schemeClr val="tx1"/>
                  </a:solidFill>
                </a:rPr>
                <a:t>Public Engagement</a:t>
              </a:r>
            </a:p>
            <a:p>
              <a:pPr marL="201216" indent="-201216">
                <a:buFont typeface="Arial" panose="020B0604020202020204" pitchFamily="34" charset="0"/>
                <a:buChar char="•"/>
              </a:pPr>
              <a:endParaRPr lang="en-US" b="1" dirty="0">
                <a:solidFill>
                  <a:schemeClr val="tx1"/>
                </a:solidFill>
              </a:endParaRPr>
            </a:p>
            <a:p>
              <a:pPr marL="201216" indent="-201216">
                <a:buFont typeface="Arial" panose="020B0604020202020204" pitchFamily="34" charset="0"/>
                <a:buChar char="•"/>
              </a:pPr>
              <a:r>
                <a:rPr lang="en-US" b="1" dirty="0">
                  <a:solidFill>
                    <a:schemeClr val="tx1"/>
                  </a:solidFill>
                </a:rPr>
                <a:t>Funding evaluations</a:t>
              </a:r>
            </a:p>
            <a:p>
              <a:pPr marL="67866" indent="-67866">
                <a:buFont typeface="Arial" panose="020B0604020202020204" pitchFamily="34" charset="0"/>
                <a:buChar char="•"/>
              </a:pPr>
              <a:endParaRPr lang="en-US" dirty="0"/>
            </a:p>
            <a:p>
              <a:pPr algn="ctr"/>
              <a:endParaRPr lang="en-US" sz="1350" dirty="0"/>
            </a:p>
          </p:txBody>
        </p:sp>
        <p:sp>
          <p:nvSpPr>
            <p:cNvPr id="12" name="Rounded Rectangle 1">
              <a:extLst>
                <a:ext uri="{FF2B5EF4-FFF2-40B4-BE49-F238E27FC236}">
                  <a16:creationId xmlns:a16="http://schemas.microsoft.com/office/drawing/2014/main" id="{83AC6AAA-B649-4FF9-BE8B-95ADA1F13CE8}"/>
                </a:ext>
              </a:extLst>
            </p:cNvPr>
            <p:cNvSpPr/>
            <p:nvPr/>
          </p:nvSpPr>
          <p:spPr>
            <a:xfrm>
              <a:off x="1162803" y="1074446"/>
              <a:ext cx="2304256" cy="2592288"/>
            </a:xfrm>
            <a:prstGeom prst="round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050" b="1" u="sng" dirty="0">
                <a:solidFill>
                  <a:schemeClr val="tx1"/>
                </a:solidFill>
              </a:endParaRPr>
            </a:p>
            <a:p>
              <a:pPr algn="ctr"/>
              <a:endParaRPr lang="en-US" sz="1050" b="1" u="sng" dirty="0">
                <a:solidFill>
                  <a:schemeClr val="tx1"/>
                </a:solidFill>
              </a:endParaRPr>
            </a:p>
            <a:p>
              <a:pPr marL="67866" indent="-67866">
                <a:lnSpc>
                  <a:spcPct val="150000"/>
                </a:lnSpc>
                <a:buFont typeface="Arial" panose="020B0604020202020204" pitchFamily="34" charset="0"/>
                <a:buChar char="•"/>
              </a:pPr>
              <a:endParaRPr lang="en-US" b="1" dirty="0">
                <a:solidFill>
                  <a:schemeClr val="tx1"/>
                </a:solidFill>
              </a:endParaRPr>
            </a:p>
            <a:p>
              <a:pPr marL="201216" indent="-201216">
                <a:lnSpc>
                  <a:spcPct val="150000"/>
                </a:lnSpc>
                <a:buFont typeface="Arial" panose="020B0604020202020204" pitchFamily="34" charset="0"/>
                <a:buChar char="•"/>
              </a:pPr>
              <a:r>
                <a:rPr lang="en-US" b="1" dirty="0">
                  <a:solidFill>
                    <a:schemeClr val="tx1"/>
                  </a:solidFill>
                </a:rPr>
                <a:t>National leadership </a:t>
              </a:r>
            </a:p>
            <a:p>
              <a:pPr marL="201216" indent="-201216">
                <a:lnSpc>
                  <a:spcPct val="150000"/>
                </a:lnSpc>
                <a:buFont typeface="Arial" panose="020B0604020202020204" pitchFamily="34" charset="0"/>
                <a:buChar char="•"/>
              </a:pPr>
              <a:r>
                <a:rPr lang="en-US" b="1" dirty="0">
                  <a:solidFill>
                    <a:schemeClr val="tx1"/>
                  </a:solidFill>
                </a:rPr>
                <a:t>Training </a:t>
              </a:r>
            </a:p>
            <a:p>
              <a:pPr marL="201216" indent="-201216">
                <a:lnSpc>
                  <a:spcPct val="150000"/>
                </a:lnSpc>
                <a:buFont typeface="Arial" panose="020B0604020202020204" pitchFamily="34" charset="0"/>
                <a:buChar char="•"/>
              </a:pPr>
              <a:r>
                <a:rPr lang="en-US" b="1" dirty="0">
                  <a:solidFill>
                    <a:schemeClr val="tx1"/>
                  </a:solidFill>
                </a:rPr>
                <a:t>Quality Assurance</a:t>
              </a:r>
            </a:p>
            <a:p>
              <a:pPr marL="201216" indent="-201216">
                <a:lnSpc>
                  <a:spcPct val="150000"/>
                </a:lnSpc>
                <a:buFont typeface="Arial" panose="020B0604020202020204" pitchFamily="34" charset="0"/>
                <a:buChar char="•"/>
              </a:pPr>
              <a:r>
                <a:rPr lang="en-US" b="1" dirty="0">
                  <a:solidFill>
                    <a:schemeClr val="tx1"/>
                  </a:solidFill>
                </a:rPr>
                <a:t>Data collation </a:t>
              </a:r>
            </a:p>
            <a:p>
              <a:pPr marL="201216" indent="-201216">
                <a:lnSpc>
                  <a:spcPct val="150000"/>
                </a:lnSpc>
                <a:buFont typeface="Arial" panose="020B0604020202020204" pitchFamily="34" charset="0"/>
                <a:buChar char="•"/>
              </a:pPr>
              <a:r>
                <a:rPr lang="en-US" b="1" dirty="0">
                  <a:solidFill>
                    <a:schemeClr val="tx1"/>
                  </a:solidFill>
                </a:rPr>
                <a:t>Digital resources</a:t>
              </a:r>
            </a:p>
            <a:p>
              <a:pPr marL="201216" indent="-201216">
                <a:lnSpc>
                  <a:spcPct val="150000"/>
                </a:lnSpc>
                <a:buFont typeface="Arial" panose="020B0604020202020204" pitchFamily="34" charset="0"/>
                <a:buChar char="•"/>
              </a:pPr>
              <a:r>
                <a:rPr lang="en-US" b="1" dirty="0">
                  <a:solidFill>
                    <a:schemeClr val="tx1"/>
                  </a:solidFill>
                </a:rPr>
                <a:t>Development</a:t>
              </a:r>
            </a:p>
          </p:txBody>
        </p:sp>
      </p:grpSp>
      <p:pic>
        <p:nvPicPr>
          <p:cNvPr id="14" name="Picture 2" descr="C:\Users\conor.fisk\Dropbox (HIN)\HIN - Communications\Communications\Branding\Logo\Full colour + blue logos\HIN_logo_full_colour_RGB.jpg">
            <a:extLst>
              <a:ext uri="{FF2B5EF4-FFF2-40B4-BE49-F238E27FC236}">
                <a16:creationId xmlns:a16="http://schemas.microsoft.com/office/drawing/2014/main" id="{C9B34DD5-E4EF-4E16-A59B-12EE4B5C3C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055" y="1754814"/>
            <a:ext cx="2058774" cy="6158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ableware, plate, dishware&#10;&#10;Description generated with very high confidence">
            <a:extLst>
              <a:ext uri="{FF2B5EF4-FFF2-40B4-BE49-F238E27FC236}">
                <a16:creationId xmlns:a16="http://schemas.microsoft.com/office/drawing/2014/main" id="{B0EFAECD-3E0A-47B3-AA5D-21B537CF7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077" y="1639967"/>
            <a:ext cx="1647470" cy="790785"/>
          </a:xfrm>
          <a:prstGeom prst="rect">
            <a:avLst/>
          </a:prstGeom>
        </p:spPr>
      </p:pic>
    </p:spTree>
    <p:extLst>
      <p:ext uri="{BB962C8B-B14F-4D97-AF65-F5344CB8AC3E}">
        <p14:creationId xmlns:p14="http://schemas.microsoft.com/office/powerpoint/2010/main" val="3784712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73EC60-45D9-472A-A194-76294F255480}"/>
              </a:ext>
            </a:extLst>
          </p:cNvPr>
          <p:cNvGrpSpPr/>
          <p:nvPr/>
        </p:nvGrpSpPr>
        <p:grpSpPr>
          <a:xfrm>
            <a:off x="-192058" y="1383343"/>
            <a:ext cx="8694378" cy="4309987"/>
            <a:chOff x="-880358" y="1484445"/>
            <a:chExt cx="9816735" cy="5198591"/>
          </a:xfrm>
        </p:grpSpPr>
        <p:grpSp>
          <p:nvGrpSpPr>
            <p:cNvPr id="4" name="Group 3">
              <a:extLst>
                <a:ext uri="{FF2B5EF4-FFF2-40B4-BE49-F238E27FC236}">
                  <a16:creationId xmlns:a16="http://schemas.microsoft.com/office/drawing/2014/main" id="{B43950B1-8B0B-4D45-81DE-6C6BD1858BEE}"/>
                </a:ext>
              </a:extLst>
            </p:cNvPr>
            <p:cNvGrpSpPr/>
            <p:nvPr/>
          </p:nvGrpSpPr>
          <p:grpSpPr>
            <a:xfrm>
              <a:off x="4644008" y="1484784"/>
              <a:ext cx="4292369" cy="5198252"/>
              <a:chOff x="-8401" y="457200"/>
              <a:chExt cx="5960725" cy="5543551"/>
            </a:xfrm>
          </p:grpSpPr>
          <p:sp>
            <p:nvSpPr>
              <p:cNvPr id="5" name="object 5"/>
              <p:cNvSpPr/>
              <p:nvPr/>
            </p:nvSpPr>
            <p:spPr>
              <a:xfrm>
                <a:off x="322" y="857251"/>
                <a:ext cx="5952002" cy="5143139"/>
              </a:xfrm>
              <a:prstGeom prst="rect">
                <a:avLst/>
              </a:prstGeom>
              <a:blipFill>
                <a:blip r:embed="rId3" cstate="print"/>
                <a:stretch>
                  <a:fillRect/>
                </a:stretch>
              </a:blipFill>
            </p:spPr>
            <p:txBody>
              <a:bodyPr wrap="square" lIns="0" tIns="0" rIns="0" bIns="0" rtlCol="0"/>
              <a:lstStyle/>
              <a:p>
                <a:pPr defTabSz="311902">
                  <a:defRPr/>
                </a:pPr>
                <a:endParaRPr sz="614">
                  <a:solidFill>
                    <a:prstClr val="black"/>
                  </a:solidFill>
                  <a:latin typeface="Calibri"/>
                </a:endParaRPr>
              </a:p>
            </p:txBody>
          </p:sp>
          <p:sp>
            <p:nvSpPr>
              <p:cNvPr id="6" name="object 6"/>
              <p:cNvSpPr/>
              <p:nvPr/>
            </p:nvSpPr>
            <p:spPr>
              <a:xfrm>
                <a:off x="322" y="857251"/>
                <a:ext cx="5933075" cy="5143211"/>
              </a:xfrm>
              <a:custGeom>
                <a:avLst/>
                <a:gdLst/>
                <a:ahLst/>
                <a:cxnLst/>
                <a:rect l="l" t="t" r="r" b="b"/>
                <a:pathLst>
                  <a:path w="13045440" h="11308715">
                    <a:moveTo>
                      <a:pt x="0" y="11308556"/>
                    </a:moveTo>
                    <a:lnTo>
                      <a:pt x="0" y="0"/>
                    </a:lnTo>
                    <a:lnTo>
                      <a:pt x="13045173" y="0"/>
                    </a:lnTo>
                    <a:lnTo>
                      <a:pt x="13045173" y="11308556"/>
                    </a:lnTo>
                    <a:lnTo>
                      <a:pt x="0" y="11308556"/>
                    </a:lnTo>
                    <a:close/>
                  </a:path>
                </a:pathLst>
              </a:custGeom>
              <a:solidFill>
                <a:srgbClr val="009F92"/>
              </a:solidFill>
            </p:spPr>
            <p:txBody>
              <a:bodyPr wrap="square" lIns="0" tIns="0" rIns="0" bIns="0" rtlCol="0"/>
              <a:lstStyle/>
              <a:p>
                <a:pPr defTabSz="311902">
                  <a:defRPr/>
                </a:pPr>
                <a:r>
                  <a:rPr lang="en-GB" sz="614" dirty="0">
                    <a:solidFill>
                      <a:prstClr val="black"/>
                    </a:solidFill>
                    <a:latin typeface="Calibri"/>
                  </a:rPr>
                  <a:t> </a:t>
                </a:r>
                <a:endParaRPr sz="614" dirty="0">
                  <a:solidFill>
                    <a:prstClr val="black"/>
                  </a:solidFill>
                  <a:latin typeface="Calibri"/>
                </a:endParaRPr>
              </a:p>
            </p:txBody>
          </p:sp>
          <p:sp>
            <p:nvSpPr>
              <p:cNvPr id="9" name="object 9"/>
              <p:cNvSpPr txBox="1"/>
              <p:nvPr/>
            </p:nvSpPr>
            <p:spPr>
              <a:xfrm>
                <a:off x="161222" y="5757459"/>
                <a:ext cx="687630" cy="123175"/>
              </a:xfrm>
              <a:prstGeom prst="rect">
                <a:avLst/>
              </a:prstGeom>
            </p:spPr>
            <p:txBody>
              <a:bodyPr vert="horz" wrap="square" lIns="0" tIns="0" rIns="0" bIns="0" rtlCol="0" anchor="t">
                <a:spAutoFit/>
              </a:bodyPr>
              <a:lstStyle/>
              <a:p>
                <a:pPr marL="4332" defTabSz="311902">
                  <a:defRPr/>
                </a:pPr>
                <a:endParaRPr sz="563" dirty="0">
                  <a:solidFill>
                    <a:srgbClr val="FFFFFF"/>
                  </a:solidFill>
                  <a:latin typeface="Arial"/>
                  <a:cs typeface="Arial"/>
                </a:endParaRPr>
              </a:p>
            </p:txBody>
          </p:sp>
          <p:sp>
            <p:nvSpPr>
              <p:cNvPr id="17" name="object 6"/>
              <p:cNvSpPr/>
              <p:nvPr/>
            </p:nvSpPr>
            <p:spPr>
              <a:xfrm>
                <a:off x="-8401" y="457200"/>
                <a:ext cx="5952001" cy="5543551"/>
              </a:xfrm>
              <a:custGeom>
                <a:avLst/>
                <a:gdLst/>
                <a:ahLst/>
                <a:cxnLst/>
                <a:rect l="l" t="t" r="r" b="b"/>
                <a:pathLst>
                  <a:path w="13045440" h="11308715">
                    <a:moveTo>
                      <a:pt x="0" y="11308556"/>
                    </a:moveTo>
                    <a:lnTo>
                      <a:pt x="0" y="0"/>
                    </a:lnTo>
                    <a:lnTo>
                      <a:pt x="13045173" y="0"/>
                    </a:lnTo>
                    <a:lnTo>
                      <a:pt x="13045173" y="11308556"/>
                    </a:lnTo>
                    <a:lnTo>
                      <a:pt x="0" y="11308556"/>
                    </a:lnTo>
                    <a:close/>
                  </a:path>
                </a:pathLst>
              </a:custGeom>
              <a:solidFill>
                <a:srgbClr val="4472C4"/>
              </a:solidFill>
            </p:spPr>
            <p:txBody>
              <a:bodyPr wrap="square" lIns="0" tIns="0" rIns="0" bIns="0" rtlCol="0"/>
              <a:lstStyle/>
              <a:p>
                <a:pPr defTabSz="311902">
                  <a:defRPr/>
                </a:pPr>
                <a:endParaRPr sz="614" dirty="0">
                  <a:solidFill>
                    <a:prstClr val="black"/>
                  </a:solidFill>
                  <a:latin typeface="Calibri"/>
                </a:endParaRPr>
              </a:p>
            </p:txBody>
          </p:sp>
          <p:sp>
            <p:nvSpPr>
              <p:cNvPr id="7" name="TextBox 6"/>
              <p:cNvSpPr txBox="1"/>
              <p:nvPr/>
            </p:nvSpPr>
            <p:spPr>
              <a:xfrm>
                <a:off x="25827" y="548132"/>
                <a:ext cx="5312875" cy="705857"/>
              </a:xfrm>
              <a:prstGeom prst="rect">
                <a:avLst/>
              </a:prstGeom>
              <a:noFill/>
            </p:spPr>
            <p:txBody>
              <a:bodyPr wrap="square" rtlCol="0">
                <a:spAutoFit/>
              </a:bodyPr>
              <a:lstStyle/>
              <a:p>
                <a:pPr defTabSz="311902">
                  <a:defRPr/>
                </a:pPr>
                <a:r>
                  <a:rPr lang="en-GB" sz="2456" dirty="0">
                    <a:solidFill>
                      <a:prstClr val="white"/>
                    </a:solidFill>
                    <a:latin typeface="Arial Rounded MT Bold" panose="020F0704030504030204" pitchFamily="34" charset="0"/>
                  </a:rPr>
                  <a:t>Role of AHSNs</a:t>
                </a:r>
              </a:p>
              <a:p>
                <a:pPr defTabSz="311902">
                  <a:defRPr/>
                </a:pPr>
                <a:endParaRPr lang="en-GB" sz="170" dirty="0">
                  <a:solidFill>
                    <a:prstClr val="white"/>
                  </a:solidFill>
                  <a:latin typeface="Arial Rounded MT Bold" panose="020F0704030504030204" pitchFamily="34" charset="0"/>
                </a:endParaRPr>
              </a:p>
            </p:txBody>
          </p:sp>
        </p:grpSp>
        <p:sp>
          <p:nvSpPr>
            <p:cNvPr id="2" name="Rectangle 1">
              <a:extLst>
                <a:ext uri="{FF2B5EF4-FFF2-40B4-BE49-F238E27FC236}">
                  <a16:creationId xmlns:a16="http://schemas.microsoft.com/office/drawing/2014/main" id="{49D71130-7E2A-4319-A885-830CE0F30C6B}"/>
                </a:ext>
              </a:extLst>
            </p:cNvPr>
            <p:cNvSpPr/>
            <p:nvPr/>
          </p:nvSpPr>
          <p:spPr>
            <a:xfrm>
              <a:off x="5004048" y="2060848"/>
              <a:ext cx="3625573" cy="4124206"/>
            </a:xfrm>
            <a:prstGeom prst="rect">
              <a:avLst/>
            </a:prstGeom>
          </p:spPr>
          <p:txBody>
            <a:bodyPr wrap="square">
              <a:spAutoFit/>
            </a:bodyPr>
            <a:lstStyle/>
            <a:p>
              <a:r>
                <a:rPr lang="en-GB" sz="1500" b="1" dirty="0">
                  <a:solidFill>
                    <a:schemeClr val="bg1"/>
                  </a:solidFill>
                </a:rPr>
                <a:t>Lead on the local implementation </a:t>
              </a:r>
              <a:endParaRPr lang="en-US" sz="1500" dirty="0">
                <a:solidFill>
                  <a:schemeClr val="bg1"/>
                </a:solidFill>
              </a:endParaRPr>
            </a:p>
            <a:p>
              <a:r>
                <a:rPr lang="en-GB" sz="1500" dirty="0">
                  <a:solidFill>
                    <a:schemeClr val="bg1"/>
                  </a:solidFill>
                </a:rPr>
                <a:t>Project Manager (0.6 WTE)</a:t>
              </a:r>
            </a:p>
            <a:p>
              <a:endParaRPr lang="en-US" sz="1500" dirty="0">
                <a:solidFill>
                  <a:schemeClr val="bg1"/>
                </a:solidFill>
              </a:endParaRPr>
            </a:p>
            <a:p>
              <a:pPr marL="257175" indent="-257175">
                <a:buFont typeface="Arial" panose="020B0604020202020204" pitchFamily="34" charset="0"/>
                <a:buChar char="•"/>
              </a:pPr>
              <a:r>
                <a:rPr lang="en-US" sz="1500" dirty="0">
                  <a:solidFill>
                    <a:schemeClr val="bg1"/>
                  </a:solidFill>
                </a:rPr>
                <a:t>Influence local decision makers</a:t>
              </a:r>
              <a:endParaRPr lang="en-GB" sz="1500" dirty="0">
                <a:solidFill>
                  <a:schemeClr val="bg1"/>
                </a:solidFill>
              </a:endParaRPr>
            </a:p>
            <a:p>
              <a:pPr marL="257175" indent="-257175">
                <a:buFont typeface="Arial" panose="020B0604020202020204" pitchFamily="34" charset="0"/>
                <a:buChar char="•"/>
              </a:pPr>
              <a:r>
                <a:rPr lang="en-US" sz="1500" dirty="0">
                  <a:solidFill>
                    <a:schemeClr val="bg1"/>
                  </a:solidFill>
                </a:rPr>
                <a:t>Help setting up new sites </a:t>
              </a:r>
            </a:p>
            <a:p>
              <a:pPr marL="257175" indent="-257175">
                <a:buFont typeface="Arial" panose="020B0604020202020204" pitchFamily="34" charset="0"/>
                <a:buChar char="•"/>
              </a:pPr>
              <a:r>
                <a:rPr lang="en-US" sz="1500" dirty="0">
                  <a:solidFill>
                    <a:schemeClr val="bg1"/>
                  </a:solidFill>
                </a:rPr>
                <a:t>Support existing sites</a:t>
              </a:r>
              <a:endParaRPr lang="en-GB" sz="1500" dirty="0">
                <a:solidFill>
                  <a:schemeClr val="bg1"/>
                </a:solidFill>
              </a:endParaRPr>
            </a:p>
            <a:p>
              <a:pPr marL="257175" indent="-257175">
                <a:buFont typeface="Arial" panose="020B0604020202020204" pitchFamily="34" charset="0"/>
                <a:buChar char="•"/>
              </a:pPr>
              <a:r>
                <a:rPr lang="en-US" sz="1500" dirty="0">
                  <a:solidFill>
                    <a:schemeClr val="bg1"/>
                  </a:solidFill>
                </a:rPr>
                <a:t>Support data collection</a:t>
              </a:r>
              <a:endParaRPr lang="en-GB" sz="1500" dirty="0">
                <a:solidFill>
                  <a:schemeClr val="bg1"/>
                </a:solidFill>
              </a:endParaRPr>
            </a:p>
            <a:p>
              <a:pPr marL="257175" indent="-257175">
                <a:buFont typeface="Arial" panose="020B0604020202020204" pitchFamily="34" charset="0"/>
                <a:buChar char="•"/>
              </a:pPr>
              <a:r>
                <a:rPr lang="en-US" sz="1500" dirty="0">
                  <a:solidFill>
                    <a:schemeClr val="bg1"/>
                  </a:solidFill>
                </a:rPr>
                <a:t>Keep track of local implementation </a:t>
              </a:r>
              <a:endParaRPr lang="en-GB" sz="1500" dirty="0">
                <a:solidFill>
                  <a:schemeClr val="bg1"/>
                </a:solidFill>
              </a:endParaRPr>
            </a:p>
            <a:p>
              <a:pPr marL="257175" indent="-257175">
                <a:buFont typeface="Arial" panose="020B0604020202020204" pitchFamily="34" charset="0"/>
                <a:buChar char="•"/>
              </a:pPr>
              <a:r>
                <a:rPr lang="en-GB" sz="1500" dirty="0">
                  <a:solidFill>
                    <a:schemeClr val="bg1"/>
                  </a:solidFill>
                </a:rPr>
                <a:t>Promote fidelity to the programme </a:t>
              </a:r>
            </a:p>
          </p:txBody>
        </p:sp>
        <p:pic>
          <p:nvPicPr>
            <p:cNvPr id="14" name="Picture 13">
              <a:extLst>
                <a:ext uri="{FF2B5EF4-FFF2-40B4-BE49-F238E27FC236}">
                  <a16:creationId xmlns:a16="http://schemas.microsoft.com/office/drawing/2014/main" id="{8F461090-4CDE-4033-A5D3-E6FED0AA0CAF}"/>
                </a:ext>
              </a:extLst>
            </p:cNvPr>
            <p:cNvPicPr>
              <a:picLocks noChangeAspect="1"/>
            </p:cNvPicPr>
            <p:nvPr/>
          </p:nvPicPr>
          <p:blipFill>
            <a:blip r:embed="rId4"/>
            <a:stretch>
              <a:fillRect/>
            </a:stretch>
          </p:blipFill>
          <p:spPr>
            <a:xfrm>
              <a:off x="-880358" y="1484445"/>
              <a:ext cx="5430402" cy="5198252"/>
            </a:xfrm>
            <a:prstGeom prst="rect">
              <a:avLst/>
            </a:prstGeom>
          </p:spPr>
        </p:pic>
      </p:grpSp>
      <p:sp>
        <p:nvSpPr>
          <p:cNvPr id="19" name="Title 1">
            <a:extLst>
              <a:ext uri="{FF2B5EF4-FFF2-40B4-BE49-F238E27FC236}">
                <a16:creationId xmlns:a16="http://schemas.microsoft.com/office/drawing/2014/main" id="{19FDC01E-E66C-4B43-B74A-5E9375C7E897}"/>
              </a:ext>
            </a:extLst>
          </p:cNvPr>
          <p:cNvSpPr txBox="1">
            <a:spLocks/>
          </p:cNvSpPr>
          <p:nvPr/>
        </p:nvSpPr>
        <p:spPr>
          <a:xfrm>
            <a:off x="1361698" y="422929"/>
            <a:ext cx="6584413" cy="703864"/>
          </a:xfrm>
        </p:spPr>
        <p:txBody>
          <a:bodyPr/>
          <a:lstStyle>
            <a:lvl1pPr algn="l" rtl="0" fontAlgn="base">
              <a:lnSpc>
                <a:spcPts val="4000"/>
              </a:lnSpc>
              <a:spcBef>
                <a:spcPct val="0"/>
              </a:spcBef>
              <a:spcAft>
                <a:spcPct val="0"/>
              </a:spcAft>
              <a:defRPr sz="3400">
                <a:solidFill>
                  <a:srgbClr val="00A9CD"/>
                </a:solidFill>
                <a:latin typeface="+mj-lt"/>
                <a:ea typeface="ヒラギノ角ゴ Pro W3" charset="0"/>
                <a:cs typeface="+mj-cs"/>
              </a:defRPr>
            </a:lvl1pPr>
            <a:lvl2pPr algn="l" rtl="0" fontAlgn="base">
              <a:lnSpc>
                <a:spcPts val="4000"/>
              </a:lnSpc>
              <a:spcBef>
                <a:spcPct val="0"/>
              </a:spcBef>
              <a:spcAft>
                <a:spcPct val="0"/>
              </a:spcAft>
              <a:defRPr sz="3400">
                <a:solidFill>
                  <a:srgbClr val="00A9CD"/>
                </a:solidFill>
                <a:latin typeface="Arial" charset="0"/>
                <a:ea typeface="ヒラギノ角ゴ Pro W3" charset="0"/>
                <a:cs typeface="Arial" charset="0"/>
              </a:defRPr>
            </a:lvl2pPr>
            <a:lvl3pPr algn="l" rtl="0" fontAlgn="base">
              <a:lnSpc>
                <a:spcPts val="4000"/>
              </a:lnSpc>
              <a:spcBef>
                <a:spcPct val="0"/>
              </a:spcBef>
              <a:spcAft>
                <a:spcPct val="0"/>
              </a:spcAft>
              <a:defRPr sz="3400">
                <a:solidFill>
                  <a:srgbClr val="00A9CD"/>
                </a:solidFill>
                <a:latin typeface="Arial" charset="0"/>
                <a:ea typeface="ヒラギノ角ゴ Pro W3" charset="0"/>
                <a:cs typeface="Arial" charset="0"/>
              </a:defRPr>
            </a:lvl3pPr>
            <a:lvl4pPr algn="l" rtl="0" fontAlgn="base">
              <a:lnSpc>
                <a:spcPts val="4000"/>
              </a:lnSpc>
              <a:spcBef>
                <a:spcPct val="0"/>
              </a:spcBef>
              <a:spcAft>
                <a:spcPct val="0"/>
              </a:spcAft>
              <a:defRPr sz="3400">
                <a:solidFill>
                  <a:srgbClr val="00A9CD"/>
                </a:solidFill>
                <a:latin typeface="Arial" charset="0"/>
                <a:ea typeface="ヒラギノ角ゴ Pro W3" charset="0"/>
                <a:cs typeface="Arial" charset="0"/>
              </a:defRPr>
            </a:lvl4pPr>
            <a:lvl5pPr algn="l" rtl="0" fontAlgn="base">
              <a:lnSpc>
                <a:spcPts val="4000"/>
              </a:lnSpc>
              <a:spcBef>
                <a:spcPct val="0"/>
              </a:spcBef>
              <a:spcAft>
                <a:spcPct val="0"/>
              </a:spcAft>
              <a:defRPr sz="3400">
                <a:solidFill>
                  <a:srgbClr val="00A9CD"/>
                </a:solidFill>
                <a:latin typeface="Arial" charset="0"/>
                <a:ea typeface="ヒラギノ角ゴ Pro W3"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r>
              <a:rPr lang="en-GB" sz="2550" b="1" kern="0" dirty="0"/>
              <a:t>AHSN national rollout – NHS England</a:t>
            </a:r>
          </a:p>
        </p:txBody>
      </p:sp>
      <p:pic>
        <p:nvPicPr>
          <p:cNvPr id="16" name="Picture 15">
            <a:extLst>
              <a:ext uri="{FF2B5EF4-FFF2-40B4-BE49-F238E27FC236}">
                <a16:creationId xmlns:a16="http://schemas.microsoft.com/office/drawing/2014/main" id="{B8F5EA5E-AB9E-4958-ADC4-9D2418BFD50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878084" y="2136707"/>
            <a:ext cx="5550200" cy="2424496"/>
          </a:xfrm>
          <a:prstGeom prst="rect">
            <a:avLst/>
          </a:prstGeom>
          <a:noFill/>
          <a:ln>
            <a:noFill/>
          </a:ln>
        </p:spPr>
      </p:pic>
    </p:spTree>
    <p:extLst>
      <p:ext uri="{BB962C8B-B14F-4D97-AF65-F5344CB8AC3E}">
        <p14:creationId xmlns:p14="http://schemas.microsoft.com/office/powerpoint/2010/main" val="396400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791580" y="1484784"/>
            <a:ext cx="7722858" cy="3396456"/>
          </a:xfrm>
        </p:spPr>
        <p:txBody>
          <a:bodyPr>
            <a:normAutofit lnSpcReduction="10000"/>
          </a:bodyPr>
          <a:lstStyle/>
          <a:p>
            <a:r>
              <a:rPr lang="en-GB" sz="2100" b="1" dirty="0">
                <a:solidFill>
                  <a:schemeClr val="tx1"/>
                </a:solidFill>
              </a:rPr>
              <a:t>5YFV - NHS/community collaboration - new problems</a:t>
            </a:r>
          </a:p>
          <a:p>
            <a:endParaRPr lang="en-GB" sz="2100" b="1" dirty="0">
              <a:solidFill>
                <a:schemeClr val="tx1"/>
              </a:solidFill>
            </a:endParaRPr>
          </a:p>
          <a:p>
            <a:pPr lvl="1"/>
            <a:r>
              <a:rPr lang="en-GB" sz="2100" b="1" dirty="0">
                <a:solidFill>
                  <a:schemeClr val="tx1"/>
                </a:solidFill>
              </a:rPr>
              <a:t> providers (PH, local authority, CICs, private)</a:t>
            </a:r>
          </a:p>
          <a:p>
            <a:pPr lvl="1"/>
            <a:r>
              <a:rPr lang="en-GB" sz="2100" b="1" dirty="0">
                <a:solidFill>
                  <a:schemeClr val="tx1"/>
                </a:solidFill>
              </a:rPr>
              <a:t> different drivers, ethos, business models</a:t>
            </a:r>
          </a:p>
          <a:p>
            <a:pPr lvl="1"/>
            <a:endParaRPr lang="en-GB" sz="2100" b="1" dirty="0">
              <a:solidFill>
                <a:schemeClr val="tx1"/>
              </a:solidFill>
            </a:endParaRPr>
          </a:p>
          <a:p>
            <a:pPr lvl="1"/>
            <a:r>
              <a:rPr lang="en-GB" sz="2100" b="1" dirty="0">
                <a:solidFill>
                  <a:schemeClr val="tx1"/>
                </a:solidFill>
              </a:rPr>
              <a:t> need to understand and develop</a:t>
            </a:r>
          </a:p>
          <a:p>
            <a:pPr marL="672704" lvl="2" indent="0">
              <a:buNone/>
            </a:pPr>
            <a:r>
              <a:rPr lang="en-GB" sz="1950" b="1" dirty="0">
                <a:solidFill>
                  <a:schemeClr val="tx1"/>
                </a:solidFill>
              </a:rPr>
              <a:t>bespoke training</a:t>
            </a:r>
          </a:p>
          <a:p>
            <a:pPr marL="672704" lvl="2" indent="0">
              <a:buNone/>
            </a:pPr>
            <a:r>
              <a:rPr lang="en-GB" sz="2100" b="1" dirty="0">
                <a:solidFill>
                  <a:schemeClr val="tx1"/>
                </a:solidFill>
              </a:rPr>
              <a:t>establish access (referral routes)</a:t>
            </a:r>
          </a:p>
          <a:p>
            <a:pPr marL="672704" lvl="2" indent="0">
              <a:buNone/>
            </a:pPr>
            <a:r>
              <a:rPr lang="en-GB" sz="2100" b="1" dirty="0">
                <a:solidFill>
                  <a:schemeClr val="tx1"/>
                </a:solidFill>
              </a:rPr>
              <a:t>overcome concerns (“non-traditional” healthcare)</a:t>
            </a:r>
          </a:p>
        </p:txBody>
      </p:sp>
    </p:spTree>
    <p:extLst>
      <p:ext uri="{BB962C8B-B14F-4D97-AF65-F5344CB8AC3E}">
        <p14:creationId xmlns:p14="http://schemas.microsoft.com/office/powerpoint/2010/main" val="3200839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2426" y="620688"/>
            <a:ext cx="4391574" cy="770591"/>
          </a:xfrm>
        </p:spPr>
        <p:txBody>
          <a:bodyPr>
            <a:normAutofit fontScale="25000" lnSpcReduction="20000"/>
          </a:bodyPr>
          <a:lstStyle/>
          <a:p>
            <a:pPr marL="0" indent="0">
              <a:buNone/>
            </a:pPr>
            <a:endParaRPr lang="en-GB" i="1" dirty="0"/>
          </a:p>
          <a:p>
            <a:pPr marL="0" indent="0">
              <a:buNone/>
            </a:pPr>
            <a:r>
              <a:rPr lang="en-GB" sz="9200" b="1" dirty="0"/>
              <a:t> 810</a:t>
            </a:r>
            <a:r>
              <a:rPr lang="en-GB" sz="8800" b="1" kern="1200" dirty="0">
                <a:solidFill>
                  <a:schemeClr val="tx1"/>
                </a:solidFill>
                <a:ea typeface="+mn-ea"/>
              </a:rPr>
              <a:t> facilitators (291 ex pros)</a:t>
            </a:r>
          </a:p>
          <a:p>
            <a:endParaRPr lang="en-GB" dirty="0"/>
          </a:p>
        </p:txBody>
      </p:sp>
      <p:pic>
        <p:nvPicPr>
          <p:cNvPr id="14" name="Picture 13">
            <a:extLst>
              <a:ext uri="{FF2B5EF4-FFF2-40B4-BE49-F238E27FC236}">
                <a16:creationId xmlns:a16="http://schemas.microsoft.com/office/drawing/2014/main" id="{12BA0E1A-1E26-46C3-8B22-621A2C16C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263677"/>
            <a:ext cx="3636000" cy="4364448"/>
          </a:xfrm>
          <a:prstGeom prst="rect">
            <a:avLst/>
          </a:prstGeom>
        </p:spPr>
      </p:pic>
      <p:pic>
        <p:nvPicPr>
          <p:cNvPr id="16" name="Picture 15">
            <a:extLst>
              <a:ext uri="{FF2B5EF4-FFF2-40B4-BE49-F238E27FC236}">
                <a16:creationId xmlns:a16="http://schemas.microsoft.com/office/drawing/2014/main" id="{2561A158-B2C4-4C46-8A3B-07A2B89F7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925" y="1269064"/>
            <a:ext cx="3616830" cy="4353674"/>
          </a:xfrm>
          <a:prstGeom prst="rect">
            <a:avLst/>
          </a:prstGeom>
        </p:spPr>
      </p:pic>
      <p:sp>
        <p:nvSpPr>
          <p:cNvPr id="22" name="Content Placeholder 2">
            <a:extLst>
              <a:ext uri="{FF2B5EF4-FFF2-40B4-BE49-F238E27FC236}">
                <a16:creationId xmlns:a16="http://schemas.microsoft.com/office/drawing/2014/main" id="{C919D54A-FE80-4AE0-8A7D-F216FA94576D}"/>
              </a:ext>
            </a:extLst>
          </p:cNvPr>
          <p:cNvSpPr txBox="1">
            <a:spLocks/>
          </p:cNvSpPr>
          <p:nvPr/>
        </p:nvSpPr>
        <p:spPr>
          <a:xfrm>
            <a:off x="1043608" y="620688"/>
            <a:ext cx="3254250" cy="799171"/>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Clr>
                <a:srgbClr val="00A0DB"/>
              </a:buClr>
              <a:buFont typeface="Arial" panose="020B0604020202020204" pitchFamily="34" charset="0"/>
              <a:buChar char="•"/>
              <a:defRPr sz="3200" kern="1200">
                <a:solidFill>
                  <a:srgbClr val="2B434E"/>
                </a:solidFill>
                <a:latin typeface="+mn-lt"/>
                <a:ea typeface="+mn-ea"/>
                <a:cs typeface="+mn-cs"/>
              </a:defRPr>
            </a:lvl1pPr>
            <a:lvl2pPr marL="742950" indent="-285750" algn="l" defTabSz="914400" rtl="0" eaLnBrk="1" latinLnBrk="0" hangingPunct="1">
              <a:spcBef>
                <a:spcPct val="20000"/>
              </a:spcBef>
              <a:buClr>
                <a:srgbClr val="00A0DB"/>
              </a:buClr>
              <a:buFont typeface="Arial" panose="020B0604020202020204" pitchFamily="34" charset="0"/>
              <a:buChar char="–"/>
              <a:defRPr sz="2800" kern="1200">
                <a:solidFill>
                  <a:srgbClr val="2B434E"/>
                </a:solidFill>
                <a:latin typeface="+mn-lt"/>
                <a:ea typeface="+mn-ea"/>
                <a:cs typeface="+mn-cs"/>
              </a:defRPr>
            </a:lvl2pPr>
            <a:lvl3pPr marL="1143000" indent="-228600" algn="l" defTabSz="914400" rtl="0" eaLnBrk="1" latinLnBrk="0" hangingPunct="1">
              <a:spcBef>
                <a:spcPct val="20000"/>
              </a:spcBef>
              <a:buClr>
                <a:srgbClr val="00A0DB"/>
              </a:buClr>
              <a:buFont typeface="Arial" panose="020B0604020202020204" pitchFamily="34" charset="0"/>
              <a:buChar char="•"/>
              <a:defRPr sz="2400" kern="1200">
                <a:solidFill>
                  <a:srgbClr val="2B434E"/>
                </a:solidFill>
                <a:latin typeface="+mn-lt"/>
                <a:ea typeface="+mn-ea"/>
                <a:cs typeface="+mn-cs"/>
              </a:defRPr>
            </a:lvl3pPr>
            <a:lvl4pPr marL="1600200" indent="-228600" algn="l" defTabSz="914400" rtl="0" eaLnBrk="1" latinLnBrk="0" hangingPunct="1">
              <a:spcBef>
                <a:spcPct val="20000"/>
              </a:spcBef>
              <a:buClr>
                <a:srgbClr val="00A0DB"/>
              </a:buClr>
              <a:buFont typeface="Arial" panose="020B0604020202020204" pitchFamily="34" charset="0"/>
              <a:buChar char="–"/>
              <a:defRPr sz="2000" kern="1200">
                <a:solidFill>
                  <a:srgbClr val="2B434E"/>
                </a:solidFill>
                <a:latin typeface="+mn-lt"/>
                <a:ea typeface="+mn-ea"/>
                <a:cs typeface="+mn-cs"/>
              </a:defRPr>
            </a:lvl4pPr>
            <a:lvl5pPr marL="2057400" indent="-228600" algn="l" defTabSz="914400" rtl="0" eaLnBrk="1" latinLnBrk="0" hangingPunct="1">
              <a:spcBef>
                <a:spcPct val="20000"/>
              </a:spcBef>
              <a:buClr>
                <a:srgbClr val="00A0DB"/>
              </a:buClr>
              <a:buFont typeface="Arial" panose="020B0604020202020204" pitchFamily="34" charset="0"/>
              <a:buChar char="»"/>
              <a:defRPr sz="2000" kern="1200">
                <a:solidFill>
                  <a:srgbClr val="2B43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GB" i="1" dirty="0"/>
          </a:p>
          <a:p>
            <a:pPr marL="0" indent="0">
              <a:buFont typeface="Arial" panose="020B0604020202020204" pitchFamily="34" charset="0"/>
              <a:buNone/>
            </a:pPr>
            <a:r>
              <a:rPr lang="en-GB" sz="8600" b="1" dirty="0">
                <a:solidFill>
                  <a:schemeClr val="tx1"/>
                </a:solidFill>
              </a:rPr>
              <a:t>174 sites (52 non-clinical) </a:t>
            </a:r>
          </a:p>
          <a:p>
            <a:pPr marL="0" indent="0">
              <a:buFont typeface="Arial" panose="020B0604020202020204" pitchFamily="34" charset="0"/>
              <a:buNone/>
            </a:pPr>
            <a:endParaRPr lang="en-GB" dirty="0"/>
          </a:p>
          <a:p>
            <a:endParaRPr lang="en-GB" dirty="0"/>
          </a:p>
        </p:txBody>
      </p:sp>
      <p:sp>
        <p:nvSpPr>
          <p:cNvPr id="23" name="TextBox 22">
            <a:extLst>
              <a:ext uri="{FF2B5EF4-FFF2-40B4-BE49-F238E27FC236}">
                <a16:creationId xmlns:a16="http://schemas.microsoft.com/office/drawing/2014/main" id="{8A087D2B-698B-4297-A923-C00BF5737BD7}"/>
              </a:ext>
            </a:extLst>
          </p:cNvPr>
          <p:cNvSpPr txBox="1"/>
          <p:nvPr/>
        </p:nvSpPr>
        <p:spPr>
          <a:xfrm>
            <a:off x="2924710" y="181462"/>
            <a:ext cx="3294579" cy="615704"/>
          </a:xfrm>
          <a:prstGeom prst="rect">
            <a:avLst/>
          </a:prstGeom>
          <a:noFill/>
        </p:spPr>
        <p:txBody>
          <a:bodyPr wrap="square" rtlCol="0">
            <a:spAutoFit/>
          </a:bodyPr>
          <a:lstStyle/>
          <a:p>
            <a:r>
              <a:rPr lang="en-US" sz="3300" dirty="0">
                <a:solidFill>
                  <a:srgbClr val="005EB8"/>
                </a:solidFill>
              </a:rPr>
              <a:t>Current spread</a:t>
            </a:r>
          </a:p>
        </p:txBody>
      </p:sp>
      <p:sp>
        <p:nvSpPr>
          <p:cNvPr id="2" name="TextBox 1">
            <a:extLst>
              <a:ext uri="{FF2B5EF4-FFF2-40B4-BE49-F238E27FC236}">
                <a16:creationId xmlns:a16="http://schemas.microsoft.com/office/drawing/2014/main" id="{85368E99-595E-459F-8493-91A6339A6E0A}"/>
              </a:ext>
            </a:extLst>
          </p:cNvPr>
          <p:cNvSpPr txBox="1"/>
          <p:nvPr/>
        </p:nvSpPr>
        <p:spPr>
          <a:xfrm>
            <a:off x="3059832" y="5610275"/>
            <a:ext cx="4637675" cy="584775"/>
          </a:xfrm>
          <a:prstGeom prst="rect">
            <a:avLst/>
          </a:prstGeom>
          <a:noFill/>
        </p:spPr>
        <p:txBody>
          <a:bodyPr wrap="square" rtlCol="0">
            <a:spAutoFit/>
          </a:bodyPr>
          <a:lstStyle/>
          <a:p>
            <a:r>
              <a:rPr lang="en-GB" sz="3200" b="1" dirty="0"/>
              <a:t>&gt;11,000 participants</a:t>
            </a:r>
          </a:p>
        </p:txBody>
      </p:sp>
    </p:spTree>
    <p:extLst>
      <p:ext uri="{BB962C8B-B14F-4D97-AF65-F5344CB8AC3E}">
        <p14:creationId xmlns:p14="http://schemas.microsoft.com/office/powerpoint/2010/main" val="1704709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4E0726-7643-4AAC-BE52-0503052B53F0}"/>
              </a:ext>
            </a:extLst>
          </p:cNvPr>
          <p:cNvSpPr txBox="1"/>
          <p:nvPr/>
        </p:nvSpPr>
        <p:spPr>
          <a:xfrm>
            <a:off x="683568" y="116632"/>
            <a:ext cx="8712968" cy="1261884"/>
          </a:xfrm>
          <a:prstGeom prst="rect">
            <a:avLst/>
          </a:prstGeom>
          <a:noFill/>
        </p:spPr>
        <p:txBody>
          <a:bodyPr wrap="square" rtlCol="0">
            <a:spAutoFit/>
          </a:bodyPr>
          <a:lstStyle/>
          <a:p>
            <a:r>
              <a:rPr lang="en-GB" sz="2800" b="1" dirty="0">
                <a:solidFill>
                  <a:srgbClr val="FF0000"/>
                </a:solidFill>
              </a:rPr>
              <a:t>Reduced health &amp; social care   &gt;£14m</a:t>
            </a:r>
          </a:p>
          <a:p>
            <a:pPr lvl="1"/>
            <a:r>
              <a:rPr lang="en-GB" sz="2400" b="1" dirty="0"/>
              <a:t>less bed days,</a:t>
            </a:r>
          </a:p>
          <a:p>
            <a:pPr lvl="1"/>
            <a:r>
              <a:rPr lang="en-GB" sz="2400" b="1" dirty="0"/>
              <a:t>less GP appts – drugs, investigations, interventions </a:t>
            </a:r>
          </a:p>
        </p:txBody>
      </p:sp>
      <p:graphicFrame>
        <p:nvGraphicFramePr>
          <p:cNvPr id="4" name="Chart 3">
            <a:extLst>
              <a:ext uri="{FF2B5EF4-FFF2-40B4-BE49-F238E27FC236}">
                <a16:creationId xmlns:a16="http://schemas.microsoft.com/office/drawing/2014/main" id="{9B26FD7E-9872-458B-85B1-BBC4BE648643}"/>
              </a:ext>
            </a:extLst>
          </p:cNvPr>
          <p:cNvGraphicFramePr>
            <a:graphicFrameLocks noChangeAspect="1"/>
          </p:cNvGraphicFramePr>
          <p:nvPr>
            <p:extLst/>
          </p:nvPr>
        </p:nvGraphicFramePr>
        <p:xfrm>
          <a:off x="323528" y="1772816"/>
          <a:ext cx="7826292" cy="45380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716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980728"/>
            <a:ext cx="8280920" cy="4960368"/>
          </a:xfrm>
          <a:prstGeom prst="rect">
            <a:avLst/>
          </a:prstGeom>
        </p:spPr>
      </p:pic>
      <p:sp>
        <p:nvSpPr>
          <p:cNvPr id="8" name="Rectangle 7"/>
          <p:cNvSpPr/>
          <p:nvPr/>
        </p:nvSpPr>
        <p:spPr>
          <a:xfrm>
            <a:off x="971600" y="332656"/>
            <a:ext cx="6336704" cy="523220"/>
          </a:xfrm>
          <a:prstGeom prst="rect">
            <a:avLst/>
          </a:prstGeom>
        </p:spPr>
        <p:txBody>
          <a:bodyPr wrap="square">
            <a:spAutoFit/>
          </a:bodyPr>
          <a:lstStyle/>
          <a:p>
            <a:r>
              <a:rPr lang="en-GB" sz="2800" b="1" dirty="0">
                <a:solidFill>
                  <a:srgbClr val="19B6CD"/>
                </a:solidFill>
                <a:cs typeface="Arial" charset="0"/>
              </a:rPr>
              <a:t>Our vision: Two men in a pub</a:t>
            </a:r>
          </a:p>
        </p:txBody>
      </p:sp>
    </p:spTree>
    <p:extLst>
      <p:ext uri="{BB962C8B-B14F-4D97-AF65-F5344CB8AC3E}">
        <p14:creationId xmlns:p14="http://schemas.microsoft.com/office/powerpoint/2010/main" val="3022173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D1D34F8-60C5-49E0-82B0-C59EB0295DF9}"/>
                  </a:ext>
                </a:extLst>
              </p14:cNvPr>
              <p14:cNvContentPartPr/>
              <p14:nvPr/>
            </p14:nvContentPartPr>
            <p14:xfrm>
              <a:off x="3488401" y="2938608"/>
              <a:ext cx="16046" cy="16045"/>
            </p14:xfrm>
          </p:contentPart>
        </mc:Choice>
        <mc:Fallback xmlns="">
          <p:pic>
            <p:nvPicPr>
              <p:cNvPr id="5" name="Ink 4">
                <a:extLst>
                  <a:ext uri="{FF2B5EF4-FFF2-40B4-BE49-F238E27FC236}">
                    <a16:creationId xmlns:a16="http://schemas.microsoft.com/office/drawing/2014/main" id="{5D1D34F8-60C5-49E0-82B0-C59EB0295DF9}"/>
                  </a:ext>
                </a:extLst>
              </p:cNvPr>
              <p:cNvPicPr/>
              <p:nvPr/>
            </p:nvPicPr>
            <p:blipFill>
              <a:blip r:embed="rId6"/>
              <a:stretch>
                <a:fillRect/>
              </a:stretch>
            </p:blipFill>
            <p:spPr>
              <a:xfrm>
                <a:off x="3483409" y="2933616"/>
                <a:ext cx="26030" cy="2602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F39DB2A-1560-4C10-B487-19EB77BA6C8F}"/>
                  </a:ext>
                </a:extLst>
              </p14:cNvPr>
              <p14:cNvContentPartPr/>
              <p14:nvPr/>
            </p14:nvContentPartPr>
            <p14:xfrm>
              <a:off x="3588790" y="2716642"/>
              <a:ext cx="206" cy="10697"/>
            </p14:xfrm>
          </p:contentPart>
        </mc:Choice>
        <mc:Fallback xmlns="">
          <p:pic>
            <p:nvPicPr>
              <p:cNvPr id="7" name="Ink 6">
                <a:extLst>
                  <a:ext uri="{FF2B5EF4-FFF2-40B4-BE49-F238E27FC236}">
                    <a16:creationId xmlns:a16="http://schemas.microsoft.com/office/drawing/2014/main" id="{7F39DB2A-1560-4C10-B487-19EB77BA6C8F}"/>
                  </a:ext>
                </a:extLst>
              </p:cNvPr>
              <p:cNvPicPr/>
              <p:nvPr/>
            </p:nvPicPr>
            <p:blipFill>
              <a:blip r:embed="rId8"/>
              <a:stretch>
                <a:fillRect/>
              </a:stretch>
            </p:blipFill>
            <p:spPr>
              <a:xfrm>
                <a:off x="3585906" y="2713762"/>
                <a:ext cx="5974" cy="16457"/>
              </a:xfrm>
              <a:prstGeom prst="rect">
                <a:avLst/>
              </a:prstGeom>
            </p:spPr>
          </p:pic>
        </mc:Fallback>
      </mc:AlternateContent>
      <p:pic>
        <p:nvPicPr>
          <p:cNvPr id="28" name="Picture 27">
            <a:extLst>
              <a:ext uri="{FF2B5EF4-FFF2-40B4-BE49-F238E27FC236}">
                <a16:creationId xmlns:a16="http://schemas.microsoft.com/office/drawing/2014/main" id="{D82C9232-18BE-4376-8E0F-0AAC11CE2FE7}"/>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88405" y="4866905"/>
            <a:ext cx="3632646" cy="1325390"/>
          </a:xfrm>
          <a:prstGeom prst="rect">
            <a:avLst/>
          </a:prstGeom>
          <a:noFill/>
          <a:ln>
            <a:noFill/>
          </a:ln>
        </p:spPr>
      </p:pic>
      <p:pic>
        <p:nvPicPr>
          <p:cNvPr id="23" name="Picture 22" descr="A picture containing tableware, plate, dishware&#10;&#10;Description generated with very high confidence">
            <a:extLst>
              <a:ext uri="{FF2B5EF4-FFF2-40B4-BE49-F238E27FC236}">
                <a16:creationId xmlns:a16="http://schemas.microsoft.com/office/drawing/2014/main" id="{AC8BD6CE-7C58-4FEA-91EC-667B9540DC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5568" y="4925159"/>
            <a:ext cx="2293192" cy="1100732"/>
          </a:xfrm>
          <a:prstGeom prst="rect">
            <a:avLst/>
          </a:prstGeom>
        </p:spPr>
      </p:pic>
      <p:pic>
        <p:nvPicPr>
          <p:cNvPr id="30" name="Picture 29" descr="A group of people standing in front of a mirror posing for the camera&#10;&#10;Description generated with very high confidence">
            <a:extLst>
              <a:ext uri="{FF2B5EF4-FFF2-40B4-BE49-F238E27FC236}">
                <a16:creationId xmlns:a16="http://schemas.microsoft.com/office/drawing/2014/main" id="{396A3047-6AA3-455D-BD36-BE2D3FB038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2104" y="266433"/>
            <a:ext cx="8037894" cy="4530720"/>
          </a:xfrm>
          <a:prstGeom prst="rect">
            <a:avLst/>
          </a:prstGeom>
        </p:spPr>
      </p:pic>
      <p:sp>
        <p:nvSpPr>
          <p:cNvPr id="4" name="TextBox 3">
            <a:extLst>
              <a:ext uri="{FF2B5EF4-FFF2-40B4-BE49-F238E27FC236}">
                <a16:creationId xmlns:a16="http://schemas.microsoft.com/office/drawing/2014/main" id="{07B8CD59-1C55-45C3-B76C-1D70619E8881}"/>
              </a:ext>
            </a:extLst>
          </p:cNvPr>
          <p:cNvSpPr txBox="1"/>
          <p:nvPr/>
        </p:nvSpPr>
        <p:spPr>
          <a:xfrm rot="20663592">
            <a:off x="457031" y="515687"/>
            <a:ext cx="7575872" cy="1446550"/>
          </a:xfrm>
          <a:prstGeom prst="rect">
            <a:avLst/>
          </a:prstGeom>
          <a:noFill/>
        </p:spPr>
        <p:txBody>
          <a:bodyPr wrap="square" rtlCol="0">
            <a:spAutoFit/>
          </a:bodyPr>
          <a:lstStyle/>
          <a:p>
            <a:r>
              <a:rPr lang="en-GB" sz="8800" b="1" dirty="0">
                <a:solidFill>
                  <a:srgbClr val="FF0000"/>
                </a:solidFill>
                <a:latin typeface="Century Schoolbook" panose="02040604050505020304" pitchFamily="18" charset="0"/>
              </a:rPr>
              <a:t>Thank you </a:t>
            </a:r>
          </a:p>
        </p:txBody>
      </p:sp>
    </p:spTree>
    <p:extLst>
      <p:ext uri="{BB962C8B-B14F-4D97-AF65-F5344CB8AC3E}">
        <p14:creationId xmlns:p14="http://schemas.microsoft.com/office/powerpoint/2010/main" val="2654636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C:\Users\Des Carter\Desktop\Photos for journalist\Photos for ARTHRITIS CARE promotion of ESCAPE\IMAGE 1.JPG"/>
          <p:cNvPicPr>
            <a:picLocks noChangeAspect="1"/>
          </p:cNvPicPr>
          <p:nvPr/>
        </p:nvPicPr>
        <p:blipFill>
          <a:blip r:embed="rId3" cstate="print"/>
          <a:srcRect/>
          <a:stretch>
            <a:fillRect/>
          </a:stretch>
        </p:blipFill>
        <p:spPr>
          <a:xfrm>
            <a:off x="6316701" y="1772871"/>
            <a:ext cx="2649177" cy="2034982"/>
          </a:xfrm>
          <a:prstGeom prst="rect">
            <a:avLst/>
          </a:prstGeom>
          <a:noFill/>
          <a:ln cap="flat">
            <a:noFill/>
          </a:ln>
        </p:spPr>
      </p:pic>
      <p:pic>
        <p:nvPicPr>
          <p:cNvPr id="4" name="Picture 2"/>
          <p:cNvPicPr>
            <a:picLocks noChangeAspect="1"/>
          </p:cNvPicPr>
          <p:nvPr/>
        </p:nvPicPr>
        <p:blipFill>
          <a:blip r:embed="rId4" cstate="print"/>
          <a:srcRect/>
          <a:stretch>
            <a:fillRect/>
          </a:stretch>
        </p:blipFill>
        <p:spPr>
          <a:xfrm>
            <a:off x="6322003" y="3947416"/>
            <a:ext cx="2629754" cy="1705491"/>
          </a:xfrm>
          <a:prstGeom prst="rect">
            <a:avLst/>
          </a:prstGeom>
          <a:noFill/>
          <a:ln cap="flat">
            <a:noFill/>
          </a:ln>
        </p:spPr>
      </p:pic>
      <p:pic>
        <p:nvPicPr>
          <p:cNvPr id="5" name="Picture 6" descr="C:\Users\Des Carter\Desktop\Photos for journalist\IMG_2743.JPG"/>
          <p:cNvPicPr>
            <a:picLocks noChangeAspect="1"/>
          </p:cNvPicPr>
          <p:nvPr/>
        </p:nvPicPr>
        <p:blipFill>
          <a:blip r:embed="rId5" cstate="print"/>
          <a:srcRect/>
          <a:stretch>
            <a:fillRect/>
          </a:stretch>
        </p:blipFill>
        <p:spPr>
          <a:xfrm>
            <a:off x="178122" y="1637324"/>
            <a:ext cx="2264227" cy="1789498"/>
          </a:xfrm>
          <a:prstGeom prst="rect">
            <a:avLst/>
          </a:prstGeom>
          <a:noFill/>
          <a:ln cap="flat">
            <a:noFill/>
          </a:ln>
        </p:spPr>
      </p:pic>
      <p:pic>
        <p:nvPicPr>
          <p:cNvPr id="6" name="Picture 1"/>
          <p:cNvPicPr>
            <a:picLocks noChangeAspect="1"/>
          </p:cNvPicPr>
          <p:nvPr/>
        </p:nvPicPr>
        <p:blipFill>
          <a:blip r:embed="rId6" cstate="print"/>
          <a:srcRect/>
          <a:stretch>
            <a:fillRect/>
          </a:stretch>
        </p:blipFill>
        <p:spPr>
          <a:xfrm>
            <a:off x="178122" y="3635353"/>
            <a:ext cx="2403421" cy="1715407"/>
          </a:xfrm>
          <a:prstGeom prst="rect">
            <a:avLst/>
          </a:prstGeom>
          <a:noFill/>
          <a:ln cap="flat">
            <a:noFill/>
          </a:ln>
        </p:spPr>
      </p:pic>
      <p:sp>
        <p:nvSpPr>
          <p:cNvPr id="7" name="TextBox 8"/>
          <p:cNvSpPr txBox="1"/>
          <p:nvPr/>
        </p:nvSpPr>
        <p:spPr>
          <a:xfrm>
            <a:off x="4572000" y="1076916"/>
            <a:ext cx="1362001" cy="194831"/>
          </a:xfrm>
          <a:prstGeom prst="rect">
            <a:avLst/>
          </a:prstGeom>
          <a:noFill/>
          <a:ln cap="flat">
            <a:noFill/>
          </a:ln>
        </p:spPr>
        <p:txBody>
          <a:bodyPr vert="horz" wrap="square" lIns="38576" tIns="19289" rIns="38576" bIns="19289" anchor="t" anchorCtr="0" compatLnSpc="1">
            <a:spAutoFit/>
          </a:bodyPr>
          <a:lstStyle/>
          <a:p>
            <a:pPr marL="0" marR="0" lvl="0" indent="0" algn="l" defTabSz="385706"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013" b="1" i="0" u="none" strike="noStrike" kern="0" cap="none" spc="0" normalizeH="0" baseline="0" noProof="0" dirty="0">
                <a:ln>
                  <a:noFill/>
                </a:ln>
                <a:solidFill>
                  <a:srgbClr val="000000"/>
                </a:solidFill>
                <a:effectLst/>
                <a:uLnTx/>
                <a:uFillTx/>
                <a:latin typeface="Calibri"/>
                <a:ea typeface="+mn-ea"/>
                <a:cs typeface="Arial"/>
              </a:rPr>
              <a:t>www.escape-pain.org</a:t>
            </a:r>
          </a:p>
        </p:txBody>
      </p:sp>
      <p:sp>
        <p:nvSpPr>
          <p:cNvPr id="10" name="Title 1">
            <a:extLst>
              <a:ext uri="{FF2B5EF4-FFF2-40B4-BE49-F238E27FC236}">
                <a16:creationId xmlns:a16="http://schemas.microsoft.com/office/drawing/2014/main" id="{3FA7B63A-5EA9-4002-A47E-2775FC1DE0FE}"/>
              </a:ext>
            </a:extLst>
          </p:cNvPr>
          <p:cNvSpPr txBox="1">
            <a:spLocks/>
          </p:cNvSpPr>
          <p:nvPr/>
        </p:nvSpPr>
        <p:spPr>
          <a:xfrm>
            <a:off x="624745" y="225524"/>
            <a:ext cx="7224328" cy="357255"/>
          </a:xfrm>
        </p:spPr>
        <p:txBody>
          <a:bodyPr>
            <a:noAutofit/>
          </a:bodyPr>
          <a:lstStyle>
            <a:lvl1pPr algn="l" rtl="0" fontAlgn="base">
              <a:lnSpc>
                <a:spcPts val="4000"/>
              </a:lnSpc>
              <a:spcBef>
                <a:spcPct val="0"/>
              </a:spcBef>
              <a:spcAft>
                <a:spcPct val="0"/>
              </a:spcAft>
              <a:defRPr sz="3400">
                <a:solidFill>
                  <a:srgbClr val="00A9CD"/>
                </a:solidFill>
                <a:latin typeface="+mj-lt"/>
                <a:ea typeface="ヒラギノ角ゴ Pro W3" charset="0"/>
                <a:cs typeface="+mj-cs"/>
              </a:defRPr>
            </a:lvl1pPr>
            <a:lvl2pPr algn="l" rtl="0" fontAlgn="base">
              <a:lnSpc>
                <a:spcPts val="4000"/>
              </a:lnSpc>
              <a:spcBef>
                <a:spcPct val="0"/>
              </a:spcBef>
              <a:spcAft>
                <a:spcPct val="0"/>
              </a:spcAft>
              <a:defRPr sz="3400">
                <a:solidFill>
                  <a:srgbClr val="00A9CD"/>
                </a:solidFill>
                <a:latin typeface="Arial" charset="0"/>
                <a:ea typeface="ヒラギノ角ゴ Pro W3" charset="0"/>
                <a:cs typeface="Arial" charset="0"/>
              </a:defRPr>
            </a:lvl2pPr>
            <a:lvl3pPr algn="l" rtl="0" fontAlgn="base">
              <a:lnSpc>
                <a:spcPts val="4000"/>
              </a:lnSpc>
              <a:spcBef>
                <a:spcPct val="0"/>
              </a:spcBef>
              <a:spcAft>
                <a:spcPct val="0"/>
              </a:spcAft>
              <a:defRPr sz="3400">
                <a:solidFill>
                  <a:srgbClr val="00A9CD"/>
                </a:solidFill>
                <a:latin typeface="Arial" charset="0"/>
                <a:ea typeface="ヒラギノ角ゴ Pro W3" charset="0"/>
                <a:cs typeface="Arial" charset="0"/>
              </a:defRPr>
            </a:lvl3pPr>
            <a:lvl4pPr algn="l" rtl="0" fontAlgn="base">
              <a:lnSpc>
                <a:spcPts val="4000"/>
              </a:lnSpc>
              <a:spcBef>
                <a:spcPct val="0"/>
              </a:spcBef>
              <a:spcAft>
                <a:spcPct val="0"/>
              </a:spcAft>
              <a:defRPr sz="3400">
                <a:solidFill>
                  <a:srgbClr val="00A9CD"/>
                </a:solidFill>
                <a:latin typeface="Arial" charset="0"/>
                <a:ea typeface="ヒラギノ角ゴ Pro W3" charset="0"/>
                <a:cs typeface="Arial" charset="0"/>
              </a:defRPr>
            </a:lvl4pPr>
            <a:lvl5pPr algn="l" rtl="0" fontAlgn="base">
              <a:lnSpc>
                <a:spcPts val="4000"/>
              </a:lnSpc>
              <a:spcBef>
                <a:spcPct val="0"/>
              </a:spcBef>
              <a:spcAft>
                <a:spcPct val="0"/>
              </a:spcAft>
              <a:defRPr sz="3400">
                <a:solidFill>
                  <a:srgbClr val="00A9CD"/>
                </a:solidFill>
                <a:latin typeface="Arial" charset="0"/>
                <a:ea typeface="ヒラギノ角ゴ Pro W3"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75" b="1" i="0" u="none" strike="noStrike" kern="1200" cap="none" spc="0" normalizeH="0" baseline="0" noProof="0" dirty="0">
                <a:ln>
                  <a:noFill/>
                </a:ln>
                <a:solidFill>
                  <a:srgbClr val="00B0F0"/>
                </a:solidFill>
                <a:effectLst/>
                <a:uLnTx/>
                <a:uFillTx/>
                <a:latin typeface="Arial"/>
                <a:ea typeface="+mj-ea"/>
                <a:cs typeface="Arial"/>
              </a:rPr>
              <a:t>Enabling Self-management and Coping with Arthritic Pain through Exercise </a:t>
            </a:r>
          </a:p>
        </p:txBody>
      </p:sp>
      <p:sp>
        <p:nvSpPr>
          <p:cNvPr id="14" name="Rectangle 3">
            <a:extLst>
              <a:ext uri="{FF2B5EF4-FFF2-40B4-BE49-F238E27FC236}">
                <a16:creationId xmlns:a16="http://schemas.microsoft.com/office/drawing/2014/main" id="{8D04FACA-FEE6-48CE-90F1-616E9C306EE6}"/>
              </a:ext>
            </a:extLst>
          </p:cNvPr>
          <p:cNvSpPr txBox="1">
            <a:spLocks noChangeArrowheads="1"/>
          </p:cNvSpPr>
          <p:nvPr/>
        </p:nvSpPr>
        <p:spPr>
          <a:xfrm>
            <a:off x="2277780" y="1699419"/>
            <a:ext cx="4096645" cy="5110542"/>
          </a:xfrm>
          <a:prstGeom prst="rect">
            <a:avLst/>
          </a:prstGeom>
          <a:ln>
            <a:noFill/>
          </a:ln>
        </p:spPr>
        <p:txBody>
          <a:bodyPr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2B434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B434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B434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B434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B43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 marR="0" lvl="0" indent="-9144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rPr>
              <a:t>People attend in groups of ~10</a:t>
            </a:r>
          </a:p>
          <a:p>
            <a:pPr marL="91440" marR="0" lvl="0" indent="-9144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rPr>
              <a:t>twice a week for 6 weeks</a:t>
            </a:r>
          </a:p>
          <a:p>
            <a:pPr marL="91440" marR="0" lvl="0" indent="-9144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GB" altLang="en-US" sz="2600" b="1" dirty="0">
              <a:latin typeface="Arial" charset="0"/>
              <a:ea typeface="Arial" charset="0"/>
              <a:cs typeface="Arial" charset="0"/>
            </a:endParaRPr>
          </a:p>
          <a:p>
            <a:pPr marL="91440" indent="-91440" algn="ctr">
              <a:buNone/>
              <a:defRPr/>
            </a:pPr>
            <a:r>
              <a:rPr lang="en-GB" altLang="en-US" sz="2600" b="1" dirty="0">
                <a:latin typeface="Arial" charset="0"/>
                <a:ea typeface="Arial" charset="0"/>
                <a:cs typeface="Arial" charset="0"/>
              </a:rPr>
              <a:t>Integrated programme of:</a:t>
            </a:r>
          </a:p>
          <a:p>
            <a:pPr marL="91440" marR="0" lvl="0" indent="-9144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endParaRPr>
          </a:p>
          <a:p>
            <a:pPr marL="91440" marR="0" lvl="0" indent="-9144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2600" b="1" i="0" u="none" strike="noStrike" kern="1200" cap="none" spc="0" normalizeH="0" baseline="0" noProof="0" dirty="0">
                <a:ln>
                  <a:noFill/>
                </a:ln>
                <a:solidFill>
                  <a:srgbClr val="00A9CD"/>
                </a:solidFill>
                <a:effectLst/>
                <a:uLnTx/>
                <a:uFillTx/>
                <a:latin typeface="Arial" charset="0"/>
                <a:ea typeface="Arial" charset="0"/>
                <a:cs typeface="Arial" charset="0"/>
              </a:rPr>
              <a:t>     ✓  </a:t>
            </a:r>
            <a:r>
              <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rPr>
              <a:t>patient information, advice</a:t>
            </a:r>
          </a:p>
          <a:p>
            <a:pPr marL="3429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1800" b="1" i="1" u="none" strike="noStrike" kern="1200" cap="none" spc="0" normalizeH="0" baseline="0" noProof="0" dirty="0">
                <a:ln>
                  <a:noFill/>
                </a:ln>
                <a:solidFill>
                  <a:srgbClr val="70AD47"/>
                </a:solidFill>
                <a:effectLst/>
                <a:uLnTx/>
                <a:uFillTx/>
                <a:latin typeface="Arial" charset="0"/>
                <a:ea typeface="Arial" charset="0"/>
                <a:cs typeface="Arial" charset="0"/>
              </a:rPr>
              <a:t>their “pathology”, self-management,</a:t>
            </a:r>
          </a:p>
          <a:p>
            <a:pPr marL="3429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1800" b="1" i="1" u="none" strike="noStrike" kern="1200" cap="none" spc="0" normalizeH="0" baseline="0" noProof="0" dirty="0">
                <a:ln>
                  <a:noFill/>
                </a:ln>
                <a:solidFill>
                  <a:srgbClr val="70AD47"/>
                </a:solidFill>
                <a:effectLst/>
                <a:uLnTx/>
                <a:uFillTx/>
                <a:latin typeface="Arial" charset="0"/>
                <a:ea typeface="Arial" charset="0"/>
                <a:cs typeface="Arial" charset="0"/>
              </a:rPr>
              <a:t>pain coping strategies, weight control</a:t>
            </a:r>
          </a:p>
          <a:p>
            <a:pPr marL="3429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altLang="en-US" sz="1600" b="1" i="1" u="none" strike="noStrike" kern="1200" cap="none" spc="0" normalizeH="0" baseline="0" noProof="0" dirty="0">
              <a:ln>
                <a:noFill/>
              </a:ln>
              <a:solidFill>
                <a:srgbClr val="88C75F"/>
              </a:solidFill>
              <a:effectLst/>
              <a:uLnTx/>
              <a:uFillTx/>
              <a:latin typeface="Arial" charset="0"/>
              <a:ea typeface="Arial" charset="0"/>
              <a:cs typeface="Arial" charset="0"/>
            </a:endParaRPr>
          </a:p>
          <a:p>
            <a:pPr marL="3429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1600" b="1" i="1" u="none" strike="noStrike" kern="1200" cap="none" spc="0" normalizeH="0" baseline="0" noProof="0" dirty="0">
                <a:ln>
                  <a:noFill/>
                </a:ln>
                <a:solidFill>
                  <a:srgbClr val="88C75F"/>
                </a:solidFill>
                <a:effectLst/>
                <a:uLnTx/>
                <a:uFillTx/>
                <a:latin typeface="Arial" charset="0"/>
                <a:ea typeface="Arial" charset="0"/>
                <a:cs typeface="Arial" charset="0"/>
              </a:rPr>
              <a:t> </a:t>
            </a:r>
          </a:p>
          <a:p>
            <a:pPr marL="342900" marR="0" lvl="1"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altLang="en-US" sz="4500" b="1" i="1" dirty="0">
                <a:solidFill>
                  <a:schemeClr val="tx1"/>
                </a:solidFill>
                <a:latin typeface="Arial" charset="0"/>
                <a:ea typeface="Arial" charset="0"/>
                <a:cs typeface="Arial" charset="0"/>
              </a:rPr>
              <a:t>+ </a:t>
            </a:r>
            <a:endParaRPr kumimoji="0" lang="en-GB" altLang="en-US" sz="4500" b="1" i="1" u="none" strike="noStrike" kern="1200" cap="none" spc="0" normalizeH="0" baseline="0" noProof="0" dirty="0">
              <a:ln>
                <a:noFill/>
              </a:ln>
              <a:solidFill>
                <a:schemeClr val="tx1"/>
              </a:solidFill>
              <a:effectLst/>
              <a:uLnTx/>
              <a:uFillTx/>
              <a:latin typeface="Arial" charset="0"/>
              <a:ea typeface="Arial" charset="0"/>
              <a:cs typeface="Arial" charset="0"/>
            </a:endParaRPr>
          </a:p>
          <a:p>
            <a:pPr marL="3429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altLang="en-US" sz="1600" b="1" i="1" u="none" strike="noStrike" kern="1200" cap="none" spc="0" normalizeH="0" baseline="0" noProof="0" dirty="0">
              <a:ln>
                <a:noFill/>
              </a:ln>
              <a:solidFill>
                <a:srgbClr val="88C75F"/>
              </a:solidFill>
              <a:effectLst/>
              <a:uLnTx/>
              <a:uFillTx/>
              <a:latin typeface="Arial" charset="0"/>
              <a:ea typeface="Arial" charset="0"/>
              <a:cs typeface="Arial" charset="0"/>
            </a:endParaRPr>
          </a:p>
          <a:p>
            <a:pPr marL="0" marR="0" lvl="1" indent="34290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2600" b="1" i="0" u="none" strike="noStrike" kern="1200" cap="none" spc="0" normalizeH="0" baseline="0" noProof="0" dirty="0">
                <a:ln>
                  <a:noFill/>
                </a:ln>
                <a:solidFill>
                  <a:srgbClr val="00A9CD"/>
                </a:solidFill>
                <a:effectLst/>
                <a:uLnTx/>
                <a:uFillTx/>
                <a:latin typeface="Arial" charset="0"/>
                <a:ea typeface="Arial" charset="0"/>
                <a:cs typeface="Arial" charset="0"/>
              </a:rPr>
              <a:t>✓ </a:t>
            </a:r>
            <a:r>
              <a:rPr kumimoji="0" lang="en-GB" altLang="en-US" sz="1600" b="1" i="0" u="none" strike="noStrike" kern="1200" cap="none" spc="0" normalizeH="0" baseline="0" noProof="0" dirty="0">
                <a:ln>
                  <a:noFill/>
                </a:ln>
                <a:solidFill>
                  <a:srgbClr val="00A9CD"/>
                </a:solidFill>
                <a:effectLst/>
                <a:uLnTx/>
                <a:uFillTx/>
                <a:latin typeface="Arial" charset="0"/>
                <a:ea typeface="Arial" charset="0"/>
                <a:cs typeface="Arial" charset="0"/>
              </a:rPr>
              <a:t>  </a:t>
            </a:r>
            <a:r>
              <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rPr>
              <a:t>exercise</a:t>
            </a:r>
          </a:p>
          <a:p>
            <a:pPr marL="180340" marR="0" lvl="1" indent="-9144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1600" b="1" i="1" u="none" strike="noStrike" kern="1200" cap="none" spc="0" normalizeH="0" baseline="0" noProof="0" dirty="0">
                <a:ln>
                  <a:noFill/>
                </a:ln>
                <a:solidFill>
                  <a:srgbClr val="88C75F"/>
                </a:solidFill>
                <a:effectLst/>
                <a:uLnTx/>
                <a:uFillTx/>
                <a:latin typeface="Arial" charset="0"/>
                <a:ea typeface="Arial" charset="0"/>
                <a:cs typeface="Arial" charset="0"/>
              </a:rPr>
              <a:t>     </a:t>
            </a:r>
            <a:r>
              <a:rPr kumimoji="0" lang="en-GB" altLang="en-US" sz="1800" b="1" i="1" u="none" strike="noStrike" kern="1200" cap="none" spc="0" normalizeH="0" baseline="0" noProof="0" dirty="0">
                <a:ln>
                  <a:noFill/>
                </a:ln>
                <a:solidFill>
                  <a:srgbClr val="70AD47"/>
                </a:solidFill>
                <a:effectLst/>
                <a:uLnTx/>
                <a:uFillTx/>
                <a:latin typeface="Arial" charset="0"/>
                <a:ea typeface="Arial" charset="0"/>
                <a:cs typeface="Arial" charset="0"/>
              </a:rPr>
              <a:t>individualised, progressive, challenging</a:t>
            </a:r>
          </a:p>
          <a:p>
            <a:pPr marL="91440" marR="0" lvl="0" indent="-9144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rPr>
              <a:t>shows people what they can do</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rPr>
              <a:t>change health beliefs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rPr>
              <a:t>change behaviour - physical activity</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rPr>
              <a:t>control symptoms </a:t>
            </a:r>
            <a:r>
              <a:rPr lang="en-GB" altLang="en-US" sz="2600" b="1" dirty="0">
                <a:latin typeface="Arial" charset="0"/>
                <a:ea typeface="Arial" charset="0"/>
                <a:cs typeface="Arial" charset="0"/>
              </a:rPr>
              <a:t>+</a:t>
            </a:r>
            <a:r>
              <a:rPr kumimoji="0" lang="en-GB" altLang="en-US" sz="2600" b="1" i="0" u="none" strike="noStrike" kern="1200" cap="none" spc="0" normalizeH="0" baseline="0" noProof="0" dirty="0">
                <a:ln>
                  <a:noFill/>
                </a:ln>
                <a:solidFill>
                  <a:srgbClr val="2B434E"/>
                </a:solidFill>
                <a:effectLst/>
                <a:uLnTx/>
                <a:uFillTx/>
                <a:latin typeface="Arial" charset="0"/>
                <a:ea typeface="Arial" charset="0"/>
                <a:cs typeface="Arial" charset="0"/>
              </a:rPr>
              <a:t> course of condition</a:t>
            </a:r>
          </a:p>
        </p:txBody>
      </p:sp>
      <p:pic>
        <p:nvPicPr>
          <p:cNvPr id="15" name="Picture 14" descr="A picture containing clipart&#10;&#10;Description generated with very high confidence">
            <a:extLst>
              <a:ext uri="{FF2B5EF4-FFF2-40B4-BE49-F238E27FC236}">
                <a16:creationId xmlns:a16="http://schemas.microsoft.com/office/drawing/2014/main" id="{3EDFF3C5-ED86-4D22-8A24-8CD36D2E74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0680" y="928713"/>
            <a:ext cx="2711320" cy="553303"/>
          </a:xfrm>
          <a:prstGeom prst="rect">
            <a:avLst/>
          </a:prstGeom>
        </p:spPr>
      </p:pic>
      <p:sp>
        <p:nvSpPr>
          <p:cNvPr id="11" name="Rectangle 10">
            <a:extLst>
              <a:ext uri="{FF2B5EF4-FFF2-40B4-BE49-F238E27FC236}">
                <a16:creationId xmlns:a16="http://schemas.microsoft.com/office/drawing/2014/main" id="{ACFFEE77-7B4B-41FC-AC7C-F3B46E98E44B}"/>
              </a:ext>
            </a:extLst>
          </p:cNvPr>
          <p:cNvSpPr/>
          <p:nvPr/>
        </p:nvSpPr>
        <p:spPr>
          <a:xfrm rot="19505291">
            <a:off x="373171" y="1819205"/>
            <a:ext cx="4365210" cy="1569660"/>
          </a:xfrm>
          <a:prstGeom prst="rect">
            <a:avLst/>
          </a:prstGeom>
        </p:spPr>
        <p:txBody>
          <a:bodyPr wrap="square">
            <a:spAutoFit/>
          </a:bodyPr>
          <a:lstStyle/>
          <a:p>
            <a:r>
              <a:rPr lang="en-GB" altLang="en-US" sz="9600" b="1" dirty="0" err="1">
                <a:solidFill>
                  <a:srgbClr val="FF7C80"/>
                </a:solidFill>
                <a:cs typeface="Arial" panose="020B0604020202020204" pitchFamily="34" charset="0"/>
              </a:rPr>
              <a:t>co</a:t>
            </a:r>
            <a:r>
              <a:rPr lang="en-GB" altLang="en-US" sz="9600" b="1" dirty="0" err="1">
                <a:solidFill>
                  <a:srgbClr val="FF0000"/>
                </a:solidFill>
                <a:cs typeface="Arial" panose="020B0604020202020204" pitchFamily="34" charset="0"/>
              </a:rPr>
              <a:t>M</a:t>
            </a:r>
            <a:r>
              <a:rPr lang="en-GB" altLang="en-US" sz="9600" b="1" dirty="0">
                <a:solidFill>
                  <a:srgbClr val="FF7C80"/>
                </a:solidFill>
                <a:cs typeface="Arial" panose="020B0604020202020204" pitchFamily="34" charset="0"/>
              </a:rPr>
              <a:t>-B</a:t>
            </a:r>
            <a:endParaRPr lang="en-GB" sz="9600" b="1" dirty="0">
              <a:solidFill>
                <a:srgbClr val="FF7C80"/>
              </a:solidFill>
              <a:cs typeface="Arial" panose="020B0604020202020204" pitchFamily="34" charset="0"/>
            </a:endParaRPr>
          </a:p>
        </p:txBody>
      </p:sp>
      <p:sp>
        <p:nvSpPr>
          <p:cNvPr id="12" name="Rectangle 11">
            <a:extLst>
              <a:ext uri="{FF2B5EF4-FFF2-40B4-BE49-F238E27FC236}">
                <a16:creationId xmlns:a16="http://schemas.microsoft.com/office/drawing/2014/main" id="{B2EC9E62-D114-4BC0-AC1C-103D0D631818}"/>
              </a:ext>
            </a:extLst>
          </p:cNvPr>
          <p:cNvSpPr/>
          <p:nvPr/>
        </p:nvSpPr>
        <p:spPr>
          <a:xfrm rot="20056861">
            <a:off x="3924986" y="2850523"/>
            <a:ext cx="4520615" cy="1569660"/>
          </a:xfrm>
          <a:prstGeom prst="rect">
            <a:avLst/>
          </a:prstGeom>
        </p:spPr>
        <p:txBody>
          <a:bodyPr wrap="square">
            <a:spAutoFit/>
          </a:bodyPr>
          <a:lstStyle/>
          <a:p>
            <a:r>
              <a:rPr lang="en-GB" altLang="en-US" sz="9600" b="1" dirty="0">
                <a:solidFill>
                  <a:srgbClr val="FF0000"/>
                </a:solidFill>
                <a:cs typeface="Arial" panose="020B0604020202020204" pitchFamily="34" charset="0"/>
              </a:rPr>
              <a:t>C</a:t>
            </a:r>
            <a:r>
              <a:rPr lang="en-GB" altLang="en-US" sz="9600" b="1" dirty="0">
                <a:solidFill>
                  <a:srgbClr val="FF7C80"/>
                </a:solidFill>
                <a:cs typeface="Arial" panose="020B0604020202020204" pitchFamily="34" charset="0"/>
              </a:rPr>
              <a:t>om-B</a:t>
            </a:r>
            <a:endParaRPr lang="en-GB" sz="9600" b="1" dirty="0">
              <a:solidFill>
                <a:srgbClr val="FF7C80"/>
              </a:solidFill>
              <a:cs typeface="Arial" panose="020B0604020202020204" pitchFamily="34" charset="0"/>
            </a:endParaRPr>
          </a:p>
        </p:txBody>
      </p:sp>
    </p:spTree>
    <p:extLst>
      <p:ext uri="{BB962C8B-B14F-4D97-AF65-F5344CB8AC3E}">
        <p14:creationId xmlns:p14="http://schemas.microsoft.com/office/powerpoint/2010/main" val="157148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00D0EB-84D0-4207-8CAC-AE1F1D4503C2}"/>
              </a:ext>
            </a:extLst>
          </p:cNvPr>
          <p:cNvGrpSpPr/>
          <p:nvPr/>
        </p:nvGrpSpPr>
        <p:grpSpPr>
          <a:xfrm>
            <a:off x="323528" y="1196752"/>
            <a:ext cx="8784976" cy="5112567"/>
            <a:chOff x="539552" y="1484783"/>
            <a:chExt cx="8401043" cy="5267923"/>
          </a:xfrm>
        </p:grpSpPr>
        <p:sp>
          <p:nvSpPr>
            <p:cNvPr id="7" name="Content Placeholder 2">
              <a:extLst>
                <a:ext uri="{FF2B5EF4-FFF2-40B4-BE49-F238E27FC236}">
                  <a16:creationId xmlns:a16="http://schemas.microsoft.com/office/drawing/2014/main" id="{67EA00A2-B48C-4D18-B993-B88F3A8FE9F6}"/>
                </a:ext>
              </a:extLst>
            </p:cNvPr>
            <p:cNvSpPr txBox="1">
              <a:spLocks/>
            </p:cNvSpPr>
            <p:nvPr/>
          </p:nvSpPr>
          <p:spPr>
            <a:xfrm>
              <a:off x="1297023" y="1484783"/>
              <a:ext cx="7643572" cy="5267923"/>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2B434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B434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B434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B434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B43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2B434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2B434E"/>
                  </a:solidFill>
                  <a:effectLst/>
                  <a:uLnTx/>
                  <a:uFillTx/>
                  <a:latin typeface="Calibri" panose="020F0502020204030204"/>
                  <a:ea typeface="+mn-ea"/>
                  <a:cs typeface="+mn-cs"/>
                </a:rPr>
                <a:t>Safe</a:t>
              </a:r>
              <a:r>
                <a:rPr kumimoji="0" lang="en-GB" sz="4400" b="0" i="0" u="none" strike="noStrike" kern="1200" cap="none" spc="0" normalizeH="0" baseline="0" noProof="0" dirty="0">
                  <a:ln>
                    <a:noFill/>
                  </a:ln>
                  <a:solidFill>
                    <a:srgbClr val="2B434E"/>
                  </a:solidFill>
                  <a:effectLst/>
                  <a:uLnTx/>
                  <a:uFillTx/>
                  <a:latin typeface="Calibri" panose="020F0502020204030204"/>
                  <a:ea typeface="+mn-ea"/>
                  <a:cs typeface="+mn-cs"/>
                </a:rPr>
                <a:t> and more </a:t>
              </a:r>
              <a:r>
                <a:rPr kumimoji="0" lang="en-GB" sz="4400" b="1" i="0" u="none" strike="noStrike" kern="1200" cap="none" spc="0" normalizeH="0" baseline="0" noProof="0" dirty="0">
                  <a:ln>
                    <a:noFill/>
                  </a:ln>
                  <a:solidFill>
                    <a:srgbClr val="2B434E"/>
                  </a:solidFill>
                  <a:effectLst/>
                  <a:uLnTx/>
                  <a:uFillTx/>
                  <a:latin typeface="Calibri" panose="020F0502020204030204"/>
                  <a:ea typeface="+mn-ea"/>
                  <a:cs typeface="+mn-cs"/>
                </a:rPr>
                <a:t>effective</a:t>
              </a:r>
              <a:r>
                <a:rPr kumimoji="0" lang="en-GB" sz="4400" b="0" i="0" u="none" strike="noStrike" kern="1200" cap="none" spc="0" normalizeH="0" baseline="0" noProof="0" dirty="0">
                  <a:ln>
                    <a:noFill/>
                  </a:ln>
                  <a:solidFill>
                    <a:srgbClr val="2B434E"/>
                  </a:solidFill>
                  <a:effectLst/>
                  <a:uLnTx/>
                  <a:uFillTx/>
                  <a:latin typeface="Calibri" panose="020F0502020204030204"/>
                  <a:ea typeface="+mn-ea"/>
                  <a:cs typeface="+mn-cs"/>
                </a:rPr>
                <a:t> than usual primary care </a:t>
              </a:r>
              <a:r>
                <a:rPr kumimoji="0" lang="en-GB" altLang="en-US" sz="4400" b="1" i="1" u="none" strike="noStrike" kern="1200" cap="none" spc="0" normalizeH="0" baseline="50000" noProof="0" dirty="0">
                  <a:ln>
                    <a:noFill/>
                  </a:ln>
                  <a:solidFill>
                    <a:srgbClr val="FF0000"/>
                  </a:solidFill>
                  <a:effectLst/>
                  <a:uLnTx/>
                  <a:uFillTx/>
                  <a:latin typeface="Arial" charset="0"/>
                  <a:ea typeface="+mn-ea"/>
                  <a:cs typeface="Arial" charset="0"/>
                </a:rPr>
                <a:t>Hurley et al 2007a</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30000" noProof="0" dirty="0">
                <a:ln>
                  <a:noFill/>
                </a:ln>
                <a:solidFill>
                  <a:srgbClr val="2B434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2B434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4200" b="1" i="0" u="none" strike="noStrike" kern="1200" cap="none" spc="0" normalizeH="0" baseline="0" noProof="0" dirty="0">
                  <a:ln>
                    <a:noFill/>
                  </a:ln>
                  <a:solidFill>
                    <a:srgbClr val="2B434E"/>
                  </a:solidFill>
                  <a:effectLst/>
                  <a:uLnTx/>
                  <a:uFillTx/>
                  <a:latin typeface="Calibri" panose="020F0502020204030204"/>
                  <a:ea typeface="+mn-ea"/>
                  <a:cs typeface="+mn-cs"/>
                </a:rPr>
                <a:t>Reduced healthcare </a:t>
              </a:r>
              <a:r>
                <a:rPr kumimoji="0" lang="en-GB" sz="4200" b="0" i="0" u="none" strike="noStrike" kern="1200" cap="none" spc="0" normalizeH="0" baseline="0" noProof="0" dirty="0">
                  <a:ln>
                    <a:noFill/>
                  </a:ln>
                  <a:solidFill>
                    <a:srgbClr val="2B434E"/>
                  </a:solidFill>
                  <a:effectLst/>
                  <a:uLnTx/>
                  <a:uFillTx/>
                  <a:latin typeface="Calibri" panose="020F0502020204030204"/>
                  <a:ea typeface="+mn-ea"/>
                  <a:cs typeface="+mn-cs"/>
                </a:rPr>
                <a:t>utilisation</a:t>
              </a:r>
              <a:r>
                <a:rPr kumimoji="0" lang="en-GB" sz="4200" b="1" i="0" u="none" strike="noStrike" kern="1200" cap="none" spc="0" normalizeH="0" baseline="0" noProof="0" dirty="0">
                  <a:ln>
                    <a:noFill/>
                  </a:ln>
                  <a:solidFill>
                    <a:srgbClr val="2B434E"/>
                  </a:solidFill>
                  <a:effectLst/>
                  <a:uLnTx/>
                  <a:uFillTx/>
                  <a:latin typeface="Calibri" panose="020F0502020204030204"/>
                  <a:ea typeface="+mn-ea"/>
                  <a:cs typeface="+mn-cs"/>
                </a:rPr>
                <a:t> </a:t>
              </a:r>
              <a:r>
                <a:rPr kumimoji="0" lang="en-GB" altLang="en-US" sz="4200" b="1" i="1" u="none" strike="noStrike" kern="1200" cap="none" spc="0" normalizeH="0" baseline="50000" noProof="0" dirty="0">
                  <a:ln>
                    <a:noFill/>
                  </a:ln>
                  <a:solidFill>
                    <a:srgbClr val="FF0000"/>
                  </a:solidFill>
                  <a:effectLst/>
                  <a:uLnTx/>
                  <a:uFillTx/>
                  <a:latin typeface="Arial" charset="0"/>
                  <a:ea typeface="+mn-ea"/>
                  <a:cs typeface="Arial" charset="0"/>
                </a:rPr>
                <a:t>Hurley et al 2007b</a:t>
              </a:r>
              <a:endParaRPr kumimoji="0" lang="en-GB" sz="3200" b="0" i="0" u="none" strike="noStrike" kern="1200" cap="none" spc="0" normalizeH="0" baseline="30000" noProof="0" dirty="0">
                <a:ln>
                  <a:noFill/>
                </a:ln>
                <a:solidFill>
                  <a:srgbClr val="2B434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2B434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2B434E"/>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4200" b="0" i="0" u="none" strike="noStrike" kern="1200" cap="none" spc="0" normalizeH="0" baseline="0" noProof="0" dirty="0">
                  <a:ln>
                    <a:noFill/>
                  </a:ln>
                  <a:solidFill>
                    <a:srgbClr val="2B434E"/>
                  </a:solidFill>
                  <a:effectLst/>
                  <a:uLnTx/>
                  <a:uFillTx/>
                  <a:latin typeface="Calibri" panose="020F0502020204030204"/>
                  <a:ea typeface="+mn-ea"/>
                  <a:cs typeface="+mn-cs"/>
                </a:rPr>
                <a:t>More </a:t>
              </a:r>
              <a:r>
                <a:rPr kumimoji="0" lang="en-GB" sz="4200" b="1" i="0" u="none" strike="noStrike" kern="1200" cap="none" spc="0" normalizeH="0" baseline="0" noProof="0" dirty="0">
                  <a:ln>
                    <a:noFill/>
                  </a:ln>
                  <a:solidFill>
                    <a:srgbClr val="2B434E"/>
                  </a:solidFill>
                  <a:effectLst/>
                  <a:uLnTx/>
                  <a:uFillTx/>
                  <a:latin typeface="Calibri" panose="020F0502020204030204"/>
                  <a:ea typeface="+mn-ea"/>
                  <a:cs typeface="+mn-cs"/>
                </a:rPr>
                <a:t>cost-effective</a:t>
              </a:r>
              <a:r>
                <a:rPr kumimoji="0" lang="en-GB" sz="4200" b="0" i="0" u="none" strike="noStrike" kern="1200" cap="none" spc="0" normalizeH="0" baseline="0" noProof="0" dirty="0">
                  <a:ln>
                    <a:noFill/>
                  </a:ln>
                  <a:solidFill>
                    <a:srgbClr val="2B434E"/>
                  </a:solidFill>
                  <a:effectLst/>
                  <a:uLnTx/>
                  <a:uFillTx/>
                  <a:latin typeface="Calibri" panose="020F0502020204030204"/>
                  <a:ea typeface="+mn-ea"/>
                  <a:cs typeface="+mn-cs"/>
                </a:rPr>
                <a:t> than usual care </a:t>
              </a:r>
              <a:r>
                <a:rPr kumimoji="0" lang="en-GB" altLang="en-US" sz="4200" b="1" i="1" u="none" strike="noStrike" kern="1200" cap="none" spc="0" normalizeH="0" baseline="50000" noProof="0" dirty="0">
                  <a:ln>
                    <a:noFill/>
                  </a:ln>
                  <a:solidFill>
                    <a:srgbClr val="FF0000"/>
                  </a:solidFill>
                  <a:effectLst/>
                  <a:uLnTx/>
                  <a:uFillTx/>
                  <a:latin typeface="Arial" charset="0"/>
                  <a:ea typeface="+mn-ea"/>
                  <a:cs typeface="Arial" charset="0"/>
                </a:rPr>
                <a:t>Hurley et al 2007b; Jessep et al 2009</a:t>
              </a:r>
              <a:endParaRPr kumimoji="0" lang="en-GB" sz="4200" b="1" i="1" u="none" strike="noStrike" kern="1200" cap="none" spc="0" normalizeH="0" baseline="50000" noProof="0" dirty="0">
                <a:ln>
                  <a:noFill/>
                </a:ln>
                <a:solidFill>
                  <a:srgbClr val="FF0000"/>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2B434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2B434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4200" b="0" i="0" u="none" strike="noStrike" kern="1200" cap="none" spc="0" normalizeH="0" baseline="0" noProof="0" dirty="0">
                  <a:ln>
                    <a:noFill/>
                  </a:ln>
                  <a:solidFill>
                    <a:srgbClr val="2B434E"/>
                  </a:solidFill>
                  <a:effectLst/>
                  <a:uLnTx/>
                  <a:uFillTx/>
                  <a:latin typeface="Calibri" panose="020F0502020204030204"/>
                  <a:ea typeface="+mn-ea"/>
                  <a:cs typeface="+mn-cs"/>
                </a:rPr>
                <a:t>Participants and therapists </a:t>
              </a:r>
              <a:r>
                <a:rPr kumimoji="0" lang="en-GB" sz="4200" b="1" i="0" u="none" strike="noStrike" kern="1200" cap="none" spc="0" normalizeH="0" baseline="0" noProof="0" dirty="0">
                  <a:ln>
                    <a:noFill/>
                  </a:ln>
                  <a:solidFill>
                    <a:srgbClr val="2B434E"/>
                  </a:solidFill>
                  <a:effectLst/>
                  <a:uLnTx/>
                  <a:uFillTx/>
                  <a:latin typeface="Calibri" panose="020F0502020204030204"/>
                  <a:ea typeface="+mn-ea"/>
                  <a:cs typeface="+mn-cs"/>
                </a:rPr>
                <a:t>love it</a:t>
              </a:r>
              <a:r>
                <a:rPr kumimoji="0" lang="en-GB" sz="4200" b="0" i="0" u="none" strike="noStrike" kern="1200" cap="none" spc="0" normalizeH="0" baseline="0" noProof="0" dirty="0">
                  <a:ln>
                    <a:noFill/>
                  </a:ln>
                  <a:solidFill>
                    <a:srgbClr val="2B434E"/>
                  </a:solidFill>
                  <a:effectLst/>
                  <a:uLnTx/>
                  <a:uFillTx/>
                  <a:latin typeface="Calibri" panose="020F0502020204030204"/>
                  <a:ea typeface="+mn-ea"/>
                  <a:cs typeface="+mn-cs"/>
                </a:rPr>
                <a:t> </a:t>
              </a:r>
              <a:r>
                <a:rPr kumimoji="0" lang="en-GB" altLang="en-US" sz="4200" b="1" i="1" u="none" strike="noStrike" kern="1200" cap="none" spc="0" normalizeH="0" baseline="50000" noProof="0" dirty="0">
                  <a:ln>
                    <a:noFill/>
                  </a:ln>
                  <a:solidFill>
                    <a:srgbClr val="FF0000"/>
                  </a:solidFill>
                  <a:effectLst/>
                  <a:uLnTx/>
                  <a:uFillTx/>
                  <a:latin typeface="Arial" charset="0"/>
                  <a:ea typeface="+mn-ea"/>
                  <a:cs typeface="Arial" charset="0"/>
                </a:rPr>
                <a:t>Hurley et al 2010</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30000" noProof="0" dirty="0">
                <a:ln>
                  <a:noFill/>
                </a:ln>
                <a:solidFill>
                  <a:srgbClr val="2B434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2B434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4200" b="1" i="0" u="none" strike="noStrike" kern="1200" cap="none" spc="0" normalizeH="0" baseline="0" noProof="0" dirty="0">
                  <a:ln>
                    <a:noFill/>
                  </a:ln>
                  <a:solidFill>
                    <a:srgbClr val="2B434E"/>
                  </a:solidFill>
                  <a:effectLst/>
                  <a:uLnTx/>
                  <a:uFillTx/>
                  <a:latin typeface="Calibri" panose="020F0502020204030204"/>
                  <a:ea typeface="+mn-ea"/>
                  <a:cs typeface="+mn-cs"/>
                </a:rPr>
                <a:t>Sustained benefits </a:t>
              </a:r>
              <a:r>
                <a:rPr kumimoji="0" lang="en-GB" sz="4200" b="0" i="0" u="none" strike="noStrike" kern="1200" cap="none" spc="0" normalizeH="0" baseline="0" noProof="0" dirty="0">
                  <a:ln>
                    <a:noFill/>
                  </a:ln>
                  <a:solidFill>
                    <a:srgbClr val="2B434E"/>
                  </a:solidFill>
                  <a:effectLst/>
                  <a:uLnTx/>
                  <a:uFillTx/>
                  <a:latin typeface="Calibri" panose="020F0502020204030204"/>
                  <a:ea typeface="+mn-ea"/>
                  <a:cs typeface="+mn-cs"/>
                </a:rPr>
                <a:t>for up to 30 months </a:t>
              </a:r>
              <a:r>
                <a:rPr kumimoji="0" lang="en-GB" altLang="en-US" sz="4200" b="1" i="1" u="none" strike="noStrike" kern="1200" cap="none" spc="0" normalizeH="0" baseline="50000" noProof="0" dirty="0">
                  <a:ln>
                    <a:noFill/>
                  </a:ln>
                  <a:solidFill>
                    <a:srgbClr val="FF0000"/>
                  </a:solidFill>
                  <a:effectLst/>
                  <a:uLnTx/>
                  <a:uFillTx/>
                  <a:latin typeface="Arial" charset="0"/>
                  <a:ea typeface="+mn-ea"/>
                  <a:cs typeface="Arial" charset="0"/>
                </a:rPr>
                <a:t>Hurley et al 2012</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altLang="en-US" sz="2800" b="1" i="1" u="none" strike="noStrike" kern="1200" cap="none" spc="0" normalizeH="0" baseline="0" noProof="0" dirty="0">
                <a:ln>
                  <a:noFill/>
                </a:ln>
                <a:solidFill>
                  <a:srgbClr val="FF0000"/>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altLang="en-US" sz="3200" b="0" i="0" u="none" strike="noStrike" kern="1200" cap="none" spc="0" normalizeH="0" baseline="0" noProof="0" dirty="0">
                <a:ln>
                  <a:noFill/>
                </a:ln>
                <a:solidFill>
                  <a:srgbClr val="2B434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altLang="en-US" sz="4200" b="0" i="0" u="none" strike="noStrike" kern="1200" cap="none" spc="0" normalizeH="0" baseline="0" noProof="0" dirty="0">
                  <a:ln>
                    <a:noFill/>
                  </a:ln>
                  <a:solidFill>
                    <a:srgbClr val="2B434E"/>
                  </a:solidFill>
                  <a:effectLst/>
                  <a:uLnTx/>
                  <a:uFillTx/>
                  <a:latin typeface="Calibri" panose="020F0502020204030204"/>
                  <a:ea typeface="+mn-ea"/>
                  <a:cs typeface="+mn-cs"/>
                </a:rPr>
                <a:t>May </a:t>
              </a:r>
              <a:r>
                <a:rPr kumimoji="0" lang="en-GB" altLang="en-US" sz="4200" b="1" i="0" u="none" strike="noStrike" kern="1200" cap="none" spc="0" normalizeH="0" baseline="0" noProof="0" dirty="0">
                  <a:ln>
                    <a:noFill/>
                  </a:ln>
                  <a:solidFill>
                    <a:srgbClr val="2B434E"/>
                  </a:solidFill>
                  <a:effectLst/>
                  <a:uLnTx/>
                  <a:uFillTx/>
                  <a:latin typeface="Calibri" panose="020F0502020204030204"/>
                  <a:ea typeface="+mn-ea"/>
                  <a:cs typeface="+mn-cs"/>
                </a:rPr>
                <a:t>avoid surgery </a:t>
              </a:r>
              <a:r>
                <a:rPr kumimoji="0" lang="en-GB" altLang="en-US" sz="4200" b="1" i="1" u="none" strike="noStrike" kern="1200" cap="none" spc="0" normalizeH="0" baseline="50000" noProof="0" dirty="0">
                  <a:ln>
                    <a:noFill/>
                  </a:ln>
                  <a:solidFill>
                    <a:srgbClr val="FF0000"/>
                  </a:solidFill>
                  <a:effectLst/>
                  <a:uLnTx/>
                  <a:uFillTx/>
                  <a:latin typeface="Arial" charset="0"/>
                  <a:ea typeface="+mn-ea"/>
                  <a:cs typeface="Arial" charset="0"/>
                </a:rPr>
                <a:t>Hurley et al 2007b;Svege et al 2015; Pisters et al 2007 </a:t>
              </a:r>
            </a:p>
          </p:txBody>
        </p:sp>
        <p:pic>
          <p:nvPicPr>
            <p:cNvPr id="8" name="Picture 6" descr="C:\Users\Andrew Walker\Downloads\businessman-with-down-arrow-and-bar-graph.png">
              <a:extLst>
                <a:ext uri="{FF2B5EF4-FFF2-40B4-BE49-F238E27FC236}">
                  <a16:creationId xmlns:a16="http://schemas.microsoft.com/office/drawing/2014/main" id="{F07EA013-BD08-43EB-8569-7BF04A5C10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38" y="2426652"/>
              <a:ext cx="603396" cy="6033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ndrew Walker\Downloads\icon.png">
              <a:extLst>
                <a:ext uri="{FF2B5EF4-FFF2-40B4-BE49-F238E27FC236}">
                  <a16:creationId xmlns:a16="http://schemas.microsoft.com/office/drawing/2014/main" id="{744FC85F-5859-4B7B-9F7E-3DE93824A5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638" y="1556792"/>
              <a:ext cx="570116" cy="5701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ndrew Walker\Downloads\like.png">
              <a:extLst>
                <a:ext uri="{FF2B5EF4-FFF2-40B4-BE49-F238E27FC236}">
                  <a16:creationId xmlns:a16="http://schemas.microsoft.com/office/drawing/2014/main" id="{9E7F87D8-CD2D-4EFB-9506-F2FADC2659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313" y="4349113"/>
              <a:ext cx="514442" cy="5144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Andrew Walker\Downloads\day-30.png">
              <a:extLst>
                <a:ext uri="{FF2B5EF4-FFF2-40B4-BE49-F238E27FC236}">
                  <a16:creationId xmlns:a16="http://schemas.microsoft.com/office/drawing/2014/main" id="{602B6397-1DF2-4A21-81A5-5D1B7628EC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178" y="5157192"/>
              <a:ext cx="468438" cy="4684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Andrew Walker\Downloads\money-bag-with-dollar-symbol.png">
              <a:extLst>
                <a:ext uri="{FF2B5EF4-FFF2-40B4-BE49-F238E27FC236}">
                  <a16:creationId xmlns:a16="http://schemas.microsoft.com/office/drawing/2014/main" id="{23B5B522-5F15-4854-A622-7F95E781B1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3452590"/>
              <a:ext cx="624482" cy="62448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itle 12">
            <a:extLst>
              <a:ext uri="{FF2B5EF4-FFF2-40B4-BE49-F238E27FC236}">
                <a16:creationId xmlns:a16="http://schemas.microsoft.com/office/drawing/2014/main" id="{23F26FAA-3251-4570-AD9C-F8E0CE90FDD8}"/>
              </a:ext>
            </a:extLst>
          </p:cNvPr>
          <p:cNvSpPr txBox="1">
            <a:spLocks noGrp="1"/>
          </p:cNvSpPr>
          <p:nvPr>
            <p:ph type="title"/>
          </p:nvPr>
        </p:nvSpPr>
        <p:spPr>
          <a:xfrm>
            <a:off x="2987824" y="164663"/>
            <a:ext cx="5770984" cy="605294"/>
          </a:xfrm>
          <a:prstGeom prst="rect">
            <a:avLst/>
          </a:prstGeom>
          <a:noFill/>
        </p:spPr>
        <p:txBody>
          <a:bodyPr wrap="square" rtlCol="0">
            <a:spAutoFit/>
          </a:bodyPr>
          <a:lstStyle/>
          <a:p>
            <a:r>
              <a:rPr lang="en-GB" sz="3200" b="1" dirty="0">
                <a:solidFill>
                  <a:srgbClr val="00A9CD"/>
                </a:solidFill>
                <a:cs typeface="Arial" panose="020B0604020202020204" pitchFamily="34" charset="0"/>
              </a:rPr>
              <a:t>- clinically and cost-effective </a:t>
            </a:r>
          </a:p>
        </p:txBody>
      </p:sp>
      <p:pic>
        <p:nvPicPr>
          <p:cNvPr id="15" name="Picture 14">
            <a:extLst>
              <a:ext uri="{FF2B5EF4-FFF2-40B4-BE49-F238E27FC236}">
                <a16:creationId xmlns:a16="http://schemas.microsoft.com/office/drawing/2014/main" id="{49ABB347-E4E8-4D86-8C8B-611EB3D587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482" y="5500458"/>
            <a:ext cx="656235" cy="656235"/>
          </a:xfrm>
          <a:prstGeom prst="rect">
            <a:avLst/>
          </a:prstGeom>
        </p:spPr>
      </p:pic>
      <p:sp>
        <p:nvSpPr>
          <p:cNvPr id="4" name="Star: 6 Points 3">
            <a:extLst>
              <a:ext uri="{FF2B5EF4-FFF2-40B4-BE49-F238E27FC236}">
                <a16:creationId xmlns:a16="http://schemas.microsoft.com/office/drawing/2014/main" id="{E0C4B680-F265-4081-A166-74C0BF7397D0}"/>
              </a:ext>
            </a:extLst>
          </p:cNvPr>
          <p:cNvSpPr/>
          <p:nvPr/>
        </p:nvSpPr>
        <p:spPr>
          <a:xfrm rot="21021384">
            <a:off x="505916" y="36315"/>
            <a:ext cx="8373948" cy="6746488"/>
          </a:xfrm>
          <a:prstGeom prst="star6">
            <a:avLst>
              <a:gd name="adj" fmla="val 30896"/>
              <a:gd name="hf" fmla="val 11547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Most effective programme </a:t>
            </a:r>
            <a:r>
              <a:rPr kumimoji="0" lang="en-GB" sz="2800" b="1" i="1" u="none" strike="noStrike" kern="1200" cap="none" spc="0" normalizeH="0" baseline="30000" noProof="0" dirty="0">
                <a:ln>
                  <a:noFill/>
                </a:ln>
                <a:solidFill>
                  <a:srgbClr val="FF0000"/>
                </a:solidFill>
                <a:effectLst/>
                <a:uLnTx/>
                <a:uFillTx/>
                <a:latin typeface="Calibri" panose="020F0502020204030204"/>
                <a:ea typeface="+mn-ea"/>
                <a:cs typeface="+mn-cs"/>
              </a:rPr>
              <a:t>ARUK 2017</a:t>
            </a:r>
            <a:b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800" b="1" i="0" u="none" strike="noStrike" kern="1200" cap="none" spc="0" normalizeH="0" baseline="0" noProof="0" dirty="0" err="1">
                <a:ln>
                  <a:noFill/>
                </a:ln>
                <a:solidFill>
                  <a:prstClr val="black"/>
                </a:solidFill>
                <a:effectLst/>
                <a:uLnTx/>
                <a:uFillTx/>
                <a:latin typeface="Calibri" panose="020F0502020204030204"/>
                <a:ea typeface="+mn-ea"/>
                <a:cs typeface="+mn-cs"/>
              </a:rPr>
              <a:t>RoI</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£1 spent = £5.20 return </a:t>
            </a:r>
            <a:r>
              <a:rPr kumimoji="0" lang="en-GB" sz="2800" b="1" i="1" u="none" strike="noStrike" kern="1200" cap="none" spc="0" normalizeH="0" baseline="30000" noProof="0" dirty="0">
                <a:ln>
                  <a:noFill/>
                </a:ln>
                <a:solidFill>
                  <a:srgbClr val="FF0000"/>
                </a:solidFill>
                <a:effectLst/>
                <a:uLnTx/>
                <a:uFillTx/>
                <a:latin typeface="Calibri" panose="020F0502020204030204"/>
                <a:ea typeface="+mn-ea"/>
                <a:cs typeface="+mn-cs"/>
              </a:rPr>
              <a:t>PHE 2017</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Easily implementable </a:t>
            </a:r>
            <a:r>
              <a:rPr kumimoji="0" lang="en-GB" sz="2800" b="1" i="1" u="none" strike="noStrike" kern="1200" cap="none" spc="0" normalizeH="0" baseline="30000" noProof="0" dirty="0">
                <a:ln>
                  <a:noFill/>
                </a:ln>
                <a:solidFill>
                  <a:srgbClr val="FF0000"/>
                </a:solidFill>
                <a:effectLst/>
                <a:uLnTx/>
                <a:uFillTx/>
                <a:latin typeface="Calibri" panose="020F0502020204030204"/>
                <a:ea typeface="+mn-ea"/>
                <a:cs typeface="+mn-cs"/>
              </a:rPr>
              <a:t>NICE QIPP 2012</a:t>
            </a:r>
          </a:p>
        </p:txBody>
      </p:sp>
      <p:pic>
        <p:nvPicPr>
          <p:cNvPr id="3" name="Picture 2" descr="A picture containing clipart&#10;&#10;Description generated with very high confidence">
            <a:extLst>
              <a:ext uri="{FF2B5EF4-FFF2-40B4-BE49-F238E27FC236}">
                <a16:creationId xmlns:a16="http://schemas.microsoft.com/office/drawing/2014/main" id="{36265412-1B1C-4E73-A15A-81DFA1C052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900" y="200920"/>
            <a:ext cx="2711320" cy="553303"/>
          </a:xfrm>
          <a:prstGeom prst="rect">
            <a:avLst/>
          </a:prstGeom>
        </p:spPr>
      </p:pic>
    </p:spTree>
    <p:extLst>
      <p:ext uri="{BB962C8B-B14F-4D97-AF65-F5344CB8AC3E}">
        <p14:creationId xmlns:p14="http://schemas.microsoft.com/office/powerpoint/2010/main" val="18737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686C-1E45-49E9-B17A-3CC9C04C15DD}"/>
              </a:ext>
            </a:extLst>
          </p:cNvPr>
          <p:cNvSpPr>
            <a:spLocks noGrp="1"/>
          </p:cNvSpPr>
          <p:nvPr>
            <p:ph type="title"/>
          </p:nvPr>
        </p:nvSpPr>
        <p:spPr>
          <a:xfrm>
            <a:off x="628650" y="365127"/>
            <a:ext cx="7886700" cy="831626"/>
          </a:xfrm>
        </p:spPr>
        <p:txBody>
          <a:bodyPr/>
          <a:lstStyle/>
          <a:p>
            <a:pPr fontAlgn="base">
              <a:lnSpc>
                <a:spcPts val="4000"/>
              </a:lnSpc>
              <a:spcAft>
                <a:spcPct val="0"/>
              </a:spcAft>
            </a:pPr>
            <a:r>
              <a:rPr lang="en-US" sz="3400" b="1" dirty="0">
                <a:solidFill>
                  <a:srgbClr val="00A9CD"/>
                </a:solidFill>
                <a:latin typeface="Arial" panose="020B0604020202020204" pitchFamily="34" charset="0"/>
                <a:cs typeface="Arial" panose="020B0604020202020204" pitchFamily="34" charset="0"/>
              </a:rPr>
              <a:t>Possible routes to spread:</a:t>
            </a:r>
            <a:endParaRPr lang="en-GB" sz="3400" b="1" dirty="0">
              <a:solidFill>
                <a:srgbClr val="00A9CD"/>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617B46-295B-4C70-9006-2674AA01A1BD}"/>
              </a:ext>
            </a:extLst>
          </p:cNvPr>
          <p:cNvSpPr>
            <a:spLocks noGrp="1"/>
          </p:cNvSpPr>
          <p:nvPr>
            <p:ph idx="1"/>
          </p:nvPr>
        </p:nvSpPr>
        <p:spPr>
          <a:xfrm>
            <a:off x="467544" y="1268760"/>
            <a:ext cx="8352928" cy="5112568"/>
          </a:xfrm>
        </p:spPr>
        <p:txBody>
          <a:bodyPr>
            <a:normAutofit/>
          </a:bodyPr>
          <a:lstStyle/>
          <a:p>
            <a:pPr marL="182563" indent="-182563">
              <a:lnSpc>
                <a:spcPct val="200000"/>
              </a:lnSpc>
            </a:pPr>
            <a:r>
              <a:rPr lang="en-US" sz="2600" b="1" dirty="0"/>
              <a:t>bottom up - front line clinicians</a:t>
            </a:r>
          </a:p>
          <a:p>
            <a:pPr marL="182563" indent="-182563">
              <a:lnSpc>
                <a:spcPct val="200000"/>
              </a:lnSpc>
            </a:pPr>
            <a:r>
              <a:rPr lang="en-US" sz="2600" b="1" dirty="0"/>
              <a:t>CCGs / STPs</a:t>
            </a:r>
          </a:p>
          <a:p>
            <a:pPr marL="182563" indent="-182563">
              <a:lnSpc>
                <a:spcPct val="200000"/>
              </a:lnSpc>
            </a:pPr>
            <a:r>
              <a:rPr lang="en-US" sz="2600" b="1" dirty="0"/>
              <a:t>other provider </a:t>
            </a:r>
            <a:r>
              <a:rPr lang="en-US" sz="2600" b="1" dirty="0" err="1"/>
              <a:t>organisations</a:t>
            </a:r>
            <a:r>
              <a:rPr lang="en-US" sz="2600" b="1" dirty="0"/>
              <a:t> – leisure/community </a:t>
            </a:r>
            <a:r>
              <a:rPr lang="en-US" sz="2600" b="1" dirty="0" err="1"/>
              <a:t>centres</a:t>
            </a:r>
            <a:endParaRPr lang="en-US" sz="2600" b="1" dirty="0"/>
          </a:p>
          <a:p>
            <a:pPr marL="182563" indent="-182563">
              <a:lnSpc>
                <a:spcPct val="200000"/>
              </a:lnSpc>
            </a:pPr>
            <a:r>
              <a:rPr lang="en-US" sz="2600" b="1" dirty="0"/>
              <a:t>improvement networks / AHSNs</a:t>
            </a:r>
          </a:p>
          <a:p>
            <a:pPr marL="182563" indent="-182563">
              <a:lnSpc>
                <a:spcPct val="200000"/>
              </a:lnSpc>
            </a:pPr>
            <a:r>
              <a:rPr lang="en-US" sz="2600" b="1" dirty="0"/>
              <a:t>top down - policy, mandate</a:t>
            </a:r>
            <a:endParaRPr lang="en-GB" sz="2600" dirty="0"/>
          </a:p>
          <a:p>
            <a:endParaRPr lang="en-GB" dirty="0"/>
          </a:p>
        </p:txBody>
      </p:sp>
    </p:spTree>
    <p:extLst>
      <p:ext uri="{BB962C8B-B14F-4D97-AF65-F5344CB8AC3E}">
        <p14:creationId xmlns:p14="http://schemas.microsoft.com/office/powerpoint/2010/main" val="2821628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686C-1E45-49E9-B17A-3CC9C04C15DD}"/>
              </a:ext>
            </a:extLst>
          </p:cNvPr>
          <p:cNvSpPr>
            <a:spLocks noGrp="1"/>
          </p:cNvSpPr>
          <p:nvPr>
            <p:ph type="title"/>
          </p:nvPr>
        </p:nvSpPr>
        <p:spPr/>
        <p:txBody>
          <a:bodyPr/>
          <a:lstStyle/>
          <a:p>
            <a:pPr fontAlgn="base">
              <a:lnSpc>
                <a:spcPts val="4000"/>
              </a:lnSpc>
              <a:spcAft>
                <a:spcPct val="0"/>
              </a:spcAft>
            </a:pPr>
            <a:r>
              <a:rPr lang="en-US" sz="3400" b="1" dirty="0">
                <a:solidFill>
                  <a:srgbClr val="00A9CD"/>
                </a:solidFill>
                <a:latin typeface="Arial" panose="020B0604020202020204" pitchFamily="34" charset="0"/>
                <a:cs typeface="Arial" panose="020B0604020202020204" pitchFamily="34" charset="0"/>
              </a:rPr>
              <a:t>Possible routes:</a:t>
            </a:r>
            <a:br>
              <a:rPr lang="en-US" sz="3400" b="1" dirty="0">
                <a:solidFill>
                  <a:srgbClr val="00A9CD"/>
                </a:solidFill>
                <a:latin typeface="Arial" panose="020B0604020202020204" pitchFamily="34" charset="0"/>
                <a:cs typeface="Arial" panose="020B0604020202020204" pitchFamily="34" charset="0"/>
              </a:rPr>
            </a:br>
            <a:endParaRPr lang="en-GB" sz="3400" b="1" dirty="0">
              <a:solidFill>
                <a:srgbClr val="00A9CD"/>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617B46-295B-4C70-9006-2674AA01A1BD}"/>
              </a:ext>
            </a:extLst>
          </p:cNvPr>
          <p:cNvSpPr>
            <a:spLocks noGrp="1"/>
          </p:cNvSpPr>
          <p:nvPr>
            <p:ph idx="1"/>
          </p:nvPr>
        </p:nvSpPr>
        <p:spPr>
          <a:xfrm>
            <a:off x="539552" y="1124744"/>
            <a:ext cx="8352928" cy="4464496"/>
          </a:xfrm>
        </p:spPr>
        <p:txBody>
          <a:bodyPr>
            <a:normAutofit/>
          </a:bodyPr>
          <a:lstStyle/>
          <a:p>
            <a:pPr marL="182563" indent="-182563">
              <a:lnSpc>
                <a:spcPct val="200000"/>
              </a:lnSpc>
            </a:pPr>
            <a:r>
              <a:rPr lang="en-US" sz="2600" b="1" dirty="0">
                <a:solidFill>
                  <a:srgbClr val="FF0000"/>
                </a:solidFill>
              </a:rPr>
              <a:t>bottom up - front line clinicians</a:t>
            </a:r>
          </a:p>
          <a:p>
            <a:pPr marL="182563" indent="-182563">
              <a:lnSpc>
                <a:spcPct val="200000"/>
              </a:lnSpc>
            </a:pPr>
            <a:r>
              <a:rPr lang="en-US" sz="2600" b="1" dirty="0">
                <a:solidFill>
                  <a:schemeClr val="bg2">
                    <a:lumMod val="90000"/>
                  </a:schemeClr>
                </a:solidFill>
              </a:rPr>
              <a:t>CCGs / STPs</a:t>
            </a:r>
          </a:p>
          <a:p>
            <a:pPr marL="182563" indent="-182563">
              <a:lnSpc>
                <a:spcPct val="200000"/>
              </a:lnSpc>
            </a:pPr>
            <a:r>
              <a:rPr lang="en-US" sz="2600" b="1" dirty="0">
                <a:solidFill>
                  <a:schemeClr val="bg2">
                    <a:lumMod val="90000"/>
                  </a:schemeClr>
                </a:solidFill>
              </a:rPr>
              <a:t>other provider </a:t>
            </a:r>
            <a:r>
              <a:rPr lang="en-US" sz="2600" b="1" dirty="0" err="1">
                <a:solidFill>
                  <a:schemeClr val="bg2">
                    <a:lumMod val="90000"/>
                  </a:schemeClr>
                </a:solidFill>
              </a:rPr>
              <a:t>organisations</a:t>
            </a:r>
            <a:r>
              <a:rPr lang="en-US" sz="2600" b="1" dirty="0">
                <a:solidFill>
                  <a:schemeClr val="bg2">
                    <a:lumMod val="90000"/>
                  </a:schemeClr>
                </a:solidFill>
              </a:rPr>
              <a:t> – leisure/community </a:t>
            </a:r>
            <a:r>
              <a:rPr lang="en-US" sz="2600" b="1" dirty="0" err="1">
                <a:solidFill>
                  <a:schemeClr val="bg2">
                    <a:lumMod val="90000"/>
                  </a:schemeClr>
                </a:solidFill>
              </a:rPr>
              <a:t>centres</a:t>
            </a:r>
            <a:endParaRPr lang="en-US" sz="2600" b="1" dirty="0">
              <a:solidFill>
                <a:schemeClr val="bg2">
                  <a:lumMod val="90000"/>
                </a:schemeClr>
              </a:solidFill>
            </a:endParaRPr>
          </a:p>
          <a:p>
            <a:pPr marL="182563" indent="-182563">
              <a:lnSpc>
                <a:spcPct val="200000"/>
              </a:lnSpc>
            </a:pPr>
            <a:r>
              <a:rPr lang="en-US" sz="2600" b="1" dirty="0">
                <a:solidFill>
                  <a:schemeClr val="bg2">
                    <a:lumMod val="90000"/>
                  </a:schemeClr>
                </a:solidFill>
              </a:rPr>
              <a:t>improvement networks / AHSNs</a:t>
            </a:r>
          </a:p>
          <a:p>
            <a:pPr marL="182563" indent="-182563">
              <a:lnSpc>
                <a:spcPct val="200000"/>
              </a:lnSpc>
            </a:pPr>
            <a:r>
              <a:rPr lang="en-US" sz="2600" b="1" dirty="0">
                <a:solidFill>
                  <a:schemeClr val="bg2">
                    <a:lumMod val="90000"/>
                  </a:schemeClr>
                </a:solidFill>
              </a:rPr>
              <a:t>top down - policy, mandate</a:t>
            </a:r>
          </a:p>
        </p:txBody>
      </p:sp>
    </p:spTree>
    <p:extLst>
      <p:ext uri="{BB962C8B-B14F-4D97-AF65-F5344CB8AC3E}">
        <p14:creationId xmlns:p14="http://schemas.microsoft.com/office/powerpoint/2010/main" val="2593760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E80D-17B9-43D5-9B5F-D4B5E455B1BF}"/>
              </a:ext>
            </a:extLst>
          </p:cNvPr>
          <p:cNvSpPr>
            <a:spLocks noGrp="1"/>
          </p:cNvSpPr>
          <p:nvPr>
            <p:ph type="title"/>
          </p:nvPr>
        </p:nvSpPr>
        <p:spPr>
          <a:xfrm>
            <a:off x="755576" y="2060848"/>
            <a:ext cx="7416824" cy="1325563"/>
          </a:xfrm>
        </p:spPr>
        <p:txBody>
          <a:bodyPr>
            <a:normAutofit fontScale="90000"/>
          </a:bodyPr>
          <a:lstStyle/>
          <a:p>
            <a:pPr>
              <a:lnSpc>
                <a:spcPct val="150000"/>
              </a:lnSpc>
            </a:pPr>
            <a:r>
              <a:rPr lang="en-GB" b="1" dirty="0"/>
              <a:t>Engaging and getting buy-in from senior clinicians and managers is essential for implementation and sustaining the programme</a:t>
            </a:r>
          </a:p>
        </p:txBody>
      </p:sp>
    </p:spTree>
    <p:extLst>
      <p:ext uri="{BB962C8B-B14F-4D97-AF65-F5344CB8AC3E}">
        <p14:creationId xmlns:p14="http://schemas.microsoft.com/office/powerpoint/2010/main" val="422537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790236" y="607048"/>
            <a:ext cx="7776864" cy="5328592"/>
          </a:xfrm>
        </p:spPr>
        <p:txBody>
          <a:bodyPr>
            <a:normAutofit fontScale="92500"/>
          </a:bodyPr>
          <a:lstStyle/>
          <a:p>
            <a:r>
              <a:rPr lang="en-GB" b="1" dirty="0"/>
              <a:t>Leadership</a:t>
            </a:r>
          </a:p>
          <a:p>
            <a:pPr lvl="1"/>
            <a:r>
              <a:rPr lang="en-GB" b="1" dirty="0"/>
              <a:t>Local leadership: senior specialist clinicians</a:t>
            </a:r>
          </a:p>
          <a:p>
            <a:pPr lvl="1"/>
            <a:r>
              <a:rPr lang="en-GB" b="1" dirty="0"/>
              <a:t>Driven by quality improvement commitment</a:t>
            </a:r>
          </a:p>
          <a:p>
            <a:pPr marL="0" indent="0">
              <a:buNone/>
            </a:pPr>
            <a:endParaRPr lang="en-GB" b="1" dirty="0"/>
          </a:p>
          <a:p>
            <a:r>
              <a:rPr lang="en-US" b="1" dirty="0"/>
              <a:t>Evolution within physio practice </a:t>
            </a:r>
          </a:p>
          <a:p>
            <a:endParaRPr lang="en-US" b="1" dirty="0"/>
          </a:p>
          <a:p>
            <a:r>
              <a:rPr lang="en-US" b="1" dirty="0"/>
              <a:t>Packaged evidence, ready to ‘plug in’ to pathways</a:t>
            </a:r>
          </a:p>
          <a:p>
            <a:endParaRPr lang="en-US" b="1" dirty="0"/>
          </a:p>
          <a:p>
            <a:r>
              <a:rPr lang="en-US" b="1" dirty="0"/>
              <a:t>Responding to national policy and local need </a:t>
            </a:r>
          </a:p>
        </p:txBody>
      </p:sp>
    </p:spTree>
    <p:extLst>
      <p:ext uri="{BB962C8B-B14F-4D97-AF65-F5344CB8AC3E}">
        <p14:creationId xmlns:p14="http://schemas.microsoft.com/office/powerpoint/2010/main" val="4006696660"/>
      </p:ext>
    </p:extLst>
  </p:cSld>
  <p:clrMapOvr>
    <a:masterClrMapping/>
  </p:clrMapOvr>
</p:sld>
</file>

<file path=ppt/theme/theme1.xml><?xml version="1.0" encoding="utf-8"?>
<a:theme xmlns:a="http://schemas.openxmlformats.org/drawingml/2006/main" name="1_Office Theme">
  <a:themeElements>
    <a:clrScheme name="HIN Colour Scheme">
      <a:dk1>
        <a:srgbClr val="2B434E"/>
      </a:dk1>
      <a:lt1>
        <a:sysClr val="window" lastClr="FFFFFF"/>
      </a:lt1>
      <a:dk2>
        <a:srgbClr val="2B434E"/>
      </a:dk2>
      <a:lt2>
        <a:srgbClr val="949CA1"/>
      </a:lt2>
      <a:accent1>
        <a:srgbClr val="00A0DB"/>
      </a:accent1>
      <a:accent2>
        <a:srgbClr val="B0C61F"/>
      </a:accent2>
      <a:accent3>
        <a:srgbClr val="009F92"/>
      </a:accent3>
      <a:accent4>
        <a:srgbClr val="19B6CD"/>
      </a:accent4>
      <a:accent5>
        <a:srgbClr val="492F92"/>
      </a:accent5>
      <a:accent6>
        <a:srgbClr val="88C75F"/>
      </a:accent6>
      <a:hlink>
        <a:srgbClr val="B0C61F"/>
      </a:hlink>
      <a:folHlink>
        <a:srgbClr val="492F92"/>
      </a:folHlink>
    </a:clrScheme>
    <a:fontScheme name="HIN Theme Fonts">
      <a:majorFont>
        <a:latin typeface="Arial Rounded MT Bol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HIN Colour Scheme">
      <a:dk1>
        <a:srgbClr val="2B434E"/>
      </a:dk1>
      <a:lt1>
        <a:sysClr val="window" lastClr="FFFFFF"/>
      </a:lt1>
      <a:dk2>
        <a:srgbClr val="2B434E"/>
      </a:dk2>
      <a:lt2>
        <a:srgbClr val="949CA1"/>
      </a:lt2>
      <a:accent1>
        <a:srgbClr val="00A0DB"/>
      </a:accent1>
      <a:accent2>
        <a:srgbClr val="B0C61F"/>
      </a:accent2>
      <a:accent3>
        <a:srgbClr val="009F92"/>
      </a:accent3>
      <a:accent4>
        <a:srgbClr val="19B6CD"/>
      </a:accent4>
      <a:accent5>
        <a:srgbClr val="492F92"/>
      </a:accent5>
      <a:accent6>
        <a:srgbClr val="88C75F"/>
      </a:accent6>
      <a:hlink>
        <a:srgbClr val="B0C61F"/>
      </a:hlink>
      <a:folHlink>
        <a:srgbClr val="492F92"/>
      </a:folHlink>
    </a:clrScheme>
    <a:fontScheme name="HIN Theme Fonts">
      <a:majorFont>
        <a:latin typeface="Arial Rounded MT Bol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3444</TotalTime>
  <Words>1798</Words>
  <Application>Microsoft Office PowerPoint</Application>
  <PresentationFormat>On-screen Show (4:3)</PresentationFormat>
  <Paragraphs>384</Paragraphs>
  <Slides>36</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Arial Rounded MT Bold</vt:lpstr>
      <vt:lpstr>Calibri</vt:lpstr>
      <vt:lpstr>Century Schoolbook</vt:lpstr>
      <vt:lpstr>Symbol</vt:lpstr>
      <vt:lpstr>Wingdings</vt:lpstr>
      <vt:lpstr>1_Office Theme</vt:lpstr>
      <vt:lpstr>Office Theme</vt:lpstr>
      <vt:lpstr>PowerPoint Presentation</vt:lpstr>
      <vt:lpstr>The problem</vt:lpstr>
      <vt:lpstr>PowerPoint Presentation</vt:lpstr>
      <vt:lpstr>PowerPoint Presentation</vt:lpstr>
      <vt:lpstr>- clinically and cost-effective </vt:lpstr>
      <vt:lpstr>Possible routes to spread:</vt:lpstr>
      <vt:lpstr>Possible routes: </vt:lpstr>
      <vt:lpstr>Engaging and getting buy-in from senior clinicians and managers is essential for implementation and sustaining the programme</vt:lpstr>
      <vt:lpstr>PowerPoint Presentation</vt:lpstr>
      <vt:lpstr>PowerPoint Presentation</vt:lpstr>
      <vt:lpstr>PowerPoint Presentation</vt:lpstr>
      <vt:lpstr>Clinical resistance</vt:lpstr>
      <vt:lpstr>Possible routes: </vt:lpstr>
      <vt:lpstr>The (black) art of Commissioning</vt:lpstr>
      <vt:lpstr>Cost of implementing ESCAPE-pain per participant:</vt:lpstr>
      <vt:lpstr>PowerPoint Presentation</vt:lpstr>
      <vt:lpstr>PowerPoint Presentation</vt:lpstr>
      <vt:lpstr>PowerPoint Presentation</vt:lpstr>
      <vt:lpstr>Commissioning resistance -</vt:lpstr>
      <vt:lpstr>Possible routes: </vt:lpstr>
      <vt:lpstr>PowerPoint Presentation</vt:lpstr>
      <vt:lpstr>PowerPoint Presentation</vt:lpstr>
      <vt:lpstr>Participant stories - very positive, very persuasive</vt:lpstr>
      <vt:lpstr>PowerPoint Presentation</vt:lpstr>
      <vt:lpstr>Training programme for exercise professionals</vt:lpstr>
      <vt:lpstr>PowerPoint Presentation</vt:lpstr>
      <vt:lpstr>PowerPoint Presentation</vt:lpstr>
      <vt:lpstr>PowerPoint Presentation</vt:lpstr>
      <vt:lpstr>Possible routes: </vt:lpstr>
      <vt:lpstr>HIN-ARUK partnership</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spread so far</dc:title>
  <dc:creator>Sibley, Fay</dc:creator>
  <cp:lastModifiedBy>Michael Hurley</cp:lastModifiedBy>
  <cp:revision>76</cp:revision>
  <cp:lastPrinted>2018-12-04T18:30:32Z</cp:lastPrinted>
  <dcterms:created xsi:type="dcterms:W3CDTF">2018-10-12T09:53:15Z</dcterms:created>
  <dcterms:modified xsi:type="dcterms:W3CDTF">2019-05-20T07:58:10Z</dcterms:modified>
</cp:coreProperties>
</file>