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8" r:id="rId2"/>
    <p:sldId id="290" r:id="rId3"/>
    <p:sldId id="291" r:id="rId4"/>
    <p:sldId id="294" r:id="rId5"/>
    <p:sldId id="295" r:id="rId6"/>
    <p:sldId id="296" r:id="rId7"/>
    <p:sldId id="298" r:id="rId8"/>
    <p:sldId id="297" r:id="rId9"/>
    <p:sldId id="299" r:id="rId10"/>
    <p:sldId id="300" r:id="rId11"/>
    <p:sldId id="301" r:id="rId12"/>
    <p:sldId id="302" r:id="rId13"/>
    <p:sldId id="303" r:id="rId14"/>
    <p:sldId id="305" r:id="rId15"/>
    <p:sldId id="306" r:id="rId16"/>
    <p:sldId id="308" r:id="rId17"/>
    <p:sldId id="310" r:id="rId18"/>
    <p:sldId id="311" r:id="rId19"/>
    <p:sldId id="312" r:id="rId20"/>
    <p:sldId id="314" r:id="rId21"/>
    <p:sldId id="315" r:id="rId22"/>
    <p:sldId id="347" r:id="rId23"/>
    <p:sldId id="348" r:id="rId24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639" autoAdjust="0"/>
  </p:normalViewPr>
  <p:slideViewPr>
    <p:cSldViewPr>
      <p:cViewPr varScale="1">
        <p:scale>
          <a:sx n="40" d="100"/>
          <a:sy n="40" d="100"/>
        </p:scale>
        <p:origin x="11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40CF52-96E8-417F-877A-D9A59512F51B}" type="doc">
      <dgm:prSet loTypeId="urn:microsoft.com/office/officeart/2005/8/layout/hierarchy1" loCatId="hierarchy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06884C49-0C28-46EA-BA46-78E469F0F879}">
      <dgm:prSet phldrT="[Text]" custT="1"/>
      <dgm:spPr/>
      <dgm:t>
        <a:bodyPr/>
        <a:lstStyle/>
        <a:p>
          <a:endParaRPr lang="en-GB" sz="1800" b="1" dirty="0" smtClean="0"/>
        </a:p>
        <a:p>
          <a:r>
            <a:rPr lang="en-GB" sz="1800" b="1" dirty="0" smtClean="0"/>
            <a:t>Usual Care </a:t>
          </a:r>
        </a:p>
        <a:p>
          <a:r>
            <a:rPr lang="en-GB" sz="1800" b="1" dirty="0" smtClean="0"/>
            <a:t>743 (33%)</a:t>
          </a:r>
        </a:p>
        <a:p>
          <a:endParaRPr lang="en-GB" sz="1800" b="1" dirty="0"/>
        </a:p>
      </dgm:t>
    </dgm:pt>
    <dgm:pt modelId="{E14851B7-4846-47FB-989C-A516E100CD7F}" type="parTrans" cxnId="{6A82C5A2-AA2A-49A9-B6DD-BE9BDCA39DB8}">
      <dgm:prSet/>
      <dgm:spPr/>
      <dgm:t>
        <a:bodyPr/>
        <a:lstStyle/>
        <a:p>
          <a:endParaRPr lang="en-GB"/>
        </a:p>
      </dgm:t>
    </dgm:pt>
    <dgm:pt modelId="{22682E57-5979-456C-9B4B-6F60A3E4A2E5}" type="sibTrans" cxnId="{6A82C5A2-AA2A-49A9-B6DD-BE9BDCA39DB8}">
      <dgm:prSet/>
      <dgm:spPr/>
      <dgm:t>
        <a:bodyPr/>
        <a:lstStyle/>
        <a:p>
          <a:endParaRPr lang="en-GB"/>
        </a:p>
      </dgm:t>
    </dgm:pt>
    <dgm:pt modelId="{2FA93605-F68C-4032-9ABF-5DF263B217D0}">
      <dgm:prSet custT="1"/>
      <dgm:spPr/>
      <dgm:t>
        <a:bodyPr/>
        <a:lstStyle/>
        <a:p>
          <a:r>
            <a:rPr lang="en-GB" sz="1800" b="1" dirty="0" err="1" smtClean="0"/>
            <a:t>PhysioDirect</a:t>
          </a:r>
          <a:r>
            <a:rPr lang="en-GB" sz="1800" b="1" dirty="0" smtClean="0"/>
            <a:t> </a:t>
          </a:r>
        </a:p>
        <a:p>
          <a:r>
            <a:rPr lang="en-GB" sz="1800" b="1" dirty="0" smtClean="0"/>
            <a:t>1513 (67%) </a:t>
          </a:r>
        </a:p>
      </dgm:t>
    </dgm:pt>
    <dgm:pt modelId="{71FD04E2-46C4-4735-A354-239CD711FADA}" type="parTrans" cxnId="{11D67331-84EA-46AD-8463-7741756C5913}">
      <dgm:prSet/>
      <dgm:spPr/>
      <dgm:t>
        <a:bodyPr/>
        <a:lstStyle/>
        <a:p>
          <a:endParaRPr lang="en-GB"/>
        </a:p>
      </dgm:t>
    </dgm:pt>
    <dgm:pt modelId="{7E057499-EBBD-4A79-8914-DCCA4990D11B}" type="sibTrans" cxnId="{11D67331-84EA-46AD-8463-7741756C5913}">
      <dgm:prSet/>
      <dgm:spPr/>
      <dgm:t>
        <a:bodyPr/>
        <a:lstStyle/>
        <a:p>
          <a:endParaRPr lang="en-GB"/>
        </a:p>
      </dgm:t>
    </dgm:pt>
    <dgm:pt modelId="{32F98F8E-FE20-4998-9CDA-57A79869FFD2}">
      <dgm:prSet custT="1"/>
      <dgm:spPr/>
      <dgm:t>
        <a:bodyPr/>
        <a:lstStyle/>
        <a:p>
          <a:r>
            <a:rPr lang="en-GB" sz="1800" b="1" dirty="0" smtClean="0"/>
            <a:t>Randomised </a:t>
          </a:r>
        </a:p>
        <a:p>
          <a:r>
            <a:rPr lang="en-GB" sz="1800" b="1" dirty="0" smtClean="0"/>
            <a:t>2256 (50%)</a:t>
          </a:r>
          <a:endParaRPr lang="en-GB" sz="1800" b="1" dirty="0"/>
        </a:p>
      </dgm:t>
    </dgm:pt>
    <dgm:pt modelId="{5AFA2AA6-3CFA-4B53-9305-FE87BF7976B1}" type="parTrans" cxnId="{D08BDE20-6A9F-4FED-8351-17D3B1711C35}">
      <dgm:prSet/>
      <dgm:spPr/>
      <dgm:t>
        <a:bodyPr/>
        <a:lstStyle/>
        <a:p>
          <a:endParaRPr lang="en-GB"/>
        </a:p>
      </dgm:t>
    </dgm:pt>
    <dgm:pt modelId="{EA44521A-BF57-4A04-B43E-CD83765E7A1A}" type="sibTrans" cxnId="{D08BDE20-6A9F-4FED-8351-17D3B1711C35}">
      <dgm:prSet/>
      <dgm:spPr/>
      <dgm:t>
        <a:bodyPr/>
        <a:lstStyle/>
        <a:p>
          <a:endParaRPr lang="en-GB"/>
        </a:p>
      </dgm:t>
    </dgm:pt>
    <dgm:pt modelId="{7616B821-315F-4080-AE48-5F7655606FD9}">
      <dgm:prSet custT="1"/>
      <dgm:spPr/>
      <dgm:t>
        <a:bodyPr/>
        <a:lstStyle/>
        <a:p>
          <a:endParaRPr lang="en-GB" sz="1800" b="1" dirty="0" smtClean="0"/>
        </a:p>
        <a:p>
          <a:r>
            <a:rPr lang="en-GB" sz="1800" b="1" dirty="0" smtClean="0"/>
            <a:t>6 week response</a:t>
          </a:r>
        </a:p>
        <a:p>
          <a:r>
            <a:rPr lang="en-GB" sz="1800" b="1" dirty="0" smtClean="0"/>
            <a:t> 657 (88%)</a:t>
          </a:r>
        </a:p>
        <a:p>
          <a:endParaRPr lang="en-GB" sz="1800" b="1" dirty="0"/>
        </a:p>
      </dgm:t>
    </dgm:pt>
    <dgm:pt modelId="{9E90C8F3-0670-456F-A163-16DA8635CA13}" type="parTrans" cxnId="{57D29953-1161-4D25-926D-4EF44EC00165}">
      <dgm:prSet/>
      <dgm:spPr/>
      <dgm:t>
        <a:bodyPr/>
        <a:lstStyle/>
        <a:p>
          <a:endParaRPr lang="en-GB"/>
        </a:p>
      </dgm:t>
    </dgm:pt>
    <dgm:pt modelId="{CCB9F969-303B-4210-8551-2C3565D07BAE}" type="sibTrans" cxnId="{57D29953-1161-4D25-926D-4EF44EC00165}">
      <dgm:prSet/>
      <dgm:spPr/>
      <dgm:t>
        <a:bodyPr/>
        <a:lstStyle/>
        <a:p>
          <a:endParaRPr lang="en-GB"/>
        </a:p>
      </dgm:t>
    </dgm:pt>
    <dgm:pt modelId="{06B969AA-74F4-42B0-80F5-D70D5EC2D901}">
      <dgm:prSet custT="1"/>
      <dgm:spPr/>
      <dgm:t>
        <a:bodyPr/>
        <a:lstStyle/>
        <a:p>
          <a:r>
            <a:rPr lang="en-GB" sz="1800" b="1" dirty="0" smtClean="0"/>
            <a:t>6 week response</a:t>
          </a:r>
        </a:p>
        <a:p>
          <a:r>
            <a:rPr lang="en-GB" sz="1800" b="1" dirty="0" smtClean="0"/>
            <a:t>  1341 (89%) </a:t>
          </a:r>
        </a:p>
      </dgm:t>
    </dgm:pt>
    <dgm:pt modelId="{BBDFFEC2-9197-4A89-9D41-1E5FAEA7B96A}" type="parTrans" cxnId="{CF9E5980-64E3-4EF7-8D1A-13824D6B7B8B}">
      <dgm:prSet/>
      <dgm:spPr/>
      <dgm:t>
        <a:bodyPr/>
        <a:lstStyle/>
        <a:p>
          <a:endParaRPr lang="en-GB"/>
        </a:p>
      </dgm:t>
    </dgm:pt>
    <dgm:pt modelId="{23DC0D93-B627-42BD-A40B-6F8C0468F460}" type="sibTrans" cxnId="{CF9E5980-64E3-4EF7-8D1A-13824D6B7B8B}">
      <dgm:prSet/>
      <dgm:spPr/>
      <dgm:t>
        <a:bodyPr/>
        <a:lstStyle/>
        <a:p>
          <a:endParaRPr lang="en-GB"/>
        </a:p>
      </dgm:t>
    </dgm:pt>
    <dgm:pt modelId="{F1C4955A-6891-47A8-9BB1-B55921F8E288}">
      <dgm:prSet custT="1"/>
      <dgm:spPr/>
      <dgm:t>
        <a:bodyPr/>
        <a:lstStyle/>
        <a:p>
          <a:r>
            <a:rPr lang="en-GB" sz="1800" b="1" dirty="0" smtClean="0"/>
            <a:t>6 month response</a:t>
          </a:r>
        </a:p>
        <a:p>
          <a:r>
            <a:rPr lang="en-GB" sz="1800" b="1" dirty="0" smtClean="0"/>
            <a:t> 1287 (85%)</a:t>
          </a:r>
        </a:p>
      </dgm:t>
    </dgm:pt>
    <dgm:pt modelId="{BEB65D69-4CE0-4A7E-9DD0-CAEE3F8CCE14}" type="parTrans" cxnId="{C2A38E30-7432-480B-8F99-A6A72B8D00C7}">
      <dgm:prSet/>
      <dgm:spPr/>
      <dgm:t>
        <a:bodyPr/>
        <a:lstStyle/>
        <a:p>
          <a:endParaRPr lang="en-GB"/>
        </a:p>
      </dgm:t>
    </dgm:pt>
    <dgm:pt modelId="{538A02FA-9F25-47A7-92DD-2BE029FC972D}" type="sibTrans" cxnId="{C2A38E30-7432-480B-8F99-A6A72B8D00C7}">
      <dgm:prSet/>
      <dgm:spPr/>
      <dgm:t>
        <a:bodyPr/>
        <a:lstStyle/>
        <a:p>
          <a:endParaRPr lang="en-GB"/>
        </a:p>
      </dgm:t>
    </dgm:pt>
    <dgm:pt modelId="{B1DF6B9A-F0D2-4BBB-A894-495A4BBD8898}">
      <dgm:prSet custT="1"/>
      <dgm:spPr/>
      <dgm:t>
        <a:bodyPr/>
        <a:lstStyle/>
        <a:p>
          <a:r>
            <a:rPr lang="en-GB" sz="1800" b="1" dirty="0" smtClean="0"/>
            <a:t>Eligible</a:t>
          </a:r>
        </a:p>
        <a:p>
          <a:r>
            <a:rPr lang="en-GB" sz="1800" b="1" dirty="0" smtClean="0"/>
            <a:t>4523 (66%)</a:t>
          </a:r>
        </a:p>
      </dgm:t>
    </dgm:pt>
    <dgm:pt modelId="{F7DDF40D-8F15-41F7-B4E7-D5795A957159}" type="parTrans" cxnId="{22AE3F6C-BF72-4B4B-9BF7-829408DFD2FB}">
      <dgm:prSet/>
      <dgm:spPr/>
      <dgm:t>
        <a:bodyPr/>
        <a:lstStyle/>
        <a:p>
          <a:endParaRPr lang="en-GB"/>
        </a:p>
      </dgm:t>
    </dgm:pt>
    <dgm:pt modelId="{D2C3B2DC-7F20-4D67-96D4-E6FCAE9351A9}" type="sibTrans" cxnId="{22AE3F6C-BF72-4B4B-9BF7-829408DFD2FB}">
      <dgm:prSet/>
      <dgm:spPr/>
      <dgm:t>
        <a:bodyPr/>
        <a:lstStyle/>
        <a:p>
          <a:endParaRPr lang="en-GB"/>
        </a:p>
      </dgm:t>
    </dgm:pt>
    <dgm:pt modelId="{0754540F-E5F6-4BC5-97AD-63F1A707060F}">
      <dgm:prSet custT="1"/>
      <dgm:spPr/>
      <dgm:t>
        <a:bodyPr/>
        <a:lstStyle/>
        <a:p>
          <a:r>
            <a:rPr lang="en-GB" sz="1800" b="1" dirty="0" smtClean="0"/>
            <a:t>GP referrals to physiotherapy</a:t>
          </a:r>
        </a:p>
        <a:p>
          <a:r>
            <a:rPr lang="en-GB" sz="1800" b="1" dirty="0" smtClean="0"/>
            <a:t>6870</a:t>
          </a:r>
          <a:endParaRPr lang="en-GB" sz="1800" b="1" dirty="0"/>
        </a:p>
      </dgm:t>
    </dgm:pt>
    <dgm:pt modelId="{7EDAF843-3340-4CAC-85D1-1F4826E72216}" type="parTrans" cxnId="{46FA2F92-BFB2-44EC-8F40-CEB5F30F862F}">
      <dgm:prSet/>
      <dgm:spPr/>
      <dgm:t>
        <a:bodyPr/>
        <a:lstStyle/>
        <a:p>
          <a:endParaRPr lang="en-GB"/>
        </a:p>
      </dgm:t>
    </dgm:pt>
    <dgm:pt modelId="{9764EF82-AD77-4ED3-922E-F4F36E70AF58}" type="sibTrans" cxnId="{46FA2F92-BFB2-44EC-8F40-CEB5F30F862F}">
      <dgm:prSet/>
      <dgm:spPr/>
      <dgm:t>
        <a:bodyPr/>
        <a:lstStyle/>
        <a:p>
          <a:endParaRPr lang="en-GB"/>
        </a:p>
      </dgm:t>
    </dgm:pt>
    <dgm:pt modelId="{F2C07203-489F-4B84-B7ED-D4202E2178A6}">
      <dgm:prSet custT="1"/>
      <dgm:spPr/>
      <dgm:t>
        <a:bodyPr/>
        <a:lstStyle/>
        <a:p>
          <a:endParaRPr lang="en-GB" sz="1800" b="1" dirty="0" smtClean="0"/>
        </a:p>
        <a:p>
          <a:r>
            <a:rPr lang="en-GB" sz="1800" b="1" dirty="0" smtClean="0"/>
            <a:t>6 month response</a:t>
          </a:r>
        </a:p>
        <a:p>
          <a:r>
            <a:rPr lang="en-GB" sz="1800" b="1" dirty="0" smtClean="0"/>
            <a:t> 634 (85%)</a:t>
          </a:r>
        </a:p>
        <a:p>
          <a:endParaRPr lang="en-GB" sz="1800" b="1" dirty="0" smtClean="0"/>
        </a:p>
      </dgm:t>
    </dgm:pt>
    <dgm:pt modelId="{760F9423-CD17-48A3-A26F-5956262F1244}" type="sibTrans" cxnId="{5816AE4D-3A88-4E58-9818-06A4BF7993A7}">
      <dgm:prSet/>
      <dgm:spPr/>
      <dgm:t>
        <a:bodyPr/>
        <a:lstStyle/>
        <a:p>
          <a:endParaRPr lang="en-GB"/>
        </a:p>
      </dgm:t>
    </dgm:pt>
    <dgm:pt modelId="{B886A599-0F3D-42EA-B314-F3A902B6AFD5}" type="parTrans" cxnId="{5816AE4D-3A88-4E58-9818-06A4BF7993A7}">
      <dgm:prSet/>
      <dgm:spPr/>
      <dgm:t>
        <a:bodyPr/>
        <a:lstStyle/>
        <a:p>
          <a:endParaRPr lang="en-GB" baseline="0">
            <a:solidFill>
              <a:schemeClr val="bg1"/>
            </a:solidFill>
          </a:endParaRPr>
        </a:p>
      </dgm:t>
    </dgm:pt>
    <dgm:pt modelId="{B23685BC-4DD6-4843-B94D-EB28DE8E0550}" type="pres">
      <dgm:prSet presAssocID="{6F40CF52-96E8-417F-877A-D9A59512F51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BE2E2C2-49A2-4422-81DD-F7874EB73E38}" type="pres">
      <dgm:prSet presAssocID="{0754540F-E5F6-4BC5-97AD-63F1A707060F}" presName="hierRoot1" presStyleCnt="0"/>
      <dgm:spPr/>
      <dgm:t>
        <a:bodyPr/>
        <a:lstStyle/>
        <a:p>
          <a:endParaRPr lang="en-GB"/>
        </a:p>
      </dgm:t>
    </dgm:pt>
    <dgm:pt modelId="{E6482891-7534-43A2-AC41-1A563EC7738E}" type="pres">
      <dgm:prSet presAssocID="{0754540F-E5F6-4BC5-97AD-63F1A707060F}" presName="composite" presStyleCnt="0"/>
      <dgm:spPr/>
      <dgm:t>
        <a:bodyPr/>
        <a:lstStyle/>
        <a:p>
          <a:endParaRPr lang="en-GB"/>
        </a:p>
      </dgm:t>
    </dgm:pt>
    <dgm:pt modelId="{AC8E4A32-B3D7-4A28-81C7-9C1A41735C3C}" type="pres">
      <dgm:prSet presAssocID="{0754540F-E5F6-4BC5-97AD-63F1A707060F}" presName="background" presStyleLbl="node0" presStyleIdx="0" presStyleCnt="1"/>
      <dgm:spPr/>
      <dgm:t>
        <a:bodyPr/>
        <a:lstStyle/>
        <a:p>
          <a:endParaRPr lang="en-GB"/>
        </a:p>
      </dgm:t>
    </dgm:pt>
    <dgm:pt modelId="{CF980F38-F85F-45E5-925A-250288CDC90C}" type="pres">
      <dgm:prSet presAssocID="{0754540F-E5F6-4BC5-97AD-63F1A707060F}" presName="text" presStyleLbl="fgAcc0" presStyleIdx="0" presStyleCnt="1" custScaleX="4222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CD0AD6A-AB55-4E3F-B898-E22CDA605709}" type="pres">
      <dgm:prSet presAssocID="{0754540F-E5F6-4BC5-97AD-63F1A707060F}" presName="hierChild2" presStyleCnt="0"/>
      <dgm:spPr/>
      <dgm:t>
        <a:bodyPr/>
        <a:lstStyle/>
        <a:p>
          <a:endParaRPr lang="en-GB"/>
        </a:p>
      </dgm:t>
    </dgm:pt>
    <dgm:pt modelId="{C0E13137-14F5-4F2F-BDF8-11478FE9774D}" type="pres">
      <dgm:prSet presAssocID="{F7DDF40D-8F15-41F7-B4E7-D5795A957159}" presName="Name10" presStyleLbl="parChTrans1D2" presStyleIdx="0" presStyleCnt="1"/>
      <dgm:spPr/>
      <dgm:t>
        <a:bodyPr/>
        <a:lstStyle/>
        <a:p>
          <a:endParaRPr lang="en-GB"/>
        </a:p>
      </dgm:t>
    </dgm:pt>
    <dgm:pt modelId="{2B8AD934-008E-4269-9F40-A3C1CA084ED6}" type="pres">
      <dgm:prSet presAssocID="{B1DF6B9A-F0D2-4BBB-A894-495A4BBD8898}" presName="hierRoot2" presStyleCnt="0"/>
      <dgm:spPr/>
      <dgm:t>
        <a:bodyPr/>
        <a:lstStyle/>
        <a:p>
          <a:endParaRPr lang="en-GB"/>
        </a:p>
      </dgm:t>
    </dgm:pt>
    <dgm:pt modelId="{E5CC57EA-9ACE-4ADD-8D39-78D59DF90F27}" type="pres">
      <dgm:prSet presAssocID="{B1DF6B9A-F0D2-4BBB-A894-495A4BBD8898}" presName="composite2" presStyleCnt="0"/>
      <dgm:spPr/>
      <dgm:t>
        <a:bodyPr/>
        <a:lstStyle/>
        <a:p>
          <a:endParaRPr lang="en-GB"/>
        </a:p>
      </dgm:t>
    </dgm:pt>
    <dgm:pt modelId="{8298D1C7-961C-4E73-B473-2BEC2D283D17}" type="pres">
      <dgm:prSet presAssocID="{B1DF6B9A-F0D2-4BBB-A894-495A4BBD8898}" presName="background2" presStyleLbl="node2" presStyleIdx="0" presStyleCnt="1"/>
      <dgm:spPr/>
      <dgm:t>
        <a:bodyPr/>
        <a:lstStyle/>
        <a:p>
          <a:endParaRPr lang="en-GB"/>
        </a:p>
      </dgm:t>
    </dgm:pt>
    <dgm:pt modelId="{703DD2DB-FBFC-4C66-AF5D-7340AB79D3D3}" type="pres">
      <dgm:prSet presAssocID="{B1DF6B9A-F0D2-4BBB-A894-495A4BBD8898}" presName="text2" presStyleLbl="fgAcc2" presStyleIdx="0" presStyleCnt="1" custScaleX="28846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990FF5C-0262-47AC-87DE-EA580F261F50}" type="pres">
      <dgm:prSet presAssocID="{B1DF6B9A-F0D2-4BBB-A894-495A4BBD8898}" presName="hierChild3" presStyleCnt="0"/>
      <dgm:spPr/>
      <dgm:t>
        <a:bodyPr/>
        <a:lstStyle/>
        <a:p>
          <a:endParaRPr lang="en-GB"/>
        </a:p>
      </dgm:t>
    </dgm:pt>
    <dgm:pt modelId="{E3CF01B3-C088-4D21-9AE3-4638CDC70760}" type="pres">
      <dgm:prSet presAssocID="{5AFA2AA6-3CFA-4B53-9305-FE87BF7976B1}" presName="Name17" presStyleLbl="parChTrans1D3" presStyleIdx="0" presStyleCnt="1"/>
      <dgm:spPr/>
      <dgm:t>
        <a:bodyPr/>
        <a:lstStyle/>
        <a:p>
          <a:endParaRPr lang="en-GB"/>
        </a:p>
      </dgm:t>
    </dgm:pt>
    <dgm:pt modelId="{D075FC37-691E-4FE9-84F3-59EE29641B4D}" type="pres">
      <dgm:prSet presAssocID="{32F98F8E-FE20-4998-9CDA-57A79869FFD2}" presName="hierRoot3" presStyleCnt="0"/>
      <dgm:spPr/>
      <dgm:t>
        <a:bodyPr/>
        <a:lstStyle/>
        <a:p>
          <a:endParaRPr lang="en-GB"/>
        </a:p>
      </dgm:t>
    </dgm:pt>
    <dgm:pt modelId="{00D8498A-5209-4084-AD67-500D57DE03DC}" type="pres">
      <dgm:prSet presAssocID="{32F98F8E-FE20-4998-9CDA-57A79869FFD2}" presName="composite3" presStyleCnt="0"/>
      <dgm:spPr/>
      <dgm:t>
        <a:bodyPr/>
        <a:lstStyle/>
        <a:p>
          <a:endParaRPr lang="en-GB"/>
        </a:p>
      </dgm:t>
    </dgm:pt>
    <dgm:pt modelId="{32DA4C65-DD9C-4291-A7F5-1DDA11338FF5}" type="pres">
      <dgm:prSet presAssocID="{32F98F8E-FE20-4998-9CDA-57A79869FFD2}" presName="background3" presStyleLbl="node3" presStyleIdx="0" presStyleCnt="1"/>
      <dgm:spPr/>
      <dgm:t>
        <a:bodyPr/>
        <a:lstStyle/>
        <a:p>
          <a:endParaRPr lang="en-GB"/>
        </a:p>
      </dgm:t>
    </dgm:pt>
    <dgm:pt modelId="{8A163B0E-5E17-453C-9464-89EB492F92DF}" type="pres">
      <dgm:prSet presAssocID="{32F98F8E-FE20-4998-9CDA-57A79869FFD2}" presName="text3" presStyleLbl="fgAcc3" presStyleIdx="0" presStyleCnt="1" custScaleX="30148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38DCEB6-FB63-43FA-BAC2-6DE3DCC96853}" type="pres">
      <dgm:prSet presAssocID="{32F98F8E-FE20-4998-9CDA-57A79869FFD2}" presName="hierChild4" presStyleCnt="0"/>
      <dgm:spPr/>
      <dgm:t>
        <a:bodyPr/>
        <a:lstStyle/>
        <a:p>
          <a:endParaRPr lang="en-GB"/>
        </a:p>
      </dgm:t>
    </dgm:pt>
    <dgm:pt modelId="{99921101-8234-48F5-9FBD-2E8EA38462B5}" type="pres">
      <dgm:prSet presAssocID="{71FD04E2-46C4-4735-A354-239CD711FADA}" presName="Name23" presStyleLbl="parChTrans1D4" presStyleIdx="0" presStyleCnt="6"/>
      <dgm:spPr/>
      <dgm:t>
        <a:bodyPr/>
        <a:lstStyle/>
        <a:p>
          <a:endParaRPr lang="en-GB"/>
        </a:p>
      </dgm:t>
    </dgm:pt>
    <dgm:pt modelId="{30FF80FE-B221-459F-A6C5-3C7B0AD08A71}" type="pres">
      <dgm:prSet presAssocID="{2FA93605-F68C-4032-9ABF-5DF263B217D0}" presName="hierRoot4" presStyleCnt="0"/>
      <dgm:spPr/>
      <dgm:t>
        <a:bodyPr/>
        <a:lstStyle/>
        <a:p>
          <a:endParaRPr lang="en-GB"/>
        </a:p>
      </dgm:t>
    </dgm:pt>
    <dgm:pt modelId="{6375134A-5E64-40CC-9BB1-D421C778A43B}" type="pres">
      <dgm:prSet presAssocID="{2FA93605-F68C-4032-9ABF-5DF263B217D0}" presName="composite4" presStyleCnt="0"/>
      <dgm:spPr/>
      <dgm:t>
        <a:bodyPr/>
        <a:lstStyle/>
        <a:p>
          <a:endParaRPr lang="en-GB"/>
        </a:p>
      </dgm:t>
    </dgm:pt>
    <dgm:pt modelId="{A1C74ABE-B332-4E57-9EFE-F4F4B4C206A8}" type="pres">
      <dgm:prSet presAssocID="{2FA93605-F68C-4032-9ABF-5DF263B217D0}" presName="background4" presStyleLbl="node4" presStyleIdx="0" presStyleCnt="6"/>
      <dgm:spPr/>
      <dgm:t>
        <a:bodyPr/>
        <a:lstStyle/>
        <a:p>
          <a:endParaRPr lang="en-GB"/>
        </a:p>
      </dgm:t>
    </dgm:pt>
    <dgm:pt modelId="{41902497-DC8C-4C66-884A-D7B60A941651}" type="pres">
      <dgm:prSet presAssocID="{2FA93605-F68C-4032-9ABF-5DF263B217D0}" presName="text4" presStyleLbl="fgAcc4" presStyleIdx="0" presStyleCnt="6" custScaleX="25547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6DAD683-6E35-42A2-8D02-7CD9A4A337B7}" type="pres">
      <dgm:prSet presAssocID="{2FA93605-F68C-4032-9ABF-5DF263B217D0}" presName="hierChild5" presStyleCnt="0"/>
      <dgm:spPr/>
      <dgm:t>
        <a:bodyPr/>
        <a:lstStyle/>
        <a:p>
          <a:endParaRPr lang="en-GB"/>
        </a:p>
      </dgm:t>
    </dgm:pt>
    <dgm:pt modelId="{E38F7F44-C6F3-4C57-8F9F-F531E73B6730}" type="pres">
      <dgm:prSet presAssocID="{BBDFFEC2-9197-4A89-9D41-1E5FAEA7B96A}" presName="Name23" presStyleLbl="parChTrans1D4" presStyleIdx="1" presStyleCnt="6"/>
      <dgm:spPr/>
      <dgm:t>
        <a:bodyPr/>
        <a:lstStyle/>
        <a:p>
          <a:endParaRPr lang="en-GB"/>
        </a:p>
      </dgm:t>
    </dgm:pt>
    <dgm:pt modelId="{6763973E-74DB-4BC4-A8A3-A0C05A2B4A25}" type="pres">
      <dgm:prSet presAssocID="{06B969AA-74F4-42B0-80F5-D70D5EC2D901}" presName="hierRoot4" presStyleCnt="0"/>
      <dgm:spPr/>
      <dgm:t>
        <a:bodyPr/>
        <a:lstStyle/>
        <a:p>
          <a:endParaRPr lang="en-GB"/>
        </a:p>
      </dgm:t>
    </dgm:pt>
    <dgm:pt modelId="{5139EDF0-F94B-4118-9A96-DF5BB7C2546B}" type="pres">
      <dgm:prSet presAssocID="{06B969AA-74F4-42B0-80F5-D70D5EC2D901}" presName="composite4" presStyleCnt="0"/>
      <dgm:spPr/>
      <dgm:t>
        <a:bodyPr/>
        <a:lstStyle/>
        <a:p>
          <a:endParaRPr lang="en-GB"/>
        </a:p>
      </dgm:t>
    </dgm:pt>
    <dgm:pt modelId="{DBFF4077-86C8-4504-9684-7D3177F0404E}" type="pres">
      <dgm:prSet presAssocID="{06B969AA-74F4-42B0-80F5-D70D5EC2D901}" presName="background4" presStyleLbl="node4" presStyleIdx="1" presStyleCnt="6"/>
      <dgm:spPr/>
      <dgm:t>
        <a:bodyPr/>
        <a:lstStyle/>
        <a:p>
          <a:endParaRPr lang="en-GB"/>
        </a:p>
      </dgm:t>
    </dgm:pt>
    <dgm:pt modelId="{522CF47C-6153-447E-BD4B-38EEEDB47AAB}" type="pres">
      <dgm:prSet presAssocID="{06B969AA-74F4-42B0-80F5-D70D5EC2D901}" presName="text4" presStyleLbl="fgAcc4" presStyleIdx="1" presStyleCnt="6" custScaleX="26641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E2281E9-3DE3-43A0-8316-79BBB58193D7}" type="pres">
      <dgm:prSet presAssocID="{06B969AA-74F4-42B0-80F5-D70D5EC2D901}" presName="hierChild5" presStyleCnt="0"/>
      <dgm:spPr/>
      <dgm:t>
        <a:bodyPr/>
        <a:lstStyle/>
        <a:p>
          <a:endParaRPr lang="en-GB"/>
        </a:p>
      </dgm:t>
    </dgm:pt>
    <dgm:pt modelId="{24D77303-6522-49A7-BB6D-08E246009666}" type="pres">
      <dgm:prSet presAssocID="{BEB65D69-4CE0-4A7E-9DD0-CAEE3F8CCE14}" presName="Name23" presStyleLbl="parChTrans1D4" presStyleIdx="2" presStyleCnt="6"/>
      <dgm:spPr/>
      <dgm:t>
        <a:bodyPr/>
        <a:lstStyle/>
        <a:p>
          <a:endParaRPr lang="en-GB"/>
        </a:p>
      </dgm:t>
    </dgm:pt>
    <dgm:pt modelId="{D34F0DBA-7317-4416-ADAE-53754AD149F9}" type="pres">
      <dgm:prSet presAssocID="{F1C4955A-6891-47A8-9BB1-B55921F8E288}" presName="hierRoot4" presStyleCnt="0"/>
      <dgm:spPr/>
      <dgm:t>
        <a:bodyPr/>
        <a:lstStyle/>
        <a:p>
          <a:endParaRPr lang="en-GB"/>
        </a:p>
      </dgm:t>
    </dgm:pt>
    <dgm:pt modelId="{BBE397E4-8ECE-4655-909E-094D3AC733D3}" type="pres">
      <dgm:prSet presAssocID="{F1C4955A-6891-47A8-9BB1-B55921F8E288}" presName="composite4" presStyleCnt="0"/>
      <dgm:spPr/>
      <dgm:t>
        <a:bodyPr/>
        <a:lstStyle/>
        <a:p>
          <a:endParaRPr lang="en-GB"/>
        </a:p>
      </dgm:t>
    </dgm:pt>
    <dgm:pt modelId="{09C0CED9-70AA-4C85-A791-ECA5EA1AFE4F}" type="pres">
      <dgm:prSet presAssocID="{F1C4955A-6891-47A8-9BB1-B55921F8E288}" presName="background4" presStyleLbl="node4" presStyleIdx="2" presStyleCnt="6"/>
      <dgm:spPr/>
      <dgm:t>
        <a:bodyPr/>
        <a:lstStyle/>
        <a:p>
          <a:endParaRPr lang="en-GB"/>
        </a:p>
      </dgm:t>
    </dgm:pt>
    <dgm:pt modelId="{5CDB91C3-62BD-4608-A587-163609BEB3F2}" type="pres">
      <dgm:prSet presAssocID="{F1C4955A-6891-47A8-9BB1-B55921F8E288}" presName="text4" presStyleLbl="fgAcc4" presStyleIdx="2" presStyleCnt="6" custScaleX="2557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621B496-9365-4D49-8E41-223DABC4F741}" type="pres">
      <dgm:prSet presAssocID="{F1C4955A-6891-47A8-9BB1-B55921F8E288}" presName="hierChild5" presStyleCnt="0"/>
      <dgm:spPr/>
      <dgm:t>
        <a:bodyPr/>
        <a:lstStyle/>
        <a:p>
          <a:endParaRPr lang="en-GB"/>
        </a:p>
      </dgm:t>
    </dgm:pt>
    <dgm:pt modelId="{93CA5D5B-DFB8-46BB-ABA2-523C863D084E}" type="pres">
      <dgm:prSet presAssocID="{E14851B7-4846-47FB-989C-A516E100CD7F}" presName="Name23" presStyleLbl="parChTrans1D4" presStyleIdx="3" presStyleCnt="6"/>
      <dgm:spPr/>
      <dgm:t>
        <a:bodyPr/>
        <a:lstStyle/>
        <a:p>
          <a:endParaRPr lang="en-GB"/>
        </a:p>
      </dgm:t>
    </dgm:pt>
    <dgm:pt modelId="{AAFD20D6-A488-4682-8CD0-3509EF711EC1}" type="pres">
      <dgm:prSet presAssocID="{06884C49-0C28-46EA-BA46-78E469F0F879}" presName="hierRoot4" presStyleCnt="0"/>
      <dgm:spPr/>
      <dgm:t>
        <a:bodyPr/>
        <a:lstStyle/>
        <a:p>
          <a:endParaRPr lang="en-GB"/>
        </a:p>
      </dgm:t>
    </dgm:pt>
    <dgm:pt modelId="{66DC62B1-6139-4D28-BF67-13F032114462}" type="pres">
      <dgm:prSet presAssocID="{06884C49-0C28-46EA-BA46-78E469F0F879}" presName="composite4" presStyleCnt="0"/>
      <dgm:spPr/>
      <dgm:t>
        <a:bodyPr/>
        <a:lstStyle/>
        <a:p>
          <a:endParaRPr lang="en-GB"/>
        </a:p>
      </dgm:t>
    </dgm:pt>
    <dgm:pt modelId="{8CC0502B-513E-405A-81F6-B7FCA450060F}" type="pres">
      <dgm:prSet presAssocID="{06884C49-0C28-46EA-BA46-78E469F0F879}" presName="background4" presStyleLbl="node4" presStyleIdx="3" presStyleCnt="6"/>
      <dgm:spPr/>
      <dgm:t>
        <a:bodyPr/>
        <a:lstStyle/>
        <a:p>
          <a:endParaRPr lang="en-GB"/>
        </a:p>
      </dgm:t>
    </dgm:pt>
    <dgm:pt modelId="{C358EA75-64CD-4CE8-92D1-6A93DABE0378}" type="pres">
      <dgm:prSet presAssocID="{06884C49-0C28-46EA-BA46-78E469F0F879}" presName="text4" presStyleLbl="fgAcc4" presStyleIdx="3" presStyleCnt="6" custScaleX="2455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D522E28-8F6C-4F6C-A431-39AB95DDFA22}" type="pres">
      <dgm:prSet presAssocID="{06884C49-0C28-46EA-BA46-78E469F0F879}" presName="hierChild5" presStyleCnt="0"/>
      <dgm:spPr/>
      <dgm:t>
        <a:bodyPr/>
        <a:lstStyle/>
        <a:p>
          <a:endParaRPr lang="en-GB"/>
        </a:p>
      </dgm:t>
    </dgm:pt>
    <dgm:pt modelId="{B471CE3B-CD0C-4EDB-8AD5-7BB2FD288F2A}" type="pres">
      <dgm:prSet presAssocID="{9E90C8F3-0670-456F-A163-16DA8635CA13}" presName="Name23" presStyleLbl="parChTrans1D4" presStyleIdx="4" presStyleCnt="6"/>
      <dgm:spPr/>
      <dgm:t>
        <a:bodyPr/>
        <a:lstStyle/>
        <a:p>
          <a:endParaRPr lang="en-GB"/>
        </a:p>
      </dgm:t>
    </dgm:pt>
    <dgm:pt modelId="{FEDBC94B-4955-4316-988B-4794F116F69C}" type="pres">
      <dgm:prSet presAssocID="{7616B821-315F-4080-AE48-5F7655606FD9}" presName="hierRoot4" presStyleCnt="0"/>
      <dgm:spPr/>
      <dgm:t>
        <a:bodyPr/>
        <a:lstStyle/>
        <a:p>
          <a:endParaRPr lang="en-GB"/>
        </a:p>
      </dgm:t>
    </dgm:pt>
    <dgm:pt modelId="{0847FF6A-D927-43A4-9605-8E3B2CD0D736}" type="pres">
      <dgm:prSet presAssocID="{7616B821-315F-4080-AE48-5F7655606FD9}" presName="composite4" presStyleCnt="0"/>
      <dgm:spPr/>
      <dgm:t>
        <a:bodyPr/>
        <a:lstStyle/>
        <a:p>
          <a:endParaRPr lang="en-GB"/>
        </a:p>
      </dgm:t>
    </dgm:pt>
    <dgm:pt modelId="{5868E055-00F8-4F5D-88E3-C6B412D9D3F3}" type="pres">
      <dgm:prSet presAssocID="{7616B821-315F-4080-AE48-5F7655606FD9}" presName="background4" presStyleLbl="node4" presStyleIdx="4" presStyleCnt="6"/>
      <dgm:spPr/>
      <dgm:t>
        <a:bodyPr/>
        <a:lstStyle/>
        <a:p>
          <a:endParaRPr lang="en-GB"/>
        </a:p>
      </dgm:t>
    </dgm:pt>
    <dgm:pt modelId="{495B4A2B-298D-4336-86B8-FBD4F50D8ABB}" type="pres">
      <dgm:prSet presAssocID="{7616B821-315F-4080-AE48-5F7655606FD9}" presName="text4" presStyleLbl="fgAcc4" presStyleIdx="4" presStyleCnt="6" custScaleX="24881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C81353A-A4C6-4543-B78B-8333CE39D498}" type="pres">
      <dgm:prSet presAssocID="{7616B821-315F-4080-AE48-5F7655606FD9}" presName="hierChild5" presStyleCnt="0"/>
      <dgm:spPr/>
      <dgm:t>
        <a:bodyPr/>
        <a:lstStyle/>
        <a:p>
          <a:endParaRPr lang="en-GB"/>
        </a:p>
      </dgm:t>
    </dgm:pt>
    <dgm:pt modelId="{F95426D3-2124-463D-B2A1-7DC85D39F4B5}" type="pres">
      <dgm:prSet presAssocID="{B886A599-0F3D-42EA-B314-F3A902B6AFD5}" presName="Name23" presStyleLbl="parChTrans1D4" presStyleIdx="5" presStyleCnt="6"/>
      <dgm:spPr/>
      <dgm:t>
        <a:bodyPr/>
        <a:lstStyle/>
        <a:p>
          <a:endParaRPr lang="en-GB"/>
        </a:p>
      </dgm:t>
    </dgm:pt>
    <dgm:pt modelId="{D46DCDA8-54FC-4E84-8524-E36CA80C08A0}" type="pres">
      <dgm:prSet presAssocID="{F2C07203-489F-4B84-B7ED-D4202E2178A6}" presName="hierRoot4" presStyleCnt="0"/>
      <dgm:spPr/>
      <dgm:t>
        <a:bodyPr/>
        <a:lstStyle/>
        <a:p>
          <a:endParaRPr lang="en-GB"/>
        </a:p>
      </dgm:t>
    </dgm:pt>
    <dgm:pt modelId="{1799635D-B853-4FDF-BB8F-54EDDF3E7CAA}" type="pres">
      <dgm:prSet presAssocID="{F2C07203-489F-4B84-B7ED-D4202E2178A6}" presName="composite4" presStyleCnt="0"/>
      <dgm:spPr/>
      <dgm:t>
        <a:bodyPr/>
        <a:lstStyle/>
        <a:p>
          <a:endParaRPr lang="en-GB"/>
        </a:p>
      </dgm:t>
    </dgm:pt>
    <dgm:pt modelId="{21E2EA43-B727-4CA9-80E4-7A435A1DB271}" type="pres">
      <dgm:prSet presAssocID="{F2C07203-489F-4B84-B7ED-D4202E2178A6}" presName="background4" presStyleLbl="node4" presStyleIdx="5" presStyleCnt="6"/>
      <dgm:spPr/>
      <dgm:t>
        <a:bodyPr/>
        <a:lstStyle/>
        <a:p>
          <a:endParaRPr lang="en-GB"/>
        </a:p>
      </dgm:t>
    </dgm:pt>
    <dgm:pt modelId="{CD24DC87-AD59-43DC-910D-592A0DA5BEE9}" type="pres">
      <dgm:prSet presAssocID="{F2C07203-489F-4B84-B7ED-D4202E2178A6}" presName="text4" presStyleLbl="fgAcc4" presStyleIdx="5" presStyleCnt="6" custScaleX="263011" custLinFactNeighborX="-1017" custLinFactNeighborY="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ED5173C-C0B7-4F51-8938-1312E47C8027}" type="pres">
      <dgm:prSet presAssocID="{F2C07203-489F-4B84-B7ED-D4202E2178A6}" presName="hierChild5" presStyleCnt="0"/>
      <dgm:spPr/>
      <dgm:t>
        <a:bodyPr/>
        <a:lstStyle/>
        <a:p>
          <a:endParaRPr lang="en-GB"/>
        </a:p>
      </dgm:t>
    </dgm:pt>
  </dgm:ptLst>
  <dgm:cxnLst>
    <dgm:cxn modelId="{CF9E5980-64E3-4EF7-8D1A-13824D6B7B8B}" srcId="{2FA93605-F68C-4032-9ABF-5DF263B217D0}" destId="{06B969AA-74F4-42B0-80F5-D70D5EC2D901}" srcOrd="0" destOrd="0" parTransId="{BBDFFEC2-9197-4A89-9D41-1E5FAEA7B96A}" sibTransId="{23DC0D93-B627-42BD-A40B-6F8C0468F460}"/>
    <dgm:cxn modelId="{51CBD5A0-2357-4ABF-8374-BB59FD8B2DDB}" type="presOf" srcId="{B886A599-0F3D-42EA-B314-F3A902B6AFD5}" destId="{F95426D3-2124-463D-B2A1-7DC85D39F4B5}" srcOrd="0" destOrd="0" presId="urn:microsoft.com/office/officeart/2005/8/layout/hierarchy1"/>
    <dgm:cxn modelId="{8333F0EE-FA80-4DAA-8B92-07BA09427886}" type="presOf" srcId="{6F40CF52-96E8-417F-877A-D9A59512F51B}" destId="{B23685BC-4DD6-4843-B94D-EB28DE8E0550}" srcOrd="0" destOrd="0" presId="urn:microsoft.com/office/officeart/2005/8/layout/hierarchy1"/>
    <dgm:cxn modelId="{46FA2F92-BFB2-44EC-8F40-CEB5F30F862F}" srcId="{6F40CF52-96E8-417F-877A-D9A59512F51B}" destId="{0754540F-E5F6-4BC5-97AD-63F1A707060F}" srcOrd="0" destOrd="0" parTransId="{7EDAF843-3340-4CAC-85D1-1F4826E72216}" sibTransId="{9764EF82-AD77-4ED3-922E-F4F36E70AF58}"/>
    <dgm:cxn modelId="{A3969474-CEEF-4301-AE1D-01788F8A53F6}" type="presOf" srcId="{06B969AA-74F4-42B0-80F5-D70D5EC2D901}" destId="{522CF47C-6153-447E-BD4B-38EEEDB47AAB}" srcOrd="0" destOrd="0" presId="urn:microsoft.com/office/officeart/2005/8/layout/hierarchy1"/>
    <dgm:cxn modelId="{869E1FE2-B086-43EF-B0DC-7777F8F02965}" type="presOf" srcId="{7616B821-315F-4080-AE48-5F7655606FD9}" destId="{495B4A2B-298D-4336-86B8-FBD4F50D8ABB}" srcOrd="0" destOrd="0" presId="urn:microsoft.com/office/officeart/2005/8/layout/hierarchy1"/>
    <dgm:cxn modelId="{C2EBD1E6-6EC2-43BF-9F7B-F44356F314F2}" type="presOf" srcId="{F1C4955A-6891-47A8-9BB1-B55921F8E288}" destId="{5CDB91C3-62BD-4608-A587-163609BEB3F2}" srcOrd="0" destOrd="0" presId="urn:microsoft.com/office/officeart/2005/8/layout/hierarchy1"/>
    <dgm:cxn modelId="{C2A38E30-7432-480B-8F99-A6A72B8D00C7}" srcId="{06B969AA-74F4-42B0-80F5-D70D5EC2D901}" destId="{F1C4955A-6891-47A8-9BB1-B55921F8E288}" srcOrd="0" destOrd="0" parTransId="{BEB65D69-4CE0-4A7E-9DD0-CAEE3F8CCE14}" sibTransId="{538A02FA-9F25-47A7-92DD-2BE029FC972D}"/>
    <dgm:cxn modelId="{3B20BE5B-EEE8-4E28-9CE5-DD2795F5CFC5}" type="presOf" srcId="{9E90C8F3-0670-456F-A163-16DA8635CA13}" destId="{B471CE3B-CD0C-4EDB-8AD5-7BB2FD288F2A}" srcOrd="0" destOrd="0" presId="urn:microsoft.com/office/officeart/2005/8/layout/hierarchy1"/>
    <dgm:cxn modelId="{22AE3F6C-BF72-4B4B-9BF7-829408DFD2FB}" srcId="{0754540F-E5F6-4BC5-97AD-63F1A707060F}" destId="{B1DF6B9A-F0D2-4BBB-A894-495A4BBD8898}" srcOrd="0" destOrd="0" parTransId="{F7DDF40D-8F15-41F7-B4E7-D5795A957159}" sibTransId="{D2C3B2DC-7F20-4D67-96D4-E6FCAE9351A9}"/>
    <dgm:cxn modelId="{DAEEABD0-67FC-4EA3-8FCD-891D17896FF0}" type="presOf" srcId="{F7DDF40D-8F15-41F7-B4E7-D5795A957159}" destId="{C0E13137-14F5-4F2F-BDF8-11478FE9774D}" srcOrd="0" destOrd="0" presId="urn:microsoft.com/office/officeart/2005/8/layout/hierarchy1"/>
    <dgm:cxn modelId="{680FF078-7308-4366-8ADF-79A1646B34D3}" type="presOf" srcId="{2FA93605-F68C-4032-9ABF-5DF263B217D0}" destId="{41902497-DC8C-4C66-884A-D7B60A941651}" srcOrd="0" destOrd="0" presId="urn:microsoft.com/office/officeart/2005/8/layout/hierarchy1"/>
    <dgm:cxn modelId="{96263B75-1ADA-44E2-8609-A72F00DA173D}" type="presOf" srcId="{71FD04E2-46C4-4735-A354-239CD711FADA}" destId="{99921101-8234-48F5-9FBD-2E8EA38462B5}" srcOrd="0" destOrd="0" presId="urn:microsoft.com/office/officeart/2005/8/layout/hierarchy1"/>
    <dgm:cxn modelId="{B23AC0B5-D8AF-4C6C-84C1-BB8F95DDBCF4}" type="presOf" srcId="{06884C49-0C28-46EA-BA46-78E469F0F879}" destId="{C358EA75-64CD-4CE8-92D1-6A93DABE0378}" srcOrd="0" destOrd="0" presId="urn:microsoft.com/office/officeart/2005/8/layout/hierarchy1"/>
    <dgm:cxn modelId="{D08BDE20-6A9F-4FED-8351-17D3B1711C35}" srcId="{B1DF6B9A-F0D2-4BBB-A894-495A4BBD8898}" destId="{32F98F8E-FE20-4998-9CDA-57A79869FFD2}" srcOrd="0" destOrd="0" parTransId="{5AFA2AA6-3CFA-4B53-9305-FE87BF7976B1}" sibTransId="{EA44521A-BF57-4A04-B43E-CD83765E7A1A}"/>
    <dgm:cxn modelId="{E34AE87D-C11B-4B32-A83A-F56900B96F75}" type="presOf" srcId="{BBDFFEC2-9197-4A89-9D41-1E5FAEA7B96A}" destId="{E38F7F44-C6F3-4C57-8F9F-F531E73B6730}" srcOrd="0" destOrd="0" presId="urn:microsoft.com/office/officeart/2005/8/layout/hierarchy1"/>
    <dgm:cxn modelId="{11D67331-84EA-46AD-8463-7741756C5913}" srcId="{32F98F8E-FE20-4998-9CDA-57A79869FFD2}" destId="{2FA93605-F68C-4032-9ABF-5DF263B217D0}" srcOrd="0" destOrd="0" parTransId="{71FD04E2-46C4-4735-A354-239CD711FADA}" sibTransId="{7E057499-EBBD-4A79-8914-DCCA4990D11B}"/>
    <dgm:cxn modelId="{8862C4E2-7DAF-49FC-95CB-BC1E06EFA504}" type="presOf" srcId="{B1DF6B9A-F0D2-4BBB-A894-495A4BBD8898}" destId="{703DD2DB-FBFC-4C66-AF5D-7340AB79D3D3}" srcOrd="0" destOrd="0" presId="urn:microsoft.com/office/officeart/2005/8/layout/hierarchy1"/>
    <dgm:cxn modelId="{6A82C5A2-AA2A-49A9-B6DD-BE9BDCA39DB8}" srcId="{32F98F8E-FE20-4998-9CDA-57A79869FFD2}" destId="{06884C49-0C28-46EA-BA46-78E469F0F879}" srcOrd="1" destOrd="0" parTransId="{E14851B7-4846-47FB-989C-A516E100CD7F}" sibTransId="{22682E57-5979-456C-9B4B-6F60A3E4A2E5}"/>
    <dgm:cxn modelId="{0B55FD37-345F-4F49-87FF-FAA7E11DC324}" type="presOf" srcId="{32F98F8E-FE20-4998-9CDA-57A79869FFD2}" destId="{8A163B0E-5E17-453C-9464-89EB492F92DF}" srcOrd="0" destOrd="0" presId="urn:microsoft.com/office/officeart/2005/8/layout/hierarchy1"/>
    <dgm:cxn modelId="{57D29953-1161-4D25-926D-4EF44EC00165}" srcId="{06884C49-0C28-46EA-BA46-78E469F0F879}" destId="{7616B821-315F-4080-AE48-5F7655606FD9}" srcOrd="0" destOrd="0" parTransId="{9E90C8F3-0670-456F-A163-16DA8635CA13}" sibTransId="{CCB9F969-303B-4210-8551-2C3565D07BAE}"/>
    <dgm:cxn modelId="{8CCDB8F9-F883-476D-953D-303BD3E42DD2}" type="presOf" srcId="{BEB65D69-4CE0-4A7E-9DD0-CAEE3F8CCE14}" destId="{24D77303-6522-49A7-BB6D-08E246009666}" srcOrd="0" destOrd="0" presId="urn:microsoft.com/office/officeart/2005/8/layout/hierarchy1"/>
    <dgm:cxn modelId="{18E61993-8851-494E-BB79-635A05150E44}" type="presOf" srcId="{0754540F-E5F6-4BC5-97AD-63F1A707060F}" destId="{CF980F38-F85F-45E5-925A-250288CDC90C}" srcOrd="0" destOrd="0" presId="urn:microsoft.com/office/officeart/2005/8/layout/hierarchy1"/>
    <dgm:cxn modelId="{5816AE4D-3A88-4E58-9818-06A4BF7993A7}" srcId="{7616B821-315F-4080-AE48-5F7655606FD9}" destId="{F2C07203-489F-4B84-B7ED-D4202E2178A6}" srcOrd="0" destOrd="0" parTransId="{B886A599-0F3D-42EA-B314-F3A902B6AFD5}" sibTransId="{760F9423-CD17-48A3-A26F-5956262F1244}"/>
    <dgm:cxn modelId="{873CBEB2-54DB-4344-84A2-223EBEA8C820}" type="presOf" srcId="{5AFA2AA6-3CFA-4B53-9305-FE87BF7976B1}" destId="{E3CF01B3-C088-4D21-9AE3-4638CDC70760}" srcOrd="0" destOrd="0" presId="urn:microsoft.com/office/officeart/2005/8/layout/hierarchy1"/>
    <dgm:cxn modelId="{A15D84B8-62E5-4E4C-BC04-0895EE8585C4}" type="presOf" srcId="{F2C07203-489F-4B84-B7ED-D4202E2178A6}" destId="{CD24DC87-AD59-43DC-910D-592A0DA5BEE9}" srcOrd="0" destOrd="0" presId="urn:microsoft.com/office/officeart/2005/8/layout/hierarchy1"/>
    <dgm:cxn modelId="{C7BDA966-ED9B-4B5F-9590-6B8D65A41054}" type="presOf" srcId="{E14851B7-4846-47FB-989C-A516E100CD7F}" destId="{93CA5D5B-DFB8-46BB-ABA2-523C863D084E}" srcOrd="0" destOrd="0" presId="urn:microsoft.com/office/officeart/2005/8/layout/hierarchy1"/>
    <dgm:cxn modelId="{1C27AA36-2D1F-4F55-AEE5-61621C0EC0EC}" type="presParOf" srcId="{B23685BC-4DD6-4843-B94D-EB28DE8E0550}" destId="{1BE2E2C2-49A2-4422-81DD-F7874EB73E38}" srcOrd="0" destOrd="0" presId="urn:microsoft.com/office/officeart/2005/8/layout/hierarchy1"/>
    <dgm:cxn modelId="{D8BF5877-A99B-4921-BFCE-C53A0F93F35D}" type="presParOf" srcId="{1BE2E2C2-49A2-4422-81DD-F7874EB73E38}" destId="{E6482891-7534-43A2-AC41-1A563EC7738E}" srcOrd="0" destOrd="0" presId="urn:microsoft.com/office/officeart/2005/8/layout/hierarchy1"/>
    <dgm:cxn modelId="{70E056DC-1A74-4336-B551-BC432CB91DC0}" type="presParOf" srcId="{E6482891-7534-43A2-AC41-1A563EC7738E}" destId="{AC8E4A32-B3D7-4A28-81C7-9C1A41735C3C}" srcOrd="0" destOrd="0" presId="urn:microsoft.com/office/officeart/2005/8/layout/hierarchy1"/>
    <dgm:cxn modelId="{BEBE8CBF-330B-4C23-A85B-7AB0E92264D5}" type="presParOf" srcId="{E6482891-7534-43A2-AC41-1A563EC7738E}" destId="{CF980F38-F85F-45E5-925A-250288CDC90C}" srcOrd="1" destOrd="0" presId="urn:microsoft.com/office/officeart/2005/8/layout/hierarchy1"/>
    <dgm:cxn modelId="{9F25A325-BBE5-4699-8C1A-DA15A54705BB}" type="presParOf" srcId="{1BE2E2C2-49A2-4422-81DD-F7874EB73E38}" destId="{7CD0AD6A-AB55-4E3F-B898-E22CDA605709}" srcOrd="1" destOrd="0" presId="urn:microsoft.com/office/officeart/2005/8/layout/hierarchy1"/>
    <dgm:cxn modelId="{0950BB73-4C23-458A-A348-387A2E429357}" type="presParOf" srcId="{7CD0AD6A-AB55-4E3F-B898-E22CDA605709}" destId="{C0E13137-14F5-4F2F-BDF8-11478FE9774D}" srcOrd="0" destOrd="0" presId="urn:microsoft.com/office/officeart/2005/8/layout/hierarchy1"/>
    <dgm:cxn modelId="{8A3AB281-CFC1-446E-AF11-A0C83B196C96}" type="presParOf" srcId="{7CD0AD6A-AB55-4E3F-B898-E22CDA605709}" destId="{2B8AD934-008E-4269-9F40-A3C1CA084ED6}" srcOrd="1" destOrd="0" presId="urn:microsoft.com/office/officeart/2005/8/layout/hierarchy1"/>
    <dgm:cxn modelId="{00576D83-6557-452F-9D28-FB4FC25B3010}" type="presParOf" srcId="{2B8AD934-008E-4269-9F40-A3C1CA084ED6}" destId="{E5CC57EA-9ACE-4ADD-8D39-78D59DF90F27}" srcOrd="0" destOrd="0" presId="urn:microsoft.com/office/officeart/2005/8/layout/hierarchy1"/>
    <dgm:cxn modelId="{5E9234EB-B7D0-4327-9CC5-A4D8968694EC}" type="presParOf" srcId="{E5CC57EA-9ACE-4ADD-8D39-78D59DF90F27}" destId="{8298D1C7-961C-4E73-B473-2BEC2D283D17}" srcOrd="0" destOrd="0" presId="urn:microsoft.com/office/officeart/2005/8/layout/hierarchy1"/>
    <dgm:cxn modelId="{B395AB89-138E-41FC-B1ED-3154B56EFD5E}" type="presParOf" srcId="{E5CC57EA-9ACE-4ADD-8D39-78D59DF90F27}" destId="{703DD2DB-FBFC-4C66-AF5D-7340AB79D3D3}" srcOrd="1" destOrd="0" presId="urn:microsoft.com/office/officeart/2005/8/layout/hierarchy1"/>
    <dgm:cxn modelId="{E035A9E9-44A1-4A30-B315-F28FEEF8D724}" type="presParOf" srcId="{2B8AD934-008E-4269-9F40-A3C1CA084ED6}" destId="{B990FF5C-0262-47AC-87DE-EA580F261F50}" srcOrd="1" destOrd="0" presId="urn:microsoft.com/office/officeart/2005/8/layout/hierarchy1"/>
    <dgm:cxn modelId="{73194681-8B76-4474-B346-0A8839FFA2D6}" type="presParOf" srcId="{B990FF5C-0262-47AC-87DE-EA580F261F50}" destId="{E3CF01B3-C088-4D21-9AE3-4638CDC70760}" srcOrd="0" destOrd="0" presId="urn:microsoft.com/office/officeart/2005/8/layout/hierarchy1"/>
    <dgm:cxn modelId="{6E91AAB3-3A14-4CC6-8692-F0A483D8426A}" type="presParOf" srcId="{B990FF5C-0262-47AC-87DE-EA580F261F50}" destId="{D075FC37-691E-4FE9-84F3-59EE29641B4D}" srcOrd="1" destOrd="0" presId="urn:microsoft.com/office/officeart/2005/8/layout/hierarchy1"/>
    <dgm:cxn modelId="{AD388E1A-1FB2-4FBA-8C6E-49C72141B04E}" type="presParOf" srcId="{D075FC37-691E-4FE9-84F3-59EE29641B4D}" destId="{00D8498A-5209-4084-AD67-500D57DE03DC}" srcOrd="0" destOrd="0" presId="urn:microsoft.com/office/officeart/2005/8/layout/hierarchy1"/>
    <dgm:cxn modelId="{C4CCF991-C3F6-4AEA-BE8B-546A4649AECA}" type="presParOf" srcId="{00D8498A-5209-4084-AD67-500D57DE03DC}" destId="{32DA4C65-DD9C-4291-A7F5-1DDA11338FF5}" srcOrd="0" destOrd="0" presId="urn:microsoft.com/office/officeart/2005/8/layout/hierarchy1"/>
    <dgm:cxn modelId="{DBAE0428-6CF3-4AEC-96FE-E8429F20B8A3}" type="presParOf" srcId="{00D8498A-5209-4084-AD67-500D57DE03DC}" destId="{8A163B0E-5E17-453C-9464-89EB492F92DF}" srcOrd="1" destOrd="0" presId="urn:microsoft.com/office/officeart/2005/8/layout/hierarchy1"/>
    <dgm:cxn modelId="{D5D3DB03-2EA0-4BA0-8CF9-D8011A467C2A}" type="presParOf" srcId="{D075FC37-691E-4FE9-84F3-59EE29641B4D}" destId="{238DCEB6-FB63-43FA-BAC2-6DE3DCC96853}" srcOrd="1" destOrd="0" presId="urn:microsoft.com/office/officeart/2005/8/layout/hierarchy1"/>
    <dgm:cxn modelId="{FB031ED8-BB35-4D90-81FB-A71321758834}" type="presParOf" srcId="{238DCEB6-FB63-43FA-BAC2-6DE3DCC96853}" destId="{99921101-8234-48F5-9FBD-2E8EA38462B5}" srcOrd="0" destOrd="0" presId="urn:microsoft.com/office/officeart/2005/8/layout/hierarchy1"/>
    <dgm:cxn modelId="{363255F3-9DC3-4C46-BB93-912964ECA40C}" type="presParOf" srcId="{238DCEB6-FB63-43FA-BAC2-6DE3DCC96853}" destId="{30FF80FE-B221-459F-A6C5-3C7B0AD08A71}" srcOrd="1" destOrd="0" presId="urn:microsoft.com/office/officeart/2005/8/layout/hierarchy1"/>
    <dgm:cxn modelId="{22D87286-C5BC-43C5-852E-63BA31795B77}" type="presParOf" srcId="{30FF80FE-B221-459F-A6C5-3C7B0AD08A71}" destId="{6375134A-5E64-40CC-9BB1-D421C778A43B}" srcOrd="0" destOrd="0" presId="urn:microsoft.com/office/officeart/2005/8/layout/hierarchy1"/>
    <dgm:cxn modelId="{69667EC8-39AB-41C9-AEFC-986DFABB9A32}" type="presParOf" srcId="{6375134A-5E64-40CC-9BB1-D421C778A43B}" destId="{A1C74ABE-B332-4E57-9EFE-F4F4B4C206A8}" srcOrd="0" destOrd="0" presId="urn:microsoft.com/office/officeart/2005/8/layout/hierarchy1"/>
    <dgm:cxn modelId="{A24F84A3-003F-4B52-ADC5-B87968AC69E5}" type="presParOf" srcId="{6375134A-5E64-40CC-9BB1-D421C778A43B}" destId="{41902497-DC8C-4C66-884A-D7B60A941651}" srcOrd="1" destOrd="0" presId="urn:microsoft.com/office/officeart/2005/8/layout/hierarchy1"/>
    <dgm:cxn modelId="{097032B7-845F-43B7-AC6F-16F6D32378E6}" type="presParOf" srcId="{30FF80FE-B221-459F-A6C5-3C7B0AD08A71}" destId="{66DAD683-6E35-42A2-8D02-7CD9A4A337B7}" srcOrd="1" destOrd="0" presId="urn:microsoft.com/office/officeart/2005/8/layout/hierarchy1"/>
    <dgm:cxn modelId="{B20B966A-991B-485B-9058-1693A7F447AF}" type="presParOf" srcId="{66DAD683-6E35-42A2-8D02-7CD9A4A337B7}" destId="{E38F7F44-C6F3-4C57-8F9F-F531E73B6730}" srcOrd="0" destOrd="0" presId="urn:microsoft.com/office/officeart/2005/8/layout/hierarchy1"/>
    <dgm:cxn modelId="{F11D30D9-A5B5-4671-8D1B-607F77B07837}" type="presParOf" srcId="{66DAD683-6E35-42A2-8D02-7CD9A4A337B7}" destId="{6763973E-74DB-4BC4-A8A3-A0C05A2B4A25}" srcOrd="1" destOrd="0" presId="urn:microsoft.com/office/officeart/2005/8/layout/hierarchy1"/>
    <dgm:cxn modelId="{6158A7DD-9EC5-4DF9-8CE5-AB852599B154}" type="presParOf" srcId="{6763973E-74DB-4BC4-A8A3-A0C05A2B4A25}" destId="{5139EDF0-F94B-4118-9A96-DF5BB7C2546B}" srcOrd="0" destOrd="0" presId="urn:microsoft.com/office/officeart/2005/8/layout/hierarchy1"/>
    <dgm:cxn modelId="{04D165B6-6003-45FE-B4D5-6DFCC0BB0BFD}" type="presParOf" srcId="{5139EDF0-F94B-4118-9A96-DF5BB7C2546B}" destId="{DBFF4077-86C8-4504-9684-7D3177F0404E}" srcOrd="0" destOrd="0" presId="urn:microsoft.com/office/officeart/2005/8/layout/hierarchy1"/>
    <dgm:cxn modelId="{B30FFC12-A86C-425D-809B-0E36E3F58D6E}" type="presParOf" srcId="{5139EDF0-F94B-4118-9A96-DF5BB7C2546B}" destId="{522CF47C-6153-447E-BD4B-38EEEDB47AAB}" srcOrd="1" destOrd="0" presId="urn:microsoft.com/office/officeart/2005/8/layout/hierarchy1"/>
    <dgm:cxn modelId="{E99C5B75-B2B2-4A00-901E-169CE9F4070C}" type="presParOf" srcId="{6763973E-74DB-4BC4-A8A3-A0C05A2B4A25}" destId="{AE2281E9-3DE3-43A0-8316-79BBB58193D7}" srcOrd="1" destOrd="0" presId="urn:microsoft.com/office/officeart/2005/8/layout/hierarchy1"/>
    <dgm:cxn modelId="{0E2E8D3D-2BB7-4F38-90B2-43A7DFD393AD}" type="presParOf" srcId="{AE2281E9-3DE3-43A0-8316-79BBB58193D7}" destId="{24D77303-6522-49A7-BB6D-08E246009666}" srcOrd="0" destOrd="0" presId="urn:microsoft.com/office/officeart/2005/8/layout/hierarchy1"/>
    <dgm:cxn modelId="{7E105FF9-AB01-430B-B215-51B75B16566E}" type="presParOf" srcId="{AE2281E9-3DE3-43A0-8316-79BBB58193D7}" destId="{D34F0DBA-7317-4416-ADAE-53754AD149F9}" srcOrd="1" destOrd="0" presId="urn:microsoft.com/office/officeart/2005/8/layout/hierarchy1"/>
    <dgm:cxn modelId="{506CF2D1-DDB8-4966-A2B8-528470F1293F}" type="presParOf" srcId="{D34F0DBA-7317-4416-ADAE-53754AD149F9}" destId="{BBE397E4-8ECE-4655-909E-094D3AC733D3}" srcOrd="0" destOrd="0" presId="urn:microsoft.com/office/officeart/2005/8/layout/hierarchy1"/>
    <dgm:cxn modelId="{031A5D48-67AD-481D-A981-5300D05FD702}" type="presParOf" srcId="{BBE397E4-8ECE-4655-909E-094D3AC733D3}" destId="{09C0CED9-70AA-4C85-A791-ECA5EA1AFE4F}" srcOrd="0" destOrd="0" presId="urn:microsoft.com/office/officeart/2005/8/layout/hierarchy1"/>
    <dgm:cxn modelId="{896EC14D-996D-4A5B-9CC6-E409A4D98F27}" type="presParOf" srcId="{BBE397E4-8ECE-4655-909E-094D3AC733D3}" destId="{5CDB91C3-62BD-4608-A587-163609BEB3F2}" srcOrd="1" destOrd="0" presId="urn:microsoft.com/office/officeart/2005/8/layout/hierarchy1"/>
    <dgm:cxn modelId="{FE8DB446-6277-464F-9199-A323465C970C}" type="presParOf" srcId="{D34F0DBA-7317-4416-ADAE-53754AD149F9}" destId="{9621B496-9365-4D49-8E41-223DABC4F741}" srcOrd="1" destOrd="0" presId="urn:microsoft.com/office/officeart/2005/8/layout/hierarchy1"/>
    <dgm:cxn modelId="{8617E6D4-964B-4E9A-8C9C-F175536C714F}" type="presParOf" srcId="{238DCEB6-FB63-43FA-BAC2-6DE3DCC96853}" destId="{93CA5D5B-DFB8-46BB-ABA2-523C863D084E}" srcOrd="2" destOrd="0" presId="urn:microsoft.com/office/officeart/2005/8/layout/hierarchy1"/>
    <dgm:cxn modelId="{2923F2BB-F792-4124-BB8C-C73CA9063F04}" type="presParOf" srcId="{238DCEB6-FB63-43FA-BAC2-6DE3DCC96853}" destId="{AAFD20D6-A488-4682-8CD0-3509EF711EC1}" srcOrd="3" destOrd="0" presId="urn:microsoft.com/office/officeart/2005/8/layout/hierarchy1"/>
    <dgm:cxn modelId="{EB4E0CFD-DBF8-4011-BEA6-53E0AC83D98B}" type="presParOf" srcId="{AAFD20D6-A488-4682-8CD0-3509EF711EC1}" destId="{66DC62B1-6139-4D28-BF67-13F032114462}" srcOrd="0" destOrd="0" presId="urn:microsoft.com/office/officeart/2005/8/layout/hierarchy1"/>
    <dgm:cxn modelId="{E17F7538-1928-41D0-9BAF-5BE79CC52410}" type="presParOf" srcId="{66DC62B1-6139-4D28-BF67-13F032114462}" destId="{8CC0502B-513E-405A-81F6-B7FCA450060F}" srcOrd="0" destOrd="0" presId="urn:microsoft.com/office/officeart/2005/8/layout/hierarchy1"/>
    <dgm:cxn modelId="{380C0108-903C-4762-A525-DB6F5E1A8C38}" type="presParOf" srcId="{66DC62B1-6139-4D28-BF67-13F032114462}" destId="{C358EA75-64CD-4CE8-92D1-6A93DABE0378}" srcOrd="1" destOrd="0" presId="urn:microsoft.com/office/officeart/2005/8/layout/hierarchy1"/>
    <dgm:cxn modelId="{A51DB5CD-2594-44D6-B9B6-8A84DD69CCD7}" type="presParOf" srcId="{AAFD20D6-A488-4682-8CD0-3509EF711EC1}" destId="{AD522E28-8F6C-4F6C-A431-39AB95DDFA22}" srcOrd="1" destOrd="0" presId="urn:microsoft.com/office/officeart/2005/8/layout/hierarchy1"/>
    <dgm:cxn modelId="{CF7F11A5-2BFC-4EAA-9544-57D7F1639787}" type="presParOf" srcId="{AD522E28-8F6C-4F6C-A431-39AB95DDFA22}" destId="{B471CE3B-CD0C-4EDB-8AD5-7BB2FD288F2A}" srcOrd="0" destOrd="0" presId="urn:microsoft.com/office/officeart/2005/8/layout/hierarchy1"/>
    <dgm:cxn modelId="{472C5D2F-4925-4EDB-8477-5D908FCF0A38}" type="presParOf" srcId="{AD522E28-8F6C-4F6C-A431-39AB95DDFA22}" destId="{FEDBC94B-4955-4316-988B-4794F116F69C}" srcOrd="1" destOrd="0" presId="urn:microsoft.com/office/officeart/2005/8/layout/hierarchy1"/>
    <dgm:cxn modelId="{E8FDA509-696F-4C26-B42D-A1D5DA9A2459}" type="presParOf" srcId="{FEDBC94B-4955-4316-988B-4794F116F69C}" destId="{0847FF6A-D927-43A4-9605-8E3B2CD0D736}" srcOrd="0" destOrd="0" presId="urn:microsoft.com/office/officeart/2005/8/layout/hierarchy1"/>
    <dgm:cxn modelId="{56E4C229-C6A1-4B24-9B6C-4333D1C7F148}" type="presParOf" srcId="{0847FF6A-D927-43A4-9605-8E3B2CD0D736}" destId="{5868E055-00F8-4F5D-88E3-C6B412D9D3F3}" srcOrd="0" destOrd="0" presId="urn:microsoft.com/office/officeart/2005/8/layout/hierarchy1"/>
    <dgm:cxn modelId="{0598CAA0-6F6F-4C3C-BA17-5F5EB0454EA1}" type="presParOf" srcId="{0847FF6A-D927-43A4-9605-8E3B2CD0D736}" destId="{495B4A2B-298D-4336-86B8-FBD4F50D8ABB}" srcOrd="1" destOrd="0" presId="urn:microsoft.com/office/officeart/2005/8/layout/hierarchy1"/>
    <dgm:cxn modelId="{D8253942-C47E-4358-B543-6B8A4EF0773A}" type="presParOf" srcId="{FEDBC94B-4955-4316-988B-4794F116F69C}" destId="{FC81353A-A4C6-4543-B78B-8333CE39D498}" srcOrd="1" destOrd="0" presId="urn:microsoft.com/office/officeart/2005/8/layout/hierarchy1"/>
    <dgm:cxn modelId="{4ABC3E42-F345-44AB-BEF5-73C7767F84CD}" type="presParOf" srcId="{FC81353A-A4C6-4543-B78B-8333CE39D498}" destId="{F95426D3-2124-463D-B2A1-7DC85D39F4B5}" srcOrd="0" destOrd="0" presId="urn:microsoft.com/office/officeart/2005/8/layout/hierarchy1"/>
    <dgm:cxn modelId="{7EDBD686-5920-4566-97B3-ED78CA54F15B}" type="presParOf" srcId="{FC81353A-A4C6-4543-B78B-8333CE39D498}" destId="{D46DCDA8-54FC-4E84-8524-E36CA80C08A0}" srcOrd="1" destOrd="0" presId="urn:microsoft.com/office/officeart/2005/8/layout/hierarchy1"/>
    <dgm:cxn modelId="{B7FDAF8B-8477-42BF-B395-88A87DD1D002}" type="presParOf" srcId="{D46DCDA8-54FC-4E84-8524-E36CA80C08A0}" destId="{1799635D-B853-4FDF-BB8F-54EDDF3E7CAA}" srcOrd="0" destOrd="0" presId="urn:microsoft.com/office/officeart/2005/8/layout/hierarchy1"/>
    <dgm:cxn modelId="{99C442EE-C8BA-4FC8-87B5-CA1A94D622B2}" type="presParOf" srcId="{1799635D-B853-4FDF-BB8F-54EDDF3E7CAA}" destId="{21E2EA43-B727-4CA9-80E4-7A435A1DB271}" srcOrd="0" destOrd="0" presId="urn:microsoft.com/office/officeart/2005/8/layout/hierarchy1"/>
    <dgm:cxn modelId="{C8BE5540-0087-4CC0-9D50-28A350FC9A33}" type="presParOf" srcId="{1799635D-B853-4FDF-BB8F-54EDDF3E7CAA}" destId="{CD24DC87-AD59-43DC-910D-592A0DA5BEE9}" srcOrd="1" destOrd="0" presId="urn:microsoft.com/office/officeart/2005/8/layout/hierarchy1"/>
    <dgm:cxn modelId="{BA0F612C-6F63-427A-89FB-141BB45D92A0}" type="presParOf" srcId="{D46DCDA8-54FC-4E84-8524-E36CA80C08A0}" destId="{BED5173C-C0B7-4F51-8938-1312E47C8027}" srcOrd="1" destOrd="0" presId="urn:microsoft.com/office/officeart/2005/8/layout/hierarchy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426D3-2124-463D-B2A1-7DC85D39F4B5}">
      <dsp:nvSpPr>
        <dsp:cNvPr id="0" name=""/>
        <dsp:cNvSpPr/>
      </dsp:nvSpPr>
      <dsp:spPr>
        <a:xfrm>
          <a:off x="5649378" y="4416206"/>
          <a:ext cx="91440" cy="296510"/>
        </a:xfrm>
        <a:custGeom>
          <a:avLst/>
          <a:gdLst/>
          <a:ahLst/>
          <a:cxnLst/>
          <a:rect l="0" t="0" r="0" b="0"/>
          <a:pathLst>
            <a:path>
              <a:moveTo>
                <a:pt x="56069" y="0"/>
              </a:moveTo>
              <a:lnTo>
                <a:pt x="56069" y="202234"/>
              </a:lnTo>
              <a:lnTo>
                <a:pt x="45720" y="202234"/>
              </a:lnTo>
              <a:lnTo>
                <a:pt x="45720" y="29651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1CE3B-CD0C-4EDB-8AD5-7BB2FD288F2A}">
      <dsp:nvSpPr>
        <dsp:cNvPr id="0" name=""/>
        <dsp:cNvSpPr/>
      </dsp:nvSpPr>
      <dsp:spPr>
        <a:xfrm>
          <a:off x="5659727" y="3474008"/>
          <a:ext cx="91440" cy="295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973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A5D5B-DFB8-46BB-ABA2-523C863D084E}">
      <dsp:nvSpPr>
        <dsp:cNvPr id="0" name=""/>
        <dsp:cNvSpPr/>
      </dsp:nvSpPr>
      <dsp:spPr>
        <a:xfrm>
          <a:off x="4247374" y="2531810"/>
          <a:ext cx="1458073" cy="295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697"/>
              </a:lnTo>
              <a:lnTo>
                <a:pt x="1458073" y="201697"/>
              </a:lnTo>
              <a:lnTo>
                <a:pt x="1458073" y="295973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77303-6522-49A7-BB6D-08E246009666}">
      <dsp:nvSpPr>
        <dsp:cNvPr id="0" name=""/>
        <dsp:cNvSpPr/>
      </dsp:nvSpPr>
      <dsp:spPr>
        <a:xfrm>
          <a:off x="2794037" y="4416206"/>
          <a:ext cx="91440" cy="295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973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F7F44-C6F3-4C57-8F9F-F531E73B6730}">
      <dsp:nvSpPr>
        <dsp:cNvPr id="0" name=""/>
        <dsp:cNvSpPr/>
      </dsp:nvSpPr>
      <dsp:spPr>
        <a:xfrm>
          <a:off x="2794037" y="3474008"/>
          <a:ext cx="91440" cy="295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973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21101-8234-48F5-9FBD-2E8EA38462B5}">
      <dsp:nvSpPr>
        <dsp:cNvPr id="0" name=""/>
        <dsp:cNvSpPr/>
      </dsp:nvSpPr>
      <dsp:spPr>
        <a:xfrm>
          <a:off x="2839757" y="2531810"/>
          <a:ext cx="1407616" cy="295973"/>
        </a:xfrm>
        <a:custGeom>
          <a:avLst/>
          <a:gdLst/>
          <a:ahLst/>
          <a:cxnLst/>
          <a:rect l="0" t="0" r="0" b="0"/>
          <a:pathLst>
            <a:path>
              <a:moveTo>
                <a:pt x="1407616" y="0"/>
              </a:moveTo>
              <a:lnTo>
                <a:pt x="1407616" y="201697"/>
              </a:lnTo>
              <a:lnTo>
                <a:pt x="0" y="201697"/>
              </a:lnTo>
              <a:lnTo>
                <a:pt x="0" y="295973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F01B3-C088-4D21-9AE3-4638CDC70760}">
      <dsp:nvSpPr>
        <dsp:cNvPr id="0" name=""/>
        <dsp:cNvSpPr/>
      </dsp:nvSpPr>
      <dsp:spPr>
        <a:xfrm>
          <a:off x="4201654" y="1589612"/>
          <a:ext cx="91440" cy="295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973"/>
              </a:lnTo>
            </a:path>
          </a:pathLst>
        </a:custGeom>
        <a:noFill/>
        <a:ln w="254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13137-14F5-4F2F-BDF8-11478FE9774D}">
      <dsp:nvSpPr>
        <dsp:cNvPr id="0" name=""/>
        <dsp:cNvSpPr/>
      </dsp:nvSpPr>
      <dsp:spPr>
        <a:xfrm>
          <a:off x="4201654" y="647414"/>
          <a:ext cx="91440" cy="295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973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E4A32-B3D7-4A28-81C7-9C1A41735C3C}">
      <dsp:nvSpPr>
        <dsp:cNvPr id="0" name=""/>
        <dsp:cNvSpPr/>
      </dsp:nvSpPr>
      <dsp:spPr>
        <a:xfrm>
          <a:off x="2098598" y="1190"/>
          <a:ext cx="4297552" cy="64622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F980F38-F85F-45E5-925A-250288CDC90C}">
      <dsp:nvSpPr>
        <dsp:cNvPr id="0" name=""/>
        <dsp:cNvSpPr/>
      </dsp:nvSpPr>
      <dsp:spPr>
        <a:xfrm>
          <a:off x="2211673" y="108612"/>
          <a:ext cx="4297552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GP referrals to physiotherapy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6870</a:t>
          </a:r>
          <a:endParaRPr lang="en-GB" sz="1800" b="1" kern="1200" dirty="0"/>
        </a:p>
      </dsp:txBody>
      <dsp:txXfrm>
        <a:off x="2230600" y="127539"/>
        <a:ext cx="4259698" cy="608369"/>
      </dsp:txXfrm>
    </dsp:sp>
    <dsp:sp modelId="{8298D1C7-961C-4E73-B473-2BEC2D283D17}">
      <dsp:nvSpPr>
        <dsp:cNvPr id="0" name=""/>
        <dsp:cNvSpPr/>
      </dsp:nvSpPr>
      <dsp:spPr>
        <a:xfrm>
          <a:off x="2779560" y="943388"/>
          <a:ext cx="2935627" cy="646223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03DD2DB-FBFC-4C66-AF5D-7340AB79D3D3}">
      <dsp:nvSpPr>
        <dsp:cNvPr id="0" name=""/>
        <dsp:cNvSpPr/>
      </dsp:nvSpPr>
      <dsp:spPr>
        <a:xfrm>
          <a:off x="2892635" y="1050810"/>
          <a:ext cx="2935627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Eligible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4523 (66%)</a:t>
          </a:r>
        </a:p>
      </dsp:txBody>
      <dsp:txXfrm>
        <a:off x="2911562" y="1069737"/>
        <a:ext cx="2897773" cy="608369"/>
      </dsp:txXfrm>
    </dsp:sp>
    <dsp:sp modelId="{32DA4C65-DD9C-4291-A7F5-1DDA11338FF5}">
      <dsp:nvSpPr>
        <dsp:cNvPr id="0" name=""/>
        <dsp:cNvSpPr/>
      </dsp:nvSpPr>
      <dsp:spPr>
        <a:xfrm>
          <a:off x="2713284" y="1885586"/>
          <a:ext cx="3068179" cy="646223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A163B0E-5E17-453C-9464-89EB492F92DF}">
      <dsp:nvSpPr>
        <dsp:cNvPr id="0" name=""/>
        <dsp:cNvSpPr/>
      </dsp:nvSpPr>
      <dsp:spPr>
        <a:xfrm>
          <a:off x="2826359" y="1993008"/>
          <a:ext cx="3068179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Randomised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2256 (50%)</a:t>
          </a:r>
          <a:endParaRPr lang="en-GB" sz="1800" b="1" kern="1200" dirty="0"/>
        </a:p>
      </dsp:txBody>
      <dsp:txXfrm>
        <a:off x="2845286" y="2011935"/>
        <a:ext cx="3030325" cy="608369"/>
      </dsp:txXfrm>
    </dsp:sp>
    <dsp:sp modelId="{A1C74ABE-B332-4E57-9EFE-F4F4B4C206A8}">
      <dsp:nvSpPr>
        <dsp:cNvPr id="0" name=""/>
        <dsp:cNvSpPr/>
      </dsp:nvSpPr>
      <dsp:spPr>
        <a:xfrm>
          <a:off x="1539794" y="2827784"/>
          <a:ext cx="2599926" cy="64622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902497-DC8C-4C66-884A-D7B60A941651}">
      <dsp:nvSpPr>
        <dsp:cNvPr id="0" name=""/>
        <dsp:cNvSpPr/>
      </dsp:nvSpPr>
      <dsp:spPr>
        <a:xfrm>
          <a:off x="1652869" y="2935206"/>
          <a:ext cx="2599926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err="1" smtClean="0"/>
            <a:t>PhysioDirect</a:t>
          </a:r>
          <a:r>
            <a:rPr lang="en-GB" sz="1800" b="1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1513 (67%) </a:t>
          </a:r>
        </a:p>
      </dsp:txBody>
      <dsp:txXfrm>
        <a:off x="1671796" y="2954133"/>
        <a:ext cx="2562072" cy="608369"/>
      </dsp:txXfrm>
    </dsp:sp>
    <dsp:sp modelId="{DBFF4077-86C8-4504-9684-7D3177F0404E}">
      <dsp:nvSpPr>
        <dsp:cNvPr id="0" name=""/>
        <dsp:cNvSpPr/>
      </dsp:nvSpPr>
      <dsp:spPr>
        <a:xfrm>
          <a:off x="1484137" y="3769982"/>
          <a:ext cx="2711240" cy="64622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2CF47C-6153-447E-BD4B-38EEEDB47AAB}">
      <dsp:nvSpPr>
        <dsp:cNvPr id="0" name=""/>
        <dsp:cNvSpPr/>
      </dsp:nvSpPr>
      <dsp:spPr>
        <a:xfrm>
          <a:off x="1597212" y="3877404"/>
          <a:ext cx="2711240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6 week response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  1341 (89%) </a:t>
          </a:r>
        </a:p>
      </dsp:txBody>
      <dsp:txXfrm>
        <a:off x="1616139" y="3896331"/>
        <a:ext cx="2673386" cy="608369"/>
      </dsp:txXfrm>
    </dsp:sp>
    <dsp:sp modelId="{09C0CED9-70AA-4C85-A791-ECA5EA1AFE4F}">
      <dsp:nvSpPr>
        <dsp:cNvPr id="0" name=""/>
        <dsp:cNvSpPr/>
      </dsp:nvSpPr>
      <dsp:spPr>
        <a:xfrm>
          <a:off x="1538517" y="4712180"/>
          <a:ext cx="2602481" cy="64622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DB91C3-62BD-4608-A587-163609BEB3F2}">
      <dsp:nvSpPr>
        <dsp:cNvPr id="0" name=""/>
        <dsp:cNvSpPr/>
      </dsp:nvSpPr>
      <dsp:spPr>
        <a:xfrm>
          <a:off x="1651592" y="4819602"/>
          <a:ext cx="2602481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6 month response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 1287 (85%)</a:t>
          </a:r>
        </a:p>
      </dsp:txBody>
      <dsp:txXfrm>
        <a:off x="1670519" y="4838529"/>
        <a:ext cx="2564627" cy="608369"/>
      </dsp:txXfrm>
    </dsp:sp>
    <dsp:sp modelId="{8CC0502B-513E-405A-81F6-B7FCA450060F}">
      <dsp:nvSpPr>
        <dsp:cNvPr id="0" name=""/>
        <dsp:cNvSpPr/>
      </dsp:nvSpPr>
      <dsp:spPr>
        <a:xfrm>
          <a:off x="4455940" y="2827784"/>
          <a:ext cx="2499014" cy="64622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58EA75-64CD-4CE8-92D1-6A93DABE0378}">
      <dsp:nvSpPr>
        <dsp:cNvPr id="0" name=""/>
        <dsp:cNvSpPr/>
      </dsp:nvSpPr>
      <dsp:spPr>
        <a:xfrm>
          <a:off x="4569015" y="2935206"/>
          <a:ext cx="2499014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Usual Care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743 (33%)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/>
        </a:p>
      </dsp:txBody>
      <dsp:txXfrm>
        <a:off x="4587942" y="2954133"/>
        <a:ext cx="2461160" cy="608369"/>
      </dsp:txXfrm>
    </dsp:sp>
    <dsp:sp modelId="{5868E055-00F8-4F5D-88E3-C6B412D9D3F3}">
      <dsp:nvSpPr>
        <dsp:cNvPr id="0" name=""/>
        <dsp:cNvSpPr/>
      </dsp:nvSpPr>
      <dsp:spPr>
        <a:xfrm>
          <a:off x="4439373" y="3769982"/>
          <a:ext cx="2532149" cy="64622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95B4A2B-298D-4336-86B8-FBD4F50D8ABB}">
      <dsp:nvSpPr>
        <dsp:cNvPr id="0" name=""/>
        <dsp:cNvSpPr/>
      </dsp:nvSpPr>
      <dsp:spPr>
        <a:xfrm>
          <a:off x="4552448" y="3877404"/>
          <a:ext cx="2532149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6 week response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 657 (88%)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/>
        </a:p>
      </dsp:txBody>
      <dsp:txXfrm>
        <a:off x="4571375" y="3896331"/>
        <a:ext cx="2494295" cy="608369"/>
      </dsp:txXfrm>
    </dsp:sp>
    <dsp:sp modelId="{21E2EA43-B727-4CA9-80E4-7A435A1DB271}">
      <dsp:nvSpPr>
        <dsp:cNvPr id="0" name=""/>
        <dsp:cNvSpPr/>
      </dsp:nvSpPr>
      <dsp:spPr>
        <a:xfrm>
          <a:off x="4356798" y="4712717"/>
          <a:ext cx="2676598" cy="646223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D24DC87-AD59-43DC-910D-592A0DA5BEE9}">
      <dsp:nvSpPr>
        <dsp:cNvPr id="0" name=""/>
        <dsp:cNvSpPr/>
      </dsp:nvSpPr>
      <dsp:spPr>
        <a:xfrm>
          <a:off x="4469873" y="4820138"/>
          <a:ext cx="2676598" cy="646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6 month response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 634 (85%)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 smtClean="0"/>
        </a:p>
      </dsp:txBody>
      <dsp:txXfrm>
        <a:off x="4488800" y="4839065"/>
        <a:ext cx="2638744" cy="608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3D1D9-D11A-43FA-A375-D680A5D118C2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E3A74-9D4E-4AE5-A4B2-31F469419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87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B7F78DE-C501-49A8-A86E-66FD98A7FED0}" type="slidenum">
              <a:rPr lang="en-US" sz="1200">
                <a:latin typeface="Times New Roman" pitchFamily="18" charset="0"/>
              </a:rPr>
              <a:pPr/>
              <a:t>1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32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B31C0CE-58D6-48A3-BD1C-125243E0A363}" type="slidenum">
              <a:rPr lang="en-US" sz="1200">
                <a:latin typeface="Times New Roman" pitchFamily="18" charset="0"/>
              </a:rPr>
              <a:pPr/>
              <a:t>13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96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8655A9E-7DCA-4ECB-A3C5-A42156B88A3C}" type="slidenum">
              <a:rPr lang="en-US" sz="1200">
                <a:latin typeface="Times New Roman" pitchFamily="18" charset="0"/>
              </a:rPr>
              <a:pPr/>
              <a:t>14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81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8655A9E-7DCA-4ECB-A3C5-A42156B88A3C}" type="slidenum">
              <a:rPr lang="en-US" sz="1200">
                <a:latin typeface="Times New Roman" pitchFamily="18" charset="0"/>
              </a:rPr>
              <a:pPr/>
              <a:t>15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227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75CC98E-6C3A-4DCD-8DEB-D4D71061D2CE}" type="slidenum">
              <a:rPr lang="en-US" sz="1200">
                <a:latin typeface="Times New Roman" pitchFamily="18" charset="0"/>
              </a:rPr>
              <a:pPr/>
              <a:t>20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19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75CC98E-6C3A-4DCD-8DEB-D4D71061D2CE}" type="slidenum">
              <a:rPr lang="en-US" sz="1200">
                <a:latin typeface="Times New Roman" pitchFamily="18" charset="0"/>
              </a:rPr>
              <a:pPr/>
              <a:t>21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754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7268D-6A58-478C-AE66-9075B35B9DF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534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7268D-6A58-478C-AE66-9075B35B9DF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59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278523F-2FD6-4700-9D06-01184F5C23B9}" type="slidenum">
              <a:rPr lang="en-US" sz="1200">
                <a:latin typeface="Times New Roman" pitchFamily="18" charset="0"/>
              </a:rPr>
              <a:pPr/>
              <a:t>2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285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9E04099-E00E-43D9-A2FC-CC998298B2DD}" type="slidenum">
              <a:rPr lang="en-US" sz="1200">
                <a:latin typeface="Times New Roman" pitchFamily="18" charset="0"/>
              </a:rPr>
              <a:pPr/>
              <a:t>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389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92843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438FB-D3AE-4879-BF89-44D679A2263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958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78F29D-D81D-4E1E-993D-52B3F891B37A}" type="slidenum">
              <a:rPr lang="en-US" sz="1200">
                <a:latin typeface="Times New Roman" pitchFamily="18" charset="0"/>
              </a:rPr>
              <a:pPr/>
              <a:t>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09540" indent="-20954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82717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28620"/>
            <a:endParaRPr lang="en-GB" smtClean="0"/>
          </a:p>
          <a:p>
            <a:pPr defTabSz="628620"/>
            <a:endParaRPr lang="en-GB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EAED18D-4D7B-42BD-8055-0A53DD3F5019}" type="slidenum">
              <a:rPr lang="en-US" sz="1200">
                <a:latin typeface="Times New Roman" pitchFamily="18" charset="0"/>
              </a:rPr>
              <a:pPr/>
              <a:t>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922516" y="4413337"/>
            <a:ext cx="4980939" cy="446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marL="361933" indent="-304785">
              <a:defRPr/>
            </a:pPr>
            <a:r>
              <a:rPr lang="en-GB" sz="2000" dirty="0"/>
              <a:t>Patients randomised in 2:1 ratio to </a:t>
            </a:r>
            <a:r>
              <a:rPr lang="en-GB" sz="2000" dirty="0" err="1"/>
              <a:t>PhysioDirect</a:t>
            </a:r>
            <a:r>
              <a:rPr lang="en-GB" sz="2000" dirty="0"/>
              <a:t> or Usual care, </a:t>
            </a:r>
          </a:p>
          <a:p>
            <a:pPr marL="361933" indent="-304785">
              <a:defRPr/>
            </a:pPr>
            <a:endParaRPr lang="en-GB" sz="2000" dirty="0"/>
          </a:p>
          <a:p>
            <a:pPr marL="361933" indent="-304785">
              <a:defRPr/>
            </a:pPr>
            <a:r>
              <a:rPr lang="en-GB" sz="2000" dirty="0"/>
              <a:t>minimised by age-group, gender, presenting complaint, PCT</a:t>
            </a:r>
          </a:p>
          <a:p>
            <a:pPr marL="361933" indent="-304785">
              <a:defRPr/>
            </a:pPr>
            <a:endParaRPr lang="en-GB" sz="2000" b="1" dirty="0"/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Our sample size calculation was based on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95% power to detect equivalence (2 points on SF36 PCS) </a:t>
            </a:r>
          </a:p>
          <a:p>
            <a:pPr>
              <a:lnSpc>
                <a:spcPct val="90000"/>
              </a:lnSpc>
              <a:defRPr/>
            </a:pPr>
            <a:endParaRPr lang="en-GB" sz="2000" dirty="0"/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And we needed to recruit 2143 patients, allowing for 30% loss to follow-up </a:t>
            </a:r>
          </a:p>
          <a:p>
            <a:pPr>
              <a:lnSpc>
                <a:spcPct val="90000"/>
              </a:lnSpc>
              <a:defRPr/>
            </a:pPr>
            <a:endParaRPr lang="en-GB" sz="2000" dirty="0"/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We recruited 2256 patients</a:t>
            </a:r>
          </a:p>
          <a:p>
            <a:pPr marL="361933" indent="-304785">
              <a:defRPr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372429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FBF583B-F845-4538-B31D-EE741F0DF3D6}" type="slidenum">
              <a:rPr lang="en-US" sz="1200">
                <a:latin typeface="Times New Roman" pitchFamily="18" charset="0"/>
              </a:rPr>
              <a:pPr/>
              <a:t>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36596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D525653-575B-4CBF-B777-87E872BE6591}" type="slidenum">
              <a:rPr lang="en-US" sz="1200">
                <a:latin typeface="Times New Roman" pitchFamily="18" charset="0"/>
              </a:rPr>
              <a:pPr/>
              <a:t>9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98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15" indent="-285737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2946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125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303" indent="-228589" defTabSz="95563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482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660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8839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018" indent="-228589" defTabSz="95563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6FE89D9-5F73-42FB-8F63-6A87B5EB2B5B}" type="slidenum">
              <a:rPr lang="en-US" sz="1200">
                <a:latin typeface="Times New Roman" pitchFamily="18" charset="0"/>
              </a:rPr>
              <a:pPr/>
              <a:t>12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7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804248" y="116632"/>
            <a:ext cx="2232248" cy="1216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9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96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90524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42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0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423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793"/>
            <a:ext cx="8229600" cy="4387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898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74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96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89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96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2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119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923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264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B8152-4FE1-4A69-9C7C-84170546829D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27EA54-FC0F-4062-8C25-0B3AD7C6F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30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6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8881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08" tIns="44754" rIns="89508" bIns="4475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" name="Rectangle 206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77034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08" tIns="44754" rIns="89508" bIns="447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5" name="Picture 3" descr="ShieldTint-2_right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2" y="0"/>
            <a:ext cx="31877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KeeleUni-RGB_Colour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5595938"/>
            <a:ext cx="153352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253093" y="6216065"/>
            <a:ext cx="64416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smtClean="0">
                <a:solidFill>
                  <a:srgbClr val="BCDCE8"/>
                </a:solidFill>
                <a:latin typeface="Palatino Linotype" charset="0"/>
                <a:cs typeface="Palatino Linotype" charset="0"/>
              </a:rPr>
              <a:t>Delivering high quality multidisciplinary research in primary</a:t>
            </a:r>
            <a:r>
              <a:rPr lang="en-GB" sz="1600" b="1" baseline="0" dirty="0" smtClean="0">
                <a:solidFill>
                  <a:srgbClr val="BCDCE8"/>
                </a:solidFill>
                <a:latin typeface="Palatino Linotype" charset="0"/>
                <a:cs typeface="Palatino Linotype" charset="0"/>
              </a:rPr>
              <a:t> care. </a:t>
            </a:r>
            <a:endParaRPr lang="en-GB" sz="1600" b="1" dirty="0">
              <a:solidFill>
                <a:srgbClr val="BCDCE8"/>
              </a:solidFill>
              <a:latin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071785" y="3933056"/>
            <a:ext cx="68564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GB" sz="2400" dirty="0" smtClean="0"/>
              <a:t>Dr Annette Bishop</a:t>
            </a:r>
          </a:p>
          <a:p>
            <a:pPr algn="ctr" eaLnBrk="0" hangingPunct="0"/>
            <a:r>
              <a:rPr lang="en-GB" sz="2400" dirty="0" smtClean="0"/>
              <a:t>Senior Research Fellow</a:t>
            </a:r>
            <a:endParaRPr lang="en-GB" sz="2400" dirty="0" smtClean="0"/>
          </a:p>
          <a:p>
            <a:pPr algn="ctr" eaLnBrk="0" hangingPunct="0"/>
            <a:r>
              <a:rPr lang="en-GB" sz="2400" dirty="0" err="1" smtClean="0"/>
              <a:t>Keele</a:t>
            </a:r>
            <a:r>
              <a:rPr lang="en-GB" sz="2400" dirty="0" smtClean="0"/>
              <a:t> </a:t>
            </a:r>
            <a:r>
              <a:rPr lang="en-GB" sz="2400" dirty="0" smtClean="0"/>
              <a:t>University</a:t>
            </a:r>
            <a:endParaRPr lang="en-GB" sz="2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79512" y="1556792"/>
            <a:ext cx="8640959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4450" rIns="88900" bIns="44450" anchor="ctr"/>
          <a:lstStyle/>
          <a:p>
            <a:pPr algn="ctr" defTabSz="895350" eaLnBrk="0" hangingPunct="0"/>
            <a:r>
              <a:rPr lang="en-GB" sz="2900" b="1" dirty="0">
                <a:solidFill>
                  <a:srgbClr val="002060"/>
                </a:solidFill>
              </a:rPr>
              <a:t>The MRC </a:t>
            </a:r>
            <a:r>
              <a:rPr lang="en-GB" sz="2900" b="1" dirty="0" err="1">
                <a:solidFill>
                  <a:srgbClr val="002060"/>
                </a:solidFill>
              </a:rPr>
              <a:t>PhysioDirect</a:t>
            </a:r>
            <a:r>
              <a:rPr lang="en-GB" sz="2900" b="1" dirty="0">
                <a:solidFill>
                  <a:srgbClr val="002060"/>
                </a:solidFill>
              </a:rPr>
              <a:t> trial: A pragmatic RCT of '</a:t>
            </a:r>
            <a:r>
              <a:rPr lang="en-GB" sz="2900" b="1" dirty="0" err="1">
                <a:solidFill>
                  <a:srgbClr val="002060"/>
                </a:solidFill>
              </a:rPr>
              <a:t>PhysioDirect</a:t>
            </a:r>
            <a:r>
              <a:rPr lang="en-GB" sz="2900" b="1" dirty="0">
                <a:solidFill>
                  <a:srgbClr val="002060"/>
                </a:solidFill>
              </a:rPr>
              <a:t>' telephone assessment and advice services versus usual care for musculoskeletal </a:t>
            </a:r>
            <a:r>
              <a:rPr lang="en-GB" sz="2900" b="1" dirty="0" smtClean="0">
                <a:solidFill>
                  <a:srgbClr val="002060"/>
                </a:solidFill>
              </a:rPr>
              <a:t>problems</a:t>
            </a:r>
            <a:endParaRPr lang="en-GB" sz="29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30238" y="2270125"/>
            <a:ext cx="7772400" cy="1143000"/>
          </a:xfrm>
        </p:spPr>
        <p:txBody>
          <a:bodyPr/>
          <a:lstStyle/>
          <a:p>
            <a:r>
              <a:rPr lang="en-GB" sz="6000" dirty="0" smtClean="0">
                <a:solidFill>
                  <a:srgbClr val="002060"/>
                </a:solidFill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38597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84496" y="260648"/>
            <a:ext cx="8229600" cy="941695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Flow of participants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311074"/>
              </p:ext>
            </p:extLst>
          </p:nvPr>
        </p:nvGraphicFramePr>
        <p:xfrm>
          <a:off x="323528" y="1202343"/>
          <a:ext cx="8640960" cy="5467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771800" y="2708920"/>
            <a:ext cx="6083040" cy="1656184"/>
            <a:chOff x="2771800" y="2708920"/>
            <a:chExt cx="6083040" cy="1656184"/>
          </a:xfrm>
        </p:grpSpPr>
        <p:sp>
          <p:nvSpPr>
            <p:cNvPr id="2" name="TextBox 1"/>
            <p:cNvSpPr txBox="1"/>
            <p:nvPr/>
          </p:nvSpPr>
          <p:spPr>
            <a:xfrm>
              <a:off x="6948264" y="2708920"/>
              <a:ext cx="1906576" cy="76944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200" b="1" dirty="0" smtClean="0">
                  <a:solidFill>
                    <a:srgbClr val="FF0000"/>
                  </a:solidFill>
                </a:rPr>
                <a:t>98% referred by GPs</a:t>
              </a:r>
              <a:endParaRPr lang="en-GB" sz="2200" b="1" dirty="0">
                <a:solidFill>
                  <a:srgbClr val="FF0000"/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2771800" y="2708920"/>
              <a:ext cx="3600400" cy="165618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6372200" y="3140968"/>
              <a:ext cx="576064" cy="1440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832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658072"/>
              </p:ext>
            </p:extLst>
          </p:nvPr>
        </p:nvGraphicFramePr>
        <p:xfrm>
          <a:off x="179512" y="116632"/>
          <a:ext cx="7416824" cy="5706503"/>
        </p:xfrm>
        <a:graphic>
          <a:graphicData uri="http://schemas.openxmlformats.org/drawingml/2006/table">
            <a:tbl>
              <a:tblPr/>
              <a:tblGrid>
                <a:gridCol w="2303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558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Patient Baseline Characteristics</a:t>
                      </a:r>
                      <a:endParaRPr lang="en-GB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FFFFFF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Randomised </a:t>
                      </a:r>
                      <a:r>
                        <a:rPr lang="en-GB" sz="14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Patients</a:t>
                      </a:r>
                      <a:endParaRPr lang="en-GB" sz="11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FFFFFF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n=2,249 (</a:t>
                      </a:r>
                      <a:r>
                        <a:rPr lang="en-GB" sz="14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100%)</a:t>
                      </a:r>
                      <a:endParaRPr lang="en-GB" sz="11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429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Usual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Care</a:t>
                      </a:r>
                      <a:endParaRPr lang="en-GB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n=743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(33%)</a:t>
                      </a:r>
                      <a:endParaRPr lang="en-GB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PhysioDirect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n=1,506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(67%)</a:t>
                      </a:r>
                      <a:endParaRPr lang="en-GB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Gender</a:t>
                      </a:r>
                      <a:endParaRPr lang="en-GB" sz="20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Female</a:t>
                      </a:r>
                      <a:endParaRPr lang="en-GB" sz="18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58.9</a:t>
                      </a:r>
                      <a:endParaRPr lang="en-GB" sz="20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59.5</a:t>
                      </a:r>
                      <a:endParaRPr lang="en-GB" sz="20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Age</a:t>
                      </a:r>
                      <a:endParaRPr lang="en-GB" sz="20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Years</a:t>
                      </a:r>
                      <a:endParaRPr lang="en-GB" sz="18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48.2</a:t>
                      </a:r>
                      <a:endParaRPr lang="en-GB" sz="20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48.3</a:t>
                      </a:r>
                      <a:endParaRPr lang="en-GB" sz="20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75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Referral </a:t>
                      </a:r>
                      <a:r>
                        <a:rPr lang="en-GB" sz="20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problem                                    </a:t>
                      </a:r>
                      <a:r>
                        <a:rPr lang="en-GB" sz="20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%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Cervical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12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12 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Thoracic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Lumbar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27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27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Upper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limb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23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23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L</a:t>
                      </a: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ower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limb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30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30 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Widespread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pain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Multiple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MSK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 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Other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MSK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</a:t>
                      </a:r>
                      <a:endParaRPr lang="en-GB" sz="1600" b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7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Preference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%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Usual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care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33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31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PhysioDirect</a:t>
                      </a:r>
                      <a:endParaRPr lang="en-GB" sz="16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35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36      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8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No </a:t>
                      </a:r>
                      <a:r>
                        <a:rPr lang="en-GB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preference</a:t>
                      </a:r>
                      <a:endParaRPr lang="en-GB" sz="16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32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34</a:t>
                      </a:r>
                      <a:endParaRPr lang="en-GB" sz="16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670" marR="4067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77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32618" y="119063"/>
            <a:ext cx="7772400" cy="717649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Primary outcome SF36 PCS</a:t>
            </a:r>
          </a:p>
        </p:txBody>
      </p:sp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385736" y="4224053"/>
            <a:ext cx="8069262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sz="1400" dirty="0"/>
          </a:p>
          <a:p>
            <a:pPr eaLnBrk="1" hangingPunct="1"/>
            <a:r>
              <a:rPr lang="en-GB" sz="1400" dirty="0"/>
              <a:t>*Regression analysis adjusted for PCS at baseline, gender, age, referral problem, PCT</a:t>
            </a:r>
          </a:p>
          <a:p>
            <a:pPr eaLnBrk="1" hangingPunct="1"/>
            <a:endParaRPr lang="en-GB" sz="1400" dirty="0"/>
          </a:p>
          <a:p>
            <a:pPr eaLnBrk="1" hangingPunct="1"/>
            <a:r>
              <a:rPr lang="en-GB" sz="1600" dirty="0"/>
              <a:t>Robust to sensitivity analyses taking account of baseline imbalance, missing data, clustering by PCT and practice</a:t>
            </a: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267467" y="3645660"/>
            <a:ext cx="830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600" dirty="0"/>
              <a:t>Value are means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493357"/>
              </p:ext>
            </p:extLst>
          </p:nvPr>
        </p:nvGraphicFramePr>
        <p:xfrm>
          <a:off x="215807" y="1016850"/>
          <a:ext cx="8606021" cy="2412999"/>
        </p:xfrm>
        <a:graphic>
          <a:graphicData uri="http://schemas.openxmlformats.org/drawingml/2006/table">
            <a:tbl>
              <a:tblPr firstRow="1" firstCol="1" lastRow="1" lastCol="1"/>
              <a:tblGrid>
                <a:gridCol w="126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1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57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5775"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Usual </a:t>
                      </a:r>
                      <a:r>
                        <a:rPr lang="en-GB" sz="20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Care </a:t>
                      </a:r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n=743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PhysioDirect n=1506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Adjusted difference in means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95% CI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p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Baseline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37.72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36.81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weeks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41.81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41.57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0.42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-0.42, 1.12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53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6 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months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44.18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43.5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-0.80, 0.79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75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936104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Economic analysis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0" y="1213502"/>
            <a:ext cx="9144000" cy="5412268"/>
          </a:xfrm>
        </p:spPr>
        <p:txBody>
          <a:bodyPr/>
          <a:lstStyle/>
          <a:p>
            <a:r>
              <a:rPr lang="en-GB" dirty="0" smtClean="0"/>
              <a:t>Mean cost of physiotherapy</a:t>
            </a:r>
          </a:p>
          <a:p>
            <a:pPr lvl="1">
              <a:spcBef>
                <a:spcPts val="1800"/>
              </a:spcBef>
            </a:pPr>
            <a:r>
              <a:rPr lang="en-GB" sz="2400" dirty="0" smtClean="0"/>
              <a:t>£4.28 (-£1.12 to £9.69) greater in </a:t>
            </a:r>
            <a:r>
              <a:rPr lang="en-GB" sz="2400" dirty="0" err="1" smtClean="0"/>
              <a:t>PhysioDirect</a:t>
            </a:r>
            <a:r>
              <a:rPr lang="en-GB" sz="2400" dirty="0" smtClean="0"/>
              <a:t> than usual care</a:t>
            </a:r>
          </a:p>
          <a:p>
            <a:pPr lvl="1">
              <a:spcBef>
                <a:spcPts val="1800"/>
              </a:spcBef>
            </a:pPr>
            <a:r>
              <a:rPr lang="en-GB" sz="2400" dirty="0" smtClean="0"/>
              <a:t>Phone consultations only slightly shorter (29mins phone versus 34mins face to face)</a:t>
            </a:r>
          </a:p>
          <a:p>
            <a:pPr lvl="1">
              <a:spcBef>
                <a:spcPts val="1800"/>
              </a:spcBef>
            </a:pPr>
            <a:r>
              <a:rPr lang="en-GB" sz="2400" dirty="0" smtClean="0"/>
              <a:t>Cost per hour of phone consultation time was higher because of non-contact time and physiotherapists were on higher bandings</a:t>
            </a:r>
          </a:p>
          <a:p>
            <a:pPr>
              <a:spcBef>
                <a:spcPts val="3000"/>
              </a:spcBef>
            </a:pPr>
            <a:r>
              <a:rPr lang="en-GB" dirty="0" smtClean="0"/>
              <a:t>Mean total NHS costs</a:t>
            </a:r>
          </a:p>
          <a:p>
            <a:pPr lvl="1"/>
            <a:r>
              <a:rPr lang="en-GB" sz="2400" dirty="0" smtClean="0"/>
              <a:t>£7.24 greater in </a:t>
            </a:r>
            <a:r>
              <a:rPr lang="en-GB" sz="2400" dirty="0" err="1" smtClean="0"/>
              <a:t>PhysioDirect</a:t>
            </a:r>
            <a:r>
              <a:rPr lang="en-GB" sz="2400" dirty="0" smtClean="0"/>
              <a:t> than usual care</a:t>
            </a:r>
          </a:p>
          <a:p>
            <a:pPr marL="457200" lvl="1" indent="0">
              <a:buNone/>
            </a:pPr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076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Economic analysis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0" y="1755586"/>
            <a:ext cx="9144000" cy="4997450"/>
          </a:xfrm>
        </p:spPr>
        <p:txBody>
          <a:bodyPr/>
          <a:lstStyle/>
          <a:p>
            <a:r>
              <a:rPr lang="en-GB" dirty="0" smtClean="0"/>
              <a:t>QALYs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Higher in the </a:t>
            </a:r>
            <a:r>
              <a:rPr lang="en-GB" sz="2400" dirty="0" err="1" smtClean="0"/>
              <a:t>PhysioDirect</a:t>
            </a:r>
            <a:r>
              <a:rPr lang="en-GB" sz="2400" dirty="0" smtClean="0"/>
              <a:t> group by 0.009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Equates to about 3.3 extra days of full health over a year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Small extra cost of caring for patients in </a:t>
            </a:r>
            <a:r>
              <a:rPr lang="en-GB" sz="2400" dirty="0" err="1" smtClean="0"/>
              <a:t>PhysioDirect</a:t>
            </a:r>
            <a:r>
              <a:rPr lang="en-GB" sz="2400" dirty="0" smtClean="0"/>
              <a:t> arm compensated by the extra QALY gain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Incremental cost per QALY gained was £2889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8960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87225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z="2400" b="1" dirty="0" smtClean="0"/>
              <a:t>Patient </a:t>
            </a:r>
            <a:r>
              <a:rPr lang="en-GB" sz="2400" b="1" dirty="0" smtClean="0"/>
              <a:t>satisfaction: </a:t>
            </a:r>
            <a:r>
              <a:rPr lang="en-GB" sz="2400" dirty="0" smtClean="0"/>
              <a:t>Overall </a:t>
            </a:r>
            <a:r>
              <a:rPr lang="en-GB" sz="2400" dirty="0" smtClean="0"/>
              <a:t>satisfaction very slightly higher for Usual Care (0.19 points on a 6 point scale)</a:t>
            </a:r>
            <a:endParaRPr lang="en-GB" sz="2400" dirty="0"/>
          </a:p>
          <a:p>
            <a:pPr>
              <a:spcBef>
                <a:spcPts val="600"/>
              </a:spcBef>
            </a:pPr>
            <a:r>
              <a:rPr lang="en-GB" sz="2400" b="1" dirty="0" smtClean="0"/>
              <a:t>Waiting </a:t>
            </a:r>
            <a:r>
              <a:rPr lang="en-GB" sz="2400" b="1" dirty="0" smtClean="0"/>
              <a:t>times: </a:t>
            </a:r>
            <a:r>
              <a:rPr lang="en-GB" sz="2400" dirty="0" smtClean="0"/>
              <a:t>7 days to first assessment </a:t>
            </a:r>
            <a:r>
              <a:rPr lang="en-GB" sz="2400" dirty="0" smtClean="0"/>
              <a:t>for </a:t>
            </a:r>
            <a:r>
              <a:rPr lang="en-GB" sz="2400" dirty="0" err="1" smtClean="0"/>
              <a:t>PhysioDirect</a:t>
            </a:r>
            <a:r>
              <a:rPr lang="en-GB" sz="2400" dirty="0" smtClean="0"/>
              <a:t> </a:t>
            </a:r>
            <a:r>
              <a:rPr lang="en-GB" sz="2400" dirty="0" smtClean="0"/>
              <a:t>vs </a:t>
            </a:r>
            <a:r>
              <a:rPr lang="en-GB" sz="2400" dirty="0" smtClean="0"/>
              <a:t>34 for Usual Care</a:t>
            </a:r>
          </a:p>
          <a:p>
            <a:pPr>
              <a:spcBef>
                <a:spcPts val="600"/>
              </a:spcBef>
            </a:pPr>
            <a:r>
              <a:rPr lang="en-GB" sz="2400" b="1" dirty="0" smtClean="0"/>
              <a:t>Number </a:t>
            </a:r>
            <a:r>
              <a:rPr lang="en-GB" sz="2400" b="1" dirty="0"/>
              <a:t>of </a:t>
            </a:r>
            <a:r>
              <a:rPr lang="en-GB" sz="2400" b="1" dirty="0" smtClean="0"/>
              <a:t>consultations: </a:t>
            </a:r>
            <a:r>
              <a:rPr lang="en-GB" sz="2400" dirty="0" smtClean="0"/>
              <a:t>2.87 </a:t>
            </a:r>
            <a:r>
              <a:rPr lang="en-GB" sz="2400" dirty="0"/>
              <a:t>in </a:t>
            </a:r>
            <a:r>
              <a:rPr lang="en-GB" sz="2400" dirty="0" err="1"/>
              <a:t>PhysioDirect</a:t>
            </a:r>
            <a:r>
              <a:rPr lang="en-GB" sz="2400" dirty="0"/>
              <a:t> </a:t>
            </a:r>
            <a:r>
              <a:rPr lang="en-GB" sz="2400" dirty="0" smtClean="0"/>
              <a:t>vs 3.25 </a:t>
            </a:r>
            <a:r>
              <a:rPr lang="en-GB" sz="2400" dirty="0"/>
              <a:t>in Usual Care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Patients managed by telephone alone = 47%</a:t>
            </a:r>
          </a:p>
          <a:p>
            <a:pPr>
              <a:spcBef>
                <a:spcPts val="600"/>
              </a:spcBef>
            </a:pPr>
            <a:r>
              <a:rPr lang="en-GB" sz="2400" dirty="0">
                <a:cs typeface="Calibri" pitchFamily="34" charset="0"/>
              </a:rPr>
              <a:t>DNA rate (of all face to face appointments booked):</a:t>
            </a:r>
          </a:p>
          <a:p>
            <a:pPr lvl="1">
              <a:spcBef>
                <a:spcPts val="600"/>
              </a:spcBef>
            </a:pPr>
            <a:r>
              <a:rPr lang="en-GB" sz="2400" dirty="0" err="1">
                <a:cs typeface="Calibri" pitchFamily="34" charset="0"/>
              </a:rPr>
              <a:t>PhysioDirect</a:t>
            </a:r>
            <a:r>
              <a:rPr lang="en-GB" sz="2400" dirty="0">
                <a:cs typeface="Calibri" pitchFamily="34" charset="0"/>
              </a:rPr>
              <a:t> 	10%</a:t>
            </a:r>
          </a:p>
          <a:p>
            <a:pPr lvl="1">
              <a:spcBef>
                <a:spcPts val="600"/>
              </a:spcBef>
            </a:pPr>
            <a:r>
              <a:rPr lang="en-GB" sz="2400" dirty="0">
                <a:cs typeface="Calibri" pitchFamily="34" charset="0"/>
              </a:rPr>
              <a:t>Usual care 	11</a:t>
            </a:r>
            <a:r>
              <a:rPr lang="en-GB" sz="2400" dirty="0" smtClean="0">
                <a:cs typeface="Calibri" pitchFamily="34" charset="0"/>
              </a:rPr>
              <a:t>%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No adverse events identified</a:t>
            </a:r>
          </a:p>
          <a:p>
            <a:pPr>
              <a:spcBef>
                <a:spcPts val="600"/>
              </a:spcBef>
            </a:pP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764275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Other </a:t>
            </a:r>
            <a:r>
              <a:rPr lang="en-GB" dirty="0" smtClean="0">
                <a:solidFill>
                  <a:srgbClr val="002060"/>
                </a:solidFill>
              </a:rPr>
              <a:t>outcomes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5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56" y="116632"/>
            <a:ext cx="7416824" cy="1143000"/>
          </a:xfrm>
        </p:spPr>
        <p:txBody>
          <a:bodyPr/>
          <a:lstStyle/>
          <a:p>
            <a:r>
              <a:rPr lang="en-GB" sz="4000" dirty="0" smtClean="0">
                <a:solidFill>
                  <a:srgbClr val="002060"/>
                </a:solidFill>
              </a:rPr>
              <a:t>Qualitative research – ‘headlines’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1"/>
          </a:xfrm>
        </p:spPr>
        <p:txBody>
          <a:bodyPr/>
          <a:lstStyle/>
          <a:p>
            <a:pPr marL="0" indent="0">
              <a:spcAft>
                <a:spcPts val="3000"/>
              </a:spcAft>
              <a:buNone/>
            </a:pPr>
            <a:r>
              <a:rPr lang="en-GB" dirty="0" smtClean="0"/>
              <a:t>Patients</a:t>
            </a:r>
          </a:p>
          <a:p>
            <a:r>
              <a:rPr lang="en-GB" sz="2800" dirty="0" smtClean="0"/>
              <a:t>Patients described the </a:t>
            </a:r>
            <a:r>
              <a:rPr lang="en-GB" sz="2800" dirty="0" err="1"/>
              <a:t>PhysioDirect</a:t>
            </a:r>
            <a:r>
              <a:rPr lang="en-GB" sz="2800" dirty="0"/>
              <a:t> </a:t>
            </a:r>
            <a:r>
              <a:rPr lang="en-GB" sz="2800" dirty="0" err="1"/>
              <a:t>telecare</a:t>
            </a:r>
            <a:r>
              <a:rPr lang="en-GB" sz="2800" dirty="0"/>
              <a:t> service </a:t>
            </a:r>
            <a:r>
              <a:rPr lang="en-GB" sz="2800" dirty="0" smtClean="0"/>
              <a:t>as quick</a:t>
            </a:r>
            <a:r>
              <a:rPr lang="en-GB" sz="2800" dirty="0"/>
              <a:t>, efficient, convenient and preferable to the long waits for physiotherapy face-to-face </a:t>
            </a:r>
            <a:r>
              <a:rPr lang="en-GB" sz="2800" dirty="0" smtClean="0"/>
              <a:t>care</a:t>
            </a:r>
          </a:p>
          <a:p>
            <a:pPr marL="0" indent="0">
              <a:buNone/>
            </a:pPr>
            <a:r>
              <a:rPr lang="en-GB" sz="2800" dirty="0" smtClean="0"/>
              <a:t>But</a:t>
            </a:r>
          </a:p>
          <a:p>
            <a:r>
              <a:rPr lang="en-GB" sz="2800" dirty="0" smtClean="0"/>
              <a:t>Some found it impersonal and difficult to communicate the complexities of pain by telephone</a:t>
            </a:r>
          </a:p>
          <a:p>
            <a:endParaRPr lang="en-GB" sz="2800" dirty="0"/>
          </a:p>
          <a:p>
            <a:r>
              <a:rPr lang="en-GB" sz="2800" dirty="0" smtClean="0"/>
              <a:t>Evidence of trade-offs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514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540060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 smtClean="0"/>
              <a:t>Physiotherapists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Need to adapt the way of working using visualisation and enhanced communication skills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Generalised rather than individualised treatment</a:t>
            </a:r>
          </a:p>
          <a:p>
            <a:pPr>
              <a:spcBef>
                <a:spcPts val="1800"/>
              </a:spcBef>
            </a:pPr>
            <a:r>
              <a:rPr lang="en-GB" sz="2800" dirty="0"/>
              <a:t>E</a:t>
            </a:r>
            <a:r>
              <a:rPr lang="en-GB" sz="2800" dirty="0" smtClean="0"/>
              <a:t>ffective </a:t>
            </a:r>
            <a:r>
              <a:rPr lang="en-GB" sz="2800" dirty="0"/>
              <a:t>at providing </a:t>
            </a:r>
            <a:r>
              <a:rPr lang="en-GB" sz="2800" dirty="0" smtClean="0"/>
              <a:t>self-management</a:t>
            </a:r>
          </a:p>
          <a:p>
            <a:pPr>
              <a:spcBef>
                <a:spcPts val="1800"/>
              </a:spcBef>
            </a:pPr>
            <a:r>
              <a:rPr lang="en-GB" sz="2800" dirty="0"/>
              <a:t>Impact on the physiotherapist </a:t>
            </a:r>
            <a:r>
              <a:rPr lang="en-GB" sz="2800" dirty="0" smtClean="0"/>
              <a:t>- </a:t>
            </a:r>
            <a:r>
              <a:rPr lang="en-GB" sz="2800" dirty="0"/>
              <a:t>patient </a:t>
            </a:r>
            <a:r>
              <a:rPr lang="en-GB" sz="2800" dirty="0" smtClean="0"/>
              <a:t>relationship</a:t>
            </a:r>
          </a:p>
          <a:p>
            <a:pPr>
              <a:spcBef>
                <a:spcPts val="1800"/>
              </a:spcBef>
            </a:pPr>
            <a:r>
              <a:rPr lang="en-GB" sz="2800" dirty="0"/>
              <a:t>I</a:t>
            </a:r>
            <a:r>
              <a:rPr lang="en-GB" sz="2800" dirty="0" smtClean="0"/>
              <a:t>mpairs </a:t>
            </a:r>
            <a:r>
              <a:rPr lang="en-GB" sz="2800" dirty="0"/>
              <a:t>continuity of </a:t>
            </a:r>
            <a:r>
              <a:rPr lang="en-GB" sz="2800" dirty="0" smtClean="0"/>
              <a:t>care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Professional identity and skills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43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540060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General practitioners</a:t>
            </a:r>
          </a:p>
          <a:p>
            <a:pPr>
              <a:spcBef>
                <a:spcPts val="1800"/>
              </a:spcBef>
            </a:pPr>
            <a:r>
              <a:rPr lang="en-GB" sz="2800" dirty="0"/>
              <a:t>General ambivalence about </a:t>
            </a:r>
            <a:r>
              <a:rPr lang="en-GB" sz="2800" dirty="0" err="1" smtClean="0"/>
              <a:t>PhysioDirect</a:t>
            </a:r>
            <a:endParaRPr lang="en-GB" sz="2800" dirty="0" smtClean="0"/>
          </a:p>
          <a:p>
            <a:pPr>
              <a:spcBef>
                <a:spcPts val="1800"/>
              </a:spcBef>
            </a:pPr>
            <a:r>
              <a:rPr lang="en-GB" sz="2800" dirty="0"/>
              <a:t>Perception of physiotherapy as a face-to-face </a:t>
            </a:r>
            <a:r>
              <a:rPr lang="en-GB" sz="2800" dirty="0" smtClean="0"/>
              <a:t>service</a:t>
            </a:r>
            <a:endParaRPr lang="en-GB" sz="2800" dirty="0"/>
          </a:p>
          <a:p>
            <a:pPr marL="0" indent="0">
              <a:spcBef>
                <a:spcPts val="3600"/>
              </a:spcBef>
              <a:buNone/>
            </a:pPr>
            <a:r>
              <a:rPr lang="en-GB" dirty="0" smtClean="0"/>
              <a:t>Commissioning perspective</a:t>
            </a:r>
          </a:p>
          <a:p>
            <a:pPr>
              <a:spcBef>
                <a:spcPts val="1800"/>
              </a:spcBef>
            </a:pPr>
            <a:r>
              <a:rPr lang="en-GB" sz="2800" dirty="0"/>
              <a:t>Importance of waiting time as a quality </a:t>
            </a:r>
            <a:r>
              <a:rPr lang="en-GB" sz="2800" dirty="0" smtClean="0"/>
              <a:t>indicator</a:t>
            </a:r>
          </a:p>
          <a:p>
            <a:pPr>
              <a:spcBef>
                <a:spcPts val="1800"/>
              </a:spcBef>
            </a:pPr>
            <a:r>
              <a:rPr lang="en-GB" sz="2800" dirty="0"/>
              <a:t>Relative </a:t>
            </a:r>
            <a:r>
              <a:rPr lang="en-GB" sz="2800" dirty="0" smtClean="0"/>
              <a:t>priority given to physiotherapy services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Assumption that </a:t>
            </a:r>
            <a:r>
              <a:rPr lang="en-GB" sz="2800" dirty="0" err="1" smtClean="0"/>
              <a:t>PhysioDirect</a:t>
            </a:r>
            <a:r>
              <a:rPr lang="en-GB" sz="2800" dirty="0" smtClean="0"/>
              <a:t> would be cheaper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475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7"/>
          <p:cNvSpPr>
            <a:spLocks noGrp="1"/>
          </p:cNvSpPr>
          <p:nvPr>
            <p:ph idx="1"/>
          </p:nvPr>
        </p:nvSpPr>
        <p:spPr>
          <a:xfrm>
            <a:off x="251520" y="375969"/>
            <a:ext cx="8663414" cy="542017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 smtClean="0"/>
              <a:t>The MRC </a:t>
            </a:r>
            <a:r>
              <a:rPr lang="en-GB" dirty="0" err="1" smtClean="0"/>
              <a:t>PhysioDirect</a:t>
            </a:r>
            <a:r>
              <a:rPr lang="en-GB" dirty="0" smtClean="0"/>
              <a:t> Trial was a collaboration between</a:t>
            </a:r>
          </a:p>
          <a:p>
            <a:pPr eaLnBrk="1" hangingPunct="1">
              <a:spcBef>
                <a:spcPts val="2400"/>
              </a:spcBef>
            </a:pPr>
            <a:r>
              <a:rPr lang="en-GB" dirty="0" smtClean="0"/>
              <a:t>University of Bristol</a:t>
            </a: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GB" sz="2000" dirty="0" smtClean="0"/>
              <a:t>and</a:t>
            </a:r>
          </a:p>
          <a:p>
            <a:pPr eaLnBrk="1" hangingPunct="1">
              <a:spcBef>
                <a:spcPts val="1200"/>
              </a:spcBef>
            </a:pPr>
            <a:r>
              <a:rPr lang="en-GB" dirty="0" err="1" smtClean="0"/>
              <a:t>Keele</a:t>
            </a:r>
            <a:r>
              <a:rPr lang="en-GB" dirty="0" smtClean="0"/>
              <a:t> University</a:t>
            </a:r>
          </a:p>
          <a:p>
            <a:pPr eaLnBrk="1" hangingPunct="1">
              <a:spcBef>
                <a:spcPts val="4800"/>
              </a:spcBef>
            </a:pPr>
            <a:r>
              <a:rPr lang="en-GB" dirty="0" smtClean="0"/>
              <a:t>NHS physiotherapy </a:t>
            </a:r>
            <a:r>
              <a:rPr lang="en-GB" dirty="0" smtClean="0"/>
              <a:t>departments in Bristol</a:t>
            </a:r>
            <a:r>
              <a:rPr lang="en-GB" dirty="0" smtClean="0"/>
              <a:t>, Somerset, Stoke-on-Trent, Central and East </a:t>
            </a:r>
            <a:r>
              <a:rPr lang="en-GB" dirty="0" smtClean="0"/>
              <a:t>Cheshire</a:t>
            </a:r>
          </a:p>
          <a:p>
            <a:r>
              <a:rPr lang="en-GB" dirty="0" smtClean="0"/>
              <a:t>Recruited July-December 2009</a:t>
            </a:r>
            <a:endParaRPr lang="en-GB" dirty="0" smtClean="0"/>
          </a:p>
        </p:txBody>
      </p:sp>
      <p:pic>
        <p:nvPicPr>
          <p:cNvPr id="4100" name="Picture 5" descr="City panora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495711"/>
            <a:ext cx="4032448" cy="92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34097"/>
            <a:ext cx="1800200" cy="64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P:\ADMIN MASTER DOCS\Logos\Keele logos\Keele_Logo_single_rg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59024"/>
            <a:ext cx="4032448" cy="65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13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Conclusions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9562" y="1252137"/>
            <a:ext cx="8524875" cy="4535487"/>
          </a:xfrm>
        </p:spPr>
        <p:txBody>
          <a:bodyPr/>
          <a:lstStyle/>
          <a:p>
            <a:r>
              <a:rPr lang="en-GB" sz="2800" dirty="0" smtClean="0"/>
              <a:t>With respect to patient outcomes at 6 weeks and 6 months, </a:t>
            </a:r>
            <a:r>
              <a:rPr lang="en-GB" sz="2800" dirty="0" err="1" smtClean="0"/>
              <a:t>PhysioDirect</a:t>
            </a:r>
            <a:r>
              <a:rPr lang="en-GB" sz="2800" dirty="0" smtClean="0"/>
              <a:t> is equivalent to usual care</a:t>
            </a:r>
          </a:p>
          <a:p>
            <a:r>
              <a:rPr lang="en-GB" sz="2800" dirty="0" err="1" smtClean="0"/>
              <a:t>PhysioDirect</a:t>
            </a:r>
            <a:endParaRPr lang="en-GB" sz="2800" dirty="0" smtClean="0"/>
          </a:p>
          <a:p>
            <a:pPr lvl="1"/>
            <a:r>
              <a:rPr lang="en-GB" sz="2400" dirty="0" smtClean="0"/>
              <a:t>Reduces the number of consultations</a:t>
            </a:r>
          </a:p>
          <a:p>
            <a:pPr lvl="1"/>
            <a:r>
              <a:rPr lang="en-GB" sz="2400" dirty="0" smtClean="0"/>
              <a:t>Provides faster access to advice</a:t>
            </a:r>
          </a:p>
          <a:p>
            <a:pPr lvl="1"/>
            <a:r>
              <a:rPr lang="en-GB" sz="2400" dirty="0" smtClean="0"/>
              <a:t>Is safe (there were NO adverse events)</a:t>
            </a:r>
          </a:p>
          <a:p>
            <a:pPr lvl="1"/>
            <a:r>
              <a:rPr lang="en-GB" sz="2400" dirty="0" smtClean="0"/>
              <a:t>Broadly acceptable, but patients are not more satisfied with ‘improved’ access</a:t>
            </a:r>
          </a:p>
          <a:p>
            <a:pPr lvl="1"/>
            <a:r>
              <a:rPr lang="en-GB" sz="2400" dirty="0" smtClean="0"/>
              <a:t>Is slightly more costly than usual care but QALY gain makes it cost-effective</a:t>
            </a: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80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Conclusions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9563" y="1916832"/>
            <a:ext cx="8524875" cy="4302993"/>
          </a:xfrm>
        </p:spPr>
        <p:txBody>
          <a:bodyPr/>
          <a:lstStyle/>
          <a:p>
            <a:r>
              <a:rPr lang="en-GB" dirty="0" smtClean="0"/>
              <a:t>Safe and equivalent service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Provides patient choice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Combined with self-referral the benefits of initial telephone assessment and advice may be greater</a:t>
            </a:r>
          </a:p>
          <a:p>
            <a:pPr>
              <a:buFontTx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226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946484"/>
          </a:xfrm>
        </p:spPr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45" y="1279141"/>
            <a:ext cx="8678779" cy="541736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sz="2400" b="1" dirty="0"/>
              <a:t>This research </a:t>
            </a:r>
            <a:r>
              <a:rPr lang="en-GB" sz="2400" b="1" dirty="0" smtClean="0"/>
              <a:t>was </a:t>
            </a:r>
            <a:r>
              <a:rPr lang="en-GB" sz="2400" b="1" dirty="0"/>
              <a:t>funded by the MRC and managed by the NIHR on behalf of the MRC-NIHR partnership. </a:t>
            </a:r>
            <a:r>
              <a:rPr lang="en-GB" sz="2400" i="1" dirty="0"/>
              <a:t>The views expressed in this presentation are those of the authors and not necessarily those of the MRC, NHS, NIHR or the Department of Health. </a:t>
            </a:r>
            <a:endParaRPr lang="en-GB" sz="2400" i="1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Supported by the Arthritis Research UK Primary Care Centre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/>
              <a:t>     now        </a:t>
            </a:r>
            <a:endParaRPr lang="en-GB" sz="2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717032"/>
            <a:ext cx="1880616" cy="17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en-GB" sz="2400" b="1" dirty="0">
                <a:solidFill>
                  <a:srgbClr val="002060"/>
                </a:solidFill>
              </a:rPr>
              <a:t>Publications </a:t>
            </a:r>
            <a:endParaRPr lang="en-GB" sz="2400" b="1" dirty="0" smtClean="0"/>
          </a:p>
          <a:p>
            <a:pPr marL="0" lvl="0" indent="0">
              <a:spcBef>
                <a:spcPts val="600"/>
              </a:spcBef>
              <a:buNone/>
            </a:pPr>
            <a:r>
              <a:rPr lang="en-GB" sz="1800" b="1" dirty="0" smtClean="0"/>
              <a:t>Protocol</a:t>
            </a:r>
            <a:endParaRPr lang="en-GB" sz="1800" b="1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en-GB" sz="1800" dirty="0" smtClean="0"/>
              <a:t>Salisbury </a:t>
            </a:r>
            <a:r>
              <a:rPr lang="en-GB" sz="1800" dirty="0"/>
              <a:t>C, Foster NE, Bishop A et al. '</a:t>
            </a:r>
            <a:r>
              <a:rPr lang="en-GB" sz="1800" dirty="0" err="1"/>
              <a:t>PhysioDirect</a:t>
            </a:r>
            <a:r>
              <a:rPr lang="en-GB" sz="1800" dirty="0"/>
              <a:t>' telephone assessment and advice services for physiotherapy: protocol for a pragmatic randomised controlled trial. BMC </a:t>
            </a:r>
            <a:r>
              <a:rPr lang="en-GB" sz="1800" i="1" dirty="0"/>
              <a:t>Health </a:t>
            </a:r>
            <a:r>
              <a:rPr lang="en-GB" sz="1800" i="1" dirty="0" err="1"/>
              <a:t>Serv</a:t>
            </a:r>
            <a:r>
              <a:rPr lang="en-GB" sz="1800" i="1" dirty="0"/>
              <a:t> Res </a:t>
            </a:r>
            <a:r>
              <a:rPr lang="en-GB" sz="1800" dirty="0" smtClean="0"/>
              <a:t>2009;9:136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GB" sz="1800" b="1" dirty="0" smtClean="0"/>
              <a:t>Main results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/>
              <a:t>Salisbury C, Montgomery AA, </a:t>
            </a:r>
            <a:r>
              <a:rPr lang="en-GB" sz="1800" dirty="0" err="1"/>
              <a:t>Hollinghurst</a:t>
            </a:r>
            <a:r>
              <a:rPr lang="en-GB" sz="1800" dirty="0"/>
              <a:t> S, Hopper C, Bishop A, </a:t>
            </a:r>
            <a:r>
              <a:rPr lang="en-GB" sz="1800" dirty="0" err="1"/>
              <a:t>Franchini</a:t>
            </a:r>
            <a:r>
              <a:rPr lang="en-GB" sz="1800" dirty="0"/>
              <a:t> A, </a:t>
            </a:r>
            <a:r>
              <a:rPr lang="en-GB" sz="1800" dirty="0" err="1"/>
              <a:t>Kaur</a:t>
            </a:r>
            <a:r>
              <a:rPr lang="en-GB" sz="1800" dirty="0"/>
              <a:t> S, Coast J, Hall J, Grove S, Foster NE.  Effectiveness of </a:t>
            </a:r>
            <a:r>
              <a:rPr lang="en-GB" sz="1800" dirty="0" err="1"/>
              <a:t>PhysioDirect</a:t>
            </a:r>
            <a:r>
              <a:rPr lang="en-GB" sz="1800" dirty="0"/>
              <a:t> telephone assessment and advice services for patients with musculoskeletal problems: pragmatic randomised controlled trial. </a:t>
            </a:r>
            <a:r>
              <a:rPr lang="en-GB" sz="1800" i="1" dirty="0"/>
              <a:t>BMJ</a:t>
            </a:r>
            <a:r>
              <a:rPr lang="en-GB" sz="1800" dirty="0"/>
              <a:t> 2013 Jan 29:346:f43. </a:t>
            </a:r>
            <a:r>
              <a:rPr lang="en-GB" sz="1800" dirty="0" err="1"/>
              <a:t>doi</a:t>
            </a:r>
            <a:r>
              <a:rPr lang="en-GB" sz="1800" dirty="0"/>
              <a:t>: </a:t>
            </a:r>
            <a:r>
              <a:rPr lang="en-GB" sz="1800" dirty="0" smtClean="0"/>
              <a:t>10.1136/bmj.f43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1800" b="1" dirty="0" smtClean="0"/>
              <a:t>HTA report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/>
              <a:t>C Salisbury, NE Foster, C Hopper, A Bishop, S </a:t>
            </a:r>
            <a:r>
              <a:rPr lang="en-GB" sz="1800" dirty="0" err="1"/>
              <a:t>Hollinghurst</a:t>
            </a:r>
            <a:r>
              <a:rPr lang="en-GB" sz="1800" dirty="0"/>
              <a:t> </a:t>
            </a:r>
            <a:r>
              <a:rPr lang="en-GB" sz="1800" i="1" dirty="0"/>
              <a:t>et al</a:t>
            </a:r>
            <a:r>
              <a:rPr lang="en-GB" sz="1800" dirty="0"/>
              <a:t>. Pragmatic cluster randomised trial of </a:t>
            </a:r>
            <a:r>
              <a:rPr lang="en-GB" sz="1800" dirty="0" err="1"/>
              <a:t>PhysioDirect</a:t>
            </a:r>
            <a:r>
              <a:rPr lang="en-GB" sz="1800" dirty="0"/>
              <a:t> telephone assessment and advice services for physiotherapy. </a:t>
            </a:r>
            <a:r>
              <a:rPr lang="en-GB" sz="1800" i="1" dirty="0"/>
              <a:t>Health </a:t>
            </a:r>
            <a:r>
              <a:rPr lang="en-GB" sz="1800" i="1" dirty="0" err="1"/>
              <a:t>Technol</a:t>
            </a:r>
            <a:r>
              <a:rPr lang="en-GB" sz="1800" i="1" dirty="0"/>
              <a:t> Assess </a:t>
            </a:r>
            <a:r>
              <a:rPr lang="en-GB" sz="1800" dirty="0"/>
              <a:t>2013;17(2</a:t>
            </a:r>
            <a:r>
              <a:rPr lang="en-GB" sz="1800" dirty="0" smtClean="0"/>
              <a:t>)</a:t>
            </a:r>
            <a:endParaRPr lang="en-GB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en-GB" sz="1800" b="1" dirty="0" smtClean="0"/>
              <a:t>Training and support for physiotherapists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1800" dirty="0" smtClean="0"/>
              <a:t>Bishop A, </a:t>
            </a:r>
            <a:r>
              <a:rPr lang="en-GB" sz="1800" dirty="0" err="1" smtClean="0"/>
              <a:t>Gamlin</a:t>
            </a:r>
            <a:r>
              <a:rPr lang="en-GB" sz="1800" dirty="0" smtClean="0"/>
              <a:t> J, Hall J, Hopper C, Foster NE. </a:t>
            </a:r>
            <a:r>
              <a:rPr lang="en-GB" sz="1800" dirty="0" err="1" smtClean="0"/>
              <a:t>PhysioDirect</a:t>
            </a:r>
            <a:r>
              <a:rPr lang="en-GB" sz="1800" dirty="0"/>
              <a:t>: Supporting physiotherapists to deliver </a:t>
            </a:r>
            <a:r>
              <a:rPr lang="en-GB" sz="1800" dirty="0" smtClean="0"/>
              <a:t>telephone assessment </a:t>
            </a:r>
            <a:r>
              <a:rPr lang="en-GB" sz="1800" dirty="0"/>
              <a:t>and advice services within the context of a randomised </a:t>
            </a:r>
            <a:r>
              <a:rPr lang="en-GB" sz="1800" dirty="0" smtClean="0"/>
              <a:t>trial. </a:t>
            </a:r>
            <a:r>
              <a:rPr lang="en-GB" sz="1800" i="1" dirty="0" smtClean="0"/>
              <a:t>Physiotherapy </a:t>
            </a:r>
            <a:r>
              <a:rPr lang="en-GB" sz="1800" dirty="0" smtClean="0"/>
              <a:t>2013 99 </a:t>
            </a:r>
            <a:r>
              <a:rPr lang="en-GB" sz="1800" dirty="0"/>
              <a:t>(2013) </a:t>
            </a:r>
            <a:r>
              <a:rPr lang="en-GB" sz="1800" dirty="0" smtClean="0"/>
              <a:t>113–118</a:t>
            </a:r>
            <a:endParaRPr lang="en-GB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en-GB" sz="1800" b="1" dirty="0" smtClean="0"/>
              <a:t>Health</a:t>
            </a:r>
            <a:r>
              <a:rPr lang="en-GB" sz="1800" b="1" dirty="0" smtClean="0"/>
              <a:t> economics</a:t>
            </a:r>
          </a:p>
          <a:p>
            <a:pPr marL="0" indent="0">
              <a:buNone/>
            </a:pPr>
            <a:r>
              <a:rPr lang="en-GB" sz="1800" dirty="0" err="1"/>
              <a:t>Hollinghurst</a:t>
            </a:r>
            <a:r>
              <a:rPr lang="en-GB" sz="1800" dirty="0"/>
              <a:t> S</a:t>
            </a:r>
            <a:r>
              <a:rPr lang="en-GB" sz="1800" dirty="0" smtClean="0"/>
              <a:t>, Coast </a:t>
            </a:r>
            <a:r>
              <a:rPr lang="en-GB" sz="1800" dirty="0"/>
              <a:t>J, Busby J, et al</a:t>
            </a:r>
            <a:r>
              <a:rPr lang="en-GB" sz="1800" dirty="0" smtClean="0"/>
              <a:t>. A </a:t>
            </a:r>
            <a:r>
              <a:rPr lang="en-GB" sz="1800" dirty="0"/>
              <a:t>pragmatic </a:t>
            </a:r>
            <a:r>
              <a:rPr lang="en-GB" sz="1800" dirty="0" smtClean="0"/>
              <a:t>randomised controlled </a:t>
            </a:r>
            <a:r>
              <a:rPr lang="en-GB" sz="1800" dirty="0"/>
              <a:t>trial </a:t>
            </a:r>
            <a:r>
              <a:rPr lang="en-GB" sz="1800" dirty="0" smtClean="0"/>
              <a:t>of ‘</a:t>
            </a:r>
            <a:r>
              <a:rPr lang="en-GB" sz="1800" dirty="0" err="1"/>
              <a:t>PhysioDirect</a:t>
            </a:r>
            <a:r>
              <a:rPr lang="en-GB" sz="1800" dirty="0"/>
              <a:t>’ </a:t>
            </a:r>
            <a:r>
              <a:rPr lang="en-GB" sz="1800" dirty="0" smtClean="0"/>
              <a:t>telephone assessment </a:t>
            </a:r>
            <a:r>
              <a:rPr lang="en-GB" sz="1800" dirty="0"/>
              <a:t>and </a:t>
            </a:r>
            <a:r>
              <a:rPr lang="en-GB" sz="1800" dirty="0" smtClean="0"/>
              <a:t>advice services </a:t>
            </a:r>
            <a:r>
              <a:rPr lang="en-GB" sz="1800" dirty="0"/>
              <a:t>for </a:t>
            </a:r>
            <a:r>
              <a:rPr lang="en-GB" sz="1800" dirty="0" smtClean="0"/>
              <a:t>patients with musculoskeletal problems</a:t>
            </a:r>
            <a:r>
              <a:rPr lang="en-GB" sz="1800" dirty="0"/>
              <a:t>: </a:t>
            </a:r>
            <a:r>
              <a:rPr lang="en-GB" sz="1800" dirty="0" smtClean="0"/>
              <a:t>economic evaluation</a:t>
            </a:r>
            <a:r>
              <a:rPr lang="en-GB" sz="1800" dirty="0"/>
              <a:t>. BMJ </a:t>
            </a:r>
            <a:r>
              <a:rPr lang="en-GB" sz="1800" dirty="0" smtClean="0"/>
              <a:t>Open 2013;3:e003406. doi:10.1136/bmjopen-2013-003406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207964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1"/>
            <a:ext cx="7772400" cy="1008111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2060"/>
                </a:solidFill>
              </a:rPr>
              <a:t>Background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4" y="1196753"/>
            <a:ext cx="8575998" cy="5082922"/>
          </a:xfrm>
        </p:spPr>
        <p:txBody>
          <a:bodyPr/>
          <a:lstStyle/>
          <a:p>
            <a:pPr eaLnBrk="1" hangingPunct="1"/>
            <a:r>
              <a:rPr lang="en-GB" sz="2800" dirty="0" smtClean="0"/>
              <a:t>Healthcare </a:t>
            </a:r>
            <a:r>
              <a:rPr lang="en-GB" sz="2800" dirty="0" smtClean="0"/>
              <a:t>systems challenge of meeting demand within limited resources</a:t>
            </a:r>
          </a:p>
          <a:p>
            <a:pPr eaLnBrk="1" hangingPunct="1"/>
            <a:r>
              <a:rPr lang="en-GB" sz="2800" dirty="0" smtClean="0"/>
              <a:t>Burden of musculoskeletal conditions</a:t>
            </a:r>
            <a:endParaRPr lang="en-GB" sz="2800" dirty="0" smtClean="0"/>
          </a:p>
          <a:p>
            <a:pPr>
              <a:spcBef>
                <a:spcPts val="2400"/>
              </a:spcBef>
            </a:pPr>
            <a:r>
              <a:rPr lang="en-GB" sz="2800" dirty="0" smtClean="0"/>
              <a:t>Telephone </a:t>
            </a:r>
            <a:r>
              <a:rPr lang="en-GB" sz="2800" dirty="0"/>
              <a:t>based approaches </a:t>
            </a:r>
            <a:r>
              <a:rPr lang="en-GB" sz="2800" dirty="0" smtClean="0"/>
              <a:t>had </a:t>
            </a:r>
            <a:r>
              <a:rPr lang="en-GB" sz="2800" dirty="0"/>
              <a:t>been introduced to assess and advise patients with a wide range of problems in primary care, although have rarely been rigorously </a:t>
            </a:r>
            <a:r>
              <a:rPr lang="en-GB" sz="2800" dirty="0" smtClean="0"/>
              <a:t>evaluated</a:t>
            </a:r>
          </a:p>
          <a:p>
            <a:pPr>
              <a:spcBef>
                <a:spcPts val="2400"/>
              </a:spcBef>
            </a:pPr>
            <a:r>
              <a:rPr lang="en-GB" sz="2800" dirty="0"/>
              <a:t>Telephone based approaches may be particularly appropriate for musculoskeletal conditions </a:t>
            </a:r>
          </a:p>
          <a:p>
            <a:pPr>
              <a:spcBef>
                <a:spcPts val="2400"/>
              </a:spcBef>
            </a:pPr>
            <a:endParaRPr lang="en-GB" sz="2800" dirty="0"/>
          </a:p>
          <a:p>
            <a:pPr eaLnBrk="1" hangingPunct="1">
              <a:spcBef>
                <a:spcPts val="2400"/>
              </a:spcBef>
            </a:pPr>
            <a:endParaRPr lang="en-GB" sz="2900" dirty="0" smtClean="0"/>
          </a:p>
        </p:txBody>
      </p:sp>
    </p:spTree>
    <p:extLst>
      <p:ext uri="{BB962C8B-B14F-4D97-AF65-F5344CB8AC3E}">
        <p14:creationId xmlns:p14="http://schemas.microsoft.com/office/powerpoint/2010/main" val="3969776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1486" y="1196752"/>
            <a:ext cx="8457429" cy="499881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GB" dirty="0" smtClean="0"/>
              <a:t>Pragmatic individually randomised controlled </a:t>
            </a:r>
            <a:r>
              <a:rPr lang="en-GB" dirty="0" smtClean="0"/>
              <a:t>trial, incorporating </a:t>
            </a:r>
            <a:r>
              <a:rPr lang="en-GB" dirty="0" smtClean="0"/>
              <a:t>economic analysis and </a:t>
            </a:r>
            <a:r>
              <a:rPr lang="en-GB" dirty="0"/>
              <a:t>a </a:t>
            </a:r>
            <a:r>
              <a:rPr lang="en-GB" dirty="0" smtClean="0"/>
              <a:t>nested </a:t>
            </a:r>
            <a:r>
              <a:rPr lang="en-GB" dirty="0"/>
              <a:t>qualitative interview </a:t>
            </a:r>
            <a:endParaRPr lang="en-GB" dirty="0" smtClean="0"/>
          </a:p>
          <a:p>
            <a:pPr>
              <a:spcBef>
                <a:spcPts val="1800"/>
              </a:spcBef>
            </a:pPr>
            <a:r>
              <a:rPr lang="en-GB" dirty="0" smtClean="0"/>
              <a:t>Comparing </a:t>
            </a:r>
            <a:r>
              <a:rPr lang="en-GB" dirty="0" err="1" smtClean="0"/>
              <a:t>PhysioDirect</a:t>
            </a:r>
            <a:r>
              <a:rPr lang="en-GB" dirty="0" smtClean="0"/>
              <a:t> </a:t>
            </a:r>
            <a:r>
              <a:rPr lang="en-GB" dirty="0" smtClean="0"/>
              <a:t>approach and </a:t>
            </a:r>
            <a:r>
              <a:rPr lang="en-GB" dirty="0" smtClean="0"/>
              <a:t>Usual Care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Designed to assess equivalence between the 2 arms in the primary clinical outcome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4001" y="188640"/>
            <a:ext cx="7772400" cy="828032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Design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9307" y="1412776"/>
            <a:ext cx="8198893" cy="4979058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GB" dirty="0" smtClean="0"/>
              <a:t>Conducted in 4 typical community physiotherapy services</a:t>
            </a:r>
          </a:p>
          <a:p>
            <a:pPr>
              <a:spcBef>
                <a:spcPts val="3600"/>
              </a:spcBef>
            </a:pPr>
            <a:r>
              <a:rPr lang="en-GB" dirty="0" smtClean="0"/>
              <a:t>Included patients from 94 general practices</a:t>
            </a:r>
          </a:p>
          <a:p>
            <a:pPr>
              <a:spcBef>
                <a:spcPts val="3600"/>
              </a:spcBef>
            </a:pPr>
            <a:r>
              <a:rPr lang="en-GB" dirty="0" smtClean="0"/>
              <a:t>Covering a range of geographical areas and population demographics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936104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Setting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2060"/>
                </a:solidFill>
              </a:rPr>
              <a:t>Patients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458200" cy="450892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Inclusion criteria</a:t>
            </a:r>
          </a:p>
          <a:p>
            <a:pPr marL="728663" lvl="2" indent="-336550" eaLnBrk="1" hangingPunct="1">
              <a:lnSpc>
                <a:spcPct val="90000"/>
              </a:lnSpc>
            </a:pPr>
            <a:r>
              <a:rPr lang="en-GB" dirty="0"/>
              <a:t>Adults referred to physiotherapy from GP or self referred with musculoskeletal </a:t>
            </a:r>
            <a:r>
              <a:rPr lang="en-GB" dirty="0" smtClean="0"/>
              <a:t>disorders</a:t>
            </a:r>
          </a:p>
          <a:p>
            <a:pPr marL="392113" lvl="2" indent="0" eaLnBrk="1" hangingPunct="1">
              <a:lnSpc>
                <a:spcPct val="90000"/>
              </a:lnSpc>
              <a:buNone/>
            </a:pPr>
            <a:endParaRPr lang="en-GB" dirty="0"/>
          </a:p>
          <a:p>
            <a:pPr eaLnBrk="1" hangingPunct="1">
              <a:lnSpc>
                <a:spcPct val="90000"/>
              </a:lnSpc>
              <a:spcBef>
                <a:spcPts val="3600"/>
              </a:spcBef>
            </a:pPr>
            <a:r>
              <a:rPr lang="en-GB" dirty="0" smtClean="0"/>
              <a:t>Exclusion criteria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GB" sz="2400" dirty="0" smtClean="0"/>
              <a:t>Very urgent cases; unable to speak English; consultant referrals; needing domiciliary physiotherapy; unable to contact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GB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lvl="2" eaLnBrk="1" hangingPunct="1">
              <a:lnSpc>
                <a:spcPct val="90000"/>
              </a:lnSpc>
            </a:pPr>
            <a:endParaRPr lang="en-GB" dirty="0" smtClean="0"/>
          </a:p>
          <a:p>
            <a:pPr lvl="2" eaLnBrk="1" hangingPunct="1">
              <a:lnSpc>
                <a:spcPct val="90000"/>
              </a:lnSpc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886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5317" y="16042"/>
            <a:ext cx="7448266" cy="1215650"/>
          </a:xfrm>
        </p:spPr>
        <p:txBody>
          <a:bodyPr/>
          <a:lstStyle/>
          <a:p>
            <a:r>
              <a:rPr lang="en-GB" dirty="0" err="1" smtClean="0">
                <a:solidFill>
                  <a:srgbClr val="002060"/>
                </a:solidFill>
              </a:rPr>
              <a:t>PhysioDirect</a:t>
            </a:r>
            <a:r>
              <a:rPr lang="en-GB" dirty="0" smtClean="0">
                <a:solidFill>
                  <a:srgbClr val="002060"/>
                </a:solidFill>
              </a:rPr>
              <a:t> trial</a:t>
            </a:r>
          </a:p>
        </p:txBody>
      </p: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4548188" y="2600325"/>
            <a:ext cx="109061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6546850" y="2527300"/>
            <a:ext cx="1190625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611938" y="4237038"/>
            <a:ext cx="11906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Rectangle 30"/>
          <p:cNvSpPr>
            <a:spLocks noChangeArrowheads="1"/>
          </p:cNvSpPr>
          <p:nvPr/>
        </p:nvSpPr>
        <p:spPr bwMode="auto">
          <a:xfrm>
            <a:off x="5011738" y="1468438"/>
            <a:ext cx="1549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4" name="Rectangle 32"/>
          <p:cNvSpPr>
            <a:spLocks noChangeArrowheads="1"/>
          </p:cNvSpPr>
          <p:nvPr/>
        </p:nvSpPr>
        <p:spPr bwMode="auto">
          <a:xfrm>
            <a:off x="5426075" y="1252538"/>
            <a:ext cx="14097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AutoShape 13"/>
          <p:cNvSpPr>
            <a:spLocks noChangeArrowheads="1"/>
          </p:cNvSpPr>
          <p:nvPr/>
        </p:nvSpPr>
        <p:spPr bwMode="auto">
          <a:xfrm>
            <a:off x="2222500" y="4945063"/>
            <a:ext cx="4533900" cy="546100"/>
          </a:xfrm>
          <a:prstGeom prst="flowChartAlternateProcess">
            <a:avLst/>
          </a:prstGeom>
          <a:solidFill>
            <a:srgbClr val="CCEC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000"/>
              <a:t>Follow-up at 6 weeks and 6 months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08862" y="1798717"/>
            <a:ext cx="8935138" cy="2978656"/>
            <a:chOff x="208862" y="2529175"/>
            <a:chExt cx="8935138" cy="2978656"/>
          </a:xfrm>
        </p:grpSpPr>
        <p:grpSp>
          <p:nvGrpSpPr>
            <p:cNvPr id="13315" name="Group 3"/>
            <p:cNvGrpSpPr>
              <a:grpSpLocks/>
            </p:cNvGrpSpPr>
            <p:nvPr/>
          </p:nvGrpSpPr>
          <p:grpSpPr bwMode="auto">
            <a:xfrm>
              <a:off x="3708400" y="2746375"/>
              <a:ext cx="781050" cy="847725"/>
              <a:chOff x="2072" y="1550"/>
              <a:chExt cx="492" cy="534"/>
            </a:xfrm>
          </p:grpSpPr>
          <p:sp>
            <p:nvSpPr>
              <p:cNvPr id="13347" name="Line 4"/>
              <p:cNvSpPr>
                <a:spLocks noChangeShapeType="1"/>
              </p:cNvSpPr>
              <p:nvPr/>
            </p:nvSpPr>
            <p:spPr bwMode="auto">
              <a:xfrm flipV="1">
                <a:off x="2072" y="1603"/>
                <a:ext cx="443" cy="48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" name="Freeform 5"/>
              <p:cNvSpPr>
                <a:spLocks/>
              </p:cNvSpPr>
              <p:nvPr/>
            </p:nvSpPr>
            <p:spPr bwMode="auto">
              <a:xfrm>
                <a:off x="2492" y="1550"/>
                <a:ext cx="72" cy="89"/>
              </a:xfrm>
              <a:custGeom>
                <a:avLst/>
                <a:gdLst>
                  <a:gd name="T0" fmla="*/ 43 w 72"/>
                  <a:gd name="T1" fmla="*/ 89 h 89"/>
                  <a:gd name="T2" fmla="*/ 72 w 72"/>
                  <a:gd name="T3" fmla="*/ 0 h 89"/>
                  <a:gd name="T4" fmla="*/ 0 w 72"/>
                  <a:gd name="T5" fmla="*/ 23 h 89"/>
                  <a:gd name="T6" fmla="*/ 43 w 72"/>
                  <a:gd name="T7" fmla="*/ 89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"/>
                  <a:gd name="T13" fmla="*/ 0 h 89"/>
                  <a:gd name="T14" fmla="*/ 72 w 72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" h="89">
                    <a:moveTo>
                      <a:pt x="43" y="89"/>
                    </a:moveTo>
                    <a:lnTo>
                      <a:pt x="72" y="0"/>
                    </a:lnTo>
                    <a:lnTo>
                      <a:pt x="0" y="23"/>
                    </a:lnTo>
                    <a:lnTo>
                      <a:pt x="43" y="8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316" name="Group 6"/>
            <p:cNvGrpSpPr>
              <a:grpSpLocks/>
            </p:cNvGrpSpPr>
            <p:nvPr/>
          </p:nvGrpSpPr>
          <p:grpSpPr bwMode="auto">
            <a:xfrm>
              <a:off x="3709988" y="3595688"/>
              <a:ext cx="781050" cy="784225"/>
              <a:chOff x="2073" y="2085"/>
              <a:chExt cx="492" cy="494"/>
            </a:xfrm>
          </p:grpSpPr>
          <p:sp>
            <p:nvSpPr>
              <p:cNvPr id="13345" name="Line 7"/>
              <p:cNvSpPr>
                <a:spLocks noChangeShapeType="1"/>
              </p:cNvSpPr>
              <p:nvPr/>
            </p:nvSpPr>
            <p:spPr bwMode="auto">
              <a:xfrm>
                <a:off x="2073" y="2085"/>
                <a:ext cx="441" cy="4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" name="Freeform 8"/>
              <p:cNvSpPr>
                <a:spLocks/>
              </p:cNvSpPr>
              <p:nvPr/>
            </p:nvSpPr>
            <p:spPr bwMode="auto">
              <a:xfrm>
                <a:off x="2491" y="2492"/>
                <a:ext cx="74" cy="87"/>
              </a:xfrm>
              <a:custGeom>
                <a:avLst/>
                <a:gdLst>
                  <a:gd name="T0" fmla="*/ 0 w 74"/>
                  <a:gd name="T1" fmla="*/ 68 h 87"/>
                  <a:gd name="T2" fmla="*/ 74 w 74"/>
                  <a:gd name="T3" fmla="*/ 87 h 87"/>
                  <a:gd name="T4" fmla="*/ 41 w 74"/>
                  <a:gd name="T5" fmla="*/ 0 h 87"/>
                  <a:gd name="T6" fmla="*/ 0 w 74"/>
                  <a:gd name="T7" fmla="*/ 68 h 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87"/>
                  <a:gd name="T14" fmla="*/ 74 w 74"/>
                  <a:gd name="T15" fmla="*/ 87 h 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87">
                    <a:moveTo>
                      <a:pt x="0" y="68"/>
                    </a:moveTo>
                    <a:lnTo>
                      <a:pt x="74" y="87"/>
                    </a:lnTo>
                    <a:lnTo>
                      <a:pt x="41" y="0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18" name="Rectangle 10"/>
            <p:cNvSpPr>
              <a:spLocks noChangeArrowheads="1"/>
            </p:cNvSpPr>
            <p:nvPr/>
          </p:nvSpPr>
          <p:spPr bwMode="auto">
            <a:xfrm>
              <a:off x="4554538" y="4276725"/>
              <a:ext cx="4513262" cy="123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GB" sz="2800" dirty="0">
                  <a:solidFill>
                    <a:srgbClr val="C00000"/>
                  </a:solidFill>
                </a:rPr>
                <a:t>Usual </a:t>
              </a:r>
              <a:r>
                <a:rPr lang="en-GB" sz="2800" dirty="0" smtClean="0">
                  <a:solidFill>
                    <a:srgbClr val="C00000"/>
                  </a:solidFill>
                </a:rPr>
                <a:t>care: </a:t>
              </a:r>
              <a:r>
                <a:rPr lang="en-GB" sz="2400" dirty="0" smtClean="0"/>
                <a:t>Wait </a:t>
              </a:r>
              <a:r>
                <a:rPr lang="en-GB" sz="2400" dirty="0"/>
                <a:t>for </a:t>
              </a:r>
              <a:r>
                <a:rPr lang="en-GB" sz="2400" dirty="0" smtClean="0"/>
                <a:t>appointment for </a:t>
              </a:r>
              <a:r>
                <a:rPr lang="en-GB" sz="2400" dirty="0" smtClean="0"/>
                <a:t>face-</a:t>
              </a:r>
              <a:r>
                <a:rPr lang="en-GB" sz="2400" dirty="0" smtClean="0"/>
                <a:t>to-face </a:t>
              </a:r>
              <a:r>
                <a:rPr lang="en-GB" sz="2400" dirty="0"/>
                <a:t>care</a:t>
              </a:r>
            </a:p>
            <a:p>
              <a:endParaRPr lang="en-GB" sz="2800" dirty="0">
                <a:solidFill>
                  <a:schemeClr val="accent2"/>
                </a:solidFill>
              </a:endParaRPr>
            </a:p>
          </p:txBody>
        </p:sp>
        <p:grpSp>
          <p:nvGrpSpPr>
            <p:cNvPr id="13321" name="Group 13"/>
            <p:cNvGrpSpPr>
              <a:grpSpLocks/>
            </p:cNvGrpSpPr>
            <p:nvPr/>
          </p:nvGrpSpPr>
          <p:grpSpPr bwMode="auto">
            <a:xfrm>
              <a:off x="3287713" y="3286125"/>
              <a:ext cx="730250" cy="703263"/>
              <a:chOff x="1807" y="1890"/>
              <a:chExt cx="460" cy="443"/>
            </a:xfrm>
          </p:grpSpPr>
          <p:grpSp>
            <p:nvGrpSpPr>
              <p:cNvPr id="13329" name="Group 14"/>
              <p:cNvGrpSpPr>
                <a:grpSpLocks/>
              </p:cNvGrpSpPr>
              <p:nvPr/>
            </p:nvGrpSpPr>
            <p:grpSpPr bwMode="auto">
              <a:xfrm>
                <a:off x="1807" y="1940"/>
                <a:ext cx="186" cy="393"/>
                <a:chOff x="1807" y="1940"/>
                <a:chExt cx="186" cy="393"/>
              </a:xfrm>
            </p:grpSpPr>
            <p:sp>
              <p:nvSpPr>
                <p:cNvPr id="13343" name="Freeform 15"/>
                <p:cNvSpPr>
                  <a:spLocks/>
                </p:cNvSpPr>
                <p:nvPr/>
              </p:nvSpPr>
              <p:spPr bwMode="auto">
                <a:xfrm>
                  <a:off x="1807" y="1940"/>
                  <a:ext cx="186" cy="393"/>
                </a:xfrm>
                <a:custGeom>
                  <a:avLst/>
                  <a:gdLst>
                    <a:gd name="T0" fmla="*/ 0 w 186"/>
                    <a:gd name="T1" fmla="*/ 0 h 393"/>
                    <a:gd name="T2" fmla="*/ 185 w 186"/>
                    <a:gd name="T3" fmla="*/ 110 h 393"/>
                    <a:gd name="T4" fmla="*/ 186 w 186"/>
                    <a:gd name="T5" fmla="*/ 393 h 393"/>
                    <a:gd name="T6" fmla="*/ 0 w 186"/>
                    <a:gd name="T7" fmla="*/ 259 h 393"/>
                    <a:gd name="T8" fmla="*/ 0 w 186"/>
                    <a:gd name="T9" fmla="*/ 0 h 3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6"/>
                    <a:gd name="T16" fmla="*/ 0 h 393"/>
                    <a:gd name="T17" fmla="*/ 186 w 186"/>
                    <a:gd name="T18" fmla="*/ 393 h 3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6" h="393">
                      <a:moveTo>
                        <a:pt x="0" y="0"/>
                      </a:moveTo>
                      <a:lnTo>
                        <a:pt x="185" y="110"/>
                      </a:lnTo>
                      <a:lnTo>
                        <a:pt x="186" y="393"/>
                      </a:lnTo>
                      <a:lnTo>
                        <a:pt x="0" y="25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44" name="Freeform 16"/>
                <p:cNvSpPr>
                  <a:spLocks/>
                </p:cNvSpPr>
                <p:nvPr/>
              </p:nvSpPr>
              <p:spPr bwMode="auto">
                <a:xfrm>
                  <a:off x="1807" y="1940"/>
                  <a:ext cx="186" cy="393"/>
                </a:xfrm>
                <a:custGeom>
                  <a:avLst/>
                  <a:gdLst>
                    <a:gd name="T0" fmla="*/ 0 w 186"/>
                    <a:gd name="T1" fmla="*/ 0 h 393"/>
                    <a:gd name="T2" fmla="*/ 185 w 186"/>
                    <a:gd name="T3" fmla="*/ 110 h 393"/>
                    <a:gd name="T4" fmla="*/ 186 w 186"/>
                    <a:gd name="T5" fmla="*/ 393 h 393"/>
                    <a:gd name="T6" fmla="*/ 0 w 186"/>
                    <a:gd name="T7" fmla="*/ 259 h 393"/>
                    <a:gd name="T8" fmla="*/ 0 w 186"/>
                    <a:gd name="T9" fmla="*/ 0 h 3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6"/>
                    <a:gd name="T16" fmla="*/ 0 h 393"/>
                    <a:gd name="T17" fmla="*/ 186 w 186"/>
                    <a:gd name="T18" fmla="*/ 393 h 3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6" h="393">
                      <a:moveTo>
                        <a:pt x="0" y="0"/>
                      </a:moveTo>
                      <a:lnTo>
                        <a:pt x="185" y="110"/>
                      </a:lnTo>
                      <a:lnTo>
                        <a:pt x="186" y="393"/>
                      </a:lnTo>
                      <a:lnTo>
                        <a:pt x="0" y="25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rgbClr val="E0E0E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330" name="Freeform 17"/>
              <p:cNvSpPr>
                <a:spLocks/>
              </p:cNvSpPr>
              <p:nvPr/>
            </p:nvSpPr>
            <p:spPr bwMode="auto">
              <a:xfrm>
                <a:off x="1993" y="1988"/>
                <a:ext cx="273" cy="341"/>
              </a:xfrm>
              <a:custGeom>
                <a:avLst/>
                <a:gdLst>
                  <a:gd name="T0" fmla="*/ 0 w 273"/>
                  <a:gd name="T1" fmla="*/ 60 h 341"/>
                  <a:gd name="T2" fmla="*/ 0 w 273"/>
                  <a:gd name="T3" fmla="*/ 341 h 341"/>
                  <a:gd name="T4" fmla="*/ 273 w 273"/>
                  <a:gd name="T5" fmla="*/ 274 h 341"/>
                  <a:gd name="T6" fmla="*/ 273 w 273"/>
                  <a:gd name="T7" fmla="*/ 0 h 341"/>
                  <a:gd name="T8" fmla="*/ 0 w 273"/>
                  <a:gd name="T9" fmla="*/ 60 h 3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3"/>
                  <a:gd name="T16" fmla="*/ 0 h 341"/>
                  <a:gd name="T17" fmla="*/ 273 w 273"/>
                  <a:gd name="T18" fmla="*/ 341 h 3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3" h="341">
                    <a:moveTo>
                      <a:pt x="0" y="60"/>
                    </a:moveTo>
                    <a:lnTo>
                      <a:pt x="0" y="341"/>
                    </a:lnTo>
                    <a:lnTo>
                      <a:pt x="273" y="274"/>
                    </a:lnTo>
                    <a:lnTo>
                      <a:pt x="273" y="0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" name="Freeform 18"/>
              <p:cNvSpPr>
                <a:spLocks/>
              </p:cNvSpPr>
              <p:nvPr/>
            </p:nvSpPr>
            <p:spPr bwMode="auto">
              <a:xfrm>
                <a:off x="1809" y="1890"/>
                <a:ext cx="458" cy="156"/>
              </a:xfrm>
              <a:custGeom>
                <a:avLst/>
                <a:gdLst>
                  <a:gd name="T0" fmla="*/ 0 w 458"/>
                  <a:gd name="T1" fmla="*/ 48 h 156"/>
                  <a:gd name="T2" fmla="*/ 253 w 458"/>
                  <a:gd name="T3" fmla="*/ 0 h 156"/>
                  <a:gd name="T4" fmla="*/ 458 w 458"/>
                  <a:gd name="T5" fmla="*/ 97 h 156"/>
                  <a:gd name="T6" fmla="*/ 184 w 458"/>
                  <a:gd name="T7" fmla="*/ 156 h 156"/>
                  <a:gd name="T8" fmla="*/ 0 w 458"/>
                  <a:gd name="T9" fmla="*/ 48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8"/>
                  <a:gd name="T16" fmla="*/ 0 h 156"/>
                  <a:gd name="T17" fmla="*/ 458 w 458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8" h="156">
                    <a:moveTo>
                      <a:pt x="0" y="48"/>
                    </a:moveTo>
                    <a:lnTo>
                      <a:pt x="253" y="0"/>
                    </a:lnTo>
                    <a:lnTo>
                      <a:pt x="458" y="97"/>
                    </a:lnTo>
                    <a:lnTo>
                      <a:pt x="184" y="15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3332" name="Group 19"/>
              <p:cNvGrpSpPr>
                <a:grpSpLocks/>
              </p:cNvGrpSpPr>
              <p:nvPr/>
            </p:nvGrpSpPr>
            <p:grpSpPr bwMode="auto">
              <a:xfrm>
                <a:off x="1877" y="1908"/>
                <a:ext cx="375" cy="391"/>
                <a:chOff x="1877" y="1908"/>
                <a:chExt cx="375" cy="391"/>
              </a:xfrm>
            </p:grpSpPr>
            <p:sp>
              <p:nvSpPr>
                <p:cNvPr id="13333" name="Oval 20"/>
                <p:cNvSpPr>
                  <a:spLocks noChangeArrowheads="1"/>
                </p:cNvSpPr>
                <p:nvPr/>
              </p:nvSpPr>
              <p:spPr bwMode="auto">
                <a:xfrm>
                  <a:off x="1885" y="1936"/>
                  <a:ext cx="43" cy="3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34" name="Oval 21"/>
                <p:cNvSpPr>
                  <a:spLocks noChangeArrowheads="1"/>
                </p:cNvSpPr>
                <p:nvPr/>
              </p:nvSpPr>
              <p:spPr bwMode="auto">
                <a:xfrm>
                  <a:off x="2034" y="1908"/>
                  <a:ext cx="42" cy="32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35" name="Oval 22"/>
                <p:cNvSpPr>
                  <a:spLocks noChangeArrowheads="1"/>
                </p:cNvSpPr>
                <p:nvPr/>
              </p:nvSpPr>
              <p:spPr bwMode="auto">
                <a:xfrm>
                  <a:off x="1983" y="1993"/>
                  <a:ext cx="42" cy="3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36" name="Oval 23"/>
                <p:cNvSpPr>
                  <a:spLocks noChangeArrowheads="1"/>
                </p:cNvSpPr>
                <p:nvPr/>
              </p:nvSpPr>
              <p:spPr bwMode="auto">
                <a:xfrm>
                  <a:off x="2143" y="1964"/>
                  <a:ext cx="43" cy="32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37" name="Oval 24"/>
                <p:cNvSpPr>
                  <a:spLocks noChangeArrowheads="1"/>
                </p:cNvSpPr>
                <p:nvPr/>
              </p:nvSpPr>
              <p:spPr bwMode="auto">
                <a:xfrm>
                  <a:off x="2025" y="2070"/>
                  <a:ext cx="47" cy="45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38" name="Oval 25"/>
                <p:cNvSpPr>
                  <a:spLocks noChangeArrowheads="1"/>
                </p:cNvSpPr>
                <p:nvPr/>
              </p:nvSpPr>
              <p:spPr bwMode="auto">
                <a:xfrm>
                  <a:off x="2121" y="2133"/>
                  <a:ext cx="48" cy="4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39" name="Oval 26"/>
                <p:cNvSpPr>
                  <a:spLocks noChangeArrowheads="1"/>
                </p:cNvSpPr>
                <p:nvPr/>
              </p:nvSpPr>
              <p:spPr bwMode="auto">
                <a:xfrm>
                  <a:off x="2202" y="2205"/>
                  <a:ext cx="47" cy="45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40" name="Oval 27"/>
                <p:cNvSpPr>
                  <a:spLocks noChangeArrowheads="1"/>
                </p:cNvSpPr>
                <p:nvPr/>
              </p:nvSpPr>
              <p:spPr bwMode="auto">
                <a:xfrm>
                  <a:off x="2026" y="2253"/>
                  <a:ext cx="46" cy="4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41" name="Oval 28"/>
                <p:cNvSpPr>
                  <a:spLocks noChangeArrowheads="1"/>
                </p:cNvSpPr>
                <p:nvPr/>
              </p:nvSpPr>
              <p:spPr bwMode="auto">
                <a:xfrm>
                  <a:off x="2205" y="2019"/>
                  <a:ext cx="47" cy="45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42" name="Oval 29"/>
                <p:cNvSpPr>
                  <a:spLocks noChangeArrowheads="1"/>
                </p:cNvSpPr>
                <p:nvPr/>
              </p:nvSpPr>
              <p:spPr bwMode="auto">
                <a:xfrm>
                  <a:off x="1877" y="2104"/>
                  <a:ext cx="33" cy="4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13323" name="Rectangle 31"/>
            <p:cNvSpPr>
              <a:spLocks noChangeArrowheads="1"/>
            </p:cNvSpPr>
            <p:nvPr/>
          </p:nvSpPr>
          <p:spPr bwMode="auto">
            <a:xfrm>
              <a:off x="4554538" y="2529175"/>
              <a:ext cx="458946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GB" sz="2800" dirty="0" err="1">
                  <a:solidFill>
                    <a:srgbClr val="C00000"/>
                  </a:solidFill>
                </a:rPr>
                <a:t>PhysioDirect</a:t>
              </a:r>
              <a:r>
                <a:rPr lang="en-GB" sz="2800" dirty="0">
                  <a:solidFill>
                    <a:srgbClr val="C00000"/>
                  </a:solidFill>
                </a:rPr>
                <a:t> </a:t>
              </a:r>
              <a:endParaRPr lang="en-GB" sz="280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3326" name="Text Box 34"/>
            <p:cNvSpPr txBox="1">
              <a:spLocks noChangeArrowheads="1"/>
            </p:cNvSpPr>
            <p:nvPr/>
          </p:nvSpPr>
          <p:spPr bwMode="auto">
            <a:xfrm>
              <a:off x="208862" y="2908524"/>
              <a:ext cx="2548626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dirty="0">
                  <a:solidFill>
                    <a:srgbClr val="007550"/>
                  </a:solidFill>
                </a:rPr>
                <a:t>2256 </a:t>
              </a:r>
              <a:r>
                <a:rPr lang="en-GB" sz="2800" dirty="0" smtClean="0">
                  <a:solidFill>
                    <a:srgbClr val="007550"/>
                  </a:solidFill>
                </a:rPr>
                <a:t>patients </a:t>
              </a:r>
              <a:r>
                <a:rPr lang="en-GB" sz="2800" dirty="0">
                  <a:solidFill>
                    <a:srgbClr val="007550"/>
                  </a:solidFill>
                </a:rPr>
                <a:t>with </a:t>
              </a:r>
              <a:r>
                <a:rPr lang="en-GB" sz="2800" dirty="0" smtClean="0">
                  <a:solidFill>
                    <a:srgbClr val="007550"/>
                  </a:solidFill>
                </a:rPr>
                <a:t>MSK conditions</a:t>
              </a:r>
              <a:endParaRPr lang="en-GB" sz="2800" dirty="0">
                <a:solidFill>
                  <a:srgbClr val="007550"/>
                </a:solidFill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 flipH="1">
              <a:off x="2688609" y="3571875"/>
              <a:ext cx="5991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9381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400973"/>
            <a:ext cx="6044208" cy="867788"/>
          </a:xfrm>
        </p:spPr>
        <p:txBody>
          <a:bodyPr/>
          <a:lstStyle/>
          <a:p>
            <a:pPr eaLnBrk="1" hangingPunct="1"/>
            <a:r>
              <a:rPr lang="en-GB" dirty="0" err="1" smtClean="0">
                <a:solidFill>
                  <a:srgbClr val="002060"/>
                </a:solidFill>
              </a:rPr>
              <a:t>PhysioDirect</a:t>
            </a:r>
            <a:r>
              <a:rPr lang="en-GB" dirty="0" smtClean="0">
                <a:solidFill>
                  <a:srgbClr val="002060"/>
                </a:solidFill>
              </a:rPr>
              <a:t> i</a:t>
            </a:r>
            <a:r>
              <a:rPr lang="en-GB" dirty="0" smtClean="0">
                <a:solidFill>
                  <a:srgbClr val="002060"/>
                </a:solidFill>
              </a:rPr>
              <a:t>ntervention</a:t>
            </a:r>
            <a:endParaRPr lang="en-GB" dirty="0" smtClean="0">
              <a:solidFill>
                <a:srgbClr val="00206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46" y="1700808"/>
            <a:ext cx="8815672" cy="4596812"/>
          </a:xfrm>
        </p:spPr>
        <p:txBody>
          <a:bodyPr/>
          <a:lstStyle/>
          <a:p>
            <a:pPr marL="800100" lvl="1" indent="-342900" eaLnBrk="1" hangingPunct="1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en-GB" sz="2300" dirty="0" smtClean="0"/>
              <a:t>Participants allocated to </a:t>
            </a:r>
            <a:r>
              <a:rPr lang="en-GB" sz="2300" dirty="0" err="1" smtClean="0"/>
              <a:t>PhysioDirect</a:t>
            </a:r>
            <a:r>
              <a:rPr lang="en-GB" sz="2300" dirty="0" smtClean="0"/>
              <a:t> invited to telephone senior physiotherapist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en-GB" sz="2300" dirty="0" smtClean="0"/>
              <a:t>Assessment </a:t>
            </a:r>
            <a:r>
              <a:rPr lang="en-GB" sz="2300" dirty="0" smtClean="0"/>
              <a:t>of whether patient needs face-to-face treatment, and how urgently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en-GB" sz="2300" dirty="0" smtClean="0"/>
              <a:t>Provision of telephone </a:t>
            </a:r>
            <a:r>
              <a:rPr lang="en-GB" sz="2300" dirty="0" smtClean="0"/>
              <a:t>advice </a:t>
            </a:r>
            <a:r>
              <a:rPr lang="en-GB" sz="2300" dirty="0" smtClean="0"/>
              <a:t>and </a:t>
            </a:r>
            <a:r>
              <a:rPr lang="en-GB" sz="2300" dirty="0" smtClean="0"/>
              <a:t>written advice about self-management and </a:t>
            </a:r>
            <a:r>
              <a:rPr lang="en-GB" sz="2300" dirty="0" smtClean="0"/>
              <a:t>exercise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en-GB" sz="2300" dirty="0" smtClean="0"/>
              <a:t>Telephone follow-up generally offered</a:t>
            </a:r>
            <a:endParaRPr lang="en-GB" sz="2300" dirty="0" smtClean="0"/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en-GB" sz="2300" dirty="0" smtClean="0"/>
              <a:t>Those not improving advised to phone back, given face-to-face consultation or signposted </a:t>
            </a:r>
            <a:r>
              <a:rPr lang="en-GB" sz="2300" dirty="0" smtClean="0"/>
              <a:t>to other </a:t>
            </a:r>
            <a:r>
              <a:rPr lang="en-GB" sz="2300" dirty="0" smtClean="0"/>
              <a:t>services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r>
              <a:rPr lang="en-GB" sz="2300" dirty="0" smtClean="0"/>
              <a:t>Computerised assessment templates and training provided by physiotherapy team in Huntingdonshire</a:t>
            </a:r>
            <a:endParaRPr lang="en-GB" sz="2300" dirty="0" smtClean="0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8" y="260648"/>
            <a:ext cx="1807976" cy="128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794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92623" y="332656"/>
            <a:ext cx="7772400" cy="1004461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2060"/>
                </a:solidFill>
              </a:rPr>
              <a:t>Clinical Outcomes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307" y="1555845"/>
            <a:ext cx="8639033" cy="497686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Primary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2800" dirty="0" smtClean="0"/>
              <a:t>SF36 Physical Component Summary </a:t>
            </a:r>
          </a:p>
          <a:p>
            <a:pPr lvl="3">
              <a:lnSpc>
                <a:spcPct val="90000"/>
              </a:lnSpc>
            </a:pPr>
            <a:r>
              <a:rPr lang="en-GB" dirty="0" smtClean="0"/>
              <a:t>Generic measure of physical health status, applicable to wide range of musculoskeletal conditions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en-GB" dirty="0" smtClean="0"/>
              <a:t>Secondary</a:t>
            </a:r>
          </a:p>
          <a:p>
            <a:pPr lvl="2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GB" dirty="0" smtClean="0"/>
              <a:t>MYMOP 				Quality of life (EQ5D)</a:t>
            </a:r>
          </a:p>
          <a:p>
            <a:pPr lvl="2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GB" dirty="0" smtClean="0"/>
              <a:t>Waiting times				Time lost from work</a:t>
            </a:r>
          </a:p>
          <a:p>
            <a:pPr lvl="2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GB" dirty="0" smtClean="0"/>
              <a:t>Satisfaction 				DNA rates</a:t>
            </a:r>
          </a:p>
          <a:p>
            <a:pPr lvl="2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GB" dirty="0" smtClean="0"/>
              <a:t>Overall rating of improvement 	Costs</a:t>
            </a:r>
          </a:p>
          <a:p>
            <a:pPr lvl="2"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GB" sz="3200" dirty="0" smtClean="0"/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66071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1121</Words>
  <Application>Microsoft Office PowerPoint</Application>
  <PresentationFormat>On-screen Show (4:3)</PresentationFormat>
  <Paragraphs>252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Calibri</vt:lpstr>
      <vt:lpstr>Monotype Sorts</vt:lpstr>
      <vt:lpstr>Palatino Linotype</vt:lpstr>
      <vt:lpstr>Symbol</vt:lpstr>
      <vt:lpstr>Times New Roman</vt:lpstr>
      <vt:lpstr>Office Theme</vt:lpstr>
      <vt:lpstr>PowerPoint Presentation</vt:lpstr>
      <vt:lpstr>PowerPoint Presentation</vt:lpstr>
      <vt:lpstr>Background</vt:lpstr>
      <vt:lpstr>Design</vt:lpstr>
      <vt:lpstr>Setting</vt:lpstr>
      <vt:lpstr>Patients </vt:lpstr>
      <vt:lpstr>PhysioDirect trial</vt:lpstr>
      <vt:lpstr>PhysioDirect intervention</vt:lpstr>
      <vt:lpstr>Clinical Outcomes </vt:lpstr>
      <vt:lpstr>Results</vt:lpstr>
      <vt:lpstr>Flow of participants</vt:lpstr>
      <vt:lpstr>PowerPoint Presentation</vt:lpstr>
      <vt:lpstr>Primary outcome SF36 PCS</vt:lpstr>
      <vt:lpstr>Economic analysis</vt:lpstr>
      <vt:lpstr>Economic analysis</vt:lpstr>
      <vt:lpstr>Other outcomes</vt:lpstr>
      <vt:lpstr>Qualitative research – ‘headlines’</vt:lpstr>
      <vt:lpstr>PowerPoint Presentation</vt:lpstr>
      <vt:lpstr>PowerPoint Presentation</vt:lpstr>
      <vt:lpstr>Conclusions</vt:lpstr>
      <vt:lpstr>Conclusions</vt:lpstr>
      <vt:lpstr>Acknowledgements</vt:lpstr>
      <vt:lpstr>PowerPoint Presentation</vt:lpstr>
    </vt:vector>
  </TitlesOfParts>
  <Company>Primary Care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Mayson</dc:creator>
  <cp:lastModifiedBy>ABishop</cp:lastModifiedBy>
  <cp:revision>60</cp:revision>
  <cp:lastPrinted>2014-07-14T10:18:06Z</cp:lastPrinted>
  <dcterms:created xsi:type="dcterms:W3CDTF">2012-10-02T09:06:28Z</dcterms:created>
  <dcterms:modified xsi:type="dcterms:W3CDTF">2019-05-17T16:04:27Z</dcterms:modified>
</cp:coreProperties>
</file>