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5" r:id="rId2"/>
    <p:sldId id="390" r:id="rId3"/>
    <p:sldId id="382" r:id="rId4"/>
    <p:sldId id="389" r:id="rId5"/>
    <p:sldId id="384" r:id="rId6"/>
    <p:sldId id="386" r:id="rId7"/>
    <p:sldId id="388" r:id="rId8"/>
    <p:sldId id="397" r:id="rId9"/>
    <p:sldId id="396" r:id="rId10"/>
    <p:sldId id="392" r:id="rId11"/>
    <p:sldId id="374" r:id="rId12"/>
    <p:sldId id="375" r:id="rId13"/>
    <p:sldId id="394" r:id="rId14"/>
    <p:sldId id="371" r:id="rId15"/>
    <p:sldId id="393" r:id="rId16"/>
    <p:sldId id="398" r:id="rId17"/>
    <p:sldId id="352" r:id="rId18"/>
    <p:sldId id="341" r:id="rId19"/>
    <p:sldId id="377" r:id="rId20"/>
    <p:sldId id="33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Berns" initials="SB" lastIdx="1" clrIdx="0">
    <p:extLst>
      <p:ext uri="{19B8F6BF-5375-455C-9EA6-DF929625EA0E}">
        <p15:presenceInfo xmlns:p15="http://schemas.microsoft.com/office/powerpoint/2012/main" userId="Stephanie Ber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E87"/>
    <a:srgbClr val="C0074C"/>
    <a:srgbClr val="002472"/>
    <a:srgbClr val="0E4462"/>
    <a:srgbClr val="225472"/>
    <a:srgbClr val="FFD9DF"/>
    <a:srgbClr val="C8BBD7"/>
    <a:srgbClr val="8064A2"/>
    <a:srgbClr val="FCAAC9"/>
    <a:srgbClr val="96C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48295" autoAdjust="0"/>
  </p:normalViewPr>
  <p:slideViewPr>
    <p:cSldViewPr>
      <p:cViewPr varScale="1">
        <p:scale>
          <a:sx n="73" d="100"/>
          <a:sy n="73" d="100"/>
        </p:scale>
        <p:origin x="2844" y="6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29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909EA6-AEA1-7140-AA5F-32CA196A2390}" type="datetimeFigureOut">
              <a:rPr lang="en-US" smtClean="0"/>
              <a:pPr/>
              <a:t>3/22/2019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CBB88B-72CB-614C-BF01-A2EB16333E08}" type="slidenum">
              <a:rPr lang="en-US" smtClean="0"/>
              <a:pPr/>
              <a:t>‹#›</a:t>
            </a:fld>
            <a:endParaRPr lang="en-US" dirty="0"/>
          </a:p>
        </p:txBody>
      </p:sp>
    </p:spTree>
    <p:extLst>
      <p:ext uri="{BB962C8B-B14F-4D97-AF65-F5344CB8AC3E}">
        <p14:creationId xmlns:p14="http://schemas.microsoft.com/office/powerpoint/2010/main" val="1627039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2A487-C2FC-443C-B3DA-F88CA1EB2573}" type="datetimeFigureOut">
              <a:rPr lang="en-GB" smtClean="0"/>
              <a:pPr/>
              <a:t>22/03/2019</a:t>
            </a:fld>
            <a:endParaRPr lang="en-GB" dirty="0"/>
          </a:p>
        </p:txBody>
      </p:sp>
      <p:sp>
        <p:nvSpPr>
          <p:cNvPr id="4" name="Slide Image Placeholder 3"/>
          <p:cNvSpPr>
            <a:spLocks noGrp="1" noRot="1" noChangeAspect="1"/>
          </p:cNvSpPr>
          <p:nvPr>
            <p:ph type="sldImg" idx="2"/>
          </p:nvPr>
        </p:nvSpPr>
        <p:spPr>
          <a:xfrm>
            <a:off x="799571" y="602803"/>
            <a:ext cx="5372629" cy="3022104"/>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3770510"/>
            <a:ext cx="5486400" cy="46876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BC7F3-BAA9-4BA4-9E7E-0ED7A799CCA1}" type="slidenum">
              <a:rPr lang="en-GB" smtClean="0"/>
              <a:pPr/>
              <a:t>‹#›</a:t>
            </a:fld>
            <a:endParaRPr lang="en-GB" dirty="0"/>
          </a:p>
        </p:txBody>
      </p:sp>
    </p:spTree>
    <p:extLst>
      <p:ext uri="{BB962C8B-B14F-4D97-AF65-F5344CB8AC3E}">
        <p14:creationId xmlns:p14="http://schemas.microsoft.com/office/powerpoint/2010/main" val="339353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a:t>
            </a:fld>
            <a:endParaRPr lang="en-GB" dirty="0"/>
          </a:p>
        </p:txBody>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7672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9BC7F3-BAA9-4BA4-9E7E-0ED7A799CCA1}" type="slidenum">
              <a:rPr lang="en-GB" smtClean="0"/>
              <a:pPr/>
              <a:t>10</a:t>
            </a:fld>
            <a:endParaRPr lang="en-GB" dirty="0"/>
          </a:p>
        </p:txBody>
      </p:sp>
    </p:spTree>
    <p:extLst>
      <p:ext uri="{BB962C8B-B14F-4D97-AF65-F5344CB8AC3E}">
        <p14:creationId xmlns:p14="http://schemas.microsoft.com/office/powerpoint/2010/main" val="318247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BC7F3-BAA9-4BA4-9E7E-0ED7A799CC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218079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BC7F3-BAA9-4BA4-9E7E-0ED7A799CC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0669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9BC7F3-BAA9-4BA4-9E7E-0ED7A799CCA1}" type="slidenum">
              <a:rPr lang="en-GB" smtClean="0"/>
              <a:pPr/>
              <a:t>13</a:t>
            </a:fld>
            <a:endParaRPr lang="en-GB" dirty="0"/>
          </a:p>
        </p:txBody>
      </p:sp>
    </p:spTree>
    <p:extLst>
      <p:ext uri="{BB962C8B-B14F-4D97-AF65-F5344CB8AC3E}">
        <p14:creationId xmlns:p14="http://schemas.microsoft.com/office/powerpoint/2010/main" val="128813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BC7F3-BAA9-4BA4-9E7E-0ED7A799CC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33663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BC7F3-BAA9-4BA4-9E7E-0ED7A799CC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142837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16</a:t>
            </a:fld>
            <a:endParaRPr lang="en-GB" dirty="0"/>
          </a:p>
        </p:txBody>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6832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17</a:t>
            </a:fld>
            <a:endParaRPr lang="en-GB"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1766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18</a:t>
            </a:fld>
            <a:endParaRPr lang="en-GB" dirty="0"/>
          </a:p>
        </p:txBody>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894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19</a:t>
            </a:fld>
            <a:endParaRPr lang="en-GB"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0516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2</a:t>
            </a:fld>
            <a:endParaRPr lang="en-GB" dirty="0"/>
          </a:p>
        </p:txBody>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1737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20</a:t>
            </a:fld>
            <a:endParaRPr lang="en-GB" dirty="0"/>
          </a:p>
        </p:txBody>
      </p:sp>
      <p:sp>
        <p:nvSpPr>
          <p:cNvPr id="3" name="Notes Placeholder 2"/>
          <p:cNvSpPr>
            <a:spLocks noGrp="1"/>
          </p:cNvSpPr>
          <p:nvPr>
            <p:ph type="body" idx="1"/>
          </p:nvPr>
        </p:nvSpPr>
        <p:spPr/>
        <p:txBody>
          <a:bodyPr/>
          <a:lstStyle/>
          <a:p>
            <a:endParaRPr lang="en-GB" b="1" baseline="0" dirty="0"/>
          </a:p>
        </p:txBody>
      </p:sp>
    </p:spTree>
    <p:extLst>
      <p:ext uri="{BB962C8B-B14F-4D97-AF65-F5344CB8AC3E}">
        <p14:creationId xmlns:p14="http://schemas.microsoft.com/office/powerpoint/2010/main" val="17880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9BC7F3-BAA9-4BA4-9E7E-0ED7A799CCA1}" type="slidenum">
              <a:rPr lang="en-GB" smtClean="0"/>
              <a:pPr/>
              <a:t>3</a:t>
            </a:fld>
            <a:endParaRPr lang="en-GB" dirty="0"/>
          </a:p>
        </p:txBody>
      </p:sp>
    </p:spTree>
    <p:extLst>
      <p:ext uri="{BB962C8B-B14F-4D97-AF65-F5344CB8AC3E}">
        <p14:creationId xmlns:p14="http://schemas.microsoft.com/office/powerpoint/2010/main" val="269534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9BC7F3-BAA9-4BA4-9E7E-0ED7A799CCA1}" type="slidenum">
              <a:rPr lang="en-GB" smtClean="0"/>
              <a:pPr/>
              <a:t>4</a:t>
            </a:fld>
            <a:endParaRPr lang="en-GB" dirty="0"/>
          </a:p>
        </p:txBody>
      </p:sp>
    </p:spTree>
    <p:extLst>
      <p:ext uri="{BB962C8B-B14F-4D97-AF65-F5344CB8AC3E}">
        <p14:creationId xmlns:p14="http://schemas.microsoft.com/office/powerpoint/2010/main" val="20072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9BC7F3-BAA9-4BA4-9E7E-0ED7A799CCA1}" type="slidenum">
              <a:rPr lang="en-GB" smtClean="0"/>
              <a:pPr/>
              <a:t>5</a:t>
            </a:fld>
            <a:endParaRPr lang="en-GB" dirty="0"/>
          </a:p>
        </p:txBody>
      </p:sp>
    </p:spTree>
    <p:extLst>
      <p:ext uri="{BB962C8B-B14F-4D97-AF65-F5344CB8AC3E}">
        <p14:creationId xmlns:p14="http://schemas.microsoft.com/office/powerpoint/2010/main" val="357621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BC7F3-BAA9-4BA4-9E7E-0ED7A799CCA1}" type="slidenum">
              <a:rPr lang="en-GB" smtClean="0"/>
              <a:pPr/>
              <a:t>6</a:t>
            </a:fld>
            <a:endParaRPr lang="en-GB" dirty="0"/>
          </a:p>
        </p:txBody>
      </p:sp>
    </p:spTree>
    <p:extLst>
      <p:ext uri="{BB962C8B-B14F-4D97-AF65-F5344CB8AC3E}">
        <p14:creationId xmlns:p14="http://schemas.microsoft.com/office/powerpoint/2010/main" val="161848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9BC7F3-BAA9-4BA4-9E7E-0ED7A799CCA1}" type="slidenum">
              <a:rPr lang="en-GB" smtClean="0"/>
              <a:pPr/>
              <a:t>7</a:t>
            </a:fld>
            <a:endParaRPr lang="en-GB" dirty="0"/>
          </a:p>
        </p:txBody>
      </p:sp>
    </p:spTree>
    <p:extLst>
      <p:ext uri="{BB962C8B-B14F-4D97-AF65-F5344CB8AC3E}">
        <p14:creationId xmlns:p14="http://schemas.microsoft.com/office/powerpoint/2010/main" val="78162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BC7F3-BAA9-4BA4-9E7E-0ED7A799CC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8873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603250"/>
            <a:ext cx="5372100"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9</a:t>
            </a:fld>
            <a:endParaRPr lang="en-GB" dirty="0"/>
          </a:p>
        </p:txBody>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9114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1657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31665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126463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148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36362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420306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41335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312966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140613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268446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CBD77A4-72CE-4DE6-841B-EA47D19E69E2}" type="datetimeFigureOut">
              <a:rPr lang="en-GB" smtClean="0"/>
              <a:pPr/>
              <a:t>22/03/2019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261006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BD77A4-72CE-4DE6-841B-EA47D19E69E2}" type="datetimeFigureOut">
              <a:rPr lang="en-GB" smtClean="0"/>
              <a:pPr/>
              <a:t>22/03/2019</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4C2BA8F-DE58-4E72-8115-137D1FB6F0AB}" type="slidenum">
              <a:rPr lang="en-GB" smtClean="0"/>
              <a:pPr/>
              <a:t>‹#›</a:t>
            </a:fld>
            <a:endParaRPr lang="en-GB" dirty="0"/>
          </a:p>
        </p:txBody>
      </p:sp>
    </p:spTree>
    <p:extLst>
      <p:ext uri="{BB962C8B-B14F-4D97-AF65-F5344CB8AC3E}">
        <p14:creationId xmlns:p14="http://schemas.microsoft.com/office/powerpoint/2010/main" val="354578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qSs7SnVgRHY&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4463828" y="4214694"/>
            <a:ext cx="4824536" cy="648072"/>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GB" sz="1800" spc="-50" dirty="0">
                <a:solidFill>
                  <a:srgbClr val="135E87"/>
                </a:solidFill>
                <a:latin typeface="Arial" charset="0"/>
                <a:ea typeface="Arial" charset="0"/>
                <a:cs typeface="Arial" charset="0"/>
              </a:rPr>
              <a:t>Sarah Withers</a:t>
            </a:r>
            <a:br>
              <a:rPr lang="en-GB" sz="1800" spc="-50" dirty="0">
                <a:solidFill>
                  <a:srgbClr val="135E87"/>
                </a:solidFill>
                <a:latin typeface="Arial" charset="0"/>
                <a:ea typeface="Arial" charset="0"/>
                <a:cs typeface="Arial" charset="0"/>
              </a:rPr>
            </a:br>
            <a:r>
              <a:rPr lang="en-GB" sz="1800" spc="-50" dirty="0">
                <a:solidFill>
                  <a:srgbClr val="135E87"/>
                </a:solidFill>
                <a:latin typeface="Arial" charset="0"/>
                <a:ea typeface="Arial" charset="0"/>
                <a:cs typeface="Arial" charset="0"/>
              </a:rPr>
              <a:t>Head of FCP Implementation, CSP</a:t>
            </a:r>
            <a:endParaRPr lang="en-GB" sz="1400" dirty="0">
              <a:solidFill>
                <a:srgbClr val="135E87"/>
              </a:solidFill>
              <a:latin typeface="Arial" charset="0"/>
              <a:ea typeface="Arial" charset="0"/>
              <a:cs typeface="Arial" charset="0"/>
            </a:endParaRPr>
          </a:p>
        </p:txBody>
      </p:sp>
      <p:sp>
        <p:nvSpPr>
          <p:cNvPr id="2" name="Rectangle 1"/>
          <p:cNvSpPr/>
          <p:nvPr/>
        </p:nvSpPr>
        <p:spPr>
          <a:xfrm>
            <a:off x="2986786" y="2838455"/>
            <a:ext cx="9001000" cy="923586"/>
          </a:xfrm>
          <a:prstGeom prst="rect">
            <a:avLst/>
          </a:prstGeom>
        </p:spPr>
        <p:txBody>
          <a:bodyPr wrap="square">
            <a:spAutoFit/>
          </a:bodyPr>
          <a:lstStyle/>
          <a:p>
            <a:pPr>
              <a:lnSpc>
                <a:spcPts val="7000"/>
              </a:lnSpc>
            </a:pPr>
            <a:r>
              <a:rPr lang="en-GB" sz="4800" i="1" dirty="0">
                <a:solidFill>
                  <a:srgbClr val="135E87"/>
                </a:solidFill>
                <a:latin typeface="Tw Cen MT" panose="020B0602020104020603" pitchFamily="34" charset="0"/>
                <a:cs typeface="Khmer UI" panose="020B0502040204020203" pitchFamily="34" charset="0"/>
              </a:rPr>
              <a:t>MSK and beyond</a:t>
            </a:r>
          </a:p>
        </p:txBody>
      </p:sp>
      <p:sp>
        <p:nvSpPr>
          <p:cNvPr id="7" name="Subtitle 2"/>
          <p:cNvSpPr txBox="1">
            <a:spLocks/>
          </p:cNvSpPr>
          <p:nvPr/>
        </p:nvSpPr>
        <p:spPr>
          <a:xfrm>
            <a:off x="95462" y="4539626"/>
            <a:ext cx="4824536" cy="64807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GB" sz="1500" spc="-50" dirty="0">
                <a:solidFill>
                  <a:srgbClr val="C0074C"/>
                </a:solidFill>
                <a:latin typeface="Arial" charset="0"/>
                <a:ea typeface="Arial" charset="0"/>
                <a:cs typeface="Arial" charset="0"/>
              </a:rPr>
              <a:t>#</a:t>
            </a:r>
            <a:r>
              <a:rPr lang="en-GB" sz="1500" spc="-50" dirty="0" err="1">
                <a:solidFill>
                  <a:srgbClr val="C0074C"/>
                </a:solidFill>
                <a:latin typeface="Arial" charset="0"/>
                <a:ea typeface="Arial" charset="0"/>
                <a:cs typeface="Arial" charset="0"/>
              </a:rPr>
              <a:t>FirstContactPhysio</a:t>
            </a:r>
            <a:endParaRPr lang="en-GB" sz="1100" dirty="0">
              <a:solidFill>
                <a:srgbClr val="C0074C"/>
              </a:solidFill>
              <a:latin typeface="Arial" charset="0"/>
              <a:ea typeface="Arial" charset="0"/>
              <a:cs typeface="Arial" charset="0"/>
            </a:endParaRPr>
          </a:p>
        </p:txBody>
      </p:sp>
      <p:sp>
        <p:nvSpPr>
          <p:cNvPr id="9" name="Rectangle 8"/>
          <p:cNvSpPr/>
          <p:nvPr/>
        </p:nvSpPr>
        <p:spPr>
          <a:xfrm>
            <a:off x="713217" y="1247934"/>
            <a:ext cx="8442052" cy="1900264"/>
          </a:xfrm>
          <a:prstGeom prst="rect">
            <a:avLst/>
          </a:prstGeom>
        </p:spPr>
        <p:txBody>
          <a:bodyPr wrap="square">
            <a:spAutoFit/>
          </a:bodyPr>
          <a:lstStyle/>
          <a:p>
            <a:pPr>
              <a:lnSpc>
                <a:spcPts val="7000"/>
              </a:lnSpc>
            </a:pPr>
            <a:r>
              <a:rPr lang="en-GB" sz="7200" b="1" i="1" spc="-150" dirty="0">
                <a:solidFill>
                  <a:srgbClr val="C7314B"/>
                </a:solidFill>
                <a:latin typeface="Tw Cen MT" panose="020B0602020104020603" pitchFamily="34" charset="0"/>
                <a:ea typeface="Arial Black" charset="0"/>
                <a:cs typeface="Khmer UI" panose="020B0502040204020203" pitchFamily="34" charset="0"/>
              </a:rPr>
              <a:t>Opportunities for    </a:t>
            </a:r>
            <a:br>
              <a:rPr lang="en-GB" sz="7200" b="1" i="1" spc="-150" dirty="0">
                <a:solidFill>
                  <a:srgbClr val="C7314B"/>
                </a:solidFill>
                <a:latin typeface="Tw Cen MT" panose="020B0602020104020603" pitchFamily="34" charset="0"/>
                <a:ea typeface="Arial Black" charset="0"/>
                <a:cs typeface="Khmer UI" panose="020B0502040204020203" pitchFamily="34" charset="0"/>
              </a:rPr>
            </a:br>
            <a:r>
              <a:rPr lang="en-GB" sz="7200" b="1" i="1" spc="-150" dirty="0">
                <a:solidFill>
                  <a:srgbClr val="C7314B"/>
                </a:solidFill>
                <a:latin typeface="Tw Cen MT" panose="020B0602020104020603" pitchFamily="34" charset="0"/>
                <a:ea typeface="Arial Black" charset="0"/>
                <a:cs typeface="Khmer UI" panose="020B0502040204020203" pitchFamily="34" charset="0"/>
              </a:rPr>
              <a:t>        development     </a:t>
            </a:r>
            <a:endParaRPr lang="en-GB" sz="7200" i="1" dirty="0">
              <a:solidFill>
                <a:srgbClr val="C7314B"/>
              </a:solidFill>
              <a:latin typeface="Tw Cen MT" panose="020B0602020104020603" pitchFamily="34" charset="0"/>
              <a:cs typeface="Khmer UI" panose="020B0502040204020203" pitchFamily="34" charset="0"/>
            </a:endParaRPr>
          </a:p>
        </p:txBody>
      </p:sp>
    </p:spTree>
    <p:extLst>
      <p:ext uri="{BB962C8B-B14F-4D97-AF65-F5344CB8AC3E}">
        <p14:creationId xmlns:p14="http://schemas.microsoft.com/office/powerpoint/2010/main" val="3982934847"/>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499742"/>
            <a:ext cx="6408712" cy="857250"/>
          </a:xfrm>
        </p:spPr>
        <p:txBody>
          <a:bodyPr>
            <a:noAutofit/>
          </a:bodyPr>
          <a:lstStyle/>
          <a:p>
            <a:r>
              <a:rPr lang="en-GB" sz="5400" b="1" i="1" dirty="0">
                <a:solidFill>
                  <a:srgbClr val="135E87"/>
                </a:solidFill>
                <a:latin typeface="Tw Cen MT" panose="020B0602020104020603" pitchFamily="34" charset="0"/>
              </a:rPr>
              <a:t>Example of a FCP led  MDT Frailty clinic (pilot)</a:t>
            </a:r>
          </a:p>
        </p:txBody>
      </p:sp>
    </p:spTree>
    <p:extLst>
      <p:ext uri="{BB962C8B-B14F-4D97-AF65-F5344CB8AC3E}">
        <p14:creationId xmlns:p14="http://schemas.microsoft.com/office/powerpoint/2010/main" val="300440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3568" y="1908448"/>
            <a:ext cx="6192688" cy="3039566"/>
          </a:xfrm>
        </p:spPr>
        <p:txBody>
          <a:bodyPr>
            <a:noAutofit/>
          </a:bodyPr>
          <a:lstStyle/>
          <a:p>
            <a:pPr>
              <a:buFont typeface="Wingdings" panose="05000000000000000000" pitchFamily="2" charset="2"/>
              <a:buChar char="§"/>
            </a:pPr>
            <a:r>
              <a:rPr lang="en-GB" sz="1600" dirty="0">
                <a:solidFill>
                  <a:srgbClr val="225472"/>
                </a:solidFill>
              </a:rPr>
              <a:t>Grange &amp; Lakes Integrated Care Community (ICC) in Cumbria ran a pilot ‘Bounce Back’ </a:t>
            </a:r>
            <a:r>
              <a:rPr lang="en-GB" sz="1600" b="1" dirty="0">
                <a:solidFill>
                  <a:srgbClr val="225472"/>
                </a:solidFill>
              </a:rPr>
              <a:t>Falls Prevention</a:t>
            </a:r>
            <a:r>
              <a:rPr lang="en-GB" sz="1600" dirty="0">
                <a:solidFill>
                  <a:srgbClr val="225472"/>
                </a:solidFill>
              </a:rPr>
              <a:t> Clinic in Primary Care funded by </a:t>
            </a:r>
            <a:r>
              <a:rPr lang="en-GB" sz="1600" dirty="0" err="1">
                <a:solidFill>
                  <a:srgbClr val="225472"/>
                </a:solidFill>
              </a:rPr>
              <a:t>Gainshare</a:t>
            </a:r>
            <a:endParaRPr lang="en-GB" sz="1600" dirty="0">
              <a:solidFill>
                <a:srgbClr val="225472"/>
              </a:solidFill>
            </a:endParaRPr>
          </a:p>
          <a:p>
            <a:pPr>
              <a:buFont typeface="Wingdings" panose="05000000000000000000" pitchFamily="2" charset="2"/>
              <a:buChar char="§"/>
            </a:pPr>
            <a:r>
              <a:rPr lang="en-GB" sz="1600" dirty="0">
                <a:solidFill>
                  <a:srgbClr val="225472"/>
                </a:solidFill>
              </a:rPr>
              <a:t>The pilot ran over 12 months (November 2017 - October 2018)</a:t>
            </a:r>
          </a:p>
          <a:p>
            <a:pPr>
              <a:buFont typeface="Wingdings" panose="05000000000000000000" pitchFamily="2" charset="2"/>
              <a:buChar char="§"/>
            </a:pPr>
            <a:r>
              <a:rPr lang="en-GB" sz="1600" dirty="0">
                <a:solidFill>
                  <a:srgbClr val="225472"/>
                </a:solidFill>
              </a:rPr>
              <a:t>The clinics served 9 GP practices (via 3 hubs) </a:t>
            </a:r>
          </a:p>
          <a:p>
            <a:pPr>
              <a:buFont typeface="Wingdings" panose="05000000000000000000" pitchFamily="2" charset="2"/>
              <a:buChar char="§"/>
            </a:pPr>
            <a:r>
              <a:rPr lang="en-GB" sz="1600" dirty="0">
                <a:solidFill>
                  <a:srgbClr val="225472"/>
                </a:solidFill>
              </a:rPr>
              <a:t>The clinics were led by the First Contact Physio and involved Pharmacy, Nursing and Third Sector (Age UK)</a:t>
            </a:r>
          </a:p>
          <a:p>
            <a:pPr marL="0" indent="0">
              <a:buNone/>
            </a:pPr>
            <a:r>
              <a:rPr lang="en-GB" sz="1600" b="1" dirty="0">
                <a:solidFill>
                  <a:srgbClr val="225472"/>
                </a:solidFill>
              </a:rPr>
              <a:t>Remit:</a:t>
            </a:r>
            <a:r>
              <a:rPr lang="en-GB" sz="1600" dirty="0">
                <a:solidFill>
                  <a:srgbClr val="225472"/>
                </a:solidFill>
              </a:rPr>
              <a:t> reduce risk of falls &amp; hospital admissions in target population</a:t>
            </a:r>
          </a:p>
          <a:p>
            <a:pPr marL="0" indent="0">
              <a:buNone/>
            </a:pPr>
            <a:r>
              <a:rPr lang="en-GB" sz="1600" b="1" dirty="0">
                <a:solidFill>
                  <a:srgbClr val="225472"/>
                </a:solidFill>
              </a:rPr>
              <a:t>Target population: </a:t>
            </a:r>
            <a:r>
              <a:rPr lang="en-GB" sz="1600" dirty="0">
                <a:solidFill>
                  <a:srgbClr val="225472"/>
                </a:solidFill>
              </a:rPr>
              <a:t>those with confidence loss pre-falls; those who have just started falling; regular fallers (within ‘mild’ / ‘moderate’ frailty category)</a:t>
            </a:r>
          </a:p>
        </p:txBody>
      </p:sp>
      <p:sp>
        <p:nvSpPr>
          <p:cNvPr id="7" name="Title 1">
            <a:extLst>
              <a:ext uri="{FF2B5EF4-FFF2-40B4-BE49-F238E27FC236}">
                <a16:creationId xmlns:a16="http://schemas.microsoft.com/office/drawing/2014/main" id="{13686A17-55BA-E542-8014-F6262F99A8AA}"/>
              </a:ext>
            </a:extLst>
          </p:cNvPr>
          <p:cNvSpPr txBox="1">
            <a:spLocks/>
          </p:cNvSpPr>
          <p:nvPr/>
        </p:nvSpPr>
        <p:spPr>
          <a:xfrm>
            <a:off x="1187624" y="1340768"/>
            <a:ext cx="828092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150" normalizeH="0" baseline="0" noProof="0" dirty="0">
              <a:ln>
                <a:noFill/>
              </a:ln>
              <a:solidFill>
                <a:srgbClr val="C0074C"/>
              </a:solidFill>
              <a:effectLst/>
              <a:uLnTx/>
              <a:uFillTx/>
              <a:latin typeface="Arial Black" charset="0"/>
              <a:ea typeface="Arial Black" charset="0"/>
              <a:cs typeface="Arial Black" charset="0"/>
            </a:endParaRPr>
          </a:p>
        </p:txBody>
      </p:sp>
      <p:sp>
        <p:nvSpPr>
          <p:cNvPr id="4" name="Content Placeholder 2"/>
          <p:cNvSpPr txBox="1">
            <a:spLocks/>
          </p:cNvSpPr>
          <p:nvPr/>
        </p:nvSpPr>
        <p:spPr>
          <a:xfrm>
            <a:off x="7020272" y="1491631"/>
            <a:ext cx="1944216" cy="3456384"/>
          </a:xfrm>
          <a:prstGeom prst="rect">
            <a:avLst/>
          </a:prstGeom>
          <a:solidFill>
            <a:schemeClr val="accent6">
              <a:lumMod val="20000"/>
              <a:lumOff val="80000"/>
            </a:schemeClr>
          </a:solidFill>
          <a:ln w="28575">
            <a:solidFill>
              <a:schemeClr val="bg1"/>
            </a:solidFill>
          </a:ln>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200" b="1" dirty="0">
                <a:solidFill>
                  <a:srgbClr val="225472"/>
                </a:solidFill>
              </a:rPr>
              <a:t>Referrals came from:</a:t>
            </a:r>
          </a:p>
          <a:p>
            <a:pPr marL="182563" lvl="1" indent="-144463">
              <a:buFont typeface="Wingdings" panose="05000000000000000000" pitchFamily="2" charset="2"/>
              <a:buChar char="§"/>
            </a:pPr>
            <a:r>
              <a:rPr lang="en-GB" sz="1200" dirty="0">
                <a:solidFill>
                  <a:srgbClr val="225472"/>
                </a:solidFill>
              </a:rPr>
              <a:t>GPs</a:t>
            </a:r>
          </a:p>
          <a:p>
            <a:pPr marL="182563" lvl="1" indent="-144463">
              <a:buFont typeface="Wingdings" panose="05000000000000000000" pitchFamily="2" charset="2"/>
              <a:buChar char="§"/>
            </a:pPr>
            <a:r>
              <a:rPr lang="en-GB" sz="1200" dirty="0">
                <a:solidFill>
                  <a:srgbClr val="225472"/>
                </a:solidFill>
              </a:rPr>
              <a:t>Patients discharged from hospital following a fall (identified by ICC Admin)</a:t>
            </a:r>
          </a:p>
          <a:p>
            <a:pPr marL="182563" lvl="1" indent="-144463">
              <a:buFont typeface="Wingdings" panose="05000000000000000000" pitchFamily="2" charset="2"/>
              <a:buChar char="§"/>
            </a:pPr>
            <a:r>
              <a:rPr lang="en-GB" sz="1200" dirty="0">
                <a:solidFill>
                  <a:srgbClr val="225472"/>
                </a:solidFill>
              </a:rPr>
              <a:t>Patients identified by Age UK community workers</a:t>
            </a:r>
          </a:p>
          <a:p>
            <a:pPr marL="182563" lvl="1" indent="-144463">
              <a:buFont typeface="Wingdings" panose="05000000000000000000" pitchFamily="2" charset="2"/>
              <a:buChar char="§"/>
            </a:pPr>
            <a:r>
              <a:rPr lang="en-GB" sz="1200" dirty="0">
                <a:solidFill>
                  <a:srgbClr val="225472"/>
                </a:solidFill>
              </a:rPr>
              <a:t>Community care navigators</a:t>
            </a:r>
          </a:p>
          <a:p>
            <a:pPr marL="182563" lvl="1" indent="-144463">
              <a:buFont typeface="Wingdings" panose="05000000000000000000" pitchFamily="2" charset="2"/>
              <a:buChar char="§"/>
            </a:pPr>
            <a:r>
              <a:rPr lang="en-GB" sz="1200" dirty="0">
                <a:solidFill>
                  <a:srgbClr val="225472"/>
                </a:solidFill>
              </a:rPr>
              <a:t>Community service providers</a:t>
            </a:r>
          </a:p>
          <a:p>
            <a:pPr marL="182563" lvl="1" indent="-144463">
              <a:buFont typeface="Wingdings" panose="05000000000000000000" pitchFamily="2" charset="2"/>
              <a:buChar char="§"/>
            </a:pPr>
            <a:r>
              <a:rPr lang="en-GB" sz="1200" dirty="0">
                <a:solidFill>
                  <a:srgbClr val="225472"/>
                </a:solidFill>
              </a:rPr>
              <a:t>Acute trust staff</a:t>
            </a:r>
          </a:p>
          <a:p>
            <a:pPr marL="182563" lvl="1" indent="-144463">
              <a:buFont typeface="Wingdings" panose="05000000000000000000" pitchFamily="2" charset="2"/>
              <a:buChar char="§"/>
            </a:pPr>
            <a:r>
              <a:rPr lang="en-GB" sz="1200" dirty="0">
                <a:solidFill>
                  <a:srgbClr val="225472"/>
                </a:solidFill>
              </a:rPr>
              <a:t>Primary care health care providers</a:t>
            </a:r>
          </a:p>
          <a:p>
            <a:pPr marL="182563" lvl="1" indent="-144463">
              <a:buFont typeface="Wingdings" panose="05000000000000000000" pitchFamily="2" charset="2"/>
              <a:buChar char="§"/>
            </a:pPr>
            <a:r>
              <a:rPr lang="en-GB" sz="1200" dirty="0">
                <a:solidFill>
                  <a:srgbClr val="225472"/>
                </a:solidFill>
              </a:rPr>
              <a:t>Self- referral</a:t>
            </a:r>
          </a:p>
          <a:p>
            <a:pPr marL="182563" lvl="1" indent="-144463">
              <a:buFont typeface="Wingdings" panose="05000000000000000000" pitchFamily="2" charset="2"/>
              <a:buChar char="§"/>
            </a:pPr>
            <a:r>
              <a:rPr lang="en-GB" sz="1200" dirty="0">
                <a:solidFill>
                  <a:srgbClr val="225472"/>
                </a:solidFill>
              </a:rPr>
              <a:t>Relatives or carers (with the patient’s consent)</a:t>
            </a:r>
          </a:p>
        </p:txBody>
      </p:sp>
      <p:sp>
        <p:nvSpPr>
          <p:cNvPr id="2" name="Rectangle 1"/>
          <p:cNvSpPr/>
          <p:nvPr/>
        </p:nvSpPr>
        <p:spPr>
          <a:xfrm>
            <a:off x="611560" y="971436"/>
            <a:ext cx="8352928" cy="738664"/>
          </a:xfrm>
          <a:prstGeom prst="rect">
            <a:avLst/>
          </a:prstGeom>
        </p:spPr>
        <p:txBody>
          <a:bodyPr wrap="square">
            <a:spAutoFit/>
          </a:bodyPr>
          <a:lstStyle/>
          <a:p>
            <a:r>
              <a:rPr lang="en-GB" sz="2400" b="1" dirty="0">
                <a:solidFill>
                  <a:srgbClr val="C0074C"/>
                </a:solidFill>
              </a:rPr>
              <a:t>‘Bounce Back’ clinics: a multi-disciplinary service in primary care</a:t>
            </a:r>
          </a:p>
          <a:p>
            <a:r>
              <a:rPr lang="en-GB" b="1" dirty="0">
                <a:solidFill>
                  <a:srgbClr val="C0074C"/>
                </a:solidFill>
              </a:rPr>
              <a:t> (led by Amanda Hensman-Crook and team)</a:t>
            </a:r>
          </a:p>
        </p:txBody>
      </p:sp>
    </p:spTree>
    <p:extLst>
      <p:ext uri="{BB962C8B-B14F-4D97-AF65-F5344CB8AC3E}">
        <p14:creationId xmlns:p14="http://schemas.microsoft.com/office/powerpoint/2010/main" val="30546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bg/>
                                          </p:spTgt>
                                        </p:tgtEl>
                                        <p:attrNameLst>
                                          <p:attrName>style.visibility</p:attrName>
                                        </p:attrNameLst>
                                      </p:cBhvr>
                                      <p:to>
                                        <p:strVal val="visible"/>
                                      </p:to>
                                    </p:set>
                                    <p:animEffect transition="in" filter="fade">
                                      <p:cBhvr>
                                        <p:cTn id="36" dur="500"/>
                                        <p:tgtEl>
                                          <p:spTgt spid="4">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1000"/>
                                        <p:tgtEl>
                                          <p:spTgt spid="4">
                                            <p:txEl>
                                              <p:pRg st="4" end="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1000"/>
                                        <p:tgtEl>
                                          <p:spTgt spid="4">
                                            <p:txEl>
                                              <p:pRg st="5" end="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1000"/>
                                        <p:tgtEl>
                                          <p:spTgt spid="4">
                                            <p:txEl>
                                              <p:pRg st="8" end="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p:bldP spid="7" grpId="0"/>
      <p:bldP spid="4" grpId="0" uiExpand="1" build="p" bldLvl="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3568" y="2138724"/>
            <a:ext cx="6192688" cy="2809289"/>
          </a:xfrm>
        </p:spPr>
        <p:txBody>
          <a:bodyPr numCol="2">
            <a:noAutofit/>
          </a:bodyPr>
          <a:lstStyle/>
          <a:p>
            <a:pPr>
              <a:spcBef>
                <a:spcPts val="200"/>
              </a:spcBef>
              <a:buFont typeface="Wingdings" panose="05000000000000000000" pitchFamily="2" charset="2"/>
              <a:buChar char="§"/>
            </a:pPr>
            <a:r>
              <a:rPr lang="en-GB" sz="1600" dirty="0">
                <a:solidFill>
                  <a:srgbClr val="225472"/>
                </a:solidFill>
              </a:rPr>
              <a:t>Clinic capacity</a:t>
            </a:r>
          </a:p>
          <a:p>
            <a:pPr>
              <a:spcBef>
                <a:spcPts val="200"/>
              </a:spcBef>
              <a:buFont typeface="Wingdings" panose="05000000000000000000" pitchFamily="2" charset="2"/>
              <a:buChar char="§"/>
            </a:pPr>
            <a:r>
              <a:rPr lang="en-GB" sz="1600" dirty="0">
                <a:solidFill>
                  <a:srgbClr val="225472"/>
                </a:solidFill>
              </a:rPr>
              <a:t>Source of referral into clinic</a:t>
            </a:r>
          </a:p>
          <a:p>
            <a:pPr>
              <a:spcBef>
                <a:spcPts val="200"/>
              </a:spcBef>
              <a:buFont typeface="Wingdings" panose="05000000000000000000" pitchFamily="2" charset="2"/>
              <a:buChar char="§"/>
            </a:pPr>
            <a:r>
              <a:rPr lang="en-GB" sz="1600" dirty="0">
                <a:solidFill>
                  <a:srgbClr val="225472"/>
                </a:solidFill>
              </a:rPr>
              <a:t>Electronic Frailty Index (</a:t>
            </a:r>
            <a:r>
              <a:rPr lang="en-GB" sz="1600" dirty="0" err="1">
                <a:solidFill>
                  <a:srgbClr val="225472"/>
                </a:solidFill>
              </a:rPr>
              <a:t>Efi</a:t>
            </a:r>
            <a:r>
              <a:rPr lang="en-GB" sz="1600" dirty="0">
                <a:solidFill>
                  <a:srgbClr val="225472"/>
                </a:solidFill>
              </a:rPr>
              <a:t>)</a:t>
            </a:r>
          </a:p>
          <a:p>
            <a:pPr>
              <a:spcBef>
                <a:spcPts val="200"/>
              </a:spcBef>
              <a:buFont typeface="Wingdings" panose="05000000000000000000" pitchFamily="2" charset="2"/>
              <a:buChar char="§"/>
            </a:pPr>
            <a:r>
              <a:rPr lang="en-GB" sz="1600" dirty="0" err="1">
                <a:solidFill>
                  <a:srgbClr val="225472"/>
                </a:solidFill>
              </a:rPr>
              <a:t>Confbal</a:t>
            </a:r>
            <a:r>
              <a:rPr lang="en-GB" sz="1600" dirty="0">
                <a:solidFill>
                  <a:srgbClr val="225472"/>
                </a:solidFill>
              </a:rPr>
              <a:t> scores</a:t>
            </a:r>
          </a:p>
          <a:p>
            <a:pPr>
              <a:spcBef>
                <a:spcPts val="200"/>
              </a:spcBef>
              <a:buFont typeface="Wingdings" panose="05000000000000000000" pitchFamily="2" charset="2"/>
              <a:buChar char="§"/>
            </a:pPr>
            <a:r>
              <a:rPr lang="en-GB" sz="1600" dirty="0">
                <a:solidFill>
                  <a:srgbClr val="225472"/>
                </a:solidFill>
              </a:rPr>
              <a:t>Edmonton Scores</a:t>
            </a:r>
          </a:p>
          <a:p>
            <a:pPr>
              <a:spcBef>
                <a:spcPts val="200"/>
              </a:spcBef>
              <a:buFont typeface="Wingdings" panose="05000000000000000000" pitchFamily="2" charset="2"/>
              <a:buChar char="§"/>
            </a:pPr>
            <a:r>
              <a:rPr lang="en-GB" sz="1600" dirty="0">
                <a:solidFill>
                  <a:srgbClr val="225472"/>
                </a:solidFill>
              </a:rPr>
              <a:t>Referral to community/core physiotherapy services</a:t>
            </a:r>
          </a:p>
          <a:p>
            <a:pPr>
              <a:spcBef>
                <a:spcPts val="200"/>
              </a:spcBef>
              <a:buFont typeface="Wingdings" panose="05000000000000000000" pitchFamily="2" charset="2"/>
              <a:buChar char="§"/>
            </a:pPr>
            <a:r>
              <a:rPr lang="en-GB" sz="1600" dirty="0">
                <a:solidFill>
                  <a:srgbClr val="225472"/>
                </a:solidFill>
              </a:rPr>
              <a:t>Number of interventions from the case management team</a:t>
            </a:r>
          </a:p>
          <a:p>
            <a:pPr>
              <a:spcBef>
                <a:spcPts val="200"/>
              </a:spcBef>
              <a:buFont typeface="Wingdings" panose="05000000000000000000" pitchFamily="2" charset="2"/>
              <a:buChar char="§"/>
            </a:pPr>
            <a:r>
              <a:rPr lang="en-GB" sz="1600" dirty="0">
                <a:solidFill>
                  <a:srgbClr val="225472"/>
                </a:solidFill>
              </a:rPr>
              <a:t>Number of individual interventions (case management team)</a:t>
            </a:r>
          </a:p>
          <a:p>
            <a:pPr>
              <a:spcBef>
                <a:spcPts val="200"/>
              </a:spcBef>
              <a:buFont typeface="Wingdings" panose="05000000000000000000" pitchFamily="2" charset="2"/>
              <a:buChar char="§"/>
            </a:pPr>
            <a:r>
              <a:rPr lang="en-GB" sz="1600" dirty="0">
                <a:solidFill>
                  <a:srgbClr val="225472"/>
                </a:solidFill>
              </a:rPr>
              <a:t>Age UK referrals</a:t>
            </a:r>
          </a:p>
          <a:p>
            <a:pPr>
              <a:spcBef>
                <a:spcPts val="200"/>
              </a:spcBef>
              <a:buFont typeface="Wingdings" panose="05000000000000000000" pitchFamily="2" charset="2"/>
              <a:buChar char="§"/>
            </a:pPr>
            <a:r>
              <a:rPr lang="en-GB" sz="1600" dirty="0">
                <a:solidFill>
                  <a:srgbClr val="225472"/>
                </a:solidFill>
              </a:rPr>
              <a:t>Number of hypo/hypertensive patients identified</a:t>
            </a:r>
          </a:p>
          <a:p>
            <a:pPr>
              <a:spcBef>
                <a:spcPts val="200"/>
              </a:spcBef>
              <a:buFont typeface="Wingdings" panose="05000000000000000000" pitchFamily="2" charset="2"/>
              <a:buChar char="§"/>
            </a:pPr>
            <a:r>
              <a:rPr lang="en-GB" sz="1600" dirty="0">
                <a:solidFill>
                  <a:srgbClr val="225472"/>
                </a:solidFill>
              </a:rPr>
              <a:t>Number of Irregular heart- beats identified</a:t>
            </a:r>
          </a:p>
          <a:p>
            <a:pPr>
              <a:spcBef>
                <a:spcPts val="200"/>
              </a:spcBef>
              <a:buFont typeface="Wingdings" panose="05000000000000000000" pitchFamily="2" charset="2"/>
              <a:buChar char="§"/>
            </a:pPr>
            <a:r>
              <a:rPr lang="en-GB" sz="1600" dirty="0">
                <a:solidFill>
                  <a:srgbClr val="225472"/>
                </a:solidFill>
              </a:rPr>
              <a:t>Body temperature increased</a:t>
            </a:r>
          </a:p>
          <a:p>
            <a:pPr>
              <a:spcBef>
                <a:spcPts val="200"/>
              </a:spcBef>
              <a:buFont typeface="Wingdings" panose="05000000000000000000" pitchFamily="2" charset="2"/>
              <a:buChar char="§"/>
            </a:pPr>
            <a:r>
              <a:rPr lang="en-GB" sz="1600" dirty="0">
                <a:solidFill>
                  <a:srgbClr val="225472"/>
                </a:solidFill>
              </a:rPr>
              <a:t>Patient satisfaction</a:t>
            </a:r>
          </a:p>
          <a:p>
            <a:pPr>
              <a:spcBef>
                <a:spcPts val="200"/>
              </a:spcBef>
              <a:buFont typeface="Wingdings" panose="05000000000000000000" pitchFamily="2" charset="2"/>
              <a:buChar char="§"/>
            </a:pPr>
            <a:endParaRPr lang="en-GB" sz="1600" dirty="0">
              <a:solidFill>
                <a:srgbClr val="225472"/>
              </a:solidFill>
            </a:endParaRPr>
          </a:p>
        </p:txBody>
      </p:sp>
      <p:sp>
        <p:nvSpPr>
          <p:cNvPr id="7" name="Title 1">
            <a:extLst>
              <a:ext uri="{FF2B5EF4-FFF2-40B4-BE49-F238E27FC236}">
                <a16:creationId xmlns:a16="http://schemas.microsoft.com/office/drawing/2014/main" id="{13686A17-55BA-E542-8014-F6262F99A8AA}"/>
              </a:ext>
            </a:extLst>
          </p:cNvPr>
          <p:cNvSpPr txBox="1">
            <a:spLocks/>
          </p:cNvSpPr>
          <p:nvPr/>
        </p:nvSpPr>
        <p:spPr>
          <a:xfrm>
            <a:off x="1187624" y="1340768"/>
            <a:ext cx="828092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150" normalizeH="0" baseline="0" noProof="0" dirty="0">
              <a:ln>
                <a:noFill/>
              </a:ln>
              <a:solidFill>
                <a:srgbClr val="C0074C"/>
              </a:solidFill>
              <a:effectLst/>
              <a:uLnTx/>
              <a:uFillTx/>
              <a:latin typeface="Arial Black" charset="0"/>
              <a:ea typeface="Arial Black" charset="0"/>
              <a:cs typeface="Arial Black" charset="0"/>
            </a:endParaRPr>
          </a:p>
        </p:txBody>
      </p:sp>
      <p:sp>
        <p:nvSpPr>
          <p:cNvPr id="4" name="Content Placeholder 2"/>
          <p:cNvSpPr txBox="1">
            <a:spLocks/>
          </p:cNvSpPr>
          <p:nvPr/>
        </p:nvSpPr>
        <p:spPr>
          <a:xfrm>
            <a:off x="6876256" y="2138723"/>
            <a:ext cx="1944216" cy="1945195"/>
          </a:xfrm>
          <a:prstGeom prst="rect">
            <a:avLst/>
          </a:prstGeom>
          <a:solidFill>
            <a:schemeClr val="accent6">
              <a:lumMod val="20000"/>
              <a:lumOff val="80000"/>
            </a:schemeClr>
          </a:solidFill>
          <a:ln w="38100">
            <a:solidFill>
              <a:schemeClr val="bg1"/>
            </a:solidFill>
          </a:ln>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2000" b="1" dirty="0">
                <a:solidFill>
                  <a:srgbClr val="C0074C"/>
                </a:solidFill>
              </a:rPr>
              <a:t>During the pilot: </a:t>
            </a:r>
          </a:p>
          <a:p>
            <a:pPr marL="0" indent="0">
              <a:buNone/>
            </a:pPr>
            <a:r>
              <a:rPr lang="en-GB" sz="1600" b="1" dirty="0">
                <a:solidFill>
                  <a:srgbClr val="225472"/>
                </a:solidFill>
              </a:rPr>
              <a:t>142</a:t>
            </a:r>
            <a:r>
              <a:rPr lang="en-GB" sz="1400" dirty="0">
                <a:solidFill>
                  <a:srgbClr val="225472"/>
                </a:solidFill>
              </a:rPr>
              <a:t> patients attended clinics with </a:t>
            </a:r>
            <a:r>
              <a:rPr lang="en-GB" sz="1600" b="1" dirty="0">
                <a:solidFill>
                  <a:srgbClr val="225472"/>
                </a:solidFill>
              </a:rPr>
              <a:t>57</a:t>
            </a:r>
            <a:r>
              <a:rPr lang="en-GB" sz="1400" b="1" dirty="0">
                <a:solidFill>
                  <a:srgbClr val="225472"/>
                </a:solidFill>
              </a:rPr>
              <a:t> </a:t>
            </a:r>
            <a:r>
              <a:rPr lang="en-GB" sz="1400" dirty="0">
                <a:solidFill>
                  <a:srgbClr val="225472"/>
                </a:solidFill>
              </a:rPr>
              <a:t>(40%) attending a review appointment at 12 weeks. (</a:t>
            </a:r>
            <a:r>
              <a:rPr lang="en-GB" sz="1400" b="1" dirty="0">
                <a:solidFill>
                  <a:srgbClr val="225472"/>
                </a:solidFill>
              </a:rPr>
              <a:t>117</a:t>
            </a:r>
            <a:r>
              <a:rPr lang="en-GB" sz="1400" dirty="0">
                <a:solidFill>
                  <a:srgbClr val="225472"/>
                </a:solidFill>
              </a:rPr>
              <a:t> of the referrals came via GPs.)</a:t>
            </a:r>
          </a:p>
          <a:p>
            <a:pPr marL="0" indent="0">
              <a:buNone/>
            </a:pPr>
            <a:endParaRPr lang="en-GB" sz="1400" dirty="0">
              <a:solidFill>
                <a:srgbClr val="225472"/>
              </a:solidFill>
            </a:endParaRPr>
          </a:p>
        </p:txBody>
      </p:sp>
      <p:sp>
        <p:nvSpPr>
          <p:cNvPr id="3" name="Rectangle 2"/>
          <p:cNvSpPr/>
          <p:nvPr/>
        </p:nvSpPr>
        <p:spPr>
          <a:xfrm>
            <a:off x="611560" y="1769393"/>
            <a:ext cx="2032608" cy="369332"/>
          </a:xfrm>
          <a:prstGeom prst="rect">
            <a:avLst/>
          </a:prstGeom>
        </p:spPr>
        <p:txBody>
          <a:bodyPr wrap="none">
            <a:spAutoFit/>
          </a:bodyPr>
          <a:lstStyle/>
          <a:p>
            <a:r>
              <a:rPr lang="en-GB" b="1" dirty="0">
                <a:solidFill>
                  <a:srgbClr val="225472"/>
                </a:solidFill>
              </a:rPr>
              <a:t>Outcome measures</a:t>
            </a:r>
            <a:endParaRPr lang="en-GB" dirty="0">
              <a:solidFill>
                <a:srgbClr val="225472"/>
              </a:solidFill>
            </a:endParaRPr>
          </a:p>
        </p:txBody>
      </p:sp>
      <p:sp>
        <p:nvSpPr>
          <p:cNvPr id="8" name="Rectangle 7"/>
          <p:cNvSpPr/>
          <p:nvPr/>
        </p:nvSpPr>
        <p:spPr>
          <a:xfrm>
            <a:off x="611560" y="971436"/>
            <a:ext cx="8352928" cy="738664"/>
          </a:xfrm>
          <a:prstGeom prst="rect">
            <a:avLst/>
          </a:prstGeom>
        </p:spPr>
        <p:txBody>
          <a:bodyPr wrap="square">
            <a:spAutoFit/>
          </a:bodyPr>
          <a:lstStyle/>
          <a:p>
            <a:r>
              <a:rPr lang="en-GB" sz="2400" b="1" dirty="0">
                <a:solidFill>
                  <a:srgbClr val="C0074C"/>
                </a:solidFill>
              </a:rPr>
              <a:t>‘Bounce Back’ clinics: a multi-disciplinary service in primary care</a:t>
            </a:r>
          </a:p>
          <a:p>
            <a:r>
              <a:rPr lang="en-GB" b="1" dirty="0">
                <a:solidFill>
                  <a:srgbClr val="C0074C"/>
                </a:solidFill>
              </a:rPr>
              <a:t> (led by Amanda Hensman-Crook and team)</a:t>
            </a:r>
          </a:p>
        </p:txBody>
      </p:sp>
    </p:spTree>
    <p:extLst>
      <p:ext uri="{BB962C8B-B14F-4D97-AF65-F5344CB8AC3E}">
        <p14:creationId xmlns:p14="http://schemas.microsoft.com/office/powerpoint/2010/main" val="28412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childTnLst>
                                </p:cTn>
                              </p:par>
                            </p:childTnLst>
                          </p:cTn>
                        </p:par>
                        <p:par>
                          <p:cTn id="14" fill="hold">
                            <p:stCondLst>
                              <p:cond delay="1000"/>
                            </p:stCondLst>
                            <p:childTnLst>
                              <p:par>
                                <p:cTn id="15" presetID="10" presetClass="entr" presetSubtype="0" fill="hold" grpId="0"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fade">
                                      <p:cBhvr>
                                        <p:cTn id="46" dur="1000"/>
                                        <p:tgtEl>
                                          <p:spTgt spid="6">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1000"/>
                                        <p:tgtEl>
                                          <p:spTgt spid="6">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Effect transition="in" filter="fade">
                                      <p:cBhvr>
                                        <p:cTn id="55" dur="1000"/>
                                        <p:tgtEl>
                                          <p:spTgt spid="6">
                                            <p:txEl>
                                              <p:pRg st="11" end="1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2" end="12"/>
                                            </p:txEl>
                                          </p:spTgt>
                                        </p:tgtEl>
                                        <p:attrNameLst>
                                          <p:attrName>style.visibility</p:attrName>
                                        </p:attrNameLst>
                                      </p:cBhvr>
                                      <p:to>
                                        <p:strVal val="visible"/>
                                      </p:to>
                                    </p:set>
                                    <p:animEffect transition="in" filter="fade">
                                      <p:cBhvr>
                                        <p:cTn id="58"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p:bldP spid="4" grpId="0" uiExpand="1" build="p" bldLvl="4"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89366"/>
            <a:ext cx="6408712" cy="857250"/>
          </a:xfrm>
        </p:spPr>
        <p:txBody>
          <a:bodyPr>
            <a:noAutofit/>
          </a:bodyPr>
          <a:lstStyle/>
          <a:p>
            <a:r>
              <a:rPr lang="en-GB" sz="5400" b="1" i="1" dirty="0">
                <a:solidFill>
                  <a:srgbClr val="135E87"/>
                </a:solidFill>
                <a:latin typeface="Tw Cen MT" panose="020B0602020104020603" pitchFamily="34" charset="0"/>
              </a:rPr>
              <a:t>Examples of other early intervention services in Primary Care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1449">
            <a:off x="6948264" y="1977008"/>
            <a:ext cx="1907978" cy="27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79421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686A17-55BA-E542-8014-F6262F99A8AA}"/>
              </a:ext>
            </a:extLst>
          </p:cNvPr>
          <p:cNvSpPr txBox="1">
            <a:spLocks/>
          </p:cNvSpPr>
          <p:nvPr/>
        </p:nvSpPr>
        <p:spPr>
          <a:xfrm>
            <a:off x="1187624" y="1340768"/>
            <a:ext cx="828092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150" normalizeH="0" baseline="0" noProof="0" dirty="0">
              <a:ln>
                <a:noFill/>
              </a:ln>
              <a:solidFill>
                <a:srgbClr val="C0074C"/>
              </a:solidFill>
              <a:effectLst/>
              <a:uLnTx/>
              <a:uFillTx/>
              <a:latin typeface="Arial Black" charset="0"/>
              <a:ea typeface="Arial Black" charset="0"/>
              <a:cs typeface="Arial Black" charset="0"/>
            </a:endParaRPr>
          </a:p>
        </p:txBody>
      </p:sp>
      <p:sp>
        <p:nvSpPr>
          <p:cNvPr id="21" name="Rectangle 20"/>
          <p:cNvSpPr/>
          <p:nvPr/>
        </p:nvSpPr>
        <p:spPr>
          <a:xfrm>
            <a:off x="438291" y="1784460"/>
            <a:ext cx="8496944" cy="3503267"/>
          </a:xfrm>
          <a:prstGeom prst="rect">
            <a:avLst/>
          </a:prstGeom>
        </p:spPr>
        <p:txBody>
          <a:bodyPr wrap="square" numCol="1" spcCol="216000">
            <a:spAutoFit/>
          </a:bodyPr>
          <a:lstStyle/>
          <a:p>
            <a:pPr marL="342900" indent="-342900">
              <a:lnSpc>
                <a:spcPct val="115000"/>
              </a:lnSpc>
              <a:spcAft>
                <a:spcPts val="1000"/>
              </a:spcAft>
              <a:buFont typeface="Arial" panose="020B0604020202020204" pitchFamily="34" charset="0"/>
              <a:buChar char="•"/>
            </a:pP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South Pembrokeshire and Merthyr &amp; Cynon cluster : </a:t>
            </a:r>
            <a:r>
              <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rPr>
              <a:t>OT staff working with patients with</a:t>
            </a: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 Frailty</a:t>
            </a:r>
            <a:r>
              <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rPr>
              <a:t> providing early intervention to expertise which is reducing admission and GP contacts</a:t>
            </a:r>
          </a:p>
          <a:p>
            <a:pPr marL="342900" indent="-342900">
              <a:lnSpc>
                <a:spcPct val="115000"/>
              </a:lnSpc>
              <a:spcAft>
                <a:spcPts val="1000"/>
              </a:spcAft>
              <a:buFont typeface="Arial" panose="020B0604020202020204" pitchFamily="34" charset="0"/>
              <a:buChar char="•"/>
            </a:pP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Ceredigion and Llanelli:</a:t>
            </a:r>
            <a:r>
              <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rPr>
              <a:t> OT staff focussing on patients with </a:t>
            </a: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Mental Health </a:t>
            </a:r>
            <a:r>
              <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rPr>
              <a:t>conditions reducing secondary care admissions and GP demand</a:t>
            </a:r>
          </a:p>
          <a:p>
            <a:pPr marL="342900" indent="-342900">
              <a:lnSpc>
                <a:spcPct val="115000"/>
              </a:lnSpc>
              <a:spcAft>
                <a:spcPts val="1000"/>
              </a:spcAft>
              <a:buFont typeface="Arial" panose="020B0604020202020204" pitchFamily="34" charset="0"/>
              <a:buChar char="•"/>
            </a:pPr>
            <a:r>
              <a:rPr lang="en-GB" sz="1900" b="1" dirty="0" err="1">
                <a:solidFill>
                  <a:srgbClr val="135E87"/>
                </a:solidFill>
                <a:latin typeface="Calibri" panose="020F0502020204030204" pitchFamily="34" charset="0"/>
                <a:ea typeface="Calibri" panose="020F0502020204030204" pitchFamily="34" charset="0"/>
                <a:cs typeface="Arial" panose="020B0604020202020204" pitchFamily="34" charset="0"/>
              </a:rPr>
              <a:t>Taf</a:t>
            </a: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a:t>
            </a:r>
            <a:r>
              <a:rPr lang="en-GB" sz="1900" b="1" dirty="0" err="1">
                <a:solidFill>
                  <a:srgbClr val="135E87"/>
                </a:solidFill>
                <a:latin typeface="Calibri" panose="020F0502020204030204" pitchFamily="34" charset="0"/>
                <a:ea typeface="Calibri" panose="020F0502020204030204" pitchFamily="34" charset="0"/>
                <a:cs typeface="Arial" panose="020B0604020202020204" pitchFamily="34" charset="0"/>
              </a:rPr>
              <a:t>Tywi</a:t>
            </a: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 cluster: </a:t>
            </a:r>
            <a:r>
              <a:rPr lang="en-US" sz="1900" dirty="0">
                <a:solidFill>
                  <a:srgbClr val="135E87"/>
                </a:solidFill>
                <a:latin typeface="Calibri" panose="020F0502020204030204" pitchFamily="34" charset="0"/>
                <a:ea typeface="Calibri" panose="020F0502020204030204" pitchFamily="34" charset="0"/>
                <a:cs typeface="Arial" panose="020B0604020202020204" pitchFamily="34" charset="0"/>
              </a:rPr>
              <a:t>OT &amp; PT support worker  who acts as conduit between the practices and community resource team. </a:t>
            </a:r>
            <a:r>
              <a:rPr lang="en-US" sz="1900" b="1" dirty="0">
                <a:solidFill>
                  <a:srgbClr val="135E87"/>
                </a:solidFill>
                <a:latin typeface="Calibri" panose="020F0502020204030204" pitchFamily="34" charset="0"/>
                <a:ea typeface="Calibri" panose="020F0502020204030204" pitchFamily="34" charset="0"/>
                <a:cs typeface="Arial" panose="020B0604020202020204" pitchFamily="34" charset="0"/>
              </a:rPr>
              <a:t>Addresses low level physical needs</a:t>
            </a:r>
            <a:r>
              <a:rPr lang="en-US" sz="1900" dirty="0">
                <a:solidFill>
                  <a:srgbClr val="135E87"/>
                </a:solidFill>
                <a:latin typeface="Calibri" panose="020F0502020204030204" pitchFamily="34" charset="0"/>
                <a:ea typeface="Calibri" panose="020F0502020204030204" pitchFamily="34" charset="0"/>
                <a:cs typeface="Arial" panose="020B0604020202020204" pitchFamily="34" charset="0"/>
              </a:rPr>
              <a:t>, i.e. equipment and minor adaptations, speedier access to appropriate care</a:t>
            </a:r>
            <a:endPar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endPar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endParaRPr>
          </a:p>
        </p:txBody>
      </p:sp>
      <p:sp>
        <p:nvSpPr>
          <p:cNvPr id="22" name="Title 1">
            <a:extLst>
              <a:ext uri="{FF2B5EF4-FFF2-40B4-BE49-F238E27FC236}">
                <a16:creationId xmlns:a16="http://schemas.microsoft.com/office/drawing/2014/main" id="{13686A17-55BA-E542-8014-F6262F99A8AA}"/>
              </a:ext>
            </a:extLst>
          </p:cNvPr>
          <p:cNvSpPr txBox="1">
            <a:spLocks/>
          </p:cNvSpPr>
          <p:nvPr/>
        </p:nvSpPr>
        <p:spPr>
          <a:xfrm>
            <a:off x="467544" y="987574"/>
            <a:ext cx="7859216" cy="857250"/>
          </a:xfrm>
          <a:prstGeom prst="rect">
            <a:avLst/>
          </a:prstGeom>
        </p:spPr>
        <p:txBody>
          <a:bodyPr vert="horz" lIns="91440" tIns="45720" rIns="91440" bIns="45720" rtlCol="0" anchor="ctr">
            <a:normAutofit fontScale="85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3600" b="1" spc="-150" dirty="0">
                <a:solidFill>
                  <a:srgbClr val="C0074C"/>
                </a:solidFill>
                <a:latin typeface="Arial Black" charset="0"/>
                <a:ea typeface="Arial Black" charset="0"/>
                <a:cs typeface="Arial Black" charset="0"/>
              </a:rPr>
              <a:t>Services in Wales - occupational therapy  </a:t>
            </a:r>
            <a:endParaRPr lang="en-GB" sz="3600" b="1" i="1" spc="-150" dirty="0">
              <a:solidFill>
                <a:srgbClr val="C0074C"/>
              </a:solidFill>
              <a:latin typeface="Arial Black" charset="0"/>
              <a:ea typeface="Arial Black" charset="0"/>
              <a:cs typeface="Arial Black" charset="0"/>
            </a:endParaRPr>
          </a:p>
        </p:txBody>
      </p:sp>
    </p:spTree>
    <p:extLst>
      <p:ext uri="{BB962C8B-B14F-4D97-AF65-F5344CB8AC3E}">
        <p14:creationId xmlns:p14="http://schemas.microsoft.com/office/powerpoint/2010/main" val="276113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686A17-55BA-E542-8014-F6262F99A8AA}"/>
              </a:ext>
            </a:extLst>
          </p:cNvPr>
          <p:cNvSpPr txBox="1">
            <a:spLocks/>
          </p:cNvSpPr>
          <p:nvPr/>
        </p:nvSpPr>
        <p:spPr>
          <a:xfrm>
            <a:off x="1187624" y="1340768"/>
            <a:ext cx="828092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150" normalizeH="0" baseline="0" noProof="0" dirty="0">
              <a:ln>
                <a:noFill/>
              </a:ln>
              <a:solidFill>
                <a:srgbClr val="C0074C"/>
              </a:solidFill>
              <a:effectLst/>
              <a:uLnTx/>
              <a:uFillTx/>
              <a:latin typeface="Arial Black" charset="0"/>
              <a:ea typeface="Arial Black" charset="0"/>
              <a:cs typeface="Arial Black" charset="0"/>
            </a:endParaRPr>
          </a:p>
        </p:txBody>
      </p:sp>
      <p:sp>
        <p:nvSpPr>
          <p:cNvPr id="21" name="Rectangle 20"/>
          <p:cNvSpPr/>
          <p:nvPr/>
        </p:nvSpPr>
        <p:spPr>
          <a:xfrm>
            <a:off x="461120" y="1769393"/>
            <a:ext cx="8496944" cy="3167021"/>
          </a:xfrm>
          <a:prstGeom prst="rect">
            <a:avLst/>
          </a:prstGeom>
        </p:spPr>
        <p:txBody>
          <a:bodyPr wrap="square" numCol="1" spcCol="216000">
            <a:spAutoFit/>
          </a:bodyPr>
          <a:lstStyle/>
          <a:p>
            <a:pPr marL="342900" indent="-342900">
              <a:lnSpc>
                <a:spcPct val="115000"/>
              </a:lnSpc>
              <a:spcAft>
                <a:spcPts val="1000"/>
              </a:spcAft>
              <a:buFont typeface="Arial" panose="020B0604020202020204" pitchFamily="34" charset="0"/>
              <a:buChar char="•"/>
            </a:pPr>
            <a:r>
              <a:rPr lang="en-GB" sz="1900" b="1" dirty="0">
                <a:solidFill>
                  <a:srgbClr val="135E87"/>
                </a:solidFill>
                <a:latin typeface="Calibri" panose="020F0502020204030204" pitchFamily="34" charset="0"/>
                <a:ea typeface="Calibri" panose="020F0502020204030204" pitchFamily="34" charset="0"/>
                <a:cs typeface="Arial" panose="020B0604020202020204" pitchFamily="34" charset="0"/>
              </a:rPr>
              <a:t>Neath Port Talbot: </a:t>
            </a:r>
            <a:r>
              <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rPr>
              <a:t>Pathway development focussed on patients with  fibromyalgia, ME, Chronic Fatigue Syndrome. Aims to reduce medication use, GP visits and improve functional outcomes. Introduced direct referral from primary care to OT which eliminates a secondary care Rheumatology referral in order to access OT.  </a:t>
            </a:r>
          </a:p>
          <a:p>
            <a:pPr marL="342900" indent="-342900">
              <a:lnSpc>
                <a:spcPct val="115000"/>
              </a:lnSpc>
              <a:spcAft>
                <a:spcPts val="1000"/>
              </a:spcAft>
              <a:buFont typeface="Arial" panose="020B0604020202020204" pitchFamily="34" charset="0"/>
              <a:buChar char="•"/>
            </a:pPr>
            <a:endParaRPr lang="en-GB" sz="1900" dirty="0">
              <a:solidFill>
                <a:srgbClr val="135E87"/>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endPar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endParaRPr lang="en-GB" sz="1900" dirty="0">
              <a:solidFill>
                <a:srgbClr val="135E87"/>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13686A17-55BA-E542-8014-F6262F99A8AA}"/>
              </a:ext>
            </a:extLst>
          </p:cNvPr>
          <p:cNvSpPr txBox="1">
            <a:spLocks/>
          </p:cNvSpPr>
          <p:nvPr/>
        </p:nvSpPr>
        <p:spPr>
          <a:xfrm>
            <a:off x="467544" y="987574"/>
            <a:ext cx="7859216"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3600" b="1" spc="-150" dirty="0">
                <a:solidFill>
                  <a:srgbClr val="C0074C"/>
                </a:solidFill>
                <a:latin typeface="Arial Black" charset="0"/>
                <a:ea typeface="Arial Black" charset="0"/>
                <a:cs typeface="Arial Black" charset="0"/>
              </a:rPr>
              <a:t>OT in Wales </a:t>
            </a:r>
            <a:endParaRPr lang="en-GB" sz="3600" b="1" i="1" spc="-150" dirty="0">
              <a:solidFill>
                <a:srgbClr val="C0074C"/>
              </a:solidFill>
              <a:latin typeface="Arial Black" charset="0"/>
              <a:ea typeface="Arial Black" charset="0"/>
              <a:cs typeface="Arial Black" charset="0"/>
            </a:endParaRPr>
          </a:p>
        </p:txBody>
      </p:sp>
    </p:spTree>
    <p:extLst>
      <p:ext uri="{BB962C8B-B14F-4D97-AF65-F5344CB8AC3E}">
        <p14:creationId xmlns:p14="http://schemas.microsoft.com/office/powerpoint/2010/main" val="10861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552" y="1131590"/>
            <a:ext cx="828092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800" b="1" i="1" spc="-150" dirty="0">
                <a:solidFill>
                  <a:srgbClr val="C0074C"/>
                </a:solidFill>
                <a:latin typeface="Tw Cen MT" panose="020B0602020104020603" pitchFamily="34" charset="0"/>
                <a:ea typeface="Arial Black" charset="0"/>
                <a:cs typeface="Arial" panose="020B0604020202020204" pitchFamily="34" charset="0"/>
              </a:rPr>
              <a:t>Principles of FCP</a:t>
            </a:r>
          </a:p>
        </p:txBody>
      </p:sp>
      <p:sp>
        <p:nvSpPr>
          <p:cNvPr id="4" name="TextBox 3"/>
          <p:cNvSpPr txBox="1"/>
          <p:nvPr/>
        </p:nvSpPr>
        <p:spPr>
          <a:xfrm>
            <a:off x="7716644" y="3702205"/>
            <a:ext cx="184731"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a:xfrm>
            <a:off x="827584" y="1929312"/>
            <a:ext cx="8280920" cy="3378742"/>
          </a:xfrm>
        </p:spPr>
        <p:txBody>
          <a:bodyPr>
            <a:normAutofit/>
          </a:bodyPr>
          <a:lstStyle/>
          <a:p>
            <a:r>
              <a:rPr lang="en-US" dirty="0">
                <a:solidFill>
                  <a:srgbClr val="135E87"/>
                </a:solidFill>
              </a:rPr>
              <a:t>brings expertise to the beginning of the pathway</a:t>
            </a:r>
            <a:endParaRPr lang="en-GB" dirty="0">
              <a:solidFill>
                <a:srgbClr val="135E87"/>
              </a:solidFill>
            </a:endParaRPr>
          </a:p>
          <a:p>
            <a:r>
              <a:rPr lang="en-US" dirty="0">
                <a:solidFill>
                  <a:srgbClr val="135E87"/>
                </a:solidFill>
              </a:rPr>
              <a:t>Improves access to patients for effective treatment </a:t>
            </a:r>
            <a:endParaRPr lang="en-GB" dirty="0">
              <a:solidFill>
                <a:srgbClr val="135E87"/>
              </a:solidFill>
            </a:endParaRPr>
          </a:p>
          <a:p>
            <a:r>
              <a:rPr lang="en-US" dirty="0">
                <a:solidFill>
                  <a:srgbClr val="135E87"/>
                </a:solidFill>
              </a:rPr>
              <a:t>Reduces GP workload/ duplication </a:t>
            </a:r>
            <a:endParaRPr lang="en-GB" dirty="0">
              <a:solidFill>
                <a:srgbClr val="135E87"/>
              </a:solidFill>
            </a:endParaRPr>
          </a:p>
          <a:p>
            <a:r>
              <a:rPr lang="en-US" dirty="0">
                <a:solidFill>
                  <a:srgbClr val="135E87"/>
                </a:solidFill>
              </a:rPr>
              <a:t>Improved use of medication/ diagnostics</a:t>
            </a:r>
          </a:p>
          <a:p>
            <a:pPr lvl="0"/>
            <a:r>
              <a:rPr lang="en-US" dirty="0">
                <a:solidFill>
                  <a:srgbClr val="135E87"/>
                </a:solidFill>
              </a:rPr>
              <a:t>Reduces inappropriate onward referral or admission </a:t>
            </a:r>
          </a:p>
          <a:p>
            <a:pPr marL="0" lvl="0" indent="0">
              <a:buNone/>
            </a:pPr>
            <a:r>
              <a:rPr lang="en-US" sz="3600" i="1" dirty="0">
                <a:solidFill>
                  <a:srgbClr val="135E87"/>
                </a:solidFill>
                <a:latin typeface="Tw Cen MT" panose="020B0602020104020603" pitchFamily="34" charset="0"/>
                <a:cs typeface="Khmer UI" panose="020B0502040204020203" pitchFamily="34" charset="0"/>
              </a:rPr>
              <a:t>Where else can we apply these principles?</a:t>
            </a:r>
            <a:endParaRPr lang="en-US" sz="3600" dirty="0">
              <a:solidFill>
                <a:srgbClr val="135E87"/>
              </a:solidFill>
            </a:endParaRPr>
          </a:p>
          <a:p>
            <a:pPr marL="0" indent="0">
              <a:buNone/>
            </a:pPr>
            <a:endParaRPr lang="en-US" dirty="0">
              <a:solidFill>
                <a:srgbClr val="135E87"/>
              </a:solidFill>
            </a:endParaRPr>
          </a:p>
          <a:p>
            <a:pPr marL="0" indent="0">
              <a:buNone/>
            </a:pPr>
            <a:endParaRPr lang="en-US" dirty="0">
              <a:solidFill>
                <a:srgbClr val="135E87"/>
              </a:solidFill>
            </a:endParaRPr>
          </a:p>
          <a:p>
            <a:endParaRPr lang="en-US" dirty="0">
              <a:solidFill>
                <a:srgbClr val="135E87"/>
              </a:solidFill>
            </a:endParaRPr>
          </a:p>
          <a:p>
            <a:endParaRPr lang="en-GB" dirty="0">
              <a:solidFill>
                <a:srgbClr val="135E87"/>
              </a:solidFill>
            </a:endParaRPr>
          </a:p>
        </p:txBody>
      </p:sp>
    </p:spTree>
    <p:extLst>
      <p:ext uri="{BB962C8B-B14F-4D97-AF65-F5344CB8AC3E}">
        <p14:creationId xmlns:p14="http://schemas.microsoft.com/office/powerpoint/2010/main" val="31758534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874716" y="770230"/>
            <a:ext cx="4233783" cy="4149689"/>
          </a:xfrm>
          <a:custGeom>
            <a:avLst/>
            <a:gdLst>
              <a:gd name="connsiteX0" fmla="*/ 2116891 w 4233783"/>
              <a:gd name="connsiteY0" fmla="*/ 0 h 4149689"/>
              <a:gd name="connsiteX1" fmla="*/ 3940863 w 4233783"/>
              <a:gd name="connsiteY1" fmla="*/ 1021774 h 4149689"/>
              <a:gd name="connsiteX2" fmla="*/ 3940863 w 4233783"/>
              <a:gd name="connsiteY2" fmla="*/ 3127915 h 4149689"/>
              <a:gd name="connsiteX3" fmla="*/ 2116892 w 4233783"/>
              <a:gd name="connsiteY3" fmla="*/ 2074845 h 4149689"/>
              <a:gd name="connsiteX4" fmla="*/ 2116891 w 4233783"/>
              <a:gd name="connsiteY4" fmla="*/ 0 h 414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783" h="4149689">
                <a:moveTo>
                  <a:pt x="2116891" y="0"/>
                </a:moveTo>
                <a:cubicBezTo>
                  <a:pt x="2866585" y="0"/>
                  <a:pt x="3560362" y="388648"/>
                  <a:pt x="3940863" y="1021774"/>
                </a:cubicBezTo>
                <a:cubicBezTo>
                  <a:pt x="4331423" y="1671639"/>
                  <a:pt x="4331423" y="2478050"/>
                  <a:pt x="3940863" y="3127915"/>
                </a:cubicBezTo>
                <a:lnTo>
                  <a:pt x="2116892" y="2074845"/>
                </a:lnTo>
                <a:cubicBezTo>
                  <a:pt x="2116892" y="1383230"/>
                  <a:pt x="2116891" y="691615"/>
                  <a:pt x="2116891" y="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32347" tIns="796196" rIns="525934" bIns="2031224" numCol="1" spcCol="1270" anchor="ctr" anchorCtr="0">
            <a:noAutofit/>
          </a:bodyPr>
          <a:lstStyle/>
          <a:p>
            <a:pPr lvl="0" algn="ctr" defTabSz="1066800">
              <a:lnSpc>
                <a:spcPct val="90000"/>
              </a:lnSpc>
              <a:spcBef>
                <a:spcPct val="0"/>
              </a:spcBef>
              <a:spcAft>
                <a:spcPct val="35000"/>
              </a:spcAft>
            </a:pPr>
            <a:r>
              <a:rPr lang="en-US" sz="2400" kern="1200" dirty="0"/>
              <a:t>Effective-ness</a:t>
            </a:r>
          </a:p>
        </p:txBody>
      </p:sp>
      <p:sp>
        <p:nvSpPr>
          <p:cNvPr id="4" name="Freeform 3"/>
          <p:cNvSpPr/>
          <p:nvPr/>
        </p:nvSpPr>
        <p:spPr>
          <a:xfrm>
            <a:off x="4905966" y="800561"/>
            <a:ext cx="4139921" cy="4190443"/>
          </a:xfrm>
          <a:custGeom>
            <a:avLst/>
            <a:gdLst>
              <a:gd name="connsiteX0" fmla="*/ 3867994 w 4139921"/>
              <a:gd name="connsiteY0" fmla="*/ 3133317 h 4190443"/>
              <a:gd name="connsiteX1" fmla="*/ 2069960 w 4139921"/>
              <a:gd name="connsiteY1" fmla="*/ 4190444 h 4190443"/>
              <a:gd name="connsiteX2" fmla="*/ 271926 w 4139921"/>
              <a:gd name="connsiteY2" fmla="*/ 3133317 h 4190443"/>
              <a:gd name="connsiteX3" fmla="*/ 2069961 w 4139921"/>
              <a:gd name="connsiteY3" fmla="*/ 2095222 h 4190443"/>
              <a:gd name="connsiteX4" fmla="*/ 3867994 w 4139921"/>
              <a:gd name="connsiteY4" fmla="*/ 3133317 h 419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9921" h="4190443">
                <a:moveTo>
                  <a:pt x="3867994" y="3133317"/>
                </a:moveTo>
                <a:cubicBezTo>
                  <a:pt x="3499670" y="3786938"/>
                  <a:pt x="2813360" y="4190444"/>
                  <a:pt x="2069960" y="4190444"/>
                </a:cubicBezTo>
                <a:cubicBezTo>
                  <a:pt x="1326560" y="4190444"/>
                  <a:pt x="640250" y="3786938"/>
                  <a:pt x="271926" y="3133317"/>
                </a:cubicBezTo>
                <a:lnTo>
                  <a:pt x="2069961" y="2095222"/>
                </a:lnTo>
                <a:lnTo>
                  <a:pt x="3867994" y="3133317"/>
                </a:lnTo>
                <a:close/>
              </a:path>
            </a:pathLst>
          </a:custGeom>
          <a:solidFill>
            <a:srgbClr val="C0074C"/>
          </a:solidFill>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164029" tIns="2674450" rIns="1164031" bIns="279911" numCol="1" spcCol="1270" anchor="ctr" anchorCtr="0">
            <a:noAutofit/>
          </a:bodyPr>
          <a:lstStyle/>
          <a:p>
            <a:pPr lvl="0" algn="ctr" defTabSz="1066800">
              <a:lnSpc>
                <a:spcPct val="90000"/>
              </a:lnSpc>
              <a:spcBef>
                <a:spcPct val="0"/>
              </a:spcBef>
              <a:spcAft>
                <a:spcPct val="35000"/>
              </a:spcAft>
            </a:pPr>
            <a:r>
              <a:rPr lang="en-US" sz="2400" kern="1200" dirty="0"/>
              <a:t>Sustainability</a:t>
            </a:r>
          </a:p>
        </p:txBody>
      </p:sp>
      <p:sp>
        <p:nvSpPr>
          <p:cNvPr id="7" name="Freeform 6"/>
          <p:cNvSpPr/>
          <p:nvPr/>
        </p:nvSpPr>
        <p:spPr>
          <a:xfrm>
            <a:off x="4838777" y="771559"/>
            <a:ext cx="4233783" cy="4149689"/>
          </a:xfrm>
          <a:custGeom>
            <a:avLst/>
            <a:gdLst>
              <a:gd name="connsiteX0" fmla="*/ 292920 w 4233783"/>
              <a:gd name="connsiteY0" fmla="*/ 3127915 h 4149689"/>
              <a:gd name="connsiteX1" fmla="*/ 292920 w 4233783"/>
              <a:gd name="connsiteY1" fmla="*/ 1021774 h 4149689"/>
              <a:gd name="connsiteX2" fmla="*/ 2116892 w 4233783"/>
              <a:gd name="connsiteY2" fmla="*/ 0 h 4149689"/>
              <a:gd name="connsiteX3" fmla="*/ 2116892 w 4233783"/>
              <a:gd name="connsiteY3" fmla="*/ 2074845 h 4149689"/>
              <a:gd name="connsiteX4" fmla="*/ 292920 w 4233783"/>
              <a:gd name="connsiteY4" fmla="*/ 3127915 h 414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783" h="4149689">
                <a:moveTo>
                  <a:pt x="292920" y="3127915"/>
                </a:moveTo>
                <a:cubicBezTo>
                  <a:pt x="-97640" y="2478050"/>
                  <a:pt x="-97640" y="1671639"/>
                  <a:pt x="292920" y="1021774"/>
                </a:cubicBezTo>
                <a:cubicBezTo>
                  <a:pt x="673421" y="388648"/>
                  <a:pt x="1367198" y="0"/>
                  <a:pt x="2116892" y="0"/>
                </a:cubicBezTo>
                <a:lnTo>
                  <a:pt x="2116892" y="2074845"/>
                </a:lnTo>
                <a:lnTo>
                  <a:pt x="292920" y="3127915"/>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484100" tIns="845596" rIns="2374181" bIns="1981824" numCol="1" spcCol="1270" anchor="ctr" anchorCtr="0">
            <a:noAutofit/>
          </a:bodyPr>
          <a:lstStyle/>
          <a:p>
            <a:pPr lvl="0" algn="ctr" defTabSz="1066800">
              <a:lnSpc>
                <a:spcPct val="90000"/>
              </a:lnSpc>
              <a:spcBef>
                <a:spcPct val="0"/>
              </a:spcBef>
              <a:spcAft>
                <a:spcPct val="35000"/>
              </a:spcAft>
            </a:pPr>
            <a:r>
              <a:rPr lang="en-US" sz="2400" kern="1200" dirty="0"/>
              <a:t>Safety </a:t>
            </a:r>
          </a:p>
        </p:txBody>
      </p:sp>
      <p:sp>
        <p:nvSpPr>
          <p:cNvPr id="6" name="Text Placeholder 5"/>
          <p:cNvSpPr txBox="1">
            <a:spLocks/>
          </p:cNvSpPr>
          <p:nvPr/>
        </p:nvSpPr>
        <p:spPr>
          <a:xfrm>
            <a:off x="323528" y="1203598"/>
            <a:ext cx="4680520" cy="3646120"/>
          </a:xfrm>
          <a:prstGeom prst="rect">
            <a:avLst/>
          </a:prstGeom>
        </p:spPr>
        <p:txBody>
          <a:bodyPr numCol="2">
            <a:normAutofit/>
          </a:bodyPr>
          <a:lstStyle/>
          <a:p>
            <a:pPr marR="0" lvl="0" algn="l" defTabSz="685800" rtl="0" eaLnBrk="1" fontAlgn="auto" latinLnBrk="0" hangingPunct="1">
              <a:lnSpc>
                <a:spcPct val="100000"/>
              </a:lnSpc>
              <a:spcBef>
                <a:spcPct val="20000"/>
              </a:spcBef>
              <a:spcAft>
                <a:spcPts val="0"/>
              </a:spcAft>
              <a:buClrTx/>
              <a:buSzTx/>
              <a:tabLst/>
              <a:defRPr/>
            </a:pPr>
            <a:r>
              <a:rPr kumimoji="0" lang="en-GB" sz="2600" b="1" i="0" u="none" strike="noStrike" kern="1200" cap="none" spc="0" normalizeH="0" baseline="0" noProof="0" dirty="0">
                <a:ln>
                  <a:noFill/>
                </a:ln>
                <a:solidFill>
                  <a:srgbClr val="4BACC6"/>
                </a:solidFill>
                <a:effectLst/>
                <a:uLnTx/>
                <a:uFillTx/>
                <a:latin typeface="+mn-lt"/>
                <a:ea typeface="+mn-ea"/>
                <a:cs typeface="+mn-cs"/>
              </a:rPr>
              <a:t>Safety</a:t>
            </a:r>
            <a:r>
              <a:rPr kumimoji="0" lang="en-GB" sz="2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GB" sz="2200" dirty="0">
                <a:solidFill>
                  <a:srgbClr val="225472"/>
                </a:solidFill>
              </a:rPr>
              <a:t>S</a:t>
            </a:r>
            <a:r>
              <a:rPr kumimoji="0" lang="en-GB" sz="2200" b="0" i="0" u="none" strike="noStrike" kern="1200" cap="none" spc="0" normalizeH="0" baseline="0" noProof="0" dirty="0">
                <a:ln>
                  <a:noFill/>
                </a:ln>
                <a:solidFill>
                  <a:srgbClr val="225472"/>
                </a:solidFill>
                <a:effectLst/>
                <a:uLnTx/>
                <a:uFillTx/>
                <a:latin typeface="+mn-lt"/>
                <a:ea typeface="+mn-ea"/>
                <a:cs typeface="+mn-cs"/>
              </a:rPr>
              <a:t>kills</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srgbClr val="225472"/>
                </a:solidFill>
                <a:effectLst/>
                <a:uLnTx/>
                <a:uFillTx/>
                <a:latin typeface="+mn-lt"/>
                <a:ea typeface="+mn-ea"/>
                <a:cs typeface="+mn-cs"/>
              </a:rPr>
              <a:t>Resources</a:t>
            </a:r>
          </a:p>
          <a:p>
            <a:pPr marR="0" lvl="0" algn="l" defTabSz="685800" rtl="0" eaLnBrk="1" fontAlgn="auto" latinLnBrk="0" hangingPunct="1">
              <a:lnSpc>
                <a:spcPct val="100000"/>
              </a:lnSpc>
              <a:spcBef>
                <a:spcPct val="20000"/>
              </a:spcBef>
              <a:spcAft>
                <a:spcPts val="0"/>
              </a:spcAft>
              <a:buClrTx/>
              <a:buSzTx/>
              <a:tabLst/>
              <a:defRPr/>
            </a:pPr>
            <a:endParaRPr kumimoji="0" lang="en-GB" sz="1900" b="0" i="0" u="none" strike="noStrike" kern="1200" cap="none" spc="0" normalizeH="0" baseline="0" noProof="0" dirty="0">
              <a:ln>
                <a:noFill/>
              </a:ln>
              <a:solidFill>
                <a:schemeClr val="tx1"/>
              </a:solidFill>
              <a:effectLst/>
              <a:uLnTx/>
              <a:uFillTx/>
              <a:latin typeface="+mn-lt"/>
              <a:ea typeface="+mn-ea"/>
              <a:cs typeface="+mn-cs"/>
            </a:endParaRPr>
          </a:p>
          <a:p>
            <a:pPr marR="0" lvl="0" algn="l" defTabSz="685800" rtl="0" eaLnBrk="1" fontAlgn="auto" latinLnBrk="0" hangingPunct="1">
              <a:lnSpc>
                <a:spcPct val="100000"/>
              </a:lnSpc>
              <a:spcBef>
                <a:spcPct val="20000"/>
              </a:spcBef>
              <a:spcAft>
                <a:spcPts val="0"/>
              </a:spcAft>
              <a:buClrTx/>
              <a:buSzTx/>
              <a:tabLst/>
              <a:defRPr/>
            </a:pPr>
            <a:r>
              <a:rPr kumimoji="0" lang="en-GB" sz="2200" b="1" i="0" u="none" strike="noStrike" kern="1200" cap="none" spc="0" normalizeH="0" baseline="0" noProof="0" dirty="0">
                <a:ln>
                  <a:noFill/>
                </a:ln>
                <a:solidFill>
                  <a:srgbClr val="C0074C"/>
                </a:solidFill>
                <a:effectLst/>
                <a:uLnTx/>
                <a:uFillTx/>
                <a:latin typeface="+mn-lt"/>
                <a:ea typeface="+mn-ea"/>
                <a:cs typeface="+mn-cs"/>
              </a:rPr>
              <a:t>Sustainability</a:t>
            </a:r>
            <a:r>
              <a:rPr kumimoji="0" lang="en-GB" sz="2200" b="1" i="0" u="none" strike="noStrike" kern="1200" cap="none" spc="0" normalizeH="0" baseline="0" noProof="0" dirty="0">
                <a:ln>
                  <a:noFill/>
                </a:ln>
                <a:solidFill>
                  <a:srgbClr val="00B050"/>
                </a:solidFill>
                <a:effectLst/>
                <a:uLnTx/>
                <a:uFillTx/>
                <a:latin typeface="+mn-lt"/>
                <a:ea typeface="+mn-ea"/>
                <a:cs typeface="+mn-cs"/>
              </a:rPr>
              <a:t>   </a:t>
            </a:r>
            <a:r>
              <a:rPr kumimoji="0" lang="en-GB" sz="2200" b="1" i="0" u="none" strike="noStrike" kern="1200" cap="none" spc="0" normalizeH="0" baseline="0" noProof="0" dirty="0">
                <a:ln>
                  <a:noFill/>
                </a:ln>
                <a:solidFill>
                  <a:schemeClr val="tx1"/>
                </a:solidFill>
                <a:effectLst/>
                <a:uLnTx/>
                <a:uFillTx/>
                <a:latin typeface="+mn-lt"/>
                <a:ea typeface="+mn-ea"/>
                <a:cs typeface="+mn-cs"/>
              </a:rPr>
              <a:t> </a:t>
            </a:r>
            <a:r>
              <a:rPr kumimoji="0" lang="en-GB" sz="2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srgbClr val="225472"/>
                </a:solidFill>
                <a:effectLst/>
                <a:uLnTx/>
                <a:uFillTx/>
                <a:latin typeface="+mn-lt"/>
                <a:ea typeface="+mn-ea"/>
                <a:cs typeface="+mn-cs"/>
              </a:rPr>
              <a:t>Funding</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srgbClr val="225472"/>
                </a:solidFill>
                <a:effectLst/>
                <a:uLnTx/>
                <a:uFillTx/>
                <a:latin typeface="+mn-lt"/>
                <a:ea typeface="+mn-ea"/>
                <a:cs typeface="+mn-cs"/>
              </a:rPr>
              <a:t>Future workforce </a:t>
            </a:r>
            <a:endParaRPr kumimoji="0" lang="en-GB" sz="2600" b="0" i="0" u="none" strike="noStrike" kern="1200" cap="none" spc="0" normalizeH="0" baseline="0" noProof="0" dirty="0">
              <a:ln>
                <a:noFill/>
              </a:ln>
              <a:solidFill>
                <a:srgbClr val="225472"/>
              </a:solidFill>
              <a:effectLst/>
              <a:uLnTx/>
              <a:uFillTx/>
              <a:latin typeface="+mn-lt"/>
              <a:ea typeface="+mn-ea"/>
              <a:cs typeface="+mn-cs"/>
            </a:endParaRPr>
          </a:p>
          <a:p>
            <a:pPr marR="0" lvl="0" algn="l" defTabSz="685800" rtl="0" eaLnBrk="1" fontAlgn="auto" latinLnBrk="0" hangingPunct="1">
              <a:lnSpc>
                <a:spcPct val="100000"/>
              </a:lnSpc>
              <a:spcBef>
                <a:spcPct val="20000"/>
              </a:spcBef>
              <a:spcAft>
                <a:spcPts val="0"/>
              </a:spcAft>
              <a:buClrTx/>
              <a:buSzTx/>
              <a:tabLst/>
              <a:defRPr/>
            </a:pPr>
            <a:r>
              <a:rPr kumimoji="0" lang="en-GB" sz="2600" b="1" i="0" u="none" strike="noStrike" kern="1200" cap="none" spc="0" normalizeH="0" baseline="0" noProof="0" dirty="0">
                <a:ln>
                  <a:noFill/>
                </a:ln>
                <a:solidFill>
                  <a:srgbClr val="8064A2"/>
                </a:solidFill>
                <a:effectLst/>
                <a:uLnTx/>
                <a:uFillTx/>
                <a:latin typeface="+mn-lt"/>
                <a:ea typeface="+mn-ea"/>
                <a:cs typeface="+mn-cs"/>
              </a:rPr>
              <a:t>Effectiveness</a:t>
            </a:r>
            <a:r>
              <a:rPr kumimoji="0" lang="en-GB" sz="2600" b="1" i="0" u="none" strike="noStrike" kern="1200" cap="none" spc="0" normalizeH="0" baseline="0" noProof="0" dirty="0">
                <a:ln>
                  <a:noFill/>
                </a:ln>
                <a:solidFill>
                  <a:srgbClr val="E6AF00"/>
                </a:solidFill>
                <a:effectLst/>
                <a:uLnTx/>
                <a:uFillTx/>
                <a:latin typeface="+mn-lt"/>
                <a:ea typeface="+mn-ea"/>
                <a:cs typeface="+mn-cs"/>
              </a:rPr>
              <a:t> </a:t>
            </a:r>
            <a:r>
              <a:rPr kumimoji="0" lang="en-GB" sz="2600" b="1" i="0" u="none" strike="noStrike" kern="1200" cap="none" spc="0" normalizeH="0" baseline="0" noProof="0" dirty="0">
                <a:ln>
                  <a:noFill/>
                </a:ln>
                <a:solidFill>
                  <a:schemeClr val="tx1"/>
                </a:solidFill>
                <a:effectLst/>
                <a:uLnTx/>
                <a:uFillTx/>
                <a:latin typeface="+mn-lt"/>
                <a:ea typeface="+mn-ea"/>
                <a:cs typeface="+mn-cs"/>
              </a:rPr>
              <a:t>   </a:t>
            </a:r>
            <a:r>
              <a:rPr kumimoji="0" lang="en-GB" sz="2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srgbClr val="225472"/>
                </a:solidFill>
                <a:effectLst/>
                <a:uLnTx/>
                <a:uFillTx/>
                <a:latin typeface="+mn-lt"/>
                <a:ea typeface="+mn-ea"/>
                <a:cs typeface="+mn-cs"/>
              </a:rPr>
              <a:t>Patient &amp; public expectations</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srgbClr val="225472"/>
                </a:solidFill>
                <a:effectLst/>
                <a:uLnTx/>
                <a:uFillTx/>
                <a:latin typeface="+mn-lt"/>
                <a:ea typeface="+mn-ea"/>
                <a:cs typeface="+mn-cs"/>
              </a:rPr>
              <a:t>Practice teams</a:t>
            </a:r>
          </a:p>
          <a:p>
            <a:pPr marL="342900" marR="0" lvl="0" indent="-342900" algn="l" defTabSz="6858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srgbClr val="225472"/>
                </a:solidFill>
                <a:effectLst/>
                <a:uLnTx/>
                <a:uFillTx/>
                <a:latin typeface="+mn-lt"/>
                <a:ea typeface="+mn-ea"/>
                <a:cs typeface="+mn-cs"/>
              </a:rPr>
              <a:t>Evaluation</a:t>
            </a:r>
            <a:r>
              <a:rPr kumimoji="0" lang="en-GB" sz="2200" b="0" i="0" u="none" strike="noStrike" kern="1200" cap="none" spc="0" normalizeH="0" baseline="0" noProof="0" dirty="0">
                <a:ln>
                  <a:noFill/>
                </a:ln>
                <a:solidFill>
                  <a:schemeClr val="tx1"/>
                </a:solidFill>
                <a:effectLst/>
                <a:uLnTx/>
                <a:uFillTx/>
                <a:latin typeface="+mn-lt"/>
                <a:ea typeface="+mn-ea"/>
                <a:cs typeface="+mn-cs"/>
              </a:rPr>
              <a:t>	</a:t>
            </a: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941894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1000"/>
                                        <p:tgtEl>
                                          <p:spTgt spid="6">
                                            <p:txEl>
                                              <p:pRg st="7" end="7"/>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1000"/>
                                        <p:tgtEl>
                                          <p:spTgt spid="6">
                                            <p:txEl>
                                              <p:pRg st="8" end="8"/>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1000"/>
                                        <p:tgtEl>
                                          <p:spTgt spid="6">
                                            <p:txEl>
                                              <p:pRg st="9" end="9"/>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1000"/>
                                        <p:tgtEl>
                                          <p:spTgt spid="6">
                                            <p:txEl>
                                              <p:pRg st="10" end="10"/>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childTnLst>
                          </p:cTn>
                        </p:par>
                        <p:par>
                          <p:cTn id="33" fill="hold">
                            <p:stCondLst>
                              <p:cond delay="2500"/>
                            </p:stCondLst>
                            <p:childTnLst>
                              <p:par>
                                <p:cTn id="34" presetID="10" presetClass="entr" presetSubtype="0" fill="hold" nodeType="afterEffect">
                                  <p:stCondLst>
                                    <p:cond delay="50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childTnLst>
                                </p:cTn>
                              </p:par>
                              <p:par>
                                <p:cTn id="40" presetID="10" presetClass="entr" presetSubtype="0" fill="hold" nodeType="withEffect">
                                  <p:stCondLst>
                                    <p:cond delay="50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0128" y="1851670"/>
            <a:ext cx="8352928" cy="3168352"/>
          </a:xfrm>
        </p:spPr>
        <p:txBody>
          <a:bodyPr numCol="2" spcCol="252000">
            <a:normAutofit/>
          </a:bodyPr>
          <a:lstStyle/>
          <a:p>
            <a:pPr marL="0" indent="0">
              <a:buNone/>
            </a:pPr>
            <a:r>
              <a:rPr lang="en-GB" b="1" dirty="0">
                <a:solidFill>
                  <a:srgbClr val="225472"/>
                </a:solidFill>
                <a:latin typeface="Arial" panose="020B0604020202020204" pitchFamily="34" charset="0"/>
                <a:cs typeface="Arial" panose="020B0604020202020204" pitchFamily="34" charset="0"/>
              </a:rPr>
              <a:t>Implementation</a:t>
            </a:r>
          </a:p>
          <a:p>
            <a:r>
              <a:rPr lang="en-GB" spc="-50" dirty="0">
                <a:solidFill>
                  <a:srgbClr val="225472"/>
                </a:solidFill>
                <a:latin typeface="Arial" charset="0"/>
                <a:ea typeface="Arial" charset="0"/>
                <a:cs typeface="Arial" charset="0"/>
              </a:rPr>
              <a:t>FCP models beyond MSK </a:t>
            </a:r>
            <a:br>
              <a:rPr lang="en-GB" spc="-50" dirty="0">
                <a:solidFill>
                  <a:srgbClr val="225472"/>
                </a:solidFill>
                <a:latin typeface="Arial" charset="0"/>
                <a:ea typeface="Arial" charset="0"/>
                <a:cs typeface="Arial" charset="0"/>
              </a:rPr>
            </a:br>
            <a:r>
              <a:rPr lang="en-GB" spc="-50" dirty="0">
                <a:solidFill>
                  <a:srgbClr val="225472"/>
                </a:solidFill>
                <a:latin typeface="Arial" charset="0"/>
                <a:ea typeface="Arial" charset="0"/>
                <a:cs typeface="Arial" charset="0"/>
              </a:rPr>
              <a:t>e.g. frailty, self-care advice for people with chronic obstructive pulmonary disease (COPD) and/or other long-term conditions </a:t>
            </a:r>
          </a:p>
          <a:p>
            <a:pPr marL="0" indent="0">
              <a:buNone/>
            </a:pPr>
            <a:endParaRPr lang="en-GB" b="1" dirty="0">
              <a:solidFill>
                <a:srgbClr val="225472"/>
              </a:solidFill>
              <a:latin typeface="Arial" panose="020B0604020202020204" pitchFamily="34" charset="0"/>
              <a:cs typeface="Arial" panose="020B0604020202020204" pitchFamily="34" charset="0"/>
            </a:endParaRPr>
          </a:p>
          <a:p>
            <a:pPr marL="0" indent="0">
              <a:buNone/>
            </a:pPr>
            <a:r>
              <a:rPr lang="en-GB" b="1" dirty="0">
                <a:solidFill>
                  <a:srgbClr val="225472"/>
                </a:solidFill>
                <a:latin typeface="Arial" panose="020B0604020202020204" pitchFamily="34" charset="0"/>
                <a:cs typeface="Arial" panose="020B0604020202020204" pitchFamily="34" charset="0"/>
              </a:rPr>
              <a:t>Workforce</a:t>
            </a:r>
          </a:p>
          <a:p>
            <a:r>
              <a:rPr lang="en-GB" dirty="0">
                <a:solidFill>
                  <a:srgbClr val="225472"/>
                </a:solidFill>
                <a:latin typeface="Arial" panose="020B0604020202020204" pitchFamily="34" charset="0"/>
                <a:cs typeface="Arial" panose="020B0604020202020204" pitchFamily="34" charset="0"/>
              </a:rPr>
              <a:t>Sustainable FCP workforce supply </a:t>
            </a:r>
          </a:p>
          <a:p>
            <a:r>
              <a:rPr lang="en-GB" dirty="0">
                <a:solidFill>
                  <a:srgbClr val="225472"/>
                </a:solidFill>
                <a:latin typeface="Arial" panose="020B0604020202020204" pitchFamily="34" charset="0"/>
                <a:cs typeface="Arial" panose="020B0604020202020204" pitchFamily="34" charset="0"/>
              </a:rPr>
              <a:t>Professional development opportunities to sustain the FCP pipeline and build workforce capacity  </a:t>
            </a:r>
            <a:endParaRPr lang="en-GB" i="1" spc="-50" dirty="0">
              <a:solidFill>
                <a:srgbClr val="225472"/>
              </a:solidFill>
              <a:latin typeface="Arial" charset="0"/>
              <a:ea typeface="Arial" charset="0"/>
              <a:cs typeface="Arial" charset="0"/>
            </a:endParaRPr>
          </a:p>
        </p:txBody>
      </p:sp>
      <p:sp>
        <p:nvSpPr>
          <p:cNvPr id="7" name="Title 1">
            <a:extLst>
              <a:ext uri="{FF2B5EF4-FFF2-40B4-BE49-F238E27FC236}">
                <a16:creationId xmlns:a16="http://schemas.microsoft.com/office/drawing/2014/main" id="{13686A17-55BA-E542-8014-F6262F99A8AA}"/>
              </a:ext>
            </a:extLst>
          </p:cNvPr>
          <p:cNvSpPr txBox="1">
            <a:spLocks/>
          </p:cNvSpPr>
          <p:nvPr/>
        </p:nvSpPr>
        <p:spPr>
          <a:xfrm>
            <a:off x="577413" y="994420"/>
            <a:ext cx="7859216"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3600" b="1" spc="-150" dirty="0">
                <a:solidFill>
                  <a:srgbClr val="C0074C"/>
                </a:solidFill>
                <a:latin typeface="Arial Black" charset="0"/>
                <a:ea typeface="Arial Black" charset="0"/>
                <a:cs typeface="Arial Black" charset="0"/>
              </a:rPr>
              <a:t>Challenges and opportunities…</a:t>
            </a:r>
            <a:endParaRPr lang="en-GB" sz="3600" b="1" i="1" spc="-150" dirty="0">
              <a:solidFill>
                <a:srgbClr val="C0074C"/>
              </a:solidFill>
              <a:latin typeface="Arial Black" charset="0"/>
              <a:ea typeface="Arial Black" charset="0"/>
              <a:cs typeface="Arial Black" charset="0"/>
            </a:endParaRPr>
          </a:p>
        </p:txBody>
      </p:sp>
    </p:spTree>
    <p:extLst>
      <p:ext uri="{BB962C8B-B14F-4D97-AF65-F5344CB8AC3E}">
        <p14:creationId xmlns:p14="http://schemas.microsoft.com/office/powerpoint/2010/main" val="13717264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00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additive="base">
                                        <p:cTn id="28"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851670"/>
            <a:ext cx="7591832" cy="2144177"/>
          </a:xfrm>
          <a:prstGeom prst="rect">
            <a:avLst/>
          </a:prstGeom>
        </p:spPr>
        <p:txBody>
          <a:bodyPr wrap="square">
            <a:spAutoFit/>
          </a:bodyPr>
          <a:lstStyle/>
          <a:p>
            <a:pPr>
              <a:lnSpc>
                <a:spcPts val="4000"/>
              </a:lnSpc>
            </a:pPr>
            <a:r>
              <a:rPr lang="en-GB" sz="3600" i="1" dirty="0">
                <a:solidFill>
                  <a:srgbClr val="135E87"/>
                </a:solidFill>
                <a:latin typeface="Tw Cen MT" panose="020B0602020104020603" pitchFamily="34" charset="0"/>
                <a:cs typeface="Khmer UI" panose="020B0502040204020203" pitchFamily="34" charset="0"/>
              </a:rPr>
              <a:t>If you were developing services in Primary Care in a similar First Contact/early intervention model what would be the greatest challenge ? </a:t>
            </a:r>
          </a:p>
        </p:txBody>
      </p:sp>
    </p:spTree>
    <p:extLst>
      <p:ext uri="{BB962C8B-B14F-4D97-AF65-F5344CB8AC3E}">
        <p14:creationId xmlns:p14="http://schemas.microsoft.com/office/powerpoint/2010/main" val="164660012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283718"/>
            <a:ext cx="7591832" cy="1118255"/>
          </a:xfrm>
          <a:prstGeom prst="rect">
            <a:avLst/>
          </a:prstGeom>
        </p:spPr>
        <p:txBody>
          <a:bodyPr wrap="square">
            <a:spAutoFit/>
          </a:bodyPr>
          <a:lstStyle/>
          <a:p>
            <a:pPr>
              <a:lnSpc>
                <a:spcPts val="4000"/>
              </a:lnSpc>
            </a:pPr>
            <a:r>
              <a:rPr lang="en-GB" sz="3600" b="1" i="1" dirty="0">
                <a:solidFill>
                  <a:srgbClr val="135E87"/>
                </a:solidFill>
                <a:latin typeface="Tw Cen MT" panose="020B0602020104020603" pitchFamily="34" charset="0"/>
                <a:cs typeface="Khmer UI" panose="020B0502040204020203" pitchFamily="34" charset="0"/>
              </a:rPr>
              <a:t>What opportunities do the NHSE GP Contract and Long Term Plan offer?</a:t>
            </a:r>
          </a:p>
        </p:txBody>
      </p:sp>
    </p:spTree>
    <p:extLst>
      <p:ext uri="{BB962C8B-B14F-4D97-AF65-F5344CB8AC3E}">
        <p14:creationId xmlns:p14="http://schemas.microsoft.com/office/powerpoint/2010/main" val="159264330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1CD017-A01A-914C-8F36-9EB6187D7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26" y="1302047"/>
            <a:ext cx="7685930" cy="2565847"/>
          </a:xfrm>
          <a:prstGeom prst="rect">
            <a:avLst/>
          </a:prstGeom>
        </p:spPr>
      </p:pic>
      <p:sp>
        <p:nvSpPr>
          <p:cNvPr id="6" name="Title 1"/>
          <p:cNvSpPr txBox="1">
            <a:spLocks/>
          </p:cNvSpPr>
          <p:nvPr/>
        </p:nvSpPr>
        <p:spPr>
          <a:xfrm>
            <a:off x="0" y="3795886"/>
            <a:ext cx="9144000" cy="108012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GB" sz="4000" b="1" spc="-150" dirty="0">
                <a:solidFill>
                  <a:schemeClr val="accent1">
                    <a:lumMod val="50000"/>
                  </a:schemeClr>
                </a:solidFill>
                <a:latin typeface="Arial" panose="020B0604020202020204" pitchFamily="34" charset="0"/>
                <a:ea typeface="Arial Black" charset="0"/>
                <a:cs typeface="Arial" panose="020B0604020202020204" pitchFamily="34" charset="0"/>
              </a:rPr>
              <a:t>Thank</a:t>
            </a:r>
            <a:r>
              <a:rPr lang="en-GB" sz="4000" b="1" spc="-100" dirty="0">
                <a:solidFill>
                  <a:schemeClr val="accent1">
                    <a:lumMod val="50000"/>
                  </a:schemeClr>
                </a:solidFill>
                <a:latin typeface="Arial" panose="020B0604020202020204" pitchFamily="34" charset="0"/>
                <a:ea typeface="Arial Black" charset="0"/>
                <a:cs typeface="Arial" panose="020B0604020202020204" pitchFamily="34" charset="0"/>
              </a:rPr>
              <a:t> </a:t>
            </a:r>
            <a:r>
              <a:rPr lang="en-GB" sz="4000" b="1" spc="-300" dirty="0">
                <a:solidFill>
                  <a:schemeClr val="accent1">
                    <a:lumMod val="50000"/>
                  </a:schemeClr>
                </a:solidFill>
                <a:latin typeface="Arial" panose="020B0604020202020204" pitchFamily="34" charset="0"/>
                <a:ea typeface="Arial Black" charset="0"/>
                <a:cs typeface="Arial" panose="020B0604020202020204" pitchFamily="34" charset="0"/>
              </a:rPr>
              <a:t>yo</a:t>
            </a:r>
            <a:r>
              <a:rPr lang="en-GB" sz="4000" b="1" dirty="0">
                <a:solidFill>
                  <a:schemeClr val="accent1">
                    <a:lumMod val="50000"/>
                  </a:schemeClr>
                </a:solidFill>
                <a:latin typeface="Arial" panose="020B0604020202020204" pitchFamily="34" charset="0"/>
                <a:ea typeface="Arial Black" charset="0"/>
                <a:cs typeface="Arial" panose="020B0604020202020204" pitchFamily="34" charset="0"/>
              </a:rPr>
              <a:t>u</a:t>
            </a:r>
          </a:p>
        </p:txBody>
      </p:sp>
      <p:sp>
        <p:nvSpPr>
          <p:cNvPr id="2" name="Rectangle 1">
            <a:hlinkClick r:id="rId4"/>
          </p:cNvPr>
          <p:cNvSpPr>
            <a:spLocks noChangeAspect="1"/>
          </p:cNvSpPr>
          <p:nvPr/>
        </p:nvSpPr>
        <p:spPr>
          <a:xfrm>
            <a:off x="107504" y="51470"/>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31582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06" y="1059582"/>
            <a:ext cx="8679093" cy="857250"/>
          </a:xfrm>
        </p:spPr>
        <p:txBody>
          <a:bodyPr>
            <a:normAutofit/>
          </a:bodyPr>
          <a:lstStyle/>
          <a:p>
            <a:pPr algn="l"/>
            <a:r>
              <a:rPr lang="en-GB" b="1" dirty="0">
                <a:solidFill>
                  <a:srgbClr val="135E87"/>
                </a:solidFill>
              </a:rPr>
              <a:t>Five year framework for GP contract reform</a:t>
            </a:r>
            <a:endParaRPr lang="en-GB" dirty="0">
              <a:solidFill>
                <a:srgbClr val="135E87"/>
              </a:solidFill>
            </a:endParaRPr>
          </a:p>
        </p:txBody>
      </p:sp>
      <p:sp>
        <p:nvSpPr>
          <p:cNvPr id="3" name="Content Placeholder 2"/>
          <p:cNvSpPr>
            <a:spLocks noGrp="1"/>
          </p:cNvSpPr>
          <p:nvPr>
            <p:ph idx="1"/>
          </p:nvPr>
        </p:nvSpPr>
        <p:spPr>
          <a:xfrm>
            <a:off x="539552" y="1915890"/>
            <a:ext cx="6120680" cy="3168352"/>
          </a:xfrm>
        </p:spPr>
        <p:txBody>
          <a:bodyPr>
            <a:noAutofit/>
          </a:bodyPr>
          <a:lstStyle/>
          <a:p>
            <a:pPr marL="0" indent="0">
              <a:buNone/>
            </a:pPr>
            <a:r>
              <a:rPr lang="en-GB" sz="2000" dirty="0">
                <a:solidFill>
                  <a:srgbClr val="0E4462"/>
                </a:solidFill>
              </a:rPr>
              <a:t>The Framework announces the new </a:t>
            </a:r>
            <a:r>
              <a:rPr lang="en-GB" sz="2000" b="1" i="1" dirty="0">
                <a:solidFill>
                  <a:srgbClr val="0E4462"/>
                </a:solidFill>
              </a:rPr>
              <a:t>Additional Roles Reimbursement Scheme</a:t>
            </a:r>
            <a:r>
              <a:rPr lang="en-GB" sz="2000" dirty="0">
                <a:solidFill>
                  <a:srgbClr val="0E4462"/>
                </a:solidFill>
              </a:rPr>
              <a:t>, which will create 20,000+ new posts in general practices by 2024. These will include:</a:t>
            </a:r>
          </a:p>
          <a:p>
            <a:pPr lvl="1"/>
            <a:r>
              <a:rPr lang="en-GB" sz="2000" dirty="0">
                <a:solidFill>
                  <a:srgbClr val="0E4462"/>
                </a:solidFill>
              </a:rPr>
              <a:t>first contact physios</a:t>
            </a:r>
          </a:p>
          <a:p>
            <a:pPr lvl="1"/>
            <a:r>
              <a:rPr lang="en-GB" sz="2000" dirty="0">
                <a:solidFill>
                  <a:srgbClr val="0E4462"/>
                </a:solidFill>
              </a:rPr>
              <a:t>clinical pharmacists</a:t>
            </a:r>
          </a:p>
          <a:p>
            <a:pPr lvl="1"/>
            <a:r>
              <a:rPr lang="en-GB" sz="2000" dirty="0">
                <a:solidFill>
                  <a:srgbClr val="0E4462"/>
                </a:solidFill>
              </a:rPr>
              <a:t>social prescribing link workers</a:t>
            </a:r>
          </a:p>
          <a:p>
            <a:pPr lvl="1"/>
            <a:r>
              <a:rPr lang="en-GB" sz="2000" dirty="0">
                <a:solidFill>
                  <a:srgbClr val="0E4462"/>
                </a:solidFill>
              </a:rPr>
              <a:t>physician associates</a:t>
            </a:r>
          </a:p>
          <a:p>
            <a:pPr lvl="1"/>
            <a:r>
              <a:rPr lang="en-GB" sz="2000" dirty="0">
                <a:solidFill>
                  <a:srgbClr val="0E4462"/>
                </a:solidFill>
              </a:rPr>
              <a:t>first contact community paramedics.</a:t>
            </a:r>
          </a:p>
        </p:txBody>
      </p:sp>
      <p:pic>
        <p:nvPicPr>
          <p:cNvPr id="4" name="Picture 3"/>
          <p:cNvPicPr>
            <a:picLocks noChangeAspect="1"/>
          </p:cNvPicPr>
          <p:nvPr/>
        </p:nvPicPr>
        <p:blipFill>
          <a:blip r:embed="rId3"/>
          <a:stretch>
            <a:fillRect/>
          </a:stretch>
        </p:blipFill>
        <p:spPr>
          <a:xfrm rot="928308">
            <a:off x="6690732" y="2003595"/>
            <a:ext cx="2091967" cy="2992943"/>
          </a:xfrm>
          <a:prstGeom prst="rect">
            <a:avLst/>
          </a:prstGeom>
          <a:ln>
            <a:solidFill>
              <a:schemeClr val="tx2"/>
            </a:solidFill>
          </a:ln>
        </p:spPr>
      </p:pic>
    </p:spTree>
    <p:extLst>
      <p:ext uri="{BB962C8B-B14F-4D97-AF65-F5344CB8AC3E}">
        <p14:creationId xmlns:p14="http://schemas.microsoft.com/office/powerpoint/2010/main" val="39508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06" y="1059582"/>
            <a:ext cx="8679093" cy="857250"/>
          </a:xfrm>
        </p:spPr>
        <p:txBody>
          <a:bodyPr>
            <a:normAutofit fontScale="90000"/>
          </a:bodyPr>
          <a:lstStyle/>
          <a:p>
            <a:pPr algn="l"/>
            <a:r>
              <a:rPr lang="en-GB" b="1" dirty="0">
                <a:solidFill>
                  <a:srgbClr val="135E87"/>
                </a:solidFill>
              </a:rPr>
              <a:t>What are Primary Care Networks (PCNs) and why are they being developed?</a:t>
            </a:r>
            <a:endParaRPr lang="en-GB" dirty="0">
              <a:solidFill>
                <a:srgbClr val="135E87"/>
              </a:solidFill>
            </a:endParaRPr>
          </a:p>
        </p:txBody>
      </p:sp>
      <p:sp>
        <p:nvSpPr>
          <p:cNvPr id="3" name="Content Placeholder 2"/>
          <p:cNvSpPr>
            <a:spLocks noGrp="1"/>
          </p:cNvSpPr>
          <p:nvPr>
            <p:ph idx="1"/>
          </p:nvPr>
        </p:nvSpPr>
        <p:spPr>
          <a:xfrm>
            <a:off x="448193" y="2067694"/>
            <a:ext cx="8588303" cy="3168352"/>
          </a:xfrm>
        </p:spPr>
        <p:txBody>
          <a:bodyPr numCol="1" spcCol="180000">
            <a:noAutofit/>
          </a:bodyPr>
          <a:lstStyle/>
          <a:p>
            <a:pPr>
              <a:buFont typeface="Wingdings" panose="05000000000000000000" pitchFamily="2" charset="2"/>
              <a:buChar char="§"/>
            </a:pPr>
            <a:r>
              <a:rPr lang="en-GB" sz="2000" dirty="0">
                <a:solidFill>
                  <a:srgbClr val="0E4462"/>
                </a:solidFill>
              </a:rPr>
              <a:t>General practices across England will form into </a:t>
            </a:r>
            <a:r>
              <a:rPr lang="en-GB" sz="2000" b="1" dirty="0">
                <a:solidFill>
                  <a:srgbClr val="0E4462"/>
                </a:solidFill>
              </a:rPr>
              <a:t>PCNs</a:t>
            </a:r>
            <a:r>
              <a:rPr lang="en-GB" sz="2000" dirty="0">
                <a:solidFill>
                  <a:srgbClr val="0E4462"/>
                </a:solidFill>
              </a:rPr>
              <a:t>. These groups of practices will share decision-making responsibilities.</a:t>
            </a:r>
          </a:p>
          <a:p>
            <a:pPr>
              <a:buFont typeface="Wingdings" panose="05000000000000000000" pitchFamily="2" charset="2"/>
              <a:buChar char="§"/>
            </a:pPr>
            <a:r>
              <a:rPr lang="en-GB" sz="2000" dirty="0">
                <a:solidFill>
                  <a:srgbClr val="0E4462"/>
                </a:solidFill>
              </a:rPr>
              <a:t>Each PCN will cover a patient population of 30,000-50,000.  </a:t>
            </a:r>
          </a:p>
          <a:p>
            <a:pPr>
              <a:buFont typeface="Wingdings" panose="05000000000000000000" pitchFamily="2" charset="2"/>
              <a:buChar char="§"/>
            </a:pPr>
            <a:r>
              <a:rPr lang="en-GB" sz="2000" dirty="0">
                <a:solidFill>
                  <a:srgbClr val="0E4462"/>
                </a:solidFill>
              </a:rPr>
              <a:t>They are intended to facilitate the development of more proactive and coordinated primary and community care services.</a:t>
            </a:r>
          </a:p>
          <a:p>
            <a:pPr>
              <a:buFont typeface="Wingdings" panose="05000000000000000000" pitchFamily="2" charset="2"/>
              <a:buChar char="§"/>
            </a:pPr>
            <a:r>
              <a:rPr lang="en-GB" sz="2000" dirty="0">
                <a:solidFill>
                  <a:srgbClr val="0E4462"/>
                </a:solidFill>
              </a:rPr>
              <a:t>This model builds on existing NHS initiatives, such as </a:t>
            </a:r>
            <a:r>
              <a:rPr lang="en-GB" sz="2000" b="1" dirty="0">
                <a:solidFill>
                  <a:srgbClr val="0E4462"/>
                </a:solidFill>
              </a:rPr>
              <a:t>multi-specialty community provider vanguards </a:t>
            </a:r>
            <a:r>
              <a:rPr lang="en-GB" sz="2000" dirty="0">
                <a:solidFill>
                  <a:srgbClr val="0E4462"/>
                </a:solidFill>
              </a:rPr>
              <a:t>and the </a:t>
            </a:r>
            <a:r>
              <a:rPr lang="en-GB" sz="2000" b="1" dirty="0">
                <a:solidFill>
                  <a:srgbClr val="0E4462"/>
                </a:solidFill>
              </a:rPr>
              <a:t>Primary Care Home</a:t>
            </a:r>
            <a:r>
              <a:rPr lang="en-GB" sz="2000" dirty="0">
                <a:solidFill>
                  <a:srgbClr val="0E4462"/>
                </a:solidFill>
              </a:rPr>
              <a:t>.</a:t>
            </a:r>
          </a:p>
        </p:txBody>
      </p:sp>
    </p:spTree>
    <p:extLst>
      <p:ext uri="{BB962C8B-B14F-4D97-AF65-F5344CB8AC3E}">
        <p14:creationId xmlns:p14="http://schemas.microsoft.com/office/powerpoint/2010/main" val="151828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9582"/>
            <a:ext cx="8229600" cy="857250"/>
          </a:xfrm>
        </p:spPr>
        <p:txBody>
          <a:bodyPr>
            <a:normAutofit/>
          </a:bodyPr>
          <a:lstStyle/>
          <a:p>
            <a:pPr algn="l"/>
            <a:r>
              <a:rPr lang="en-GB" b="1" dirty="0">
                <a:solidFill>
                  <a:srgbClr val="135E87"/>
                </a:solidFill>
              </a:rPr>
              <a:t>When will this happen?</a:t>
            </a:r>
            <a:endParaRPr lang="en-GB" dirty="0">
              <a:solidFill>
                <a:srgbClr val="135E87"/>
              </a:solidFill>
            </a:endParaRPr>
          </a:p>
        </p:txBody>
      </p:sp>
      <p:sp>
        <p:nvSpPr>
          <p:cNvPr id="3" name="Content Placeholder 2"/>
          <p:cNvSpPr>
            <a:spLocks noGrp="1"/>
          </p:cNvSpPr>
          <p:nvPr>
            <p:ph idx="1"/>
          </p:nvPr>
        </p:nvSpPr>
        <p:spPr>
          <a:xfrm>
            <a:off x="457200" y="1851670"/>
            <a:ext cx="8435280" cy="2887342"/>
          </a:xfrm>
        </p:spPr>
        <p:txBody>
          <a:bodyPr>
            <a:noAutofit/>
          </a:bodyPr>
          <a:lstStyle/>
          <a:p>
            <a:pPr>
              <a:buFont typeface="Wingdings" panose="05000000000000000000" pitchFamily="2" charset="2"/>
              <a:buChar char="§"/>
            </a:pPr>
            <a:r>
              <a:rPr lang="en-GB" sz="2000" i="1" dirty="0">
                <a:solidFill>
                  <a:srgbClr val="0E4462"/>
                </a:solidFill>
              </a:rPr>
              <a:t>By 2024</a:t>
            </a:r>
            <a:r>
              <a:rPr lang="en-GB" sz="2000" dirty="0">
                <a:solidFill>
                  <a:srgbClr val="0E4462"/>
                </a:solidFill>
              </a:rPr>
              <a:t>, an average PCN will have access to funding for </a:t>
            </a:r>
            <a:r>
              <a:rPr lang="en-GB" dirty="0">
                <a:solidFill>
                  <a:srgbClr val="C0074C"/>
                </a:solidFill>
              </a:rPr>
              <a:t>3 </a:t>
            </a:r>
            <a:r>
              <a:rPr lang="en-GB" b="1" dirty="0">
                <a:solidFill>
                  <a:srgbClr val="C0074C"/>
                </a:solidFill>
              </a:rPr>
              <a:t>FCPs</a:t>
            </a:r>
            <a:r>
              <a:rPr lang="en-GB" dirty="0">
                <a:solidFill>
                  <a:srgbClr val="C0074C"/>
                </a:solidFill>
              </a:rPr>
              <a:t>, 5 </a:t>
            </a:r>
            <a:r>
              <a:rPr lang="en-GB" b="1" dirty="0">
                <a:solidFill>
                  <a:srgbClr val="C0074C"/>
                </a:solidFill>
              </a:rPr>
              <a:t>clinical pharmacists</a:t>
            </a:r>
            <a:r>
              <a:rPr lang="en-GB" dirty="0">
                <a:solidFill>
                  <a:srgbClr val="C0074C"/>
                </a:solidFill>
              </a:rPr>
              <a:t>, 3 </a:t>
            </a:r>
            <a:r>
              <a:rPr lang="en-GB" b="1" dirty="0">
                <a:solidFill>
                  <a:srgbClr val="C0074C"/>
                </a:solidFill>
              </a:rPr>
              <a:t>link workers</a:t>
            </a:r>
            <a:r>
              <a:rPr lang="en-GB" dirty="0">
                <a:solidFill>
                  <a:srgbClr val="C0074C"/>
                </a:solidFill>
              </a:rPr>
              <a:t>, 2 </a:t>
            </a:r>
            <a:r>
              <a:rPr lang="en-GB" b="1" dirty="0">
                <a:solidFill>
                  <a:srgbClr val="C0074C"/>
                </a:solidFill>
              </a:rPr>
              <a:t>physicians associates </a:t>
            </a:r>
            <a:r>
              <a:rPr lang="en-GB" dirty="0">
                <a:solidFill>
                  <a:srgbClr val="C0074C"/>
                </a:solidFill>
              </a:rPr>
              <a:t>and 1 </a:t>
            </a:r>
            <a:r>
              <a:rPr lang="en-GB" b="1" dirty="0">
                <a:solidFill>
                  <a:srgbClr val="C0074C"/>
                </a:solidFill>
              </a:rPr>
              <a:t>community paramedic</a:t>
            </a:r>
            <a:r>
              <a:rPr lang="en-GB" dirty="0">
                <a:solidFill>
                  <a:srgbClr val="C0074C"/>
                </a:solidFill>
              </a:rPr>
              <a:t>. </a:t>
            </a:r>
            <a:r>
              <a:rPr lang="en-GB" sz="2000" dirty="0">
                <a:solidFill>
                  <a:srgbClr val="0E4462"/>
                </a:solidFill>
              </a:rPr>
              <a:t>(However, the framework grants flexibility to PCNs to determine the staff mix of the Scheme-funded team.)</a:t>
            </a:r>
          </a:p>
          <a:p>
            <a:pPr>
              <a:buFont typeface="Wingdings" panose="05000000000000000000" pitchFamily="2" charset="2"/>
              <a:buChar char="§"/>
            </a:pPr>
            <a:r>
              <a:rPr lang="en-GB" sz="2000" i="1" dirty="0">
                <a:solidFill>
                  <a:srgbClr val="0E4462"/>
                </a:solidFill>
              </a:rPr>
              <a:t>From</a:t>
            </a:r>
            <a:r>
              <a:rPr lang="en-GB" sz="2000" dirty="0">
                <a:solidFill>
                  <a:srgbClr val="0E4462"/>
                </a:solidFill>
              </a:rPr>
              <a:t> </a:t>
            </a:r>
            <a:r>
              <a:rPr lang="en-GB" sz="2000" i="1" dirty="0">
                <a:solidFill>
                  <a:srgbClr val="0E4462"/>
                </a:solidFill>
              </a:rPr>
              <a:t>2020</a:t>
            </a:r>
            <a:r>
              <a:rPr lang="en-GB" sz="2000" dirty="0">
                <a:solidFill>
                  <a:srgbClr val="0E4462"/>
                </a:solidFill>
              </a:rPr>
              <a:t>, each PCN will be allocated a single maximum reimbursement sum to freely employ any combination of these 5 roles </a:t>
            </a:r>
          </a:p>
          <a:p>
            <a:pPr>
              <a:buFont typeface="Wingdings" panose="05000000000000000000" pitchFamily="2" charset="2"/>
              <a:buChar char="§"/>
            </a:pPr>
            <a:r>
              <a:rPr lang="en-GB" sz="2000" dirty="0">
                <a:solidFill>
                  <a:srgbClr val="0E4462"/>
                </a:solidFill>
              </a:rPr>
              <a:t>The Framework states reimbursement will only be made available for demonstrably new roles (including staff replacements due to turnover in later years of the scheme).</a:t>
            </a:r>
          </a:p>
        </p:txBody>
      </p:sp>
    </p:spTree>
    <p:extLst>
      <p:ext uri="{BB962C8B-B14F-4D97-AF65-F5344CB8AC3E}">
        <p14:creationId xmlns:p14="http://schemas.microsoft.com/office/powerpoint/2010/main" val="30024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31590"/>
            <a:ext cx="8712968" cy="857250"/>
          </a:xfrm>
        </p:spPr>
        <p:txBody>
          <a:bodyPr>
            <a:normAutofit/>
          </a:bodyPr>
          <a:lstStyle/>
          <a:p>
            <a:pPr algn="l"/>
            <a:r>
              <a:rPr lang="en-GB" b="1" dirty="0">
                <a:solidFill>
                  <a:srgbClr val="135E87"/>
                </a:solidFill>
              </a:rPr>
              <a:t>How will this impact the employment of FCPs?</a:t>
            </a:r>
            <a:endParaRPr lang="en-GB" dirty="0">
              <a:solidFill>
                <a:srgbClr val="135E87"/>
              </a:solidFill>
            </a:endParaRPr>
          </a:p>
        </p:txBody>
      </p:sp>
      <p:sp>
        <p:nvSpPr>
          <p:cNvPr id="3" name="Content Placeholder 2"/>
          <p:cNvSpPr>
            <a:spLocks noGrp="1"/>
          </p:cNvSpPr>
          <p:nvPr>
            <p:ph idx="1"/>
          </p:nvPr>
        </p:nvSpPr>
        <p:spPr>
          <a:xfrm>
            <a:off x="395536" y="1988840"/>
            <a:ext cx="8229600" cy="3394472"/>
          </a:xfrm>
        </p:spPr>
        <p:txBody>
          <a:bodyPr>
            <a:normAutofit/>
          </a:bodyPr>
          <a:lstStyle/>
          <a:p>
            <a:pPr>
              <a:buFont typeface="Wingdings" panose="05000000000000000000" pitchFamily="2" charset="2"/>
              <a:buChar char="§"/>
            </a:pPr>
            <a:r>
              <a:rPr lang="en-GB" sz="2000" dirty="0">
                <a:solidFill>
                  <a:srgbClr val="0E4462"/>
                </a:solidFill>
              </a:rPr>
              <a:t>NHSE anticipates that FCPs will be employed on terms equivalent to NHS Agenda for Change </a:t>
            </a:r>
            <a:r>
              <a:rPr lang="en-GB" sz="2000" b="1" dirty="0">
                <a:solidFill>
                  <a:srgbClr val="0E4462"/>
                </a:solidFill>
              </a:rPr>
              <a:t>Bands 7-8a </a:t>
            </a:r>
            <a:r>
              <a:rPr lang="en-GB" sz="2000" dirty="0">
                <a:solidFill>
                  <a:srgbClr val="0E4462"/>
                </a:solidFill>
              </a:rPr>
              <a:t>through the scheme.</a:t>
            </a:r>
          </a:p>
          <a:p>
            <a:pPr>
              <a:buFont typeface="Wingdings" panose="05000000000000000000" pitchFamily="2" charset="2"/>
              <a:buChar char="§"/>
            </a:pPr>
            <a:r>
              <a:rPr lang="en-GB" sz="2000" dirty="0">
                <a:solidFill>
                  <a:srgbClr val="0E4462"/>
                </a:solidFill>
              </a:rPr>
              <a:t>The Framework agreement leaves it to PCNs to decide how new roles are employed.  Options include, for example, FCPs being directly employed by a lead practice or GP federation, or commissioned by way of a NHS community trust.  </a:t>
            </a:r>
          </a:p>
          <a:p>
            <a:pPr>
              <a:buFont typeface="Wingdings" panose="05000000000000000000" pitchFamily="2" charset="2"/>
              <a:buChar char="§"/>
            </a:pPr>
            <a:r>
              <a:rPr lang="en-GB" sz="2000" dirty="0">
                <a:solidFill>
                  <a:srgbClr val="0E4462"/>
                </a:solidFill>
              </a:rPr>
              <a:t>The CSP, BMA and RCGP recommend the latter option (that FCPs are employed by existing providers of NHS services).</a:t>
            </a:r>
          </a:p>
        </p:txBody>
      </p:sp>
    </p:spTree>
    <p:extLst>
      <p:ext uri="{BB962C8B-B14F-4D97-AF65-F5344CB8AC3E}">
        <p14:creationId xmlns:p14="http://schemas.microsoft.com/office/powerpoint/2010/main" val="10033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9582"/>
            <a:ext cx="8229600" cy="857250"/>
          </a:xfrm>
        </p:spPr>
        <p:txBody>
          <a:bodyPr>
            <a:normAutofit fontScale="90000"/>
          </a:bodyPr>
          <a:lstStyle/>
          <a:p>
            <a:pPr algn="l"/>
            <a:r>
              <a:rPr lang="en-GB" b="1" dirty="0">
                <a:solidFill>
                  <a:srgbClr val="135E87"/>
                </a:solidFill>
              </a:rPr>
              <a:t>What opportunities does the Framework offer other physio services? </a:t>
            </a:r>
            <a:endParaRPr lang="en-GB" dirty="0">
              <a:solidFill>
                <a:srgbClr val="135E87"/>
              </a:solidFill>
            </a:endParaRPr>
          </a:p>
        </p:txBody>
      </p:sp>
      <p:sp>
        <p:nvSpPr>
          <p:cNvPr id="3" name="Content Placeholder 2"/>
          <p:cNvSpPr>
            <a:spLocks noGrp="1"/>
          </p:cNvSpPr>
          <p:nvPr>
            <p:ph idx="1"/>
          </p:nvPr>
        </p:nvSpPr>
        <p:spPr>
          <a:xfrm>
            <a:off x="457200" y="2139702"/>
            <a:ext cx="8435280" cy="2887342"/>
          </a:xfrm>
        </p:spPr>
        <p:txBody>
          <a:bodyPr>
            <a:noAutofit/>
          </a:bodyPr>
          <a:lstStyle/>
          <a:p>
            <a:pPr>
              <a:buFont typeface="Wingdings" panose="05000000000000000000" pitchFamily="2" charset="2"/>
              <a:buChar char="§"/>
            </a:pPr>
            <a:r>
              <a:rPr lang="en-GB" sz="1850" dirty="0">
                <a:solidFill>
                  <a:srgbClr val="0E4462"/>
                </a:solidFill>
              </a:rPr>
              <a:t>PCNs are expected to play a key role in the transformation of community health services (as described in the </a:t>
            </a:r>
            <a:r>
              <a:rPr lang="en-GB" sz="1850" b="1" dirty="0">
                <a:solidFill>
                  <a:srgbClr val="0E4462"/>
                </a:solidFill>
              </a:rPr>
              <a:t>Long Term Plan</a:t>
            </a:r>
            <a:r>
              <a:rPr lang="en-GB" sz="1850" dirty="0">
                <a:solidFill>
                  <a:srgbClr val="0E4462"/>
                </a:solidFill>
              </a:rPr>
              <a:t>). NHS community providers are being asked to configure their community teams on PCNs’ footprints from July 2019.  </a:t>
            </a:r>
          </a:p>
          <a:p>
            <a:pPr>
              <a:buFont typeface="Wingdings" panose="05000000000000000000" pitchFamily="2" charset="2"/>
              <a:buChar char="§"/>
            </a:pPr>
            <a:r>
              <a:rPr lang="en-GB" sz="1850" b="1" dirty="0">
                <a:solidFill>
                  <a:srgbClr val="0E4462"/>
                </a:solidFill>
              </a:rPr>
              <a:t>Integrated Care Systems</a:t>
            </a:r>
            <a:r>
              <a:rPr lang="en-GB" sz="1850" dirty="0">
                <a:solidFill>
                  <a:srgbClr val="0E4462"/>
                </a:solidFill>
              </a:rPr>
              <a:t> required to cover all of England by 2021 – will be expected to develop comprehensive anticipatory care services, such as proactive case finding for patients’ moderate frailty risk (commissioned by CCGs directly from PCNs).  </a:t>
            </a:r>
          </a:p>
          <a:p>
            <a:pPr>
              <a:buFont typeface="Wingdings" panose="05000000000000000000" pitchFamily="2" charset="2"/>
              <a:buChar char="§"/>
            </a:pPr>
            <a:r>
              <a:rPr lang="en-GB" sz="1850" dirty="0">
                <a:solidFill>
                  <a:srgbClr val="0E4462"/>
                </a:solidFill>
              </a:rPr>
              <a:t>PCNs’ multi-disciplinary teams will likewise be expected to contribute to the redesign of urgent </a:t>
            </a:r>
            <a:r>
              <a:rPr lang="en-GB" sz="1850" b="1" dirty="0">
                <a:solidFill>
                  <a:srgbClr val="0E4462"/>
                </a:solidFill>
              </a:rPr>
              <a:t>response and </a:t>
            </a:r>
            <a:r>
              <a:rPr lang="en-GB" sz="1850" b="1" dirty="0" err="1">
                <a:solidFill>
                  <a:srgbClr val="0E4462"/>
                </a:solidFill>
              </a:rPr>
              <a:t>reablement</a:t>
            </a:r>
            <a:r>
              <a:rPr lang="en-GB" sz="1850" b="1" dirty="0">
                <a:solidFill>
                  <a:srgbClr val="0E4462"/>
                </a:solidFill>
              </a:rPr>
              <a:t> services</a:t>
            </a:r>
            <a:r>
              <a:rPr lang="en-GB" sz="1850" dirty="0">
                <a:solidFill>
                  <a:srgbClr val="0E4462"/>
                </a:solidFill>
              </a:rPr>
              <a:t>, with general practices’ core funding tied to this participation.  </a:t>
            </a:r>
          </a:p>
        </p:txBody>
      </p:sp>
    </p:spTree>
    <p:extLst>
      <p:ext uri="{BB962C8B-B14F-4D97-AF65-F5344CB8AC3E}">
        <p14:creationId xmlns:p14="http://schemas.microsoft.com/office/powerpoint/2010/main" val="17491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79662"/>
            <a:ext cx="3744416" cy="2144177"/>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GB" sz="3600" b="1" i="1" u="none" strike="noStrike" kern="1200" cap="none" spc="0" normalizeH="0" baseline="0" noProof="0" dirty="0">
                <a:ln>
                  <a:noFill/>
                </a:ln>
                <a:solidFill>
                  <a:srgbClr val="135E87"/>
                </a:solidFill>
                <a:effectLst/>
                <a:uLnTx/>
                <a:uFillTx/>
                <a:latin typeface="Tw Cen MT" panose="020B0602020104020603" pitchFamily="34" charset="0"/>
                <a:ea typeface="+mn-ea"/>
                <a:cs typeface="Khmer UI" panose="020B0502040204020203" pitchFamily="34" charset="0"/>
              </a:rPr>
              <a:t>What does your community need (now and in the future)?</a:t>
            </a:r>
          </a:p>
        </p:txBody>
      </p:sp>
      <p:grpSp>
        <p:nvGrpSpPr>
          <p:cNvPr id="5" name="Group 4"/>
          <p:cNvGrpSpPr/>
          <p:nvPr/>
        </p:nvGrpSpPr>
        <p:grpSpPr>
          <a:xfrm>
            <a:off x="4932040" y="794409"/>
            <a:ext cx="4071739" cy="4114681"/>
            <a:chOff x="4893387" y="905341"/>
            <a:chExt cx="4071739" cy="4114681"/>
          </a:xfrm>
        </p:grpSpPr>
        <p:pic>
          <p:nvPicPr>
            <p:cNvPr id="3" name="Picture 2"/>
            <p:cNvPicPr>
              <a:picLocks noChangeAspect="1"/>
            </p:cNvPicPr>
            <p:nvPr/>
          </p:nvPicPr>
          <p:blipFill rotWithShape="1">
            <a:blip r:embed="rId3"/>
            <a:srcRect b="2913"/>
            <a:stretch/>
          </p:blipFill>
          <p:spPr>
            <a:xfrm>
              <a:off x="4893387" y="905341"/>
              <a:ext cx="4071739" cy="4114681"/>
            </a:xfrm>
            <a:prstGeom prst="roundRect">
              <a:avLst>
                <a:gd name="adj" fmla="val 3879"/>
              </a:avLst>
            </a:prstGeom>
          </p:spPr>
        </p:pic>
        <p:pic>
          <p:nvPicPr>
            <p:cNvPr id="4" name="Picture 3"/>
            <p:cNvPicPr>
              <a:picLocks noChangeAspect="1"/>
            </p:cNvPicPr>
            <p:nvPr/>
          </p:nvPicPr>
          <p:blipFill>
            <a:blip r:embed="rId4"/>
            <a:stretch>
              <a:fillRect/>
            </a:stretch>
          </p:blipFill>
          <p:spPr>
            <a:xfrm>
              <a:off x="7740352" y="905341"/>
              <a:ext cx="1066800" cy="457200"/>
            </a:xfrm>
            <a:prstGeom prst="rect">
              <a:avLst/>
            </a:prstGeom>
          </p:spPr>
        </p:pic>
      </p:grpSp>
    </p:spTree>
    <p:extLst>
      <p:ext uri="{BB962C8B-B14F-4D97-AF65-F5344CB8AC3E}">
        <p14:creationId xmlns:p14="http://schemas.microsoft.com/office/powerpoint/2010/main" val="64440294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552" y="1131590"/>
            <a:ext cx="828092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800" b="1" i="1" spc="-150" dirty="0">
                <a:solidFill>
                  <a:srgbClr val="C0074C"/>
                </a:solidFill>
                <a:latin typeface="Tw Cen MT" panose="020B0602020104020603" pitchFamily="34" charset="0"/>
                <a:ea typeface="Arial Black" charset="0"/>
                <a:cs typeface="Arial" panose="020B0604020202020204" pitchFamily="34" charset="0"/>
              </a:rPr>
              <a:t>Principles of FCP</a:t>
            </a:r>
          </a:p>
        </p:txBody>
      </p:sp>
      <p:sp>
        <p:nvSpPr>
          <p:cNvPr id="4" name="TextBox 3"/>
          <p:cNvSpPr txBox="1"/>
          <p:nvPr/>
        </p:nvSpPr>
        <p:spPr>
          <a:xfrm>
            <a:off x="7716644" y="3702205"/>
            <a:ext cx="184731"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a:xfrm>
            <a:off x="827584" y="1929312"/>
            <a:ext cx="8280920" cy="3378742"/>
          </a:xfrm>
        </p:spPr>
        <p:txBody>
          <a:bodyPr>
            <a:normAutofit/>
          </a:bodyPr>
          <a:lstStyle/>
          <a:p>
            <a:r>
              <a:rPr lang="en-US" dirty="0">
                <a:solidFill>
                  <a:srgbClr val="135E87"/>
                </a:solidFill>
              </a:rPr>
              <a:t>brings expertise to the beginning of the pathway</a:t>
            </a:r>
            <a:endParaRPr lang="en-GB" dirty="0">
              <a:solidFill>
                <a:srgbClr val="135E87"/>
              </a:solidFill>
            </a:endParaRPr>
          </a:p>
          <a:p>
            <a:r>
              <a:rPr lang="en-US" dirty="0">
                <a:solidFill>
                  <a:srgbClr val="135E87"/>
                </a:solidFill>
              </a:rPr>
              <a:t>Improves access to patients for effective treatment </a:t>
            </a:r>
            <a:endParaRPr lang="en-GB" dirty="0">
              <a:solidFill>
                <a:srgbClr val="135E87"/>
              </a:solidFill>
            </a:endParaRPr>
          </a:p>
          <a:p>
            <a:r>
              <a:rPr lang="en-US" dirty="0">
                <a:solidFill>
                  <a:srgbClr val="135E87"/>
                </a:solidFill>
              </a:rPr>
              <a:t>Reduces GP workload/ duplication </a:t>
            </a:r>
            <a:endParaRPr lang="en-GB" dirty="0">
              <a:solidFill>
                <a:srgbClr val="135E87"/>
              </a:solidFill>
            </a:endParaRPr>
          </a:p>
          <a:p>
            <a:r>
              <a:rPr lang="en-US" dirty="0">
                <a:solidFill>
                  <a:srgbClr val="135E87"/>
                </a:solidFill>
              </a:rPr>
              <a:t>Improved use of medication/ diagnostics</a:t>
            </a:r>
          </a:p>
          <a:p>
            <a:pPr lvl="0"/>
            <a:r>
              <a:rPr lang="en-US" dirty="0">
                <a:solidFill>
                  <a:srgbClr val="135E87"/>
                </a:solidFill>
              </a:rPr>
              <a:t>Reduces inappropriate onward referral or admission </a:t>
            </a:r>
          </a:p>
          <a:p>
            <a:pPr marL="0" lvl="0" indent="0">
              <a:buNone/>
            </a:pPr>
            <a:r>
              <a:rPr lang="en-US" sz="3600" i="1" dirty="0">
                <a:solidFill>
                  <a:srgbClr val="135E87"/>
                </a:solidFill>
                <a:latin typeface="Tw Cen MT" panose="020B0602020104020603" pitchFamily="34" charset="0"/>
                <a:cs typeface="Khmer UI" panose="020B0502040204020203" pitchFamily="34" charset="0"/>
              </a:rPr>
              <a:t>Where else can we apply these principles?</a:t>
            </a:r>
            <a:endParaRPr lang="en-US" sz="3600" dirty="0">
              <a:solidFill>
                <a:srgbClr val="135E87"/>
              </a:solidFill>
            </a:endParaRPr>
          </a:p>
          <a:p>
            <a:pPr marL="0" indent="0">
              <a:buNone/>
            </a:pPr>
            <a:endParaRPr lang="en-US" dirty="0">
              <a:solidFill>
                <a:srgbClr val="135E87"/>
              </a:solidFill>
            </a:endParaRPr>
          </a:p>
          <a:p>
            <a:pPr marL="0" indent="0">
              <a:buNone/>
            </a:pPr>
            <a:endParaRPr lang="en-US" dirty="0">
              <a:solidFill>
                <a:srgbClr val="135E87"/>
              </a:solidFill>
            </a:endParaRPr>
          </a:p>
          <a:p>
            <a:endParaRPr lang="en-US" dirty="0">
              <a:solidFill>
                <a:srgbClr val="135E87"/>
              </a:solidFill>
            </a:endParaRPr>
          </a:p>
          <a:p>
            <a:endParaRPr lang="en-GB" dirty="0">
              <a:solidFill>
                <a:srgbClr val="135E87"/>
              </a:solidFill>
            </a:endParaRPr>
          </a:p>
        </p:txBody>
      </p:sp>
    </p:spTree>
    <p:extLst>
      <p:ext uri="{BB962C8B-B14F-4D97-AF65-F5344CB8AC3E}">
        <p14:creationId xmlns:p14="http://schemas.microsoft.com/office/powerpoint/2010/main" val="15111269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4962</TotalTime>
  <Words>1108</Words>
  <Application>Microsoft Office PowerPoint</Application>
  <PresentationFormat>On-screen Show (16:9)</PresentationFormat>
  <Paragraphs>138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Khmer UI</vt:lpstr>
      <vt:lpstr>Times New Roman</vt:lpstr>
      <vt:lpstr>Tw Cen MT</vt:lpstr>
      <vt:lpstr>Wingdings</vt:lpstr>
      <vt:lpstr>Office Theme</vt:lpstr>
      <vt:lpstr>PowerPoint Presentation</vt:lpstr>
      <vt:lpstr>PowerPoint Presentation</vt:lpstr>
      <vt:lpstr>Five year framework for GP contract reform</vt:lpstr>
      <vt:lpstr>What are Primary Care Networks (PCNs) and why are they being developed?</vt:lpstr>
      <vt:lpstr>When will this happen?</vt:lpstr>
      <vt:lpstr>How will this impact the employment of FCPs?</vt:lpstr>
      <vt:lpstr>What opportunities does the Framework offer other physio services? </vt:lpstr>
      <vt:lpstr>PowerPoint Presentation</vt:lpstr>
      <vt:lpstr>PowerPoint Presentation</vt:lpstr>
      <vt:lpstr>Example of a FCP led  MDT Frailty clinic (pilot)</vt:lpstr>
      <vt:lpstr>PowerPoint Presentation</vt:lpstr>
      <vt:lpstr>PowerPoint Presentation</vt:lpstr>
      <vt:lpstr>Examples of other early intervention services in Primary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Haroon Atif</cp:lastModifiedBy>
  <cp:revision>300</cp:revision>
  <cp:lastPrinted>2019-01-17T15:36:53Z</cp:lastPrinted>
  <dcterms:created xsi:type="dcterms:W3CDTF">2017-06-18T10:34:03Z</dcterms:created>
  <dcterms:modified xsi:type="dcterms:W3CDTF">2019-03-22T10:57:47Z</dcterms:modified>
</cp:coreProperties>
</file>