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8" r:id="rId2"/>
    <p:sldId id="299" r:id="rId3"/>
    <p:sldId id="301" r:id="rId4"/>
    <p:sldId id="276" r:id="rId5"/>
    <p:sldId id="278" r:id="rId6"/>
    <p:sldId id="343" r:id="rId7"/>
    <p:sldId id="327" r:id="rId8"/>
    <p:sldId id="329" r:id="rId9"/>
    <p:sldId id="340" r:id="rId10"/>
    <p:sldId id="342" r:id="rId11"/>
    <p:sldId id="284" r:id="rId12"/>
    <p:sldId id="326" r:id="rId13"/>
    <p:sldId id="307" r:id="rId14"/>
    <p:sldId id="328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5B"/>
    <a:srgbClr val="6961A3"/>
    <a:srgbClr val="96B1CE"/>
    <a:srgbClr val="8A8AA9"/>
    <a:srgbClr val="FEFEFE"/>
    <a:srgbClr val="A3DDEF"/>
    <a:srgbClr val="BC9E70"/>
    <a:srgbClr val="7EB7AC"/>
    <a:srgbClr val="27236D"/>
    <a:srgbClr val="7EB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63140" autoAdjust="0"/>
  </p:normalViewPr>
  <p:slideViewPr>
    <p:cSldViewPr snapToGrid="0">
      <p:cViewPr varScale="1">
        <p:scale>
          <a:sx n="72" d="100"/>
          <a:sy n="72" d="100"/>
        </p:scale>
        <p:origin x="21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10084-89F3-4252-AB94-5540CB8057EB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28E2348-4609-4928-AAAD-C495CF81BB45}">
      <dgm:prSet phldrT="[Text]"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Align with broader plans for recognition </a:t>
          </a:r>
          <a:endParaRPr lang="en-GB" dirty="0">
            <a:solidFill>
              <a:srgbClr val="002060"/>
            </a:solidFill>
          </a:endParaRPr>
        </a:p>
      </dgm:t>
    </dgm:pt>
    <dgm:pt modelId="{938DDB25-2523-411C-A949-3E9C55490EAD}" type="parTrans" cxnId="{75087096-56F0-4B75-87F4-F5D449F7D20A}">
      <dgm:prSet/>
      <dgm:spPr/>
      <dgm:t>
        <a:bodyPr/>
        <a:lstStyle/>
        <a:p>
          <a:endParaRPr lang="en-GB"/>
        </a:p>
      </dgm:t>
    </dgm:pt>
    <dgm:pt modelId="{52748555-061D-49C0-9B64-5A33958AB1DD}" type="sibTrans" cxnId="{75087096-56F0-4B75-87F4-F5D449F7D20A}">
      <dgm:prSet/>
      <dgm:spPr/>
      <dgm:t>
        <a:bodyPr/>
        <a:lstStyle/>
        <a:p>
          <a:endParaRPr lang="en-GB"/>
        </a:p>
      </dgm:t>
    </dgm:pt>
    <dgm:pt modelId="{A78AC51B-ADF1-4D30-9FE0-E96B3A015D92}">
      <dgm:prSet phldrT="[Text]"/>
      <dgm:spPr/>
      <dgm:t>
        <a:bodyPr/>
        <a:lstStyle/>
        <a:p>
          <a:pPr algn="l"/>
          <a:r>
            <a:rPr lang="en-GB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Self-/peer-/employer-based assessment</a:t>
          </a:r>
          <a:endParaRPr lang="en-GB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77308-AB04-4C2F-AD4F-8EF50E970997}" type="parTrans" cxnId="{F513D0AB-9F22-4B94-98C2-55CE6634DAC0}">
      <dgm:prSet/>
      <dgm:spPr/>
      <dgm:t>
        <a:bodyPr/>
        <a:lstStyle/>
        <a:p>
          <a:endParaRPr lang="en-GB"/>
        </a:p>
      </dgm:t>
    </dgm:pt>
    <dgm:pt modelId="{62B4DD51-4BDB-4124-9858-E9C26F95792E}" type="sibTrans" cxnId="{F513D0AB-9F22-4B94-98C2-55CE6634DAC0}">
      <dgm:prSet/>
      <dgm:spPr/>
      <dgm:t>
        <a:bodyPr/>
        <a:lstStyle/>
        <a:p>
          <a:endParaRPr lang="en-GB"/>
        </a:p>
      </dgm:t>
    </dgm:pt>
    <dgm:pt modelId="{03FC9FDB-FC66-400C-B2E1-89800281BCA3}">
      <dgm:prSet phldrT="[Text]"/>
      <dgm:spPr/>
      <dgm:t>
        <a:bodyPr/>
        <a:lstStyle/>
        <a:p>
          <a:pPr algn="r"/>
          <a:r>
            <a:rPr lang="en-GB" dirty="0" smtClean="0">
              <a:solidFill>
                <a:schemeClr val="accent5">
                  <a:lumMod val="50000"/>
                </a:schemeClr>
              </a:solidFill>
            </a:rPr>
            <a:t>Modules/e-learning support/ mentoring</a:t>
          </a:r>
          <a:endParaRPr lang="en-GB" dirty="0">
            <a:solidFill>
              <a:schemeClr val="accent5">
                <a:lumMod val="50000"/>
              </a:schemeClr>
            </a:solidFill>
          </a:endParaRPr>
        </a:p>
      </dgm:t>
    </dgm:pt>
    <dgm:pt modelId="{E6CE939B-4677-409C-AC84-8D8DDC3B8D2F}" type="parTrans" cxnId="{997A2BDA-C5C8-44F7-979D-58416F7E168F}">
      <dgm:prSet/>
      <dgm:spPr/>
      <dgm:t>
        <a:bodyPr/>
        <a:lstStyle/>
        <a:p>
          <a:endParaRPr lang="en-GB"/>
        </a:p>
      </dgm:t>
    </dgm:pt>
    <dgm:pt modelId="{68B1C79E-8D83-4A59-9A09-9157A2211200}" type="sibTrans" cxnId="{997A2BDA-C5C8-44F7-979D-58416F7E168F}">
      <dgm:prSet/>
      <dgm:spPr/>
      <dgm:t>
        <a:bodyPr/>
        <a:lstStyle/>
        <a:p>
          <a:endParaRPr lang="en-GB"/>
        </a:p>
      </dgm:t>
    </dgm:pt>
    <dgm:pt modelId="{C1735C70-2F4D-45B2-99FB-D12D2588268F}">
      <dgm:prSet phldrT="[Text]"/>
      <dgm:spPr/>
      <dgm:t>
        <a:bodyPr/>
        <a:lstStyle/>
        <a:p>
          <a:pPr algn="l"/>
          <a:r>
            <a:rPr lang="en-GB" dirty="0" smtClean="0">
              <a:solidFill>
                <a:schemeClr val="accent5">
                  <a:lumMod val="50000"/>
                </a:schemeClr>
              </a:solidFill>
            </a:rPr>
            <a:t>Use of existing/emerging provision &amp; models (e.g. the ACP apprenticeship)</a:t>
          </a:r>
          <a:endParaRPr lang="en-GB" dirty="0">
            <a:solidFill>
              <a:schemeClr val="accent5">
                <a:lumMod val="50000"/>
              </a:schemeClr>
            </a:solidFill>
          </a:endParaRPr>
        </a:p>
      </dgm:t>
    </dgm:pt>
    <dgm:pt modelId="{A7E5A5D7-28F4-4195-A84D-BF5B414B67D8}" type="parTrans" cxnId="{A28267E7-07F4-45D4-B57B-09802EBC228A}">
      <dgm:prSet/>
      <dgm:spPr/>
      <dgm:t>
        <a:bodyPr/>
        <a:lstStyle/>
        <a:p>
          <a:endParaRPr lang="en-GB"/>
        </a:p>
      </dgm:t>
    </dgm:pt>
    <dgm:pt modelId="{70623298-4E79-46E2-AAC0-BE53B12A9685}" type="sibTrans" cxnId="{A28267E7-07F4-45D4-B57B-09802EBC228A}">
      <dgm:prSet/>
      <dgm:spPr/>
      <dgm:t>
        <a:bodyPr/>
        <a:lstStyle/>
        <a:p>
          <a:endParaRPr lang="en-GB"/>
        </a:p>
      </dgm:t>
    </dgm:pt>
    <dgm:pt modelId="{70BB4AE1-77AF-4DAC-AEEF-D3C417798DE6}">
      <dgm:prSet phldrT="[Text]"/>
      <dgm:spPr/>
      <dgm:t>
        <a:bodyPr/>
        <a:lstStyle/>
        <a:p>
          <a:pPr algn="r"/>
          <a:r>
            <a:rPr lang="en-GB" dirty="0" smtClean="0">
              <a:solidFill>
                <a:schemeClr val="accent5">
                  <a:lumMod val="50000"/>
                </a:schemeClr>
              </a:solidFill>
            </a:rPr>
            <a:t>Optimise MDT CPD opportunities / facilitate communities of practice</a:t>
          </a:r>
          <a:endParaRPr lang="en-GB" dirty="0">
            <a:solidFill>
              <a:schemeClr val="accent5">
                <a:lumMod val="50000"/>
              </a:schemeClr>
            </a:solidFill>
          </a:endParaRPr>
        </a:p>
      </dgm:t>
    </dgm:pt>
    <dgm:pt modelId="{6A5D88D5-1E7F-4487-A732-7A5169DBD27C}" type="parTrans" cxnId="{615AA296-4B45-492D-BDDD-07BEC7533D0C}">
      <dgm:prSet/>
      <dgm:spPr/>
      <dgm:t>
        <a:bodyPr/>
        <a:lstStyle/>
        <a:p>
          <a:endParaRPr lang="en-GB"/>
        </a:p>
      </dgm:t>
    </dgm:pt>
    <dgm:pt modelId="{B9CB393B-CB55-4602-9616-2E576576B074}" type="sibTrans" cxnId="{615AA296-4B45-492D-BDDD-07BEC7533D0C}">
      <dgm:prSet/>
      <dgm:spPr/>
      <dgm:t>
        <a:bodyPr/>
        <a:lstStyle/>
        <a:p>
          <a:endParaRPr lang="en-GB"/>
        </a:p>
      </dgm:t>
    </dgm:pt>
    <dgm:pt modelId="{8701BD24-BACE-47B3-B8CC-2B531C402674}" type="pres">
      <dgm:prSet presAssocID="{0EA10084-89F3-4252-AB94-5540CB8057E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8122CD-3DCE-41B2-8B26-6EB69BA5262C}" type="pres">
      <dgm:prSet presAssocID="{0EA10084-89F3-4252-AB94-5540CB8057EB}" presName="matrix" presStyleCnt="0"/>
      <dgm:spPr/>
    </dgm:pt>
    <dgm:pt modelId="{4B2E1B98-BFE7-4921-8DE5-CE7E9AFE5F55}" type="pres">
      <dgm:prSet presAssocID="{0EA10084-89F3-4252-AB94-5540CB8057EB}" presName="tile1" presStyleLbl="node1" presStyleIdx="0" presStyleCnt="4"/>
      <dgm:spPr/>
      <dgm:t>
        <a:bodyPr/>
        <a:lstStyle/>
        <a:p>
          <a:endParaRPr lang="en-GB"/>
        </a:p>
      </dgm:t>
    </dgm:pt>
    <dgm:pt modelId="{D2B5D17A-AE37-459A-83D8-7033D6C15EE6}" type="pres">
      <dgm:prSet presAssocID="{0EA10084-89F3-4252-AB94-5540CB8057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29CBA-E2E5-469D-B84C-74A82DAE88CB}" type="pres">
      <dgm:prSet presAssocID="{0EA10084-89F3-4252-AB94-5540CB8057EB}" presName="tile2" presStyleLbl="node1" presStyleIdx="1" presStyleCnt="4"/>
      <dgm:spPr/>
      <dgm:t>
        <a:bodyPr/>
        <a:lstStyle/>
        <a:p>
          <a:endParaRPr lang="en-GB"/>
        </a:p>
      </dgm:t>
    </dgm:pt>
    <dgm:pt modelId="{A6206B95-CFFE-4B2C-BCEB-F756DE13B8FC}" type="pres">
      <dgm:prSet presAssocID="{0EA10084-89F3-4252-AB94-5540CB8057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6663D-4150-4F57-9E62-BE108369F577}" type="pres">
      <dgm:prSet presAssocID="{0EA10084-89F3-4252-AB94-5540CB8057EB}" presName="tile3" presStyleLbl="node1" presStyleIdx="2" presStyleCnt="4"/>
      <dgm:spPr/>
      <dgm:t>
        <a:bodyPr/>
        <a:lstStyle/>
        <a:p>
          <a:endParaRPr lang="en-GB"/>
        </a:p>
      </dgm:t>
    </dgm:pt>
    <dgm:pt modelId="{0569D6BB-A280-4985-AA9F-8438B5E32A82}" type="pres">
      <dgm:prSet presAssocID="{0EA10084-89F3-4252-AB94-5540CB8057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6E67CA-0C3A-4035-B4F2-9CF4A2C726C2}" type="pres">
      <dgm:prSet presAssocID="{0EA10084-89F3-4252-AB94-5540CB8057EB}" presName="tile4" presStyleLbl="node1" presStyleIdx="3" presStyleCnt="4"/>
      <dgm:spPr/>
      <dgm:t>
        <a:bodyPr/>
        <a:lstStyle/>
        <a:p>
          <a:endParaRPr lang="en-GB"/>
        </a:p>
      </dgm:t>
    </dgm:pt>
    <dgm:pt modelId="{075EED25-A99D-4A52-BD27-02AC0443AEDD}" type="pres">
      <dgm:prSet presAssocID="{0EA10084-89F3-4252-AB94-5540CB8057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ED78EA-B900-4058-94A4-0F499A672EEC}" type="pres">
      <dgm:prSet presAssocID="{0EA10084-89F3-4252-AB94-5540CB8057E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E13F178C-31AF-429B-84EE-678B2281C50F}" type="presOf" srcId="{03FC9FDB-FC66-400C-B2E1-89800281BCA3}" destId="{7EA29CBA-E2E5-469D-B84C-74A82DAE88CB}" srcOrd="0" destOrd="0" presId="urn:microsoft.com/office/officeart/2005/8/layout/matrix1"/>
    <dgm:cxn modelId="{A00AD7AE-9072-4468-96A7-42947FF998D2}" type="presOf" srcId="{0EA10084-89F3-4252-AB94-5540CB8057EB}" destId="{8701BD24-BACE-47B3-B8CC-2B531C402674}" srcOrd="0" destOrd="0" presId="urn:microsoft.com/office/officeart/2005/8/layout/matrix1"/>
    <dgm:cxn modelId="{75087096-56F0-4B75-87F4-F5D449F7D20A}" srcId="{0EA10084-89F3-4252-AB94-5540CB8057EB}" destId="{C28E2348-4609-4928-AAAD-C495CF81BB45}" srcOrd="0" destOrd="0" parTransId="{938DDB25-2523-411C-A949-3E9C55490EAD}" sibTransId="{52748555-061D-49C0-9B64-5A33958AB1DD}"/>
    <dgm:cxn modelId="{615AA296-4B45-492D-BDDD-07BEC7533D0C}" srcId="{C28E2348-4609-4928-AAAD-C495CF81BB45}" destId="{70BB4AE1-77AF-4DAC-AEEF-D3C417798DE6}" srcOrd="3" destOrd="0" parTransId="{6A5D88D5-1E7F-4487-A732-7A5169DBD27C}" sibTransId="{B9CB393B-CB55-4602-9616-2E576576B074}"/>
    <dgm:cxn modelId="{F28B6B67-EE37-47EA-A1DE-AF724DE5771B}" type="presOf" srcId="{C1735C70-2F4D-45B2-99FB-D12D2588268F}" destId="{0569D6BB-A280-4985-AA9F-8438B5E32A82}" srcOrd="1" destOrd="0" presId="urn:microsoft.com/office/officeart/2005/8/layout/matrix1"/>
    <dgm:cxn modelId="{73EEF62D-284C-4C07-8F9C-10BD36ECB46F}" type="presOf" srcId="{03FC9FDB-FC66-400C-B2E1-89800281BCA3}" destId="{A6206B95-CFFE-4B2C-BCEB-F756DE13B8FC}" srcOrd="1" destOrd="0" presId="urn:microsoft.com/office/officeart/2005/8/layout/matrix1"/>
    <dgm:cxn modelId="{A17CA2BE-75C2-4D10-873B-BE22B3A6C344}" type="presOf" srcId="{A78AC51B-ADF1-4D30-9FE0-E96B3A015D92}" destId="{4B2E1B98-BFE7-4921-8DE5-CE7E9AFE5F55}" srcOrd="0" destOrd="0" presId="urn:microsoft.com/office/officeart/2005/8/layout/matrix1"/>
    <dgm:cxn modelId="{F513D0AB-9F22-4B94-98C2-55CE6634DAC0}" srcId="{C28E2348-4609-4928-AAAD-C495CF81BB45}" destId="{A78AC51B-ADF1-4D30-9FE0-E96B3A015D92}" srcOrd="0" destOrd="0" parTransId="{B5A77308-AB04-4C2F-AD4F-8EF50E970997}" sibTransId="{62B4DD51-4BDB-4124-9858-E9C26F95792E}"/>
    <dgm:cxn modelId="{A28267E7-07F4-45D4-B57B-09802EBC228A}" srcId="{C28E2348-4609-4928-AAAD-C495CF81BB45}" destId="{C1735C70-2F4D-45B2-99FB-D12D2588268F}" srcOrd="2" destOrd="0" parTransId="{A7E5A5D7-28F4-4195-A84D-BF5B414B67D8}" sibTransId="{70623298-4E79-46E2-AAC0-BE53B12A9685}"/>
    <dgm:cxn modelId="{FF0DDB2B-A76D-4C93-BE1E-E9CBC0F51249}" type="presOf" srcId="{C1735C70-2F4D-45B2-99FB-D12D2588268F}" destId="{2076663D-4150-4F57-9E62-BE108369F577}" srcOrd="0" destOrd="0" presId="urn:microsoft.com/office/officeart/2005/8/layout/matrix1"/>
    <dgm:cxn modelId="{5937B1E7-274C-4D36-8E1B-D6BC7054E9FA}" type="presOf" srcId="{A78AC51B-ADF1-4D30-9FE0-E96B3A015D92}" destId="{D2B5D17A-AE37-459A-83D8-7033D6C15EE6}" srcOrd="1" destOrd="0" presId="urn:microsoft.com/office/officeart/2005/8/layout/matrix1"/>
    <dgm:cxn modelId="{813F2CD9-4CBB-45CA-82A0-E6FC89F18D8E}" type="presOf" srcId="{70BB4AE1-77AF-4DAC-AEEF-D3C417798DE6}" destId="{075EED25-A99D-4A52-BD27-02AC0443AEDD}" srcOrd="1" destOrd="0" presId="urn:microsoft.com/office/officeart/2005/8/layout/matrix1"/>
    <dgm:cxn modelId="{C6A808EB-E2F9-43BA-B390-D4901D1F367A}" type="presOf" srcId="{C28E2348-4609-4928-AAAD-C495CF81BB45}" destId="{29ED78EA-B900-4058-94A4-0F499A672EEC}" srcOrd="0" destOrd="0" presId="urn:microsoft.com/office/officeart/2005/8/layout/matrix1"/>
    <dgm:cxn modelId="{997A2BDA-C5C8-44F7-979D-58416F7E168F}" srcId="{C28E2348-4609-4928-AAAD-C495CF81BB45}" destId="{03FC9FDB-FC66-400C-B2E1-89800281BCA3}" srcOrd="1" destOrd="0" parTransId="{E6CE939B-4677-409C-AC84-8D8DDC3B8D2F}" sibTransId="{68B1C79E-8D83-4A59-9A09-9157A2211200}"/>
    <dgm:cxn modelId="{DE2672D9-22C3-491B-93D4-E460536D0A67}" type="presOf" srcId="{70BB4AE1-77AF-4DAC-AEEF-D3C417798DE6}" destId="{886E67CA-0C3A-4035-B4F2-9CF4A2C726C2}" srcOrd="0" destOrd="0" presId="urn:microsoft.com/office/officeart/2005/8/layout/matrix1"/>
    <dgm:cxn modelId="{BE43A21D-C5E6-4C73-8CDC-E97B5DE45D84}" type="presParOf" srcId="{8701BD24-BACE-47B3-B8CC-2B531C402674}" destId="{BE8122CD-3DCE-41B2-8B26-6EB69BA5262C}" srcOrd="0" destOrd="0" presId="urn:microsoft.com/office/officeart/2005/8/layout/matrix1"/>
    <dgm:cxn modelId="{C24D1E6C-A4F3-4FD3-BF94-743D1892EE74}" type="presParOf" srcId="{BE8122CD-3DCE-41B2-8B26-6EB69BA5262C}" destId="{4B2E1B98-BFE7-4921-8DE5-CE7E9AFE5F55}" srcOrd="0" destOrd="0" presId="urn:microsoft.com/office/officeart/2005/8/layout/matrix1"/>
    <dgm:cxn modelId="{C4EEE0BB-80B5-41F5-A88C-163772BC13B0}" type="presParOf" srcId="{BE8122CD-3DCE-41B2-8B26-6EB69BA5262C}" destId="{D2B5D17A-AE37-459A-83D8-7033D6C15EE6}" srcOrd="1" destOrd="0" presId="urn:microsoft.com/office/officeart/2005/8/layout/matrix1"/>
    <dgm:cxn modelId="{F9EB0A34-3123-4F56-984E-AC204522EEF2}" type="presParOf" srcId="{BE8122CD-3DCE-41B2-8B26-6EB69BA5262C}" destId="{7EA29CBA-E2E5-469D-B84C-74A82DAE88CB}" srcOrd="2" destOrd="0" presId="urn:microsoft.com/office/officeart/2005/8/layout/matrix1"/>
    <dgm:cxn modelId="{FD8CDDE2-25D0-4186-B81E-CFC58B50E476}" type="presParOf" srcId="{BE8122CD-3DCE-41B2-8B26-6EB69BA5262C}" destId="{A6206B95-CFFE-4B2C-BCEB-F756DE13B8FC}" srcOrd="3" destOrd="0" presId="urn:microsoft.com/office/officeart/2005/8/layout/matrix1"/>
    <dgm:cxn modelId="{35BDC7BC-BA79-4B6D-AB62-3C5B97B045F8}" type="presParOf" srcId="{BE8122CD-3DCE-41B2-8B26-6EB69BA5262C}" destId="{2076663D-4150-4F57-9E62-BE108369F577}" srcOrd="4" destOrd="0" presId="urn:microsoft.com/office/officeart/2005/8/layout/matrix1"/>
    <dgm:cxn modelId="{F09D04F0-E62F-400F-BA5A-7A4127776759}" type="presParOf" srcId="{BE8122CD-3DCE-41B2-8B26-6EB69BA5262C}" destId="{0569D6BB-A280-4985-AA9F-8438B5E32A82}" srcOrd="5" destOrd="0" presId="urn:microsoft.com/office/officeart/2005/8/layout/matrix1"/>
    <dgm:cxn modelId="{8D2F40B0-32FD-4DE0-AA5B-82B747ED3F44}" type="presParOf" srcId="{BE8122CD-3DCE-41B2-8B26-6EB69BA5262C}" destId="{886E67CA-0C3A-4035-B4F2-9CF4A2C726C2}" srcOrd="6" destOrd="0" presId="urn:microsoft.com/office/officeart/2005/8/layout/matrix1"/>
    <dgm:cxn modelId="{FA691C1D-7311-428E-8855-91B930E10068}" type="presParOf" srcId="{BE8122CD-3DCE-41B2-8B26-6EB69BA5262C}" destId="{075EED25-A99D-4A52-BD27-02AC0443AEDD}" srcOrd="7" destOrd="0" presId="urn:microsoft.com/office/officeart/2005/8/layout/matrix1"/>
    <dgm:cxn modelId="{721341A0-9528-4957-AD18-13D942DFEE5D}" type="presParOf" srcId="{8701BD24-BACE-47B3-B8CC-2B531C402674}" destId="{29ED78EA-B900-4058-94A4-0F499A672EE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E1B98-BFE7-4921-8DE5-CE7E9AFE5F55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Self-/peer-/employer-based assessment</a:t>
          </a:r>
          <a:endParaRPr lang="en-GB" sz="26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5257800" cy="1631751"/>
      </dsp:txXfrm>
    </dsp:sp>
    <dsp:sp modelId="{7EA29CBA-E2E5-469D-B84C-74A82DAE88CB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chemeClr val="accent5">
                  <a:lumMod val="50000"/>
                </a:schemeClr>
              </a:solidFill>
            </a:rPr>
            <a:t>Modules/e-learning support/ mentoring</a:t>
          </a:r>
          <a:endParaRPr lang="en-GB" sz="2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257800" y="0"/>
        <a:ext cx="5257800" cy="1631751"/>
      </dsp:txXfrm>
    </dsp:sp>
    <dsp:sp modelId="{2076663D-4150-4F57-9E62-BE108369F577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chemeClr val="accent5">
                  <a:lumMod val="50000"/>
                </a:schemeClr>
              </a:solidFill>
            </a:rPr>
            <a:t>Use of existing/emerging provision &amp; models (e.g. the ACP apprenticeship)</a:t>
          </a:r>
          <a:endParaRPr lang="en-GB" sz="26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719586"/>
        <a:ext cx="5257800" cy="1631751"/>
      </dsp:txXfrm>
    </dsp:sp>
    <dsp:sp modelId="{886E67CA-0C3A-4035-B4F2-9CF4A2C726C2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chemeClr val="accent5">
                  <a:lumMod val="50000"/>
                </a:schemeClr>
              </a:solidFill>
            </a:rPr>
            <a:t>Optimise MDT CPD opportunities / facilitate communities of practice</a:t>
          </a:r>
          <a:endParaRPr lang="en-GB" sz="26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257800" y="2719586"/>
        <a:ext cx="5257800" cy="1631751"/>
      </dsp:txXfrm>
    </dsp:sp>
    <dsp:sp modelId="{29ED78EA-B900-4058-94A4-0F499A672EEC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rgbClr val="002060"/>
              </a:solidFill>
            </a:rPr>
            <a:t>Align with broader plans for recognition </a:t>
          </a:r>
          <a:endParaRPr lang="en-GB" sz="2600" kern="1200" dirty="0">
            <a:solidFill>
              <a:srgbClr val="002060"/>
            </a:solidFill>
          </a:endParaRP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3D8FB-1AFC-4CB1-B4EF-85780CB2388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1EF1-4C6A-4322-A131-C94FE15D5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4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1EF1-4C6A-4322-A131-C94FE15D5F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1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B10A44-3A94-44CC-9959-4C035D1C905B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3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1EF1-4C6A-4322-A131-C94FE15D5F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2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58624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1EF1-4C6A-4322-A131-C94FE15D5F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4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51835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1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5208C-D5B8-41AA-9899-0311D22C91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7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5208C-D5B8-41AA-9899-0311D22C91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4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FCEC-6D08-4976-BCAD-580109F67D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7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F0B96-28F5-4DF4-9056-4D2A072DD2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9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1EF1-4C6A-4322-A131-C94FE15D5F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5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1EF1-4C6A-4322-A131-C94FE15D5F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0BF6CC-6905-45F4-88B5-1FC4483CBE23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771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5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1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628800"/>
            <a:ext cx="11233149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14621"/>
            <a:ext cx="109728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1"/>
            <a:ext cx="1600912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3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8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5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3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3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570D-DC20-4200-80B4-0BFE03E1FF7B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C60D-8A52-469C-9C3A-69371AE00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7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.org.uk/icsp/fc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fcp@csp.org.u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178" y="1470334"/>
            <a:ext cx="11765643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200" b="1" kern="1000" dirty="0" smtClean="0">
                <a:solidFill>
                  <a:srgbClr val="1F1F5B"/>
                </a:solidFill>
                <a:latin typeface="+mj-lt"/>
                <a:ea typeface="Arial Black" charset="0"/>
                <a:cs typeface="Arial" charset="0"/>
              </a:rPr>
              <a:t>First Contact Physiotherapy: </a:t>
            </a:r>
            <a:r>
              <a:rPr lang="en-US" sz="4800" b="1" kern="1000" dirty="0" smtClean="0">
                <a:solidFill>
                  <a:srgbClr val="1F1F5B"/>
                </a:solidFill>
                <a:latin typeface="+mj-lt"/>
                <a:ea typeface="Arial Black" charset="0"/>
                <a:cs typeface="Arial" charset="0"/>
              </a:rPr>
              <a:t/>
            </a:r>
            <a:br>
              <a:rPr lang="en-US" sz="4800" b="1" kern="1000" dirty="0" smtClean="0">
                <a:solidFill>
                  <a:srgbClr val="1F1F5B"/>
                </a:solidFill>
                <a:latin typeface="+mj-lt"/>
                <a:ea typeface="Arial Black" charset="0"/>
                <a:cs typeface="Arial" charset="0"/>
              </a:rPr>
            </a:br>
            <a:r>
              <a:rPr lang="en-US" sz="6600" kern="1000" dirty="0" smtClean="0">
                <a:solidFill>
                  <a:srgbClr val="1F1F5B"/>
                </a:solidFill>
                <a:latin typeface="+mj-lt"/>
                <a:ea typeface="Arial Black" charset="0"/>
                <a:cs typeface="Arial" charset="0"/>
              </a:rPr>
              <a:t>the </a:t>
            </a:r>
            <a:r>
              <a:rPr lang="en-US" sz="6600" kern="1000" dirty="0">
                <a:solidFill>
                  <a:srgbClr val="1F1F5B"/>
                </a:solidFill>
                <a:latin typeface="+mj-lt"/>
                <a:ea typeface="Arial Black" charset="0"/>
                <a:cs typeface="Arial" charset="0"/>
              </a:rPr>
              <a:t>n</a:t>
            </a:r>
            <a:r>
              <a:rPr lang="en-US" sz="6600" kern="1000" dirty="0" smtClean="0">
                <a:solidFill>
                  <a:srgbClr val="1F1F5B"/>
                </a:solidFill>
                <a:latin typeface="+mj-lt"/>
                <a:ea typeface="Arial Black" charset="0"/>
                <a:cs typeface="Arial" charset="0"/>
              </a:rPr>
              <a:t>ational scene</a:t>
            </a:r>
          </a:p>
          <a:p>
            <a:pPr algn="ctr">
              <a:lnSpc>
                <a:spcPts val="7500"/>
              </a:lnSpc>
            </a:pPr>
            <a:endParaRPr lang="en-US" sz="4800" b="1" kern="1000" spc="-150" dirty="0">
              <a:solidFill>
                <a:srgbClr val="6961A3"/>
              </a:solidFill>
              <a:latin typeface="+mj-lt"/>
              <a:ea typeface="Arial Black" charset="0"/>
              <a:cs typeface="Arial Black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4EAC3-1C9D-4C47-AEB8-5D225E4E342D}"/>
              </a:ext>
            </a:extLst>
          </p:cNvPr>
          <p:cNvSpPr/>
          <p:nvPr/>
        </p:nvSpPr>
        <p:spPr>
          <a:xfrm>
            <a:off x="337513" y="3807945"/>
            <a:ext cx="11323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00" spc="-150" dirty="0" smtClean="0">
                <a:solidFill>
                  <a:srgbClr val="1F1F5B"/>
                </a:solidFill>
                <a:latin typeface="+mj-lt"/>
                <a:ea typeface="Arial Black" charset="0"/>
                <a:cs typeface="Arial Black" charset="0"/>
              </a:rPr>
              <a:t>Sarah Withers</a:t>
            </a:r>
            <a:r>
              <a:rPr lang="en-US" sz="3600" kern="1000" spc="-150" dirty="0" smtClean="0">
                <a:solidFill>
                  <a:srgbClr val="8A8AA9"/>
                </a:solidFill>
                <a:latin typeface="+mj-lt"/>
                <a:ea typeface="Arial Black" charset="0"/>
                <a:cs typeface="Arial Black" charset="0"/>
              </a:rPr>
              <a:t/>
            </a:r>
            <a:br>
              <a:rPr lang="en-US" sz="3600" kern="1000" spc="-150" dirty="0" smtClean="0">
                <a:solidFill>
                  <a:srgbClr val="8A8AA9"/>
                </a:solidFill>
                <a:latin typeface="+mj-lt"/>
                <a:ea typeface="Arial Black" charset="0"/>
                <a:cs typeface="Arial Black" charset="0"/>
              </a:rPr>
            </a:br>
            <a:r>
              <a:rPr lang="en-US" sz="3600" kern="1000" spc="-150" dirty="0" smtClean="0">
                <a:solidFill>
                  <a:srgbClr val="8A8AA9"/>
                </a:solidFill>
                <a:latin typeface="+mj-lt"/>
                <a:ea typeface="Arial Black" charset="0"/>
                <a:cs typeface="Arial Black" charset="0"/>
              </a:rPr>
              <a:t>Head of FCP Implementation, the CSP</a:t>
            </a:r>
          </a:p>
          <a:p>
            <a:pPr algn="ctr"/>
            <a:r>
              <a:rPr lang="en-US" sz="3200" kern="1000" spc="-150" dirty="0" smtClean="0">
                <a:solidFill>
                  <a:srgbClr val="8A8AA9"/>
                </a:solidFill>
                <a:latin typeface="+mj-lt"/>
                <a:ea typeface="Arial Black" charset="0"/>
                <a:cs typeface="Arial Black" charset="0"/>
              </a:rPr>
              <a:t>@sarahwithers20</a:t>
            </a:r>
          </a:p>
          <a:p>
            <a:pPr algn="ctr"/>
            <a:r>
              <a:rPr lang="en-US" sz="3200" kern="1000" spc="-150" dirty="0" smtClean="0">
                <a:solidFill>
                  <a:srgbClr val="96B1CE"/>
                </a:solidFill>
                <a:latin typeface="+mj-lt"/>
                <a:ea typeface="Arial Black" charset="0"/>
                <a:cs typeface="Arial Black" charset="0"/>
              </a:rPr>
              <a:t>#</a:t>
            </a:r>
            <a:r>
              <a:rPr lang="en-US" sz="3200" kern="1000" spc="-150" dirty="0" err="1" smtClean="0">
                <a:solidFill>
                  <a:srgbClr val="96B1CE"/>
                </a:solidFill>
                <a:latin typeface="+mj-lt"/>
                <a:ea typeface="Arial Black" charset="0"/>
                <a:cs typeface="Arial Black" charset="0"/>
              </a:rPr>
              <a:t>FirstContactPhysio</a:t>
            </a:r>
            <a:endParaRPr lang="en-US" sz="3200" kern="1000" spc="-150" dirty="0" smtClean="0">
              <a:solidFill>
                <a:srgbClr val="96B1CE"/>
              </a:solidFill>
              <a:latin typeface="+mj-lt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8594" y="654503"/>
            <a:ext cx="11450637" cy="1431925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>
              <a:defRPr/>
            </a:pPr>
            <a:r>
              <a:rPr lang="en-GB" sz="5400" b="1" spc="-200" dirty="0">
                <a:solidFill>
                  <a:srgbClr val="1F1F5B"/>
                </a:solidFill>
                <a:ea typeface="Arial Black" charset="0"/>
                <a:cs typeface="Arial Black" charset="0"/>
              </a:rPr>
              <a:t>Advanced practice </a:t>
            </a:r>
            <a:r>
              <a:rPr lang="en-GB" sz="5400" b="1" spc="-200" dirty="0" smtClean="0">
                <a:solidFill>
                  <a:srgbClr val="1F1F5B"/>
                </a:solidFill>
                <a:ea typeface="Arial Black" charset="0"/>
                <a:cs typeface="Arial Black" charset="0"/>
              </a:rPr>
              <a:t>and FCP</a:t>
            </a:r>
            <a:endParaRPr lang="en-GB" sz="5400" b="1" spc="-200" dirty="0">
              <a:solidFill>
                <a:srgbClr val="1F1F5B"/>
              </a:solidFill>
              <a:ea typeface="Arial Black" charset="0"/>
              <a:cs typeface="Arial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961" y="1970314"/>
            <a:ext cx="11508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GP Contract Framework supports employing advanced physios at B7 &amp; B8a who have the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skills and knowledge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marL="838190" lvl="1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assess, diagnose, treat and manage undifferentiated caseloads</a:t>
            </a:r>
          </a:p>
          <a:p>
            <a:pPr marL="838190" lvl="1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prescribe and administer therapeutic injections</a:t>
            </a:r>
          </a:p>
          <a:p>
            <a:pPr marL="838190" lvl="1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 high-level risk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present: around 9000 physios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B7 and above are </a:t>
            </a:r>
            <a:b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England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i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 Core Capabilities Framework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b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clinical pillar for Advanced Clinical Practice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6534">
            <a:off x="9289812" y="3353621"/>
            <a:ext cx="2361937" cy="3274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6258">
            <a:off x="9103051" y="4302625"/>
            <a:ext cx="1755315" cy="249177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1905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to meet the mix of needs?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7"/>
          <p:cNvSpPr/>
          <p:nvPr/>
        </p:nvSpPr>
        <p:spPr>
          <a:xfrm>
            <a:off x="1614006" y="3449352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8353101" y="3449352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3144852" y="3449352"/>
            <a:ext cx="484632" cy="978408"/>
          </a:xfrm>
          <a:prstGeom prst="up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>
            <a:off x="10023675" y="3449352"/>
            <a:ext cx="484632" cy="978408"/>
          </a:xfrm>
          <a:prstGeom prst="up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5508846" y="1952889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>
            <a:off x="5508846" y="5622786"/>
            <a:ext cx="978408" cy="484632"/>
          </a:xfrm>
          <a:prstGeom prst="left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Arrow 13"/>
          <p:cNvSpPr/>
          <p:nvPr/>
        </p:nvSpPr>
        <p:spPr>
          <a:xfrm>
            <a:off x="5426579" y="2905650"/>
            <a:ext cx="978408" cy="484632"/>
          </a:xfrm>
          <a:prstGeom prst="left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5558370" y="4506534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1F1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4" y="1914436"/>
            <a:ext cx="9375164" cy="4059405"/>
          </a:xfrm>
        </p:spPr>
        <p:txBody>
          <a:bodyPr>
            <a:noAutofit/>
          </a:bodyPr>
          <a:lstStyle/>
          <a:p>
            <a:pPr marL="0" indent="0">
              <a:lnSpc>
                <a:spcPts val="2907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England evaluation of FCP</a:t>
            </a:r>
            <a:br>
              <a:rPr lang="en-GB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 smtClean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907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summer: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out of 42 STPs put forward an existing or forthcoming FCP service for the evaluation. Cited in LTP in January 2019.</a:t>
            </a:r>
            <a:b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context (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services’ funding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governance, staffing,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providers, </a:t>
            </a:r>
            <a:r>
              <a:rPr lang="en-GB" sz="2400" dirty="0" err="1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907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collation of appointment data captured on practices’ clinical data systems</a:t>
            </a:r>
          </a:p>
          <a:p>
            <a:pPr marL="0" indent="0">
              <a:lnSpc>
                <a:spcPts val="2907"/>
              </a:lnSpc>
              <a:spcBef>
                <a:spcPts val="0"/>
              </a:spcBef>
              <a:buNone/>
            </a:pPr>
            <a:endParaRPr lang="en-GB" sz="24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A53F43-E0B3-D741-9BBE-EA8946A1CF00}"/>
              </a:ext>
            </a:extLst>
          </p:cNvPr>
          <p:cNvSpPr txBox="1">
            <a:spLocks/>
          </p:cNvSpPr>
          <p:nvPr/>
        </p:nvSpPr>
        <p:spPr>
          <a:xfrm>
            <a:off x="382790" y="771436"/>
            <a:ext cx="951884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spc="-200" dirty="0" smtClean="0">
                <a:solidFill>
                  <a:srgbClr val="1F1F5B"/>
                </a:solidFill>
                <a:ea typeface="Arial Black" charset="0"/>
                <a:cs typeface="Arial Black" charset="0"/>
              </a:rPr>
              <a:t>Evaluating impact</a:t>
            </a:r>
            <a:endParaRPr lang="en-GB" sz="5400" b="1" spc="-200" dirty="0">
              <a:solidFill>
                <a:srgbClr val="1F1F5B"/>
              </a:solidFill>
              <a:ea typeface="Arial Black" charset="0"/>
              <a:cs typeface="Arial Black" charset="0"/>
            </a:endParaRPr>
          </a:p>
        </p:txBody>
      </p:sp>
      <p:pic>
        <p:nvPicPr>
          <p:cNvPr id="6" name="Picture 2" descr="Thumbna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3" r="13977"/>
          <a:stretch/>
        </p:blipFill>
        <p:spPr bwMode="auto">
          <a:xfrm>
            <a:off x="9901638" y="4273971"/>
            <a:ext cx="2004800" cy="23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2" y="6699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Key success outcomes</a:t>
            </a:r>
            <a:endParaRPr lang="en-GB" sz="5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795936"/>
            <a:ext cx="11866418" cy="4351338"/>
          </a:xfrm>
        </p:spPr>
        <p:txBody>
          <a:bodyPr numCol="2" spcCol="360000">
            <a:noAutofit/>
          </a:bodyPr>
          <a:lstStyle/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Maintaining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safety </a:t>
            </a:r>
            <a:endParaRPr lang="en-GB" sz="2400" dirty="0" smtClean="0">
              <a:solidFill>
                <a:srgbClr val="1F1F5B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Improved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access for patients to the musculoskeletal services </a:t>
            </a:r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as required</a:t>
            </a:r>
            <a:endParaRPr lang="en-GB" sz="2400" dirty="0">
              <a:solidFill>
                <a:srgbClr val="1F1F5B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Improved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GP </a:t>
            </a:r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capacity for other caseloads</a:t>
            </a:r>
            <a:endParaRPr lang="en-GB" sz="2400" dirty="0">
              <a:solidFill>
                <a:srgbClr val="1F1F5B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Fewer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inappropriate secondary care </a:t>
            </a:r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referrals</a:t>
            </a:r>
            <a:endParaRPr lang="en-GB" sz="2400" dirty="0">
              <a:solidFill>
                <a:srgbClr val="1F1F5B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Improved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conversion rates to surgery</a:t>
            </a: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Fewer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inappropriate </a:t>
            </a:r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MRIs &amp; X-rays</a:t>
            </a:r>
            <a:endParaRPr lang="en-GB" sz="2400" dirty="0">
              <a:solidFill>
                <a:srgbClr val="1F1F5B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Reduced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prescribing rates and costs</a:t>
            </a: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Fewer re-referrals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for the same condition </a:t>
            </a: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Increased (and speedier) returns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to work through issue of AHP Fitness for Work </a:t>
            </a:r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Reports</a:t>
            </a:r>
            <a:endParaRPr lang="en-GB" sz="2400" dirty="0">
              <a:solidFill>
                <a:srgbClr val="1F1F5B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Improved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patient self-care through supporting of self-management </a:t>
            </a:r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programmes and social prescribing</a:t>
            </a:r>
            <a:endParaRPr lang="en-GB" sz="2400" dirty="0">
              <a:solidFill>
                <a:srgbClr val="1F1F5B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Improved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‘wellness’ healthy living message from FCP</a:t>
            </a:r>
          </a:p>
          <a:p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Improved </a:t>
            </a:r>
            <a:r>
              <a:rPr lang="en-GB" sz="2400" dirty="0">
                <a:solidFill>
                  <a:srgbClr val="1F1F5B"/>
                </a:solidFill>
                <a:cs typeface="Arial" panose="020B0604020202020204" pitchFamily="34" charset="0"/>
              </a:rPr>
              <a:t>patient </a:t>
            </a:r>
            <a:r>
              <a:rPr lang="en-GB" sz="2400" dirty="0" smtClean="0">
                <a:solidFill>
                  <a:srgbClr val="1F1F5B"/>
                </a:solidFill>
                <a:cs typeface="Arial" panose="020B0604020202020204" pitchFamily="34" charset="0"/>
              </a:rPr>
              <a:t>&amp; staff experience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1F1F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28660" y="1914436"/>
            <a:ext cx="10841182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6A6999"/>
              </a:buClr>
              <a:buNone/>
            </a:pPr>
            <a:r>
              <a:rPr lang="en-GB" sz="2400" b="1" dirty="0" smtClean="0">
                <a:solidFill>
                  <a:srgbClr val="1F1F5B"/>
                </a:solidFill>
                <a:latin typeface="+mj-lt"/>
                <a:cs typeface="Arial" panose="020B0604020202020204" pitchFamily="34" charset="0"/>
              </a:rPr>
              <a:t>Phase 3: </a:t>
            </a:r>
            <a:r>
              <a:rPr lang="en-GB" sz="2400" dirty="0" smtClean="0">
                <a:solidFill>
                  <a:srgbClr val="1F1F5B"/>
                </a:solidFill>
                <a:latin typeface="+mj-lt"/>
              </a:rPr>
              <a:t>Demonstration </a:t>
            </a:r>
            <a:r>
              <a:rPr lang="en-GB" sz="2400" dirty="0">
                <a:solidFill>
                  <a:srgbClr val="1F1F5B"/>
                </a:solidFill>
                <a:latin typeface="+mj-lt"/>
              </a:rPr>
              <a:t>of outcome and experience for </a:t>
            </a:r>
            <a:r>
              <a:rPr lang="en-GB" sz="2400" dirty="0" smtClean="0">
                <a:solidFill>
                  <a:srgbClr val="1F1F5B"/>
                </a:solidFill>
                <a:latin typeface="+mj-lt"/>
              </a:rPr>
              <a:t>patients (including </a:t>
            </a:r>
            <a:r>
              <a:rPr lang="en-GB" sz="2400" dirty="0">
                <a:solidFill>
                  <a:srgbClr val="1F1F5B"/>
                </a:solidFill>
                <a:latin typeface="+mj-lt"/>
              </a:rPr>
              <a:t>PROMs and </a:t>
            </a:r>
            <a:r>
              <a:rPr lang="en-GB" sz="2400" dirty="0" smtClean="0">
                <a:solidFill>
                  <a:srgbClr val="1F1F5B"/>
                </a:solidFill>
                <a:latin typeface="+mj-lt"/>
              </a:rPr>
              <a:t>PREMs), GPs </a:t>
            </a:r>
            <a:r>
              <a:rPr lang="en-GB" sz="2400" dirty="0">
                <a:solidFill>
                  <a:srgbClr val="1F1F5B"/>
                </a:solidFill>
                <a:latin typeface="+mj-lt"/>
              </a:rPr>
              <a:t>and </a:t>
            </a:r>
            <a:r>
              <a:rPr lang="en-GB" sz="2400" dirty="0" smtClean="0">
                <a:solidFill>
                  <a:srgbClr val="1F1F5B"/>
                </a:solidFill>
                <a:latin typeface="+mj-lt"/>
              </a:rPr>
              <a:t>physiotherapists</a:t>
            </a:r>
            <a:r>
              <a:rPr lang="en-GB" sz="2400" dirty="0" smtClean="0">
                <a:solidFill>
                  <a:srgbClr val="1F1F5B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rgbClr val="6A6999"/>
              </a:buClr>
              <a:buNone/>
            </a:pPr>
            <a:r>
              <a:rPr lang="en-GB" sz="2400" dirty="0" smtClean="0">
                <a:solidFill>
                  <a:srgbClr val="1F1F5B"/>
                </a:solidFill>
                <a:latin typeface="+mj-lt"/>
                <a:cs typeface="Arial" panose="020B0604020202020204" pitchFamily="34" charset="0"/>
              </a:rPr>
              <a:t>Consists of: </a:t>
            </a:r>
          </a:p>
          <a:p>
            <a:pPr lvl="1">
              <a:defRPr/>
            </a:pPr>
            <a:r>
              <a:rPr lang="en-GB" dirty="0" smtClean="0">
                <a:solidFill>
                  <a:srgbClr val="1F1F5B"/>
                </a:solidFill>
                <a:latin typeface="+mj-lt"/>
              </a:rPr>
              <a:t>Stakeholder </a:t>
            </a:r>
            <a:r>
              <a:rPr lang="en-GB" dirty="0">
                <a:solidFill>
                  <a:srgbClr val="1F1F5B"/>
                </a:solidFill>
                <a:latin typeface="+mj-lt"/>
              </a:rPr>
              <a:t>consultation to agree </a:t>
            </a:r>
            <a:r>
              <a:rPr lang="en-GB" dirty="0" smtClean="0">
                <a:solidFill>
                  <a:srgbClr val="1F1F5B"/>
                </a:solidFill>
                <a:latin typeface="+mj-lt"/>
              </a:rPr>
              <a:t>on service </a:t>
            </a:r>
            <a:r>
              <a:rPr lang="en-GB" dirty="0">
                <a:solidFill>
                  <a:srgbClr val="1F1F5B"/>
                </a:solidFill>
                <a:latin typeface="+mj-lt"/>
              </a:rPr>
              <a:t>aims and success criteria. </a:t>
            </a:r>
          </a:p>
          <a:p>
            <a:pPr lvl="1">
              <a:defRPr/>
            </a:pPr>
            <a:r>
              <a:rPr lang="en-GB" dirty="0" smtClean="0">
                <a:solidFill>
                  <a:srgbClr val="1F1F5B"/>
                </a:solidFill>
                <a:latin typeface="+mj-lt"/>
              </a:rPr>
              <a:t>Online follow-up questionnaires post FCP consultation</a:t>
            </a:r>
          </a:p>
          <a:p>
            <a:pPr lvl="1">
              <a:defRPr/>
            </a:pPr>
            <a:r>
              <a:rPr lang="en-GB" dirty="0" smtClean="0">
                <a:solidFill>
                  <a:srgbClr val="1F1F5B"/>
                </a:solidFill>
                <a:latin typeface="+mj-lt"/>
              </a:rPr>
              <a:t>Interviews and focus groups with healthcare </a:t>
            </a:r>
            <a:r>
              <a:rPr lang="en-GB" dirty="0">
                <a:solidFill>
                  <a:srgbClr val="1F1F5B"/>
                </a:solidFill>
                <a:latin typeface="+mj-lt"/>
              </a:rPr>
              <a:t>professionals </a:t>
            </a:r>
            <a:r>
              <a:rPr lang="en-GB" dirty="0" smtClean="0">
                <a:solidFill>
                  <a:srgbClr val="1F1F5B"/>
                </a:solidFill>
                <a:latin typeface="+mj-lt"/>
              </a:rPr>
              <a:t>and patients</a:t>
            </a:r>
          </a:p>
          <a:p>
            <a:pPr lvl="1">
              <a:defRPr/>
            </a:pPr>
            <a:endParaRPr lang="en-GB" dirty="0">
              <a:solidFill>
                <a:srgbClr val="1F1F5B"/>
              </a:solidFill>
              <a:latin typeface="+mj-lt"/>
            </a:endParaRPr>
          </a:p>
          <a:p>
            <a:pPr>
              <a:defRPr/>
            </a:pPr>
            <a:r>
              <a:rPr lang="en-GB" sz="2400" b="1" dirty="0" smtClean="0">
                <a:solidFill>
                  <a:srgbClr val="1F1F5B"/>
                </a:solidFill>
                <a:latin typeface="+mj-lt"/>
              </a:rPr>
              <a:t>Later in 2019 &gt; Phase 3 opens to all qualifying FCP services across the UK </a:t>
            </a:r>
          </a:p>
          <a:p>
            <a:pPr marL="457200" lvl="1" indent="0">
              <a:buNone/>
              <a:defRPr/>
            </a:pPr>
            <a:r>
              <a:rPr lang="en-GB" dirty="0">
                <a:solidFill>
                  <a:srgbClr val="1F1F5B"/>
                </a:solidFill>
                <a:latin typeface="+mj-lt"/>
              </a:rPr>
              <a:t> </a:t>
            </a:r>
            <a:endParaRPr lang="en-GB" dirty="0" smtClean="0">
              <a:solidFill>
                <a:srgbClr val="1F1F5B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GB" sz="2400" dirty="0" smtClean="0">
              <a:solidFill>
                <a:srgbClr val="1F1F5B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1F1F5B"/>
              </a:solidFill>
              <a:latin typeface="+mj-lt"/>
            </a:endParaRPr>
          </a:p>
          <a:p>
            <a:pPr marL="0" indent="0">
              <a:buClr>
                <a:srgbClr val="6A6999"/>
              </a:buClr>
              <a:buNone/>
            </a:pPr>
            <a:endParaRPr lang="en-GB" sz="2400" dirty="0">
              <a:solidFill>
                <a:srgbClr val="1F1F5B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A53F43-E0B3-D741-9BBE-EA8946A1CF00}"/>
              </a:ext>
            </a:extLst>
          </p:cNvPr>
          <p:cNvSpPr txBox="1">
            <a:spLocks/>
          </p:cNvSpPr>
          <p:nvPr/>
        </p:nvSpPr>
        <p:spPr>
          <a:xfrm>
            <a:off x="382790" y="771436"/>
            <a:ext cx="951884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spc="-200" dirty="0" smtClean="0">
                <a:solidFill>
                  <a:srgbClr val="1F1F5B"/>
                </a:solidFill>
                <a:ea typeface="Arial Black" charset="0"/>
                <a:cs typeface="Arial Black" charset="0"/>
              </a:rPr>
              <a:t>Evaluating impact</a:t>
            </a:r>
            <a:endParaRPr lang="en-GB" sz="5400" b="1" spc="-200" dirty="0">
              <a:solidFill>
                <a:srgbClr val="1F1F5B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907"/>
              </a:lnSpc>
              <a:spcBef>
                <a:spcPts val="0"/>
              </a:spcBef>
              <a:buNone/>
            </a:pP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the profile of your FCP service locally and regionally</a:t>
            </a:r>
          </a:p>
          <a:p>
            <a:pPr marL="0" indent="0">
              <a:lnSpc>
                <a:spcPts val="2907"/>
              </a:lnSpc>
              <a:spcBef>
                <a:spcPts val="0"/>
              </a:spcBef>
              <a:buNone/>
            </a:pP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907"/>
              </a:lnSpc>
              <a:spcBef>
                <a:spcPts val="0"/>
              </a:spcBef>
            </a:pP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your service on your website &amp; social media </a:t>
            </a:r>
            <a:b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(photos and video can help to make an impact)</a:t>
            </a:r>
          </a:p>
          <a:p>
            <a:pPr>
              <a:lnSpc>
                <a:spcPts val="2907"/>
              </a:lnSpc>
              <a:spcBef>
                <a:spcPts val="0"/>
              </a:spcBef>
            </a:pPr>
            <a:r>
              <a:rPr lang="en-GB" sz="22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local media (the CSP press team can help)</a:t>
            </a:r>
          </a:p>
          <a:p>
            <a:pPr>
              <a:lnSpc>
                <a:spcPts val="2907"/>
              </a:lnSpc>
              <a:spcBef>
                <a:spcPts val="0"/>
              </a:spcBef>
            </a:pP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 your local MP for a service visit</a:t>
            </a:r>
          </a:p>
          <a:p>
            <a:pPr>
              <a:lnSpc>
                <a:spcPts val="2907"/>
              </a:lnSpc>
              <a:spcBef>
                <a:spcPts val="0"/>
              </a:spcBef>
            </a:pP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an abstract to the CSP’s </a:t>
            </a:r>
            <a:r>
              <a:rPr lang="en-GB" sz="2200" i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Physiotherapy UK </a:t>
            </a:r>
            <a:br>
              <a:rPr lang="en-GB" sz="2200" i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&amp; share a case study on the </a:t>
            </a:r>
            <a:b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website</a:t>
            </a:r>
            <a:br>
              <a:rPr lang="en-GB" sz="2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 smtClean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907"/>
              </a:lnSpc>
              <a:spcBef>
                <a:spcPts val="0"/>
              </a:spcBef>
              <a:buNone/>
            </a:pPr>
            <a:r>
              <a:rPr lang="en-GB" sz="2200" i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ideas are in the FCP Promotional guide in your packs </a:t>
            </a:r>
          </a:p>
          <a:p>
            <a:pPr>
              <a:lnSpc>
                <a:spcPts val="2907"/>
              </a:lnSpc>
              <a:spcBef>
                <a:spcPts val="0"/>
              </a:spcBef>
            </a:pPr>
            <a:endParaRPr lang="en-GB" sz="2200" dirty="0" smtClean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A53F43-E0B3-D741-9BBE-EA8946A1CF00}"/>
              </a:ext>
            </a:extLst>
          </p:cNvPr>
          <p:cNvSpPr txBox="1">
            <a:spLocks/>
          </p:cNvSpPr>
          <p:nvPr/>
        </p:nvSpPr>
        <p:spPr>
          <a:xfrm>
            <a:off x="382790" y="771436"/>
            <a:ext cx="951884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spc="-200" dirty="0" smtClean="0">
                <a:solidFill>
                  <a:srgbClr val="1F1F5B"/>
                </a:solidFill>
                <a:ea typeface="Arial Black" charset="0"/>
                <a:cs typeface="Arial Black" charset="0"/>
              </a:rPr>
              <a:t>Fly the FCP flag!</a:t>
            </a:r>
            <a:endParaRPr lang="en-GB" sz="5400" b="1" spc="-200" dirty="0">
              <a:solidFill>
                <a:srgbClr val="1F1F5B"/>
              </a:solidFill>
              <a:ea typeface="Arial Black" charset="0"/>
              <a:cs typeface="Arial Black" charset="0"/>
            </a:endParaRPr>
          </a:p>
        </p:txBody>
      </p:sp>
      <p:pic>
        <p:nvPicPr>
          <p:cNvPr id="1026" name="Picture 2" descr="https://pbs.twimg.com/media/DsDlyg-XQAAOmxE.jpg: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47" y="771436"/>
            <a:ext cx="3139889" cy="41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58260" y="4899426"/>
            <a:ext cx="266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BC9E70"/>
                </a:solidFill>
              </a:rPr>
              <a:t>FCP service in Rotherham </a:t>
            </a:r>
          </a:p>
        </p:txBody>
      </p:sp>
    </p:spTree>
    <p:extLst>
      <p:ext uri="{BB962C8B-B14F-4D97-AF65-F5344CB8AC3E}">
        <p14:creationId xmlns:p14="http://schemas.microsoft.com/office/powerpoint/2010/main" val="14333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9"/>
          <p:cNvSpPr txBox="1">
            <a:spLocks/>
          </p:cNvSpPr>
          <p:nvPr/>
        </p:nvSpPr>
        <p:spPr>
          <a:xfrm>
            <a:off x="2292371" y="489406"/>
            <a:ext cx="8229600" cy="596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645" y="782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36D"/>
                </a:solidFill>
                <a:effectLst/>
                <a:uLnTx/>
                <a:uFillTx/>
                <a:cs typeface="Arial" panose="020B0604020202020204" pitchFamily="34" charset="0"/>
              </a:rPr>
              <a:t>First Contact Physiotherapy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27236D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9787" y="130597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79645" y="1941896"/>
            <a:ext cx="11871514" cy="4621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32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is</a:t>
            </a:r>
            <a:r>
              <a:rPr lang="en-GB" sz="3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200" b="1" dirty="0" smtClean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6961A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accessed in the same way as a GP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961A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access to other services and adjuncts as the GP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1A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a focus on self management, community and social interventions to improve outcomes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705426" y="4525318"/>
            <a:ext cx="1173889" cy="850099"/>
          </a:xfrm>
          <a:prstGeom prst="downArrow">
            <a:avLst/>
          </a:prstGeom>
          <a:solidFill>
            <a:srgbClr val="1F1F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26" y="5324392"/>
            <a:ext cx="1082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33" y="5490176"/>
            <a:ext cx="1032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impact on </a:t>
            </a:r>
            <a:r>
              <a:rPr lang="en-GB" sz="2400" dirty="0" smtClean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many patients' care and </a:t>
            </a:r>
            <a:r>
              <a:rPr lang="en-GB" sz="2400" dirty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health care system</a:t>
            </a:r>
            <a:endParaRPr lang="en-GB" sz="2400" dirty="0">
              <a:solidFill>
                <a:srgbClr val="696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9"/>
          <p:cNvSpPr txBox="1">
            <a:spLocks/>
          </p:cNvSpPr>
          <p:nvPr/>
        </p:nvSpPr>
        <p:spPr>
          <a:xfrm>
            <a:off x="2292371" y="489406"/>
            <a:ext cx="8229600" cy="596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9787" y="130597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1" y="5336232"/>
            <a:ext cx="1082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839787" y="3787116"/>
            <a:ext cx="9519444" cy="463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6961A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645" y="5502016"/>
            <a:ext cx="108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2400" dirty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</a:t>
            </a:r>
            <a:r>
              <a:rPr lang="en-GB" sz="2400" dirty="0" smtClean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some patients’ care and MSK services</a:t>
            </a:r>
            <a:endParaRPr lang="en-GB" sz="2400" dirty="0">
              <a:solidFill>
                <a:srgbClr val="6961A3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645" y="782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36D"/>
                </a:solidFill>
                <a:effectLst/>
                <a:uLnTx/>
                <a:uFillTx/>
                <a:cs typeface="Arial" panose="020B0604020202020204" pitchFamily="34" charset="0"/>
              </a:rPr>
              <a:t>First Contact Physiotherapy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27236D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179645" y="1941896"/>
            <a:ext cx="11871514" cy="4621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32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</a:t>
            </a:r>
            <a:r>
              <a:rPr lang="en-GB" sz="32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isn’t…</a:t>
            </a:r>
            <a:r>
              <a:rPr lang="en-GB" sz="3200" b="1" dirty="0" smtClean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6961A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400" dirty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track or self referral </a:t>
            </a:r>
          </a:p>
          <a:p>
            <a:pPr lvl="0">
              <a:defRPr/>
            </a:pPr>
            <a:r>
              <a:rPr lang="en-GB" sz="2400" dirty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triage service </a:t>
            </a:r>
            <a:endParaRPr lang="en-GB" sz="2400" dirty="0" smtClean="0">
              <a:solidFill>
                <a:srgbClr val="6961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696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early input to physiotherapy advice</a:t>
            </a:r>
          </a:p>
          <a:p>
            <a:pPr lvl="0">
              <a:defRPr/>
            </a:pPr>
            <a:endParaRPr lang="en-GB" sz="2400" dirty="0">
              <a:solidFill>
                <a:srgbClr val="6961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705426" y="4525318"/>
            <a:ext cx="1173889" cy="850099"/>
          </a:xfrm>
          <a:prstGeom prst="downArrow">
            <a:avLst/>
          </a:prstGeom>
          <a:solidFill>
            <a:srgbClr val="1F1F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926" y="2086882"/>
            <a:ext cx="11000874" cy="4351338"/>
          </a:xfrm>
        </p:spPr>
        <p:txBody>
          <a:bodyPr>
            <a:normAutofit/>
          </a:bodyPr>
          <a:lstStyle/>
          <a:p>
            <a:pPr marL="361950" indent="-361950">
              <a:lnSpc>
                <a:spcPts val="2907"/>
              </a:lnSpc>
              <a:spcBef>
                <a:spcPts val="0"/>
              </a:spcBef>
              <a:spcAft>
                <a:spcPts val="1600"/>
              </a:spcAft>
            </a:pPr>
            <a:r>
              <a:rPr lang="en-GB" b="1" kern="0" dirty="0">
                <a:solidFill>
                  <a:srgbClr val="6961A3"/>
                </a:solidFill>
                <a:cs typeface="Arial" panose="020B0604020202020204" pitchFamily="34" charset="0"/>
              </a:rPr>
              <a:t>By </a:t>
            </a:r>
            <a:r>
              <a:rPr lang="en-GB" b="1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>2017, </a:t>
            </a:r>
            <a:r>
              <a:rPr lang="en-GB" b="1" kern="0" dirty="0">
                <a:solidFill>
                  <a:srgbClr val="6961A3"/>
                </a:solidFill>
                <a:cs typeface="Arial" panose="020B0604020202020204" pitchFamily="34" charset="0"/>
              </a:rPr>
              <a:t>about </a:t>
            </a:r>
            <a:r>
              <a:rPr lang="en-GB" b="1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>quarter of </a:t>
            </a:r>
            <a:r>
              <a:rPr lang="en-GB" b="1" kern="0" dirty="0">
                <a:solidFill>
                  <a:srgbClr val="6961A3"/>
                </a:solidFill>
                <a:cs typeface="Arial" panose="020B0604020202020204" pitchFamily="34" charset="0"/>
              </a:rPr>
              <a:t>all </a:t>
            </a:r>
            <a:r>
              <a:rPr lang="en-GB" b="1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>CCGs </a:t>
            </a:r>
            <a:r>
              <a:rPr lang="en-GB" sz="2933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>had </a:t>
            </a:r>
            <a:r>
              <a:rPr lang="en-GB" sz="2933" kern="0" dirty="0">
                <a:solidFill>
                  <a:srgbClr val="6961A3"/>
                </a:solidFill>
                <a:cs typeface="Arial" panose="020B0604020202020204" pitchFamily="34" charset="0"/>
              </a:rPr>
              <a:t>commissioned </a:t>
            </a:r>
            <a:r>
              <a:rPr lang="en-GB" sz="2933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/>
            </a:r>
            <a:br>
              <a:rPr lang="en-GB" sz="2933" kern="0" dirty="0" smtClean="0">
                <a:solidFill>
                  <a:srgbClr val="6961A3"/>
                </a:solidFill>
                <a:cs typeface="Arial" panose="020B0604020202020204" pitchFamily="34" charset="0"/>
              </a:rPr>
            </a:br>
            <a:r>
              <a:rPr lang="en-GB" sz="2933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>at </a:t>
            </a:r>
            <a:r>
              <a:rPr lang="en-GB" sz="2933" kern="0" dirty="0">
                <a:solidFill>
                  <a:srgbClr val="6961A3"/>
                </a:solidFill>
                <a:cs typeface="Arial" panose="020B0604020202020204" pitchFamily="34" charset="0"/>
              </a:rPr>
              <a:t>least one pilot FCP – but mainly small scale </a:t>
            </a:r>
          </a:p>
          <a:p>
            <a:pPr marL="361950" indent="-361950">
              <a:lnSpc>
                <a:spcPts val="2907"/>
              </a:lnSpc>
              <a:spcBef>
                <a:spcPts val="0"/>
              </a:spcBef>
              <a:spcAft>
                <a:spcPts val="1600"/>
              </a:spcAft>
            </a:pPr>
            <a:r>
              <a:rPr lang="en-GB" b="1" kern="0" dirty="0">
                <a:solidFill>
                  <a:srgbClr val="6961A3"/>
                </a:solidFill>
                <a:cs typeface="Arial" panose="020B0604020202020204" pitchFamily="34" charset="0"/>
              </a:rPr>
              <a:t>In </a:t>
            </a:r>
            <a:r>
              <a:rPr lang="en-GB" b="1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>2018, </a:t>
            </a:r>
            <a:r>
              <a:rPr lang="en-GB" b="1" kern="0" dirty="0">
                <a:solidFill>
                  <a:srgbClr val="6961A3"/>
                </a:solidFill>
                <a:cs typeface="Arial" panose="020B0604020202020204" pitchFamily="34" charset="0"/>
              </a:rPr>
              <a:t>NHS England recommended </a:t>
            </a:r>
            <a: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  <a:t>that MSK pathways </a:t>
            </a:r>
            <a:b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</a:br>
            <a: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  <a:t>include FCPs -</a:t>
            </a:r>
            <a:r>
              <a:rPr lang="en-US" sz="2667" kern="0" dirty="0">
                <a:solidFill>
                  <a:srgbClr val="6961A3"/>
                </a:solidFill>
                <a:cs typeface="Arial" panose="020B0604020202020204" pitchFamily="34" charset="0"/>
              </a:rPr>
              <a:t> and instigated large scale pilots </a:t>
            </a:r>
          </a:p>
          <a:p>
            <a:pPr marL="361950" indent="-361950">
              <a:lnSpc>
                <a:spcPts val="2907"/>
              </a:lnSpc>
              <a:spcBef>
                <a:spcPts val="0"/>
              </a:spcBef>
              <a:spcAft>
                <a:spcPts val="1600"/>
              </a:spcAft>
            </a:pPr>
            <a:r>
              <a:rPr lang="en-GB" b="1" kern="0" dirty="0">
                <a:solidFill>
                  <a:srgbClr val="6961A3"/>
                </a:solidFill>
                <a:cs typeface="Arial" panose="020B0604020202020204" pitchFamily="34" charset="0"/>
              </a:rPr>
              <a:t>In </a:t>
            </a:r>
            <a:r>
              <a:rPr lang="en-GB" b="1" kern="0" dirty="0" smtClean="0">
                <a:solidFill>
                  <a:srgbClr val="6961A3"/>
                </a:solidFill>
                <a:cs typeface="Arial" panose="020B0604020202020204" pitchFamily="34" charset="0"/>
              </a:rPr>
              <a:t>2019, </a:t>
            </a:r>
            <a:r>
              <a:rPr lang="en-GB" b="1" kern="0" dirty="0">
                <a:solidFill>
                  <a:srgbClr val="6961A3"/>
                </a:solidFill>
                <a:cs typeface="Arial" panose="020B0604020202020204" pitchFamily="34" charset="0"/>
              </a:rPr>
              <a:t>NHS England published its Long Term Plan </a:t>
            </a:r>
            <a: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  <a:t/>
            </a:r>
            <a:b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</a:br>
            <a: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  <a:t>- this endorsed the pilots and requiring the roll out of FCPs </a:t>
            </a:r>
            <a:b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</a:br>
            <a:r>
              <a:rPr lang="en-GB" sz="2667" kern="0" dirty="0">
                <a:solidFill>
                  <a:srgbClr val="6961A3"/>
                </a:solidFill>
                <a:cs typeface="Arial" panose="020B0604020202020204" pitchFamily="34" charset="0"/>
              </a:rPr>
              <a:t>in all local delivery plans.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A53F43-E0B3-D741-9BBE-EA8946A1CF00}"/>
              </a:ext>
            </a:extLst>
          </p:cNvPr>
          <p:cNvSpPr txBox="1">
            <a:spLocks/>
          </p:cNvSpPr>
          <p:nvPr/>
        </p:nvSpPr>
        <p:spPr>
          <a:xfrm>
            <a:off x="176463" y="787478"/>
            <a:ext cx="10365612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spc="-200" dirty="0" smtClean="0">
                <a:solidFill>
                  <a:srgbClr val="1F1F5B"/>
                </a:solidFill>
                <a:latin typeface="Calibri" panose="020F0502020204030204" pitchFamily="34" charset="0"/>
                <a:ea typeface="Arial Black" charset="0"/>
                <a:cs typeface="Arial Black" charset="0"/>
              </a:rPr>
              <a:t>National Context - Background</a:t>
            </a:r>
            <a:endParaRPr lang="en-GB" sz="5400" b="1" spc="-200" dirty="0">
              <a:solidFill>
                <a:srgbClr val="1F1F5B"/>
              </a:solidFill>
              <a:latin typeface="Calibri" panose="020F0502020204030204" pitchFamily="34" charset="0"/>
              <a:ea typeface="Arial Black" charset="0"/>
              <a:cs typeface="Arial Black" charset="0"/>
            </a:endParaRPr>
          </a:p>
        </p:txBody>
      </p:sp>
      <p:pic>
        <p:nvPicPr>
          <p:cNvPr id="6" name="Picture 4" descr="Image result for uk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2536" r="4334" b="10419"/>
          <a:stretch/>
        </p:blipFill>
        <p:spPr bwMode="auto">
          <a:xfrm rot="780024">
            <a:off x="9366252" y="794094"/>
            <a:ext cx="2351643" cy="32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hs long term plan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988">
            <a:off x="9498333" y="3493171"/>
            <a:ext cx="2219982" cy="3150683"/>
          </a:xfrm>
          <a:prstGeom prst="rect">
            <a:avLst/>
          </a:prstGeom>
          <a:noFill/>
          <a:ln>
            <a:solidFill>
              <a:srgbClr val="0059B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622" y="648833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27236D"/>
                </a:solidFill>
                <a:cs typeface="Arial" panose="020B0604020202020204" pitchFamily="34" charset="0"/>
              </a:rPr>
              <a:t>Challenges across the UK</a:t>
            </a:r>
            <a:endParaRPr lang="en-GB" sz="5400" b="1" dirty="0">
              <a:solidFill>
                <a:srgbClr val="27236D"/>
              </a:solidFill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055117" y="1848092"/>
            <a:ext cx="4190304" cy="376079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096000" y="1974396"/>
            <a:ext cx="5181600" cy="43513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27236D"/>
                </a:solidFill>
                <a:latin typeface="+mj-lt"/>
                <a:cs typeface="Arial" panose="020B0604020202020204" pitchFamily="34" charset="0"/>
              </a:rPr>
              <a:t>Implementation &amp; sustainable funding</a:t>
            </a:r>
          </a:p>
          <a:p>
            <a:pPr marL="0" indent="0">
              <a:buNone/>
            </a:pPr>
            <a:endParaRPr lang="en-GB" sz="2200" dirty="0" smtClean="0">
              <a:solidFill>
                <a:srgbClr val="27236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27236D"/>
                </a:solidFill>
                <a:latin typeface="+mj-lt"/>
                <a:cs typeface="Arial" panose="020B0604020202020204" pitchFamily="34" charset="0"/>
              </a:rPr>
              <a:t>Workforce</a:t>
            </a:r>
            <a:endParaRPr lang="en-GB" sz="2000" dirty="0" smtClean="0">
              <a:solidFill>
                <a:srgbClr val="27236D"/>
              </a:solidFill>
              <a:latin typeface="+mj-lt"/>
              <a:cs typeface="Arial" panose="020B0604020202020204" pitchFamily="34" charset="0"/>
            </a:endParaRPr>
          </a:p>
          <a:p>
            <a:endParaRPr lang="en-GB" sz="4000" dirty="0">
              <a:solidFill>
                <a:srgbClr val="27236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27236D"/>
                </a:solidFill>
                <a:latin typeface="+mj-lt"/>
                <a:cs typeface="Arial" panose="020B0604020202020204" pitchFamily="34" charset="0"/>
              </a:rPr>
              <a:t>Evaluation </a:t>
            </a:r>
          </a:p>
          <a:p>
            <a:endParaRPr lang="en-GB" sz="2200" dirty="0" smtClean="0">
              <a:solidFill>
                <a:srgbClr val="27236D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 rot="2456277">
            <a:off x="4442323" y="4690696"/>
            <a:ext cx="1085373" cy="525065"/>
          </a:xfrm>
          <a:prstGeom prst="rightArrow">
            <a:avLst/>
          </a:prstGeom>
          <a:solidFill>
            <a:srgbClr val="00B0F0"/>
          </a:solidFill>
          <a:ln>
            <a:solidFill>
              <a:srgbClr val="96B1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51990" y="1758302"/>
            <a:ext cx="3278773" cy="2862322"/>
          </a:xfrm>
          <a:prstGeom prst="rect">
            <a:avLst/>
          </a:prstGeom>
          <a:solidFill>
            <a:schemeClr val="bg1"/>
          </a:solidFill>
          <a:ln>
            <a:solidFill>
              <a:srgbClr val="96B1CE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diagnosis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 patient advice and exercises – self-care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 Fitness for work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Prescribe Medication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 Injection therapy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Undertake Social prescribing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 Physical activity advice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4692791" y="3511162"/>
            <a:ext cx="737727" cy="484632"/>
          </a:xfrm>
          <a:prstGeom prst="rightArrow">
            <a:avLst/>
          </a:prstGeom>
          <a:solidFill>
            <a:srgbClr val="00B0F0"/>
          </a:solidFill>
          <a:ln>
            <a:solidFill>
              <a:srgbClr val="96B1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 rot="19085012">
            <a:off x="4412534" y="2087286"/>
            <a:ext cx="1142383" cy="484632"/>
          </a:xfrm>
          <a:prstGeom prst="rightArrow">
            <a:avLst/>
          </a:prstGeom>
          <a:solidFill>
            <a:srgbClr val="00B0F0"/>
          </a:solidFill>
          <a:ln>
            <a:solidFill>
              <a:srgbClr val="96B1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5146" y="4842102"/>
            <a:ext cx="3265617" cy="1754326"/>
          </a:xfrm>
          <a:prstGeom prst="rect">
            <a:avLst/>
          </a:prstGeom>
          <a:solidFill>
            <a:schemeClr val="bg1"/>
          </a:solidFill>
          <a:ln>
            <a:solidFill>
              <a:srgbClr val="96B1C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needed: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 for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course 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physio treatment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Triage 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orthopaedics</a:t>
            </a:r>
          </a:p>
          <a:p>
            <a:pPr marL="266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/rheumatology/ pain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 investigations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222" y="2820353"/>
            <a:ext cx="1895980" cy="1754326"/>
          </a:xfrm>
          <a:prstGeom prst="rect">
            <a:avLst/>
          </a:prstGeom>
          <a:solidFill>
            <a:schemeClr val="bg1"/>
          </a:solidFill>
          <a:ln>
            <a:solidFill>
              <a:srgbClr val="96B1C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 with MSK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booked in by receptionist to see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673050" y="3172783"/>
            <a:ext cx="719732" cy="484632"/>
          </a:xfrm>
          <a:prstGeom prst="rightArrow">
            <a:avLst/>
          </a:prstGeom>
          <a:solidFill>
            <a:srgbClr val="00B0F0"/>
          </a:solidFill>
          <a:ln>
            <a:solidFill>
              <a:srgbClr val="96B1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6536" y="2958853"/>
            <a:ext cx="1155006" cy="1200329"/>
          </a:xfrm>
          <a:prstGeom prst="rect">
            <a:avLst/>
          </a:prstGeom>
          <a:solidFill>
            <a:schemeClr val="bg1"/>
          </a:solidFill>
          <a:ln>
            <a:solidFill>
              <a:srgbClr val="96B1C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one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FCP will…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rapezoid 13"/>
          <p:cNvSpPr/>
          <p:nvPr/>
        </p:nvSpPr>
        <p:spPr>
          <a:xfrm rot="679085">
            <a:off x="9531198" y="5564188"/>
            <a:ext cx="2284247" cy="949556"/>
          </a:xfrm>
          <a:prstGeom prst="trapezoid">
            <a:avLst>
              <a:gd name="adj" fmla="val 71035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Operational processes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rapezoid 14"/>
          <p:cNvSpPr/>
          <p:nvPr/>
        </p:nvSpPr>
        <p:spPr>
          <a:xfrm rot="20511613">
            <a:off x="8047284" y="3051044"/>
            <a:ext cx="2224151" cy="591495"/>
          </a:xfrm>
          <a:prstGeom prst="trapezoid">
            <a:avLst>
              <a:gd name="adj" fmla="val 92076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69272" y="5349272"/>
            <a:ext cx="1659038" cy="1678867"/>
            <a:chOff x="8469274" y="5239557"/>
            <a:chExt cx="1659038" cy="16788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71671">
              <a:off x="8459359" y="5249472"/>
              <a:ext cx="1678867" cy="165903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986995" y="5629678"/>
              <a:ext cx="9284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Local </a:t>
              </a:r>
              <a:b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context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35959" y="1050345"/>
            <a:ext cx="1828959" cy="1841152"/>
            <a:chOff x="1138541" y="864772"/>
            <a:chExt cx="1828959" cy="184115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4483">
              <a:off x="1138541" y="864772"/>
              <a:ext cx="1828959" cy="184115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775786" y="1307829"/>
              <a:ext cx="10438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Local </a:t>
              </a:r>
              <a:b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Context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Trapezoid 25"/>
          <p:cNvSpPr/>
          <p:nvPr/>
        </p:nvSpPr>
        <p:spPr>
          <a:xfrm rot="679085">
            <a:off x="8505393" y="1708739"/>
            <a:ext cx="2284247" cy="949556"/>
          </a:xfrm>
          <a:prstGeom prst="trapezoid">
            <a:avLst>
              <a:gd name="adj" fmla="val 71035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Operational processes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rapezoid 26"/>
          <p:cNvSpPr/>
          <p:nvPr/>
        </p:nvSpPr>
        <p:spPr>
          <a:xfrm rot="1190630">
            <a:off x="8089667" y="4479026"/>
            <a:ext cx="2224151" cy="591495"/>
          </a:xfrm>
          <a:prstGeom prst="trapezoid">
            <a:avLst>
              <a:gd name="adj" fmla="val 92076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590" y="799702"/>
            <a:ext cx="11934410" cy="12388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FCPs </a:t>
            </a:r>
            <a:r>
              <a:rPr kumimoji="0" lang="en-US" sz="32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Primary Care</a:t>
            </a: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consider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1F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1F1F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11882" y="2599491"/>
            <a:ext cx="1640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1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fewer steps and on the right path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22694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A53F43-E0B3-D741-9BBE-EA8946A1CF00}"/>
              </a:ext>
            </a:extLst>
          </p:cNvPr>
          <p:cNvSpPr txBox="1">
            <a:spLocks/>
          </p:cNvSpPr>
          <p:nvPr/>
        </p:nvSpPr>
        <p:spPr>
          <a:xfrm>
            <a:off x="382790" y="771436"/>
            <a:ext cx="951884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spc="-200" dirty="0" smtClean="0">
                <a:solidFill>
                  <a:srgbClr val="1F1F5B"/>
                </a:solidFill>
                <a:ea typeface="Arial Black" charset="0"/>
                <a:cs typeface="Arial Black" charset="0"/>
              </a:rPr>
              <a:t>Resources </a:t>
            </a:r>
            <a:r>
              <a:rPr lang="en-GB" sz="5400" b="1" spc="-200" dirty="0">
                <a:solidFill>
                  <a:srgbClr val="1F1F5B"/>
                </a:solidFill>
                <a:ea typeface="Arial Black" charset="0"/>
                <a:cs typeface="Arial" panose="020B0604020202020204" pitchFamily="34" charset="0"/>
              </a:rPr>
              <a:t>@</a:t>
            </a:r>
            <a:r>
              <a:rPr lang="en-GB" sz="5400" b="1" spc="-200" dirty="0" smtClean="0">
                <a:solidFill>
                  <a:srgbClr val="1F1F5B"/>
                </a:solidFill>
                <a:ea typeface="Arial Black" charset="0"/>
                <a:cs typeface="Arial" panose="020B0604020202020204" pitchFamily="34" charset="0"/>
              </a:rPr>
              <a:t> csp.org.uk/</a:t>
            </a:r>
            <a:r>
              <a:rPr lang="en-GB" sz="5400" b="1" spc="-200" dirty="0" err="1" smtClean="0">
                <a:solidFill>
                  <a:srgbClr val="1F1F5B"/>
                </a:solidFill>
                <a:ea typeface="Arial Black" charset="0"/>
                <a:cs typeface="Arial" panose="020B0604020202020204" pitchFamily="34" charset="0"/>
              </a:rPr>
              <a:t>fcp</a:t>
            </a:r>
            <a:endParaRPr lang="en-GB" sz="5400" b="1" spc="-200" dirty="0">
              <a:solidFill>
                <a:srgbClr val="1F1F5B"/>
              </a:solidFill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790" y="1963055"/>
            <a:ext cx="10503547" cy="3832686"/>
          </a:xfrm>
          <a:prstGeom prst="rect">
            <a:avLst/>
          </a:prstGeom>
        </p:spPr>
        <p:txBody>
          <a:bodyPr wrap="square" numCol="1" spcCol="180000">
            <a:no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guidance for FCPs in General Practice </a:t>
            </a: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the CSP with the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BMA and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RCGP)</a:t>
            </a:r>
            <a:endParaRPr lang="en-GB" sz="24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guidance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 for </a:t>
            </a:r>
            <a:r>
              <a:rPr lang="en-GB" sz="2400" dirty="0" err="1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err="1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SystmOne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Vision)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i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GB" sz="2400" b="1" i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 for Primary Care</a:t>
            </a:r>
            <a:r>
              <a:rPr lang="en-GB" sz="24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briefing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description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GB" sz="24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FCP services (from HEE)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Calculator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estimating potential savings of FCP </a:t>
            </a:r>
            <a:endParaRPr lang="en-GB" sz="2400" dirty="0" smtClean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</a:t>
            </a:r>
            <a:r>
              <a:rPr lang="en-GB" sz="24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 </a:t>
            </a: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FCP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400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innovations.csp.org.uk  </a:t>
            </a:r>
            <a: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3492"/>
          <a:stretch/>
        </p:blipFill>
        <p:spPr>
          <a:xfrm rot="402422">
            <a:off x="9612108" y="234008"/>
            <a:ext cx="2578380" cy="31480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087">
            <a:off x="8479716" y="4457244"/>
            <a:ext cx="1234077" cy="12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rst contact phys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262">
            <a:off x="10048481" y="3624493"/>
            <a:ext cx="1705635" cy="289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30" y="92879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1F1F5B"/>
                </a:solidFill>
              </a:rPr>
              <a:t>Support available</a:t>
            </a:r>
            <a:endParaRPr lang="en-GB" sz="5400" b="1" dirty="0">
              <a:solidFill>
                <a:srgbClr val="1F1F5B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6203" y="2565035"/>
            <a:ext cx="6157164" cy="2720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spc="-5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Join the growing </a:t>
            </a:r>
            <a:r>
              <a:rPr lang="en-GB" b="1" i="1" spc="-5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FCP</a:t>
            </a:r>
            <a:r>
              <a:rPr lang="en-GB" b="1" spc="-5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network </a:t>
            </a:r>
            <a:r>
              <a:rPr lang="en-GB" b="1" dirty="0" smtClean="0">
                <a:solidFill>
                  <a:srgbClr val="8A8AA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www.csp.org.uk/icsp/fcp</a:t>
            </a:r>
            <a:r>
              <a:rPr lang="en-GB" b="1" dirty="0" smtClean="0">
                <a:solidFill>
                  <a:srgbClr val="8A8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email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8A8AA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fcp@csp.org.uk</a:t>
            </a:r>
            <a:endParaRPr lang="en-GB" b="1" dirty="0" smtClean="0">
              <a:solidFill>
                <a:srgbClr val="8A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8A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 twice monthly bulletin by clicking on ‘Get Emails’</a:t>
            </a:r>
          </a:p>
          <a:p>
            <a:r>
              <a:rPr lang="en-GB" sz="2400" b="1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question or something to share? Post to start a discussion. </a:t>
            </a:r>
          </a:p>
          <a:p>
            <a:pPr marL="0" indent="0">
              <a:buNone/>
            </a:pPr>
            <a:endParaRPr lang="en-GB" b="1" dirty="0">
              <a:solidFill>
                <a:srgbClr val="8A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8A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891CEB-25C2-E248-8179-6D1065FB7D1C}"/>
              </a:ext>
            </a:extLst>
          </p:cNvPr>
          <p:cNvSpPr txBox="1">
            <a:spLocks/>
          </p:cNvSpPr>
          <p:nvPr/>
        </p:nvSpPr>
        <p:spPr>
          <a:xfrm>
            <a:off x="957598" y="2024975"/>
            <a:ext cx="58274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600" b="1" spc="-150" dirty="0">
              <a:solidFill>
                <a:srgbClr val="C0074C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1322">
            <a:off x="6718151" y="1672045"/>
            <a:ext cx="5186185" cy="3473817"/>
          </a:xfrm>
          <a:prstGeom prst="roundRect">
            <a:avLst>
              <a:gd name="adj" fmla="val 2867"/>
            </a:avLst>
          </a:prstGeom>
          <a:ln>
            <a:solidFill>
              <a:srgbClr val="96B1CE"/>
            </a:solidFill>
          </a:ln>
        </p:spPr>
      </p:pic>
      <p:sp>
        <p:nvSpPr>
          <p:cNvPr id="7" name="Left Arrow 6"/>
          <p:cNvSpPr/>
          <p:nvPr/>
        </p:nvSpPr>
        <p:spPr>
          <a:xfrm rot="1771087">
            <a:off x="11796407" y="4932597"/>
            <a:ext cx="4242039" cy="580517"/>
          </a:xfrm>
          <a:prstGeom prst="leftArrow">
            <a:avLst>
              <a:gd name="adj1" fmla="val 59345"/>
              <a:gd name="adj2" fmla="val 7090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242 0.025 L -0.24688 -0.178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/>
      <p:bldP spid="11" grpId="0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9713" y="752475"/>
            <a:ext cx="10353221" cy="1143000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>
              <a:defRPr/>
            </a:pPr>
            <a:r>
              <a:rPr lang="en-GB" sz="5400" b="1" dirty="0">
                <a:solidFill>
                  <a:srgbClr val="1F1F5B"/>
                </a:solidFill>
              </a:rPr>
              <a:t>Growth in supply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713" y="1895475"/>
            <a:ext cx="115204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667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 increase in physiotherapy pre registration university places in England, 2015/16-2018/19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667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increase in university programmes in England through expansion of existing courses and new providers entering the market in same period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667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attrition rates - 2.2% first year attrition for 2016/17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667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translation to practice - 90% of recent graduates reporting having moved into physiotherapist roles after 6 months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GB" sz="2667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 Degree Apprenticeship is also now ready for delivery at both BSc(Hons) and MSc level</a:t>
            </a:r>
          </a:p>
        </p:txBody>
      </p:sp>
    </p:spTree>
    <p:extLst>
      <p:ext uri="{BB962C8B-B14F-4D97-AF65-F5344CB8AC3E}">
        <p14:creationId xmlns:p14="http://schemas.microsoft.com/office/powerpoint/2010/main" val="3971693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473</Words>
  <Application>Microsoft Office PowerPoint</Application>
  <PresentationFormat>Widescreen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Bold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Challenges across the UK</vt:lpstr>
      <vt:lpstr>PowerPoint Presentation</vt:lpstr>
      <vt:lpstr>PowerPoint Presentation</vt:lpstr>
      <vt:lpstr>Support available</vt:lpstr>
      <vt:lpstr>PowerPoint Presentation</vt:lpstr>
      <vt:lpstr>PowerPoint Presentation</vt:lpstr>
      <vt:lpstr>Solutions to meet the mix of needs?</vt:lpstr>
      <vt:lpstr>PowerPoint Presentation</vt:lpstr>
      <vt:lpstr>Key success outcomes</vt:lpstr>
      <vt:lpstr>PowerPoint Presentation</vt:lpstr>
      <vt:lpstr>PowerPoint Presentation</vt:lpstr>
    </vt:vector>
  </TitlesOfParts>
  <Company>The 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Berns</dc:creator>
  <cp:lastModifiedBy>Haroon Atif</cp:lastModifiedBy>
  <cp:revision>109</cp:revision>
  <dcterms:created xsi:type="dcterms:W3CDTF">2019-02-07T10:36:13Z</dcterms:created>
  <dcterms:modified xsi:type="dcterms:W3CDTF">2019-03-22T10:59:28Z</dcterms:modified>
</cp:coreProperties>
</file>