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382" r:id="rId3"/>
    <p:sldId id="365" r:id="rId4"/>
    <p:sldId id="387" r:id="rId5"/>
    <p:sldId id="383" r:id="rId6"/>
    <p:sldId id="385" r:id="rId7"/>
    <p:sldId id="386" r:id="rId8"/>
    <p:sldId id="258" r:id="rId9"/>
    <p:sldId id="384" r:id="rId10"/>
    <p:sldId id="264" r:id="rId11"/>
    <p:sldId id="360" r:id="rId12"/>
    <p:sldId id="318" r:id="rId13"/>
    <p:sldId id="321" r:id="rId14"/>
    <p:sldId id="390" r:id="rId15"/>
    <p:sldId id="363" r:id="rId16"/>
    <p:sldId id="362" r:id="rId17"/>
    <p:sldId id="361" r:id="rId18"/>
    <p:sldId id="328" r:id="rId19"/>
    <p:sldId id="311" r:id="rId20"/>
    <p:sldId id="330" r:id="rId21"/>
    <p:sldId id="322" r:id="rId22"/>
    <p:sldId id="324" r:id="rId23"/>
    <p:sldId id="329" r:id="rId24"/>
    <p:sldId id="381" r:id="rId25"/>
    <p:sldId id="331" r:id="rId26"/>
    <p:sldId id="376" r:id="rId27"/>
    <p:sldId id="364" r:id="rId28"/>
    <p:sldId id="274" r:id="rId29"/>
    <p:sldId id="332" r:id="rId30"/>
    <p:sldId id="367" r:id="rId31"/>
    <p:sldId id="389" r:id="rId32"/>
    <p:sldId id="334" r:id="rId33"/>
    <p:sldId id="371" r:id="rId34"/>
    <p:sldId id="373" r:id="rId35"/>
    <p:sldId id="372" r:id="rId36"/>
    <p:sldId id="375" r:id="rId37"/>
    <p:sldId id="388" r:id="rId38"/>
    <p:sldId id="340" r:id="rId39"/>
    <p:sldId id="345" r:id="rId40"/>
    <p:sldId id="346" r:id="rId41"/>
    <p:sldId id="347" r:id="rId42"/>
    <p:sldId id="348" r:id="rId43"/>
    <p:sldId id="349" r:id="rId44"/>
    <p:sldId id="350" r:id="rId45"/>
    <p:sldId id="341" r:id="rId46"/>
    <p:sldId id="343" r:id="rId47"/>
    <p:sldId id="344" r:id="rId48"/>
    <p:sldId id="368" r:id="rId49"/>
    <p:sldId id="391" r:id="rId50"/>
    <p:sldId id="34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884C36-E76B-084B-84F6-F1C64268B7DB}" type="doc">
      <dgm:prSet loTypeId="urn:microsoft.com/office/officeart/2005/8/layout/cycle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1232C6C-A0FF-2048-B52F-CABDCD2FCE5F}">
      <dgm:prSet phldrT="[Text]" custT="1"/>
      <dgm:spPr/>
      <dgm:t>
        <a:bodyPr/>
        <a:lstStyle/>
        <a:p>
          <a:r>
            <a:rPr lang="en-US" sz="2400" dirty="0" smtClean="0"/>
            <a:t>Obesity</a:t>
          </a:r>
          <a:endParaRPr lang="en-US" sz="2400" dirty="0"/>
        </a:p>
      </dgm:t>
    </dgm:pt>
    <dgm:pt modelId="{0AAA76B9-6D03-9E42-B964-679D7C96776C}" type="parTrans" cxnId="{9514DE25-1656-6247-9AE3-C689A3D7D576}">
      <dgm:prSet/>
      <dgm:spPr/>
      <dgm:t>
        <a:bodyPr/>
        <a:lstStyle/>
        <a:p>
          <a:endParaRPr lang="en-US"/>
        </a:p>
      </dgm:t>
    </dgm:pt>
    <dgm:pt modelId="{5C160810-323E-D541-90E1-AB65466D1AE0}" type="sibTrans" cxnId="{9514DE25-1656-6247-9AE3-C689A3D7D576}">
      <dgm:prSet/>
      <dgm:spPr/>
      <dgm:t>
        <a:bodyPr/>
        <a:lstStyle/>
        <a:p>
          <a:endParaRPr lang="en-US"/>
        </a:p>
      </dgm:t>
    </dgm:pt>
    <dgm:pt modelId="{292E13F5-D848-884B-B8C1-C60F3F7E0F04}">
      <dgm:prSet phldrT="[Text]" custT="1"/>
      <dgm:spPr/>
      <dgm:t>
        <a:bodyPr/>
        <a:lstStyle/>
        <a:p>
          <a:r>
            <a:rPr lang="en-US" sz="2800" dirty="0" smtClean="0"/>
            <a:t>Diabetes</a:t>
          </a:r>
          <a:endParaRPr lang="en-US" sz="2800" dirty="0"/>
        </a:p>
      </dgm:t>
    </dgm:pt>
    <dgm:pt modelId="{620F8FD7-9AE6-D24A-9B33-CB2FCCA3E898}" type="parTrans" cxnId="{42A1E877-0883-494F-8C6C-59CF7F3B4555}">
      <dgm:prSet/>
      <dgm:spPr/>
      <dgm:t>
        <a:bodyPr/>
        <a:lstStyle/>
        <a:p>
          <a:endParaRPr lang="en-US"/>
        </a:p>
      </dgm:t>
    </dgm:pt>
    <dgm:pt modelId="{F3E12735-47CA-C044-A80B-AEEE90A694D2}" type="sibTrans" cxnId="{42A1E877-0883-494F-8C6C-59CF7F3B4555}">
      <dgm:prSet/>
      <dgm:spPr/>
      <dgm:t>
        <a:bodyPr/>
        <a:lstStyle/>
        <a:p>
          <a:endParaRPr lang="en-US"/>
        </a:p>
      </dgm:t>
    </dgm:pt>
    <dgm:pt modelId="{4F964F3B-9C35-1142-8518-CD65570A40E9}">
      <dgm:prSet phldrT="[Text]" custT="1"/>
      <dgm:spPr/>
      <dgm:t>
        <a:bodyPr/>
        <a:lstStyle/>
        <a:p>
          <a:r>
            <a:rPr lang="en-US" sz="2400" dirty="0" smtClean="0"/>
            <a:t>CVD</a:t>
          </a:r>
          <a:endParaRPr lang="en-US" sz="2400" dirty="0"/>
        </a:p>
      </dgm:t>
    </dgm:pt>
    <dgm:pt modelId="{A596EA46-1CC9-1E4B-8578-BD129F1E5E51}" type="parTrans" cxnId="{54DD24DA-0CBA-F648-9DDE-72F07A68E396}">
      <dgm:prSet/>
      <dgm:spPr/>
      <dgm:t>
        <a:bodyPr/>
        <a:lstStyle/>
        <a:p>
          <a:endParaRPr lang="en-US"/>
        </a:p>
      </dgm:t>
    </dgm:pt>
    <dgm:pt modelId="{9CC616AB-673F-2547-BA6E-80C174B7BE4B}" type="sibTrans" cxnId="{54DD24DA-0CBA-F648-9DDE-72F07A68E396}">
      <dgm:prSet/>
      <dgm:spPr/>
      <dgm:t>
        <a:bodyPr/>
        <a:lstStyle/>
        <a:p>
          <a:endParaRPr lang="en-US"/>
        </a:p>
      </dgm:t>
    </dgm:pt>
    <dgm:pt modelId="{C13655AB-C3F7-7142-8B7F-3B5A30100C15}">
      <dgm:prSet phldrT="[Text]" custT="1"/>
      <dgm:spPr/>
      <dgm:t>
        <a:bodyPr/>
        <a:lstStyle/>
        <a:p>
          <a:r>
            <a:rPr lang="en-US" sz="2400" dirty="0" smtClean="0"/>
            <a:t>OA</a:t>
          </a:r>
          <a:endParaRPr lang="en-US" sz="2400" dirty="0"/>
        </a:p>
      </dgm:t>
    </dgm:pt>
    <dgm:pt modelId="{F3A50F67-FEC7-6744-BEFA-BA8F244AC860}" type="parTrans" cxnId="{F0BD4B25-B217-8C4A-AE50-2E77695E2466}">
      <dgm:prSet/>
      <dgm:spPr/>
      <dgm:t>
        <a:bodyPr/>
        <a:lstStyle/>
        <a:p>
          <a:endParaRPr lang="en-US"/>
        </a:p>
      </dgm:t>
    </dgm:pt>
    <dgm:pt modelId="{9E8F33CB-0EA6-B84D-B7CA-CCC174386FC4}" type="sibTrans" cxnId="{F0BD4B25-B217-8C4A-AE50-2E77695E2466}">
      <dgm:prSet/>
      <dgm:spPr/>
      <dgm:t>
        <a:bodyPr/>
        <a:lstStyle/>
        <a:p>
          <a:endParaRPr lang="en-US"/>
        </a:p>
      </dgm:t>
    </dgm:pt>
    <dgm:pt modelId="{3285E58A-1E86-7947-8873-3E11B6674A9C}" type="pres">
      <dgm:prSet presAssocID="{E4884C36-E76B-084B-84F6-F1C64268B7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B079AC-3328-1943-8B2D-E9341381F034}" type="pres">
      <dgm:prSet presAssocID="{E4884C36-E76B-084B-84F6-F1C64268B7DB}" presName="cycle" presStyleCnt="0"/>
      <dgm:spPr/>
    </dgm:pt>
    <dgm:pt modelId="{9DBA602B-07EE-5741-BC34-28374735BFCC}" type="pres">
      <dgm:prSet presAssocID="{E1232C6C-A0FF-2048-B52F-CABDCD2FCE5F}" presName="nodeFirstNode" presStyleLbl="node1" presStyleIdx="0" presStyleCnt="4" custScaleX="64820" custScaleY="61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454510-9C49-BB4A-8ED0-748FB66D3272}" type="pres">
      <dgm:prSet presAssocID="{5C160810-323E-D541-90E1-AB65466D1AE0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83BA7AB-628F-F447-88C6-1CBA2D59E7AD}" type="pres">
      <dgm:prSet presAssocID="{292E13F5-D848-884B-B8C1-C60F3F7E0F04}" presName="nodeFollowingNodes" presStyleLbl="node1" presStyleIdx="1" presStyleCnt="4" custScaleX="82318" custScaleY="67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FD630-E868-304A-9F4D-98F2F5CE9503}" type="pres">
      <dgm:prSet presAssocID="{4F964F3B-9C35-1142-8518-CD65570A40E9}" presName="nodeFollowingNodes" presStyleLbl="node1" presStyleIdx="2" presStyleCnt="4" custScaleX="71834" custScaleY="565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E248CA-4FC0-1B48-9C1E-90A3B7B6BD63}" type="pres">
      <dgm:prSet presAssocID="{C13655AB-C3F7-7142-8B7F-3B5A30100C15}" presName="nodeFollowingNodes" presStyleLbl="node1" presStyleIdx="3" presStyleCnt="4" custScaleX="62053" custScaleY="644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14DE25-1656-6247-9AE3-C689A3D7D576}" srcId="{E4884C36-E76B-084B-84F6-F1C64268B7DB}" destId="{E1232C6C-A0FF-2048-B52F-CABDCD2FCE5F}" srcOrd="0" destOrd="0" parTransId="{0AAA76B9-6D03-9E42-B964-679D7C96776C}" sibTransId="{5C160810-323E-D541-90E1-AB65466D1AE0}"/>
    <dgm:cxn modelId="{E43E980F-6F09-7E4C-8072-5054A3BC4826}" type="presOf" srcId="{E4884C36-E76B-084B-84F6-F1C64268B7DB}" destId="{3285E58A-1E86-7947-8873-3E11B6674A9C}" srcOrd="0" destOrd="0" presId="urn:microsoft.com/office/officeart/2005/8/layout/cycle3"/>
    <dgm:cxn modelId="{42A1E877-0883-494F-8C6C-59CF7F3B4555}" srcId="{E4884C36-E76B-084B-84F6-F1C64268B7DB}" destId="{292E13F5-D848-884B-B8C1-C60F3F7E0F04}" srcOrd="1" destOrd="0" parTransId="{620F8FD7-9AE6-D24A-9B33-CB2FCCA3E898}" sibTransId="{F3E12735-47CA-C044-A80B-AEEE90A694D2}"/>
    <dgm:cxn modelId="{2F17017F-94D0-CD48-819F-390DBCC68261}" type="presOf" srcId="{E1232C6C-A0FF-2048-B52F-CABDCD2FCE5F}" destId="{9DBA602B-07EE-5741-BC34-28374735BFCC}" srcOrd="0" destOrd="0" presId="urn:microsoft.com/office/officeart/2005/8/layout/cycle3"/>
    <dgm:cxn modelId="{A452F330-9DF3-854E-9D0C-C2EA6D02E3F1}" type="presOf" srcId="{4F964F3B-9C35-1142-8518-CD65570A40E9}" destId="{4C6FD630-E868-304A-9F4D-98F2F5CE9503}" srcOrd="0" destOrd="0" presId="urn:microsoft.com/office/officeart/2005/8/layout/cycle3"/>
    <dgm:cxn modelId="{C2BCF7BC-A4D5-6A46-B49B-A3E1DEFB2FDB}" type="presOf" srcId="{292E13F5-D848-884B-B8C1-C60F3F7E0F04}" destId="{A83BA7AB-628F-F447-88C6-1CBA2D59E7AD}" srcOrd="0" destOrd="0" presId="urn:microsoft.com/office/officeart/2005/8/layout/cycle3"/>
    <dgm:cxn modelId="{54DD24DA-0CBA-F648-9DDE-72F07A68E396}" srcId="{E4884C36-E76B-084B-84F6-F1C64268B7DB}" destId="{4F964F3B-9C35-1142-8518-CD65570A40E9}" srcOrd="2" destOrd="0" parTransId="{A596EA46-1CC9-1E4B-8578-BD129F1E5E51}" sibTransId="{9CC616AB-673F-2547-BA6E-80C174B7BE4B}"/>
    <dgm:cxn modelId="{F0BD4B25-B217-8C4A-AE50-2E77695E2466}" srcId="{E4884C36-E76B-084B-84F6-F1C64268B7DB}" destId="{C13655AB-C3F7-7142-8B7F-3B5A30100C15}" srcOrd="3" destOrd="0" parTransId="{F3A50F67-FEC7-6744-BEFA-BA8F244AC860}" sibTransId="{9E8F33CB-0EA6-B84D-B7CA-CCC174386FC4}"/>
    <dgm:cxn modelId="{7F9DF69B-5702-6C4B-B55B-8BC07E37BF29}" type="presOf" srcId="{5C160810-323E-D541-90E1-AB65466D1AE0}" destId="{6C454510-9C49-BB4A-8ED0-748FB66D3272}" srcOrd="0" destOrd="0" presId="urn:microsoft.com/office/officeart/2005/8/layout/cycle3"/>
    <dgm:cxn modelId="{59E98CA9-B253-5C46-B822-A3E18F9BD5EE}" type="presOf" srcId="{C13655AB-C3F7-7142-8B7F-3B5A30100C15}" destId="{49E248CA-4FC0-1B48-9C1E-90A3B7B6BD63}" srcOrd="0" destOrd="0" presId="urn:microsoft.com/office/officeart/2005/8/layout/cycle3"/>
    <dgm:cxn modelId="{EFFF132A-1691-2A40-9597-2F742DA035FB}" type="presParOf" srcId="{3285E58A-1E86-7947-8873-3E11B6674A9C}" destId="{55B079AC-3328-1943-8B2D-E9341381F034}" srcOrd="0" destOrd="0" presId="urn:microsoft.com/office/officeart/2005/8/layout/cycle3"/>
    <dgm:cxn modelId="{B3AE54EB-41A7-7944-A35C-AF0AEEF19CE2}" type="presParOf" srcId="{55B079AC-3328-1943-8B2D-E9341381F034}" destId="{9DBA602B-07EE-5741-BC34-28374735BFCC}" srcOrd="0" destOrd="0" presId="urn:microsoft.com/office/officeart/2005/8/layout/cycle3"/>
    <dgm:cxn modelId="{C887EA14-57EC-D444-A401-A654596339E2}" type="presParOf" srcId="{55B079AC-3328-1943-8B2D-E9341381F034}" destId="{6C454510-9C49-BB4A-8ED0-748FB66D3272}" srcOrd="1" destOrd="0" presId="urn:microsoft.com/office/officeart/2005/8/layout/cycle3"/>
    <dgm:cxn modelId="{F00950C2-BC5A-344C-A247-595E3B23E603}" type="presParOf" srcId="{55B079AC-3328-1943-8B2D-E9341381F034}" destId="{A83BA7AB-628F-F447-88C6-1CBA2D59E7AD}" srcOrd="2" destOrd="0" presId="urn:microsoft.com/office/officeart/2005/8/layout/cycle3"/>
    <dgm:cxn modelId="{FDEAA425-D91A-464B-B8EB-B537FB84D23A}" type="presParOf" srcId="{55B079AC-3328-1943-8B2D-E9341381F034}" destId="{4C6FD630-E868-304A-9F4D-98F2F5CE9503}" srcOrd="3" destOrd="0" presId="urn:microsoft.com/office/officeart/2005/8/layout/cycle3"/>
    <dgm:cxn modelId="{B0A7B899-E42F-8845-8CD1-2BF5EDF58BAC}" type="presParOf" srcId="{55B079AC-3328-1943-8B2D-E9341381F034}" destId="{49E248CA-4FC0-1B48-9C1E-90A3B7B6BD63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54510-9C49-BB4A-8ED0-748FB66D3272}">
      <dsp:nvSpPr>
        <dsp:cNvPr id="0" name=""/>
        <dsp:cNvSpPr/>
      </dsp:nvSpPr>
      <dsp:spPr>
        <a:xfrm>
          <a:off x="1199954" y="324520"/>
          <a:ext cx="4849104" cy="4849104"/>
        </a:xfrm>
        <a:prstGeom prst="circularArrow">
          <a:avLst>
            <a:gd name="adj1" fmla="val 4668"/>
            <a:gd name="adj2" fmla="val 272909"/>
            <a:gd name="adj3" fmla="val 14096886"/>
            <a:gd name="adj4" fmla="val 17227785"/>
            <a:gd name="adj5" fmla="val 484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BA602B-07EE-5741-BC34-28374735BFCC}">
      <dsp:nvSpPr>
        <dsp:cNvPr id="0" name=""/>
        <dsp:cNvSpPr/>
      </dsp:nvSpPr>
      <dsp:spPr>
        <a:xfrm>
          <a:off x="2600353" y="326139"/>
          <a:ext cx="2048307" cy="96561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Obesity</a:t>
          </a:r>
          <a:endParaRPr lang="en-US" sz="2400" kern="1200" dirty="0"/>
        </a:p>
      </dsp:txBody>
      <dsp:txXfrm>
        <a:off x="2647490" y="373276"/>
        <a:ext cx="1954033" cy="871340"/>
      </dsp:txXfrm>
    </dsp:sp>
    <dsp:sp modelId="{A83BA7AB-628F-F447-88C6-1CBA2D59E7AD}">
      <dsp:nvSpPr>
        <dsp:cNvPr id="0" name=""/>
        <dsp:cNvSpPr/>
      </dsp:nvSpPr>
      <dsp:spPr>
        <a:xfrm>
          <a:off x="4065035" y="2013364"/>
          <a:ext cx="2601243" cy="1073465"/>
        </a:xfrm>
        <a:prstGeom prst="roundRect">
          <a:avLst/>
        </a:prstGeom>
        <a:gradFill rotWithShape="0">
          <a:gsLst>
            <a:gs pos="0">
              <a:schemeClr val="accent4">
                <a:hueOff val="-569579"/>
                <a:satOff val="24378"/>
                <a:lumOff val="1438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569579"/>
                <a:satOff val="24378"/>
                <a:lumOff val="1438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Diabetes</a:t>
          </a:r>
          <a:endParaRPr lang="en-US" sz="2800" kern="1200" dirty="0"/>
        </a:p>
      </dsp:txBody>
      <dsp:txXfrm>
        <a:off x="4117437" y="2065766"/>
        <a:ext cx="2496439" cy="968661"/>
      </dsp:txXfrm>
    </dsp:sp>
    <dsp:sp modelId="{4C6FD630-E868-304A-9F4D-98F2F5CE9503}">
      <dsp:nvSpPr>
        <dsp:cNvPr id="0" name=""/>
        <dsp:cNvSpPr/>
      </dsp:nvSpPr>
      <dsp:spPr>
        <a:xfrm>
          <a:off x="2489532" y="3844512"/>
          <a:ext cx="2269949" cy="893472"/>
        </a:xfrm>
        <a:prstGeom prst="roundRect">
          <a:avLst/>
        </a:prstGeom>
        <a:gradFill rotWithShape="0">
          <a:gsLst>
            <a:gs pos="0">
              <a:schemeClr val="accent4">
                <a:hueOff val="-1139159"/>
                <a:satOff val="48755"/>
                <a:lumOff val="2875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1139159"/>
                <a:satOff val="48755"/>
                <a:lumOff val="2875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CVD</a:t>
          </a:r>
          <a:endParaRPr lang="en-US" sz="2400" kern="1200" dirty="0"/>
        </a:p>
      </dsp:txBody>
      <dsp:txXfrm>
        <a:off x="2533148" y="3888128"/>
        <a:ext cx="2182717" cy="806240"/>
      </dsp:txXfrm>
    </dsp:sp>
    <dsp:sp modelId="{49E248CA-4FC0-1B48-9C1E-90A3B7B6BD63}">
      <dsp:nvSpPr>
        <dsp:cNvPr id="0" name=""/>
        <dsp:cNvSpPr/>
      </dsp:nvSpPr>
      <dsp:spPr>
        <a:xfrm>
          <a:off x="902921" y="2041070"/>
          <a:ext cx="1960870" cy="1018054"/>
        </a:xfrm>
        <a:prstGeom prst="roundRect">
          <a:avLst/>
        </a:prstGeom>
        <a:gradFill rotWithShape="0">
          <a:gsLst>
            <a:gs pos="0">
              <a:schemeClr val="accent4">
                <a:hueOff val="-1708738"/>
                <a:satOff val="73133"/>
                <a:lumOff val="4313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1708738"/>
                <a:satOff val="73133"/>
                <a:lumOff val="4313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OA</a:t>
          </a:r>
          <a:endParaRPr lang="en-US" sz="2400" kern="1200" dirty="0"/>
        </a:p>
      </dsp:txBody>
      <dsp:txXfrm>
        <a:off x="952618" y="2090767"/>
        <a:ext cx="1861476" cy="918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A4AA4-D284-F848-B21D-D67BB0168F3F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5FF98-2BD1-3140-8848-05AC9C04D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0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tends not to be primary cause of mortality so people die with it but not because of it ?cause for not attracting the same attention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93B06-9462-0A41-8FFF-76B1BB8126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01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 factor for OA – both biomechanical and metabolic changes</a:t>
            </a:r>
          </a:p>
          <a:p>
            <a:r>
              <a:rPr lang="en-US" dirty="0" smtClean="0"/>
              <a:t>Long viewed as a degenerative condition but role for low-grade inflammation in pathogenesis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1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dirty="0" smtClean="0"/>
              <a:t>Intra-articular injection induces OA</a:t>
            </a:r>
            <a:r>
              <a:rPr lang="en-GB" baseline="0" dirty="0" smtClean="0"/>
              <a:t> - </a:t>
            </a:r>
            <a:r>
              <a:rPr lang="en-GB" sz="1200" dirty="0" err="1" smtClean="0"/>
              <a:t>Lago</a:t>
            </a:r>
            <a:r>
              <a:rPr lang="en-GB" sz="1200" dirty="0" smtClean="0"/>
              <a:t> </a:t>
            </a:r>
            <a:r>
              <a:rPr lang="en-GB" sz="1200" i="1" dirty="0" smtClean="0"/>
              <a:t>et al </a:t>
            </a:r>
            <a:r>
              <a:rPr lang="en-GB" sz="1200" dirty="0" smtClean="0"/>
              <a:t>(2007) Nat </a:t>
            </a:r>
            <a:r>
              <a:rPr lang="en-GB" sz="1200" dirty="0" err="1" smtClean="0"/>
              <a:t>Clin</a:t>
            </a:r>
            <a:r>
              <a:rPr lang="en-GB" sz="1200" dirty="0" smtClean="0"/>
              <a:t> </a:t>
            </a:r>
            <a:r>
              <a:rPr lang="en-GB" sz="1200" dirty="0" err="1" smtClean="0"/>
              <a:t>Prac</a:t>
            </a:r>
            <a:r>
              <a:rPr lang="en-GB" sz="1200" dirty="0" smtClean="0"/>
              <a:t> </a:t>
            </a:r>
            <a:r>
              <a:rPr lang="en-GB" sz="1200" dirty="0" err="1" smtClean="0"/>
              <a:t>Rheumatol</a:t>
            </a:r>
            <a:r>
              <a:rPr lang="en-GB" sz="1200" dirty="0" smtClean="0"/>
              <a:t> 3:716-724</a:t>
            </a:r>
          </a:p>
          <a:p>
            <a:pPr>
              <a:spcAft>
                <a:spcPts val="0"/>
              </a:spcAft>
            </a:pPr>
            <a:r>
              <a:rPr lang="en-GB" dirty="0" err="1" smtClean="0"/>
              <a:t>Resistin</a:t>
            </a:r>
            <a:r>
              <a:rPr lang="en-GB" dirty="0" smtClean="0"/>
              <a:t> serum associated with cartilage defects -</a:t>
            </a:r>
            <a:r>
              <a:rPr lang="en-GB" baseline="0" dirty="0" smtClean="0"/>
              <a:t> </a:t>
            </a:r>
            <a:r>
              <a:rPr lang="en-GB" sz="1200" dirty="0" smtClean="0"/>
              <a:t>Wang </a:t>
            </a:r>
            <a:r>
              <a:rPr lang="en-GB" sz="1200" i="1" dirty="0" smtClean="0"/>
              <a:t>et al </a:t>
            </a:r>
            <a:r>
              <a:rPr lang="en-GB" sz="1200" dirty="0" smtClean="0"/>
              <a:t>(2016) Mod </a:t>
            </a:r>
            <a:r>
              <a:rPr lang="en-GB" sz="1200" dirty="0" err="1" smtClean="0"/>
              <a:t>Rheumatol</a:t>
            </a:r>
            <a:r>
              <a:rPr lang="en-GB" sz="1200" dirty="0" smtClean="0"/>
              <a:t> 11:1-6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8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Debate remains over association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causation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0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 smtClean="0"/>
              <a:t>Cortisol effects</a:t>
            </a:r>
          </a:p>
          <a:p>
            <a:pPr lvl="1"/>
            <a:r>
              <a:rPr lang="en-US" sz="2500" dirty="0" smtClean="0"/>
              <a:t>Capacity of body to heal wounds</a:t>
            </a:r>
          </a:p>
          <a:p>
            <a:pPr lvl="1"/>
            <a:r>
              <a:rPr lang="en-US" sz="2500" dirty="0" smtClean="0"/>
              <a:t>Impact on human </a:t>
            </a:r>
            <a:r>
              <a:rPr lang="en-US" sz="2500" dirty="0" err="1" smtClean="0"/>
              <a:t>behaviour</a:t>
            </a:r>
            <a:r>
              <a:rPr lang="en-US" sz="2500" dirty="0" smtClean="0"/>
              <a:t>: mood, appetite, sensory input perception, cognitive level</a:t>
            </a:r>
          </a:p>
          <a:p>
            <a:pPr lvl="1"/>
            <a:r>
              <a:rPr lang="en-US" sz="2500" dirty="0" smtClean="0"/>
              <a:t>Influence on pain perception and mechanisms of its integration into memory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3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of hands – who feels confident</a:t>
            </a:r>
            <a:r>
              <a:rPr lang="en-US" baseline="0" dirty="0" smtClean="0"/>
              <a:t> giving dietary advice – what to say? Where to find resources?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82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Low to moderate evidence low carbohydrate diet (&lt;40%) yields better metabolic control than low fat in people with Type II Diabetes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Low carbohydrate diet </a:t>
            </a:r>
            <a:r>
              <a:rPr lang="en-US" dirty="0" err="1" smtClean="0"/>
              <a:t>vs</a:t>
            </a:r>
            <a:r>
              <a:rPr lang="en-US" dirty="0" smtClean="0"/>
              <a:t> low fat diet or control saw lower</a:t>
            </a:r>
            <a:r>
              <a:rPr lang="en-US" baseline="0" dirty="0" smtClean="0"/>
              <a:t> pain scores and serum </a:t>
            </a:r>
            <a:r>
              <a:rPr lang="en-US" baseline="0" dirty="0" err="1" smtClean="0"/>
              <a:t>leptin</a:t>
            </a:r>
            <a:r>
              <a:rPr lang="en-US" baseline="0" dirty="0" smtClean="0"/>
              <a:t>/Il 6, TNF alpha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levels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5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bar represents approximate cut off for 150mins moderate intensity exercise (10 </a:t>
            </a:r>
            <a:r>
              <a:rPr lang="en-US" dirty="0" err="1" smtClean="0"/>
              <a:t>mets</a:t>
            </a:r>
            <a:r>
              <a:rPr lang="en-US" dirty="0" smtClean="0"/>
              <a:t> = 180mins)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8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Hover the mouse over each of the buttons</a:t>
            </a:r>
            <a:r>
              <a:rPr lang="en-GB" baseline="0" dirty="0" smtClean="0"/>
              <a:t> to find out more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2C9E5-AA3D-4062-8E75-479C7DE881EC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 smtClean="0"/>
              <a:t>Multimorbidity as reported by respondents to the GP Patient survey. </a:t>
            </a:r>
            <a:r>
              <a:rPr lang="en-GB" sz="1200" dirty="0" smtClean="0"/>
              <a:t>It shows that if you have 2 long term conditions then there is a 45% chance that one of them is arthritis or back pain. If you have 3 or more long-term conditions then this increases to 75% chance that one of them is arthritis or back pain. Yet the majority of people will be receiving no planned or anticipatory care for their musculoskeletal condition. </a:t>
            </a:r>
            <a:br>
              <a:rPr lang="en-GB" sz="1200" dirty="0" smtClean="0"/>
            </a:br>
            <a:r>
              <a:rPr lang="en-GB" sz="1200" dirty="0" smtClean="0"/>
              <a:t>MSK</a:t>
            </a:r>
            <a:r>
              <a:rPr lang="en-GB" sz="1200" baseline="0" dirty="0" smtClean="0"/>
              <a:t> LTC’s tend to have a more significant impact on morbidity and function compared to other LTCs</a:t>
            </a:r>
            <a:endParaRPr lang="en-GB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1BC78-0B2B-C14E-BA7E-8C26B1F485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77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largest area of NHS program</a:t>
            </a:r>
            <a:r>
              <a:rPr lang="en-US" baseline="0" dirty="0" smtClean="0"/>
              <a:t> spending</a:t>
            </a:r>
          </a:p>
          <a:p>
            <a:r>
              <a:rPr lang="en-US" baseline="0" dirty="0" smtClean="0"/>
              <a:t>Back pain costs UK economy £1.6billion direct and £10billion indirect costs in 2000</a:t>
            </a:r>
          </a:p>
          <a:p>
            <a:r>
              <a:rPr lang="en-US" dirty="0" smtClean="0"/>
              <a:t>Prescription costs for </a:t>
            </a:r>
            <a:r>
              <a:rPr lang="en-US" dirty="0" err="1" smtClean="0"/>
              <a:t>msk</a:t>
            </a:r>
            <a:r>
              <a:rPr lang="en-US" dirty="0" smtClean="0"/>
              <a:t> problems numbered 33.6million</a:t>
            </a:r>
            <a:r>
              <a:rPr lang="en-US" baseline="0" dirty="0" smtClean="0"/>
              <a:t> costing</a:t>
            </a:r>
            <a:r>
              <a:rPr lang="en-US" dirty="0" smtClean="0"/>
              <a:t> £223.6 million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93B06-9462-0A41-8FFF-76B1BB81265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33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joints are changing over time and the body is trying to achieve an altered but asymptomatic state</a:t>
            </a:r>
          </a:p>
          <a:p>
            <a:r>
              <a:rPr lang="en-GB" dirty="0"/>
              <a:t>We are trying to help patients achieve an asymptomatic joint by addressing modifying factors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1C6AA-4CE5-8F45-ABBD-A7E1252A332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5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</a:t>
            </a:r>
            <a:r>
              <a:rPr lang="en-US" baseline="0" dirty="0" smtClean="0"/>
              <a:t> model of biomechanical forces through knee – overload and damage to cartilage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3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don</a:t>
            </a:r>
            <a:r>
              <a:rPr lang="fr-FR" dirty="0" smtClean="0"/>
              <a:t>’</a:t>
            </a:r>
            <a:r>
              <a:rPr lang="en-US" dirty="0" smtClean="0"/>
              <a:t>t we see any ankle OA? Different rates of progression of hip</a:t>
            </a:r>
            <a:r>
              <a:rPr lang="en-US" baseline="0" dirty="0" smtClean="0"/>
              <a:t> and knee </a:t>
            </a:r>
            <a:r>
              <a:rPr lang="en-US" baseline="0" dirty="0" err="1" smtClean="0"/>
              <a:t>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93B06-9462-0A41-8FFF-76B1BB81265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991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Meta-analysis: 31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93B06-9462-0A41-8FFF-76B1BB81265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47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Causation?</a:t>
            </a:r>
          </a:p>
          <a:p>
            <a:pPr lvl="1"/>
            <a:r>
              <a:rPr lang="en-US" dirty="0" smtClean="0"/>
              <a:t>Chronic inflammation</a:t>
            </a:r>
          </a:p>
          <a:p>
            <a:pPr lvl="1"/>
            <a:r>
              <a:rPr lang="en-US" dirty="0" smtClean="0"/>
              <a:t>Reduced mobility</a:t>
            </a:r>
          </a:p>
          <a:p>
            <a:pPr lvl="1"/>
            <a:r>
              <a:rPr lang="en-US" dirty="0" smtClean="0"/>
              <a:t>Iatrogenic – NSAIDS and increased CVD morbidity/mortality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FF98-2BD1-3140-8848-05AC9C04D9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0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ussexmskpartnershipcentral.co.uk" TargetMode="External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susarthritis.org" TargetMode="External"/><Relationship Id="rId4" Type="http://schemas.openxmlformats.org/officeDocument/2006/relationships/hyperlink" Target="https://phcuk.org/sugar/" TargetMode="External"/><Relationship Id="rId5" Type="http://schemas.openxmlformats.org/officeDocument/2006/relationships/hyperlink" Target="https://www.google.co.uk/search?tbo=p&amp;tbm=bks&amp;q=inauthor:%22James+Collins%22" TargetMode="External"/><Relationship Id="rId6" Type="http://schemas.openxmlformats.org/officeDocument/2006/relationships/hyperlink" Target="https://gpcpd.walesdeanery.org/images/Motivate2Move/Busy_Doctors_brief_guide.pdf" TargetMode="External"/><Relationship Id="rId7" Type="http://schemas.openxmlformats.org/officeDocument/2006/relationships/hyperlink" Target="https://gpcpd.walesdeanery.org/images/Motivate2Move/The_one_page_version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ationalobesityforum.org.uk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Comorbidities in MSK Health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Giles Hazan</a:t>
            </a:r>
          </a:p>
          <a:p>
            <a:r>
              <a:rPr lang="en-US" dirty="0" err="1" smtClean="0"/>
              <a:t>GPwSI</a:t>
            </a:r>
            <a:r>
              <a:rPr lang="en-US" dirty="0" smtClean="0"/>
              <a:t> MSK Medicine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738" r="21738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4766" r="2476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86" y="728283"/>
            <a:ext cx="7291823" cy="54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/>
          </p:cNvSpPr>
          <p:nvPr/>
        </p:nvSpPr>
        <p:spPr bwMode="auto">
          <a:xfrm>
            <a:off x="6553200" y="6402388"/>
            <a:ext cx="21336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>
            <a:spAutoFit/>
          </a:bodyPr>
          <a:lstStyle/>
          <a:p>
            <a:pPr algn="r"/>
            <a:fld id="{C7C7A368-4C74-2947-8970-B01E2749679E}" type="slidenum">
              <a:rPr lang="en-US" sz="1200">
                <a:solidFill>
                  <a:srgbClr val="888888"/>
                </a:solidFill>
              </a:rPr>
              <a:pPr algn="r"/>
              <a:t>11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z="3000" b="1">
                <a:latin typeface="Calibri" charset="0"/>
                <a:cs typeface="Calibri" charset="0"/>
              </a:rPr>
              <a:t>The UK - Inactivity Champions of the world</a:t>
            </a:r>
            <a:endParaRPr lang="en-US" sz="1800">
              <a:latin typeface="Calibri" charset="0"/>
              <a:cs typeface="Calibri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en-US">
              <a:latin typeface="Calibri" charset="0"/>
              <a:cs typeface="Calibri" charset="0"/>
            </a:endParaRPr>
          </a:p>
        </p:txBody>
      </p:sp>
      <p:pic>
        <p:nvPicPr>
          <p:cNvPr id="10245" name="Picture 4" descr="Screen Shot 2017-11-01 at 18.2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431925"/>
            <a:ext cx="8516937" cy="511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3183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42" y="883885"/>
            <a:ext cx="7202882" cy="560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9305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</a:t>
            </a:r>
            <a:r>
              <a:rPr lang="en-US" sz="3200" dirty="0" smtClean="0"/>
              <a:t>Obesity &amp; Metabolic Syndrome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600200"/>
            <a:ext cx="416516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Impaired </a:t>
            </a:r>
            <a:r>
              <a:rPr lang="en-US" b="1" dirty="0"/>
              <a:t>glucose regulation </a:t>
            </a:r>
            <a:r>
              <a:rPr lang="en-US" dirty="0"/>
              <a:t>or</a:t>
            </a:r>
            <a:r>
              <a:rPr lang="en-US" b="1" dirty="0"/>
              <a:t> diabetes</a:t>
            </a:r>
            <a:r>
              <a:rPr lang="en-US" dirty="0"/>
              <a:t> </a:t>
            </a:r>
          </a:p>
          <a:p>
            <a:r>
              <a:rPr lang="en-US" b="1" dirty="0"/>
              <a:t>Insulin resistance </a:t>
            </a:r>
            <a:endParaRPr lang="en-US" dirty="0" smtClean="0"/>
          </a:p>
          <a:p>
            <a:r>
              <a:rPr lang="en-US" dirty="0" smtClean="0"/>
              <a:t>Raised </a:t>
            </a:r>
            <a:r>
              <a:rPr lang="en-US" b="1" dirty="0"/>
              <a:t>arterial pressure </a:t>
            </a:r>
            <a:r>
              <a:rPr lang="en-US" dirty="0"/>
              <a:t>≥ 140/90 mm Hg </a:t>
            </a:r>
          </a:p>
          <a:p>
            <a:r>
              <a:rPr lang="en-US" dirty="0"/>
              <a:t>Raised plasma</a:t>
            </a:r>
            <a:r>
              <a:rPr lang="en-US" b="1" dirty="0"/>
              <a:t> triglycerides </a:t>
            </a:r>
            <a:r>
              <a:rPr lang="en-US" dirty="0"/>
              <a:t>(≥ 1.7 mmol/L; 150 mg/dL) and/or low HDL cholesterol (&lt; 0.9 mmol/L, 35 mg/dL men; &lt; 1.0 mmol/L, 39 mg/dL women) </a:t>
            </a:r>
          </a:p>
          <a:p>
            <a:r>
              <a:rPr lang="en-US" dirty="0"/>
              <a:t>Central </a:t>
            </a:r>
            <a:r>
              <a:rPr lang="en-US" b="1" dirty="0"/>
              <a:t>obesity</a:t>
            </a:r>
            <a:r>
              <a:rPr lang="en-US" dirty="0"/>
              <a:t> (males: waist to hip ratio &gt; 0.90; females: waist to hip ratio &gt; 0.85) and/or BMI &gt; 30 kg/m2 </a:t>
            </a:r>
          </a:p>
          <a:p>
            <a:r>
              <a:rPr lang="en-US" b="1" dirty="0"/>
              <a:t>Microalbuminuria</a:t>
            </a:r>
            <a:r>
              <a:rPr lang="en-US" dirty="0"/>
              <a:t> (urinary albumin excretion rate ≥ 20g/min or albumin:creatinine ratio ≥ 30 mg/g)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5947" b="-55947"/>
          <a:stretch>
            <a:fillRect/>
          </a:stretch>
        </p:blipFill>
        <p:spPr>
          <a:xfrm>
            <a:off x="4991049" y="1985963"/>
            <a:ext cx="3657600" cy="4140200"/>
          </a:xfrm>
        </p:spPr>
      </p:pic>
    </p:spTree>
    <p:extLst>
      <p:ext uri="{BB962C8B-B14F-4D97-AF65-F5344CB8AC3E}">
        <p14:creationId xmlns:p14="http://schemas.microsoft.com/office/powerpoint/2010/main" val="345567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Diet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7511" b="-7511"/>
          <a:stretch>
            <a:fillRect/>
          </a:stretch>
        </p:blipFill>
        <p:spPr>
          <a:xfrm>
            <a:off x="498474" y="1979435"/>
            <a:ext cx="7569157" cy="48972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85630" y="1139789"/>
            <a:ext cx="7569157" cy="1965960"/>
          </a:xfrm>
        </p:spPr>
        <p:txBody>
          <a:bodyPr/>
          <a:lstStyle/>
          <a:p>
            <a:r>
              <a:rPr lang="en-US" dirty="0" smtClean="0"/>
              <a:t>Type II Diabetes driven by excessive intake of dietary sugar</a:t>
            </a:r>
          </a:p>
          <a:p>
            <a:r>
              <a:rPr lang="en-US" dirty="0" smtClean="0"/>
              <a:t>Western diet – but I eat a healthy diet??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89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Obesity and OA - Knee</a:t>
            </a:r>
            <a:endParaRPr lang="en-US" sz="3200" dirty="0"/>
          </a:p>
        </p:txBody>
      </p:sp>
      <p:pic>
        <p:nvPicPr>
          <p:cNvPr id="7" name="Picture 2" descr="An external file that holds a picture, illustration, etc.&#10;Object name is emss-68103-f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8" r="-229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38849" y="6283307"/>
            <a:ext cx="394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Peter Bush – University of Brighton</a:t>
            </a:r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9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738044"/>
            <a:ext cx="7556313" cy="1116106"/>
          </a:xfrm>
        </p:spPr>
        <p:txBody>
          <a:bodyPr/>
          <a:lstStyle/>
          <a:p>
            <a:r>
              <a:rPr lang="en-US" dirty="0" smtClean="0"/>
              <a:t>But……..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58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Obesity and </a:t>
            </a:r>
            <a:r>
              <a:rPr lang="en-US" dirty="0" smtClean="0"/>
              <a:t>OA - Hand</a:t>
            </a:r>
            <a:endParaRPr lang="en-US" dirty="0"/>
          </a:p>
        </p:txBody>
      </p:sp>
      <p:pic>
        <p:nvPicPr>
          <p:cNvPr id="4" name="Picture 2" descr="An external file that holds a picture, illustration, etc.&#10;Object name is emss-68103-f00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" b="-150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7353" y="6126163"/>
            <a:ext cx="524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Peter Bush – University of Brighton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5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Diabetes and </a:t>
            </a:r>
            <a:r>
              <a:rPr lang="en-US" sz="2800" dirty="0" err="1" smtClean="0"/>
              <a:t>Tendinopathy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 sz="1200" dirty="0" smtClean="0"/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b="1" dirty="0" smtClean="0"/>
              <a:t>strong evidence </a:t>
            </a:r>
            <a:r>
              <a:rPr lang="en-US" dirty="0" smtClean="0"/>
              <a:t>that </a:t>
            </a:r>
            <a:r>
              <a:rPr lang="en-US" b="1" dirty="0" smtClean="0"/>
              <a:t>diabetes</a:t>
            </a:r>
            <a:r>
              <a:rPr lang="en-US" dirty="0" smtClean="0"/>
              <a:t> is associated with </a:t>
            </a:r>
            <a:r>
              <a:rPr lang="en-US" b="1" dirty="0" smtClean="0"/>
              <a:t>higher risk of tendonopathy</a:t>
            </a:r>
            <a:r>
              <a:rPr lang="en-US" dirty="0" smtClean="0"/>
              <a:t>….(and) may affect adherence to exercise interventions for diabetes”</a:t>
            </a:r>
            <a:endParaRPr lang="en-US" sz="1300" dirty="0" smtClean="0"/>
          </a:p>
          <a:p>
            <a:pPr marL="0" indent="0">
              <a:buNone/>
            </a:pPr>
            <a:r>
              <a:rPr lang="en-US" sz="1300" dirty="0" smtClean="0"/>
              <a:t>Is there an association between tendinopathy and diabetes. A systematic review with meta-analysis. Ranger, t. Wong, A. Cook, J. Gaida, J. BJSM November 2015</a:t>
            </a:r>
            <a:endParaRPr 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1" y="1600199"/>
            <a:ext cx="7645017" cy="21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6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-1075" r="-928"/>
          <a:stretch/>
        </p:blipFill>
        <p:spPr>
          <a:xfrm>
            <a:off x="538844" y="1350962"/>
            <a:ext cx="7843015" cy="3103272"/>
          </a:xfrm>
        </p:spPr>
      </p:pic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812702" y="4892040"/>
            <a:ext cx="7569157" cy="196596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There’s a </a:t>
            </a:r>
            <a:r>
              <a:rPr lang="en-US" sz="2000" b="1" dirty="0" smtClean="0"/>
              <a:t>17% increase in risk </a:t>
            </a:r>
            <a:r>
              <a:rPr lang="en-US" sz="2000" dirty="0" smtClean="0"/>
              <a:t>of developing a chronic disease (CVD, Cancer, Diabetes) if you have a musculoskeletal condition</a:t>
            </a:r>
          </a:p>
          <a:p>
            <a:pPr marL="2286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0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8474" y="1600200"/>
            <a:ext cx="7556313" cy="4144963"/>
          </a:xfrm>
        </p:spPr>
        <p:txBody>
          <a:bodyPr/>
          <a:lstStyle/>
          <a:p>
            <a:r>
              <a:rPr lang="en-US" dirty="0" smtClean="0"/>
              <a:t>GP with extended role </a:t>
            </a:r>
          </a:p>
          <a:p>
            <a:pPr lvl="1"/>
            <a:r>
              <a:rPr lang="en-US" dirty="0" smtClean="0"/>
              <a:t>Sussex MSK Partnership Central</a:t>
            </a:r>
          </a:p>
          <a:p>
            <a:pPr lvl="1"/>
            <a:r>
              <a:rPr lang="en-US" dirty="0" smtClean="0"/>
              <a:t>Sussex Community Foundation Trust</a:t>
            </a:r>
          </a:p>
          <a:p>
            <a:r>
              <a:rPr lang="en-US" dirty="0" smtClean="0"/>
              <a:t>Core skills Trainer – Versus Arthritis</a:t>
            </a:r>
          </a:p>
          <a:p>
            <a:r>
              <a:rPr lang="en-US" dirty="0" smtClean="0"/>
              <a:t>Member of BASEM Education Committee</a:t>
            </a:r>
          </a:p>
          <a:p>
            <a:r>
              <a:rPr lang="en-US" dirty="0" smtClean="0"/>
              <a:t>Member of Spinal Intervention Society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5422" r="13086" b="29986"/>
          <a:stretch/>
        </p:blipFill>
        <p:spPr bwMode="auto">
          <a:xfrm>
            <a:off x="7347397" y="4636980"/>
            <a:ext cx="1414780" cy="1841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579" y="5200734"/>
            <a:ext cx="2580768" cy="576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579" y="6126163"/>
            <a:ext cx="1422878" cy="576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796" y="5200734"/>
            <a:ext cx="2540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Obesity &amp; OA – </a:t>
            </a:r>
            <a:r>
              <a:rPr lang="en-US" sz="3200" dirty="0"/>
              <a:t>a</a:t>
            </a:r>
            <a:r>
              <a:rPr lang="en-US" sz="3200" dirty="0" smtClean="0"/>
              <a:t> missing link?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564593894"/>
              </p:ext>
            </p:extLst>
          </p:nvPr>
        </p:nvGraphicFramePr>
        <p:xfrm>
          <a:off x="688975" y="1349376"/>
          <a:ext cx="7569200" cy="5064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833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Mechanisms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128652"/>
            <a:ext cx="755631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Fat </a:t>
            </a:r>
            <a:r>
              <a:rPr lang="en-US" dirty="0"/>
              <a:t>is </a:t>
            </a:r>
            <a:r>
              <a:rPr lang="en-US" b="1" dirty="0"/>
              <a:t>metabolically active</a:t>
            </a:r>
          </a:p>
          <a:p>
            <a:pPr lvl="1"/>
            <a:r>
              <a:rPr lang="en-US" dirty="0"/>
              <a:t>White adipose tissue (WAT) is an endocrine organ secreting</a:t>
            </a:r>
            <a:r>
              <a:rPr lang="en-US" b="1" dirty="0"/>
              <a:t> </a:t>
            </a:r>
            <a:r>
              <a:rPr lang="en-US" b="1" dirty="0" err="1" smtClean="0"/>
              <a:t>adipokines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Leptin</a:t>
            </a:r>
            <a:r>
              <a:rPr lang="en-US" dirty="0" smtClean="0"/>
              <a:t>, </a:t>
            </a:r>
            <a:r>
              <a:rPr lang="en-US" dirty="0" err="1" smtClean="0"/>
              <a:t>Adiponectin</a:t>
            </a:r>
            <a:r>
              <a:rPr lang="en-US" dirty="0" smtClean="0"/>
              <a:t>, </a:t>
            </a:r>
            <a:r>
              <a:rPr lang="en-US" dirty="0" err="1" smtClean="0"/>
              <a:t>Visfatin</a:t>
            </a:r>
            <a:r>
              <a:rPr lang="en-US" dirty="0" smtClean="0"/>
              <a:t>, </a:t>
            </a:r>
            <a:r>
              <a:rPr lang="en-US" dirty="0" err="1" smtClean="0"/>
              <a:t>Resistin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/>
              <a:t>Adipokine</a:t>
            </a:r>
            <a:r>
              <a:rPr lang="en-US" dirty="0"/>
              <a:t> secretion </a:t>
            </a:r>
            <a:r>
              <a:rPr lang="en-US" dirty="0" smtClean="0"/>
              <a:t>causing </a:t>
            </a:r>
            <a:r>
              <a:rPr lang="en-US" b="1" dirty="0" smtClean="0"/>
              <a:t>low-grade inflammation</a:t>
            </a:r>
            <a:endParaRPr lang="en-US" b="1" dirty="0"/>
          </a:p>
          <a:p>
            <a:pPr lvl="1"/>
            <a:r>
              <a:rPr lang="en-US" dirty="0" err="1"/>
              <a:t>Atherogenesis</a:t>
            </a:r>
            <a:r>
              <a:rPr lang="en-US" dirty="0"/>
              <a:t> </a:t>
            </a:r>
            <a:r>
              <a:rPr lang="en-US" dirty="0" smtClean="0"/>
              <a:t>– causing cardiovascular disease</a:t>
            </a:r>
          </a:p>
          <a:p>
            <a:pPr lvl="1"/>
            <a:r>
              <a:rPr lang="en-US" dirty="0" err="1" smtClean="0"/>
              <a:t>Diabetogenesis</a:t>
            </a:r>
            <a:endParaRPr lang="en-US" dirty="0"/>
          </a:p>
          <a:p>
            <a:pPr lvl="1"/>
            <a:r>
              <a:rPr lang="en-US" dirty="0" smtClean="0"/>
              <a:t>Joint damage 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ynovial </a:t>
            </a:r>
            <a:r>
              <a:rPr lang="en-US" dirty="0"/>
              <a:t>hyperplasia and low grade inflammatory infiltrates often found in synovial </a:t>
            </a:r>
            <a:r>
              <a:rPr lang="en-US" dirty="0" smtClean="0"/>
              <a:t>aspirates (</a:t>
            </a:r>
            <a:r>
              <a:rPr lang="en-US" dirty="0" err="1"/>
              <a:t>Resistin</a:t>
            </a:r>
            <a:r>
              <a:rPr lang="en-US" dirty="0"/>
              <a:t> –associated with cartilage defects, intra-articular injection causes </a:t>
            </a:r>
            <a:r>
              <a:rPr lang="en-US" dirty="0" smtClean="0"/>
              <a:t>OA) . </a:t>
            </a:r>
          </a:p>
          <a:p>
            <a:pPr lvl="2"/>
            <a:r>
              <a:rPr lang="en-US" dirty="0" smtClean="0"/>
              <a:t>Lipid </a:t>
            </a:r>
            <a:r>
              <a:rPr lang="en-US" dirty="0"/>
              <a:t>deposition in chondrocytes induced by </a:t>
            </a:r>
            <a:r>
              <a:rPr lang="en-US" dirty="0" err="1"/>
              <a:t>dyslipidaemia</a:t>
            </a:r>
            <a:r>
              <a:rPr lang="en-US" dirty="0"/>
              <a:t>. </a:t>
            </a:r>
            <a:endParaRPr lang="en-US" dirty="0" smtClean="0"/>
          </a:p>
          <a:p>
            <a:pPr lvl="2"/>
            <a:r>
              <a:rPr lang="en-US" dirty="0" smtClean="0"/>
              <a:t>Advanced </a:t>
            </a:r>
            <a:r>
              <a:rPr lang="en-US" dirty="0"/>
              <a:t>oxidative stress to cartilage via pro-inflammatory factors and </a:t>
            </a:r>
            <a:r>
              <a:rPr lang="en-US" dirty="0" err="1"/>
              <a:t>degredative</a:t>
            </a:r>
            <a:r>
              <a:rPr lang="en-US" dirty="0"/>
              <a:t> </a:t>
            </a:r>
            <a:r>
              <a:rPr lang="en-US" dirty="0" smtClean="0"/>
              <a:t>enzymes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8474" y="5916050"/>
            <a:ext cx="75563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Guilak</a:t>
            </a:r>
            <a:r>
              <a:rPr lang="en-GB" sz="1000" dirty="0"/>
              <a:t> F. Biomechanical factors in osteoarthritis. Best practice &amp; research Clinical rheumatology. 2011 Dec 1;25(6):815-23</a:t>
            </a:r>
            <a:r>
              <a:rPr lang="en-GB" sz="1000" dirty="0" smtClean="0"/>
              <a:t>.</a:t>
            </a:r>
          </a:p>
          <a:p>
            <a:pPr marL="0" lvl="1"/>
            <a:r>
              <a:rPr lang="en-US" sz="1000" dirty="0"/>
              <a:t>Metabolic syndrome meets osteoarthritis. Qi, Z. Wei, Y, Chen, J Yan, W. Nature review Rheumatology 8 729-737, December </a:t>
            </a:r>
            <a:r>
              <a:rPr lang="en-US" sz="1000" dirty="0" smtClean="0"/>
              <a:t>2012</a:t>
            </a:r>
            <a:endParaRPr lang="en-GB" sz="1000" dirty="0" smtClean="0"/>
          </a:p>
          <a:p>
            <a:r>
              <a:rPr lang="en-GB" sz="1000" dirty="0" err="1" smtClean="0"/>
              <a:t>Abella</a:t>
            </a:r>
            <a:r>
              <a:rPr lang="en-GB" sz="1000" dirty="0" smtClean="0"/>
              <a:t> </a:t>
            </a:r>
            <a:r>
              <a:rPr lang="en-GB" sz="1000" dirty="0"/>
              <a:t>V, </a:t>
            </a:r>
            <a:r>
              <a:rPr lang="en-GB" sz="1000" dirty="0" err="1"/>
              <a:t>Scotece</a:t>
            </a:r>
            <a:r>
              <a:rPr lang="en-GB" sz="1000" dirty="0"/>
              <a:t> M, </a:t>
            </a:r>
            <a:r>
              <a:rPr lang="en-GB" sz="1000" dirty="0" err="1"/>
              <a:t>Conde</a:t>
            </a:r>
            <a:r>
              <a:rPr lang="en-GB" sz="1000" dirty="0"/>
              <a:t> J, </a:t>
            </a:r>
            <a:r>
              <a:rPr lang="en-GB" sz="1000" dirty="0" err="1"/>
              <a:t>López</a:t>
            </a:r>
            <a:r>
              <a:rPr lang="en-GB" sz="1000" dirty="0"/>
              <a:t> V, </a:t>
            </a:r>
            <a:r>
              <a:rPr lang="en-GB" sz="1000" dirty="0" err="1"/>
              <a:t>Lazzaro</a:t>
            </a:r>
            <a:r>
              <a:rPr lang="en-GB" sz="1000" dirty="0"/>
              <a:t> V, </a:t>
            </a:r>
            <a:r>
              <a:rPr lang="en-GB" sz="1000" dirty="0" err="1"/>
              <a:t>Pino</a:t>
            </a:r>
            <a:r>
              <a:rPr lang="en-GB" sz="1000" dirty="0"/>
              <a:t> J, Gómez-</a:t>
            </a:r>
            <a:r>
              <a:rPr lang="en-GB" sz="1000" dirty="0" err="1"/>
              <a:t>Reino</a:t>
            </a:r>
            <a:r>
              <a:rPr lang="en-GB" sz="1000" dirty="0"/>
              <a:t> JJ, </a:t>
            </a:r>
            <a:r>
              <a:rPr lang="en-GB" sz="1000" dirty="0" err="1"/>
              <a:t>Gualillo</a:t>
            </a:r>
            <a:r>
              <a:rPr lang="en-GB" sz="1000" dirty="0"/>
              <a:t> O. </a:t>
            </a:r>
            <a:r>
              <a:rPr lang="en-GB" sz="1000" dirty="0" err="1"/>
              <a:t>Adipokines</a:t>
            </a:r>
            <a:r>
              <a:rPr lang="en-GB" sz="1000" dirty="0"/>
              <a:t>, metabolic syndrome and rheumatic diseases. Journal of immunology research. 2014;2014.</a:t>
            </a:r>
          </a:p>
          <a:p>
            <a:endParaRPr lang="en-GB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2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Molecular mechanisms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5" r="-18365"/>
          <a:stretch>
            <a:fillRect/>
          </a:stretch>
        </p:blipFill>
        <p:spPr bwMode="auto">
          <a:xfrm>
            <a:off x="700647" y="1722376"/>
            <a:ext cx="7354140" cy="38656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38553" y="5867339"/>
            <a:ext cx="7094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Robinson, W.H., </a:t>
            </a:r>
            <a:r>
              <a:rPr lang="en-GB" sz="1200" dirty="0" err="1"/>
              <a:t>Lepus</a:t>
            </a:r>
            <a:r>
              <a:rPr lang="en-GB" sz="1200" dirty="0"/>
              <a:t>, C.M., Wang, Q., Raghu, H., Mao, R., Lindstrom, T.M. and </a:t>
            </a:r>
            <a:r>
              <a:rPr lang="en-GB" sz="1200" dirty="0" err="1"/>
              <a:t>Sokolove</a:t>
            </a:r>
            <a:r>
              <a:rPr lang="en-GB" sz="1200" dirty="0"/>
              <a:t>, J., 2016. Low-grade inflammation as a key mediator of the pathogenesis of osteoarthritis. </a:t>
            </a:r>
            <a:r>
              <a:rPr lang="en-GB" sz="1200" i="1" dirty="0"/>
              <a:t>Nature Reviews Rheumatology</a:t>
            </a:r>
            <a:r>
              <a:rPr lang="en-GB" sz="1200" dirty="0"/>
              <a:t>, </a:t>
            </a:r>
            <a:r>
              <a:rPr lang="en-GB" sz="1200" i="1" dirty="0"/>
              <a:t>12</a:t>
            </a:r>
            <a:r>
              <a:rPr lang="en-GB" sz="1200" dirty="0"/>
              <a:t>(10), p.580.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Role of the fat pad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Infrapatellar</a:t>
            </a:r>
            <a:r>
              <a:rPr lang="en-US" dirty="0" smtClean="0"/>
              <a:t> fat pad (IFP) as a potential source of cytokines</a:t>
            </a:r>
          </a:p>
          <a:p>
            <a:r>
              <a:rPr lang="en-US" dirty="0" smtClean="0"/>
              <a:t>IFP tissue found to have higher rates of Il-6 compared to adipose tissue in the same patients</a:t>
            </a:r>
          </a:p>
          <a:p>
            <a:r>
              <a:rPr lang="en-US" dirty="0" smtClean="0"/>
              <a:t>Implicated in local inflammation and cartilage damage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857" y="6126162"/>
            <a:ext cx="659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0124" y="5854015"/>
            <a:ext cx="7729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Distel</a:t>
            </a:r>
            <a:r>
              <a:rPr lang="en-GB" sz="1200" dirty="0"/>
              <a:t>, E., </a:t>
            </a:r>
            <a:r>
              <a:rPr lang="en-GB" sz="1200" dirty="0" err="1"/>
              <a:t>Cadoudal</a:t>
            </a:r>
            <a:r>
              <a:rPr lang="en-GB" sz="1200" dirty="0"/>
              <a:t>, T., Durant, S., </a:t>
            </a:r>
            <a:r>
              <a:rPr lang="en-GB" sz="1200" dirty="0" err="1"/>
              <a:t>Poignard</a:t>
            </a:r>
            <a:r>
              <a:rPr lang="en-GB" sz="1200" dirty="0"/>
              <a:t>, A., Chevalier, X. and </a:t>
            </a:r>
            <a:r>
              <a:rPr lang="en-GB" sz="1200" dirty="0" err="1"/>
              <a:t>Benelli</a:t>
            </a:r>
            <a:r>
              <a:rPr lang="en-GB" sz="1200" dirty="0"/>
              <a:t>, C., 2009. The </a:t>
            </a:r>
            <a:r>
              <a:rPr lang="en-GB" sz="1200" dirty="0" err="1"/>
              <a:t>infrapatellar</a:t>
            </a:r>
            <a:r>
              <a:rPr lang="en-GB" sz="1200" dirty="0"/>
              <a:t> fat pad in knee osteoarthritis: An important source of interleukin‐6 and its soluble receptor. </a:t>
            </a:r>
            <a:r>
              <a:rPr lang="en-GB" sz="1200" i="1" dirty="0"/>
              <a:t>Arthritis &amp; Rheumatism: Official Journal of the American College of Rheumatology</a:t>
            </a:r>
            <a:r>
              <a:rPr lang="en-GB" sz="1200" dirty="0"/>
              <a:t>, </a:t>
            </a:r>
            <a:r>
              <a:rPr lang="en-GB" sz="1200" i="1" dirty="0"/>
              <a:t>60</a:t>
            </a:r>
            <a:r>
              <a:rPr lang="en-GB" sz="1200" dirty="0"/>
              <a:t>(11), pp.3374-3377.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587835CB-DB70-4228-8F23-3493497145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15" b="-3715"/>
          <a:stretch>
            <a:fillRect/>
          </a:stretch>
        </p:blipFill>
        <p:spPr>
          <a:xfrm>
            <a:off x="4399878" y="1600200"/>
            <a:ext cx="36576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Circadian rhythms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8474" y="1619726"/>
            <a:ext cx="7556313" cy="4144963"/>
          </a:xfrm>
        </p:spPr>
        <p:txBody>
          <a:bodyPr/>
          <a:lstStyle/>
          <a:p>
            <a:r>
              <a:rPr lang="en-US" dirty="0" smtClean="0"/>
              <a:t>Link exists between protein involved in circadian rhythms (BMAL1) to maintaining homeostasis and integrity of cartilage.</a:t>
            </a:r>
          </a:p>
          <a:p>
            <a:r>
              <a:rPr lang="en-US" dirty="0" smtClean="0"/>
              <a:t>Disruption of mice circadian rhythms lead to OA like changes in knee cartilage.</a:t>
            </a:r>
          </a:p>
          <a:p>
            <a:r>
              <a:rPr lang="en-US" dirty="0"/>
              <a:t>Disruption of circadian clock in cartilage may contribute to diurnal variation seen in OA symptoms.</a:t>
            </a:r>
          </a:p>
          <a:p>
            <a:r>
              <a:rPr lang="en-US" dirty="0" smtClean="0"/>
              <a:t>Circadian ‘clock’ in pulmonary epithelial cells seen to vary neutrophil recruitment - potentially explaining diurnal variation in symptom severity in inflammatory lung disease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334" y="220723"/>
            <a:ext cx="1302753" cy="17604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333" y="6126163"/>
            <a:ext cx="6897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Robinson, W.H., </a:t>
            </a:r>
            <a:r>
              <a:rPr lang="en-GB" sz="1200" dirty="0" err="1"/>
              <a:t>Lepus</a:t>
            </a:r>
            <a:r>
              <a:rPr lang="en-GB" sz="1200" dirty="0"/>
              <a:t>, C.M., Wang, Q., Raghu, H., Mao, R., Lindstrom, T.M. and </a:t>
            </a:r>
            <a:r>
              <a:rPr lang="en-GB" sz="1200" dirty="0" err="1"/>
              <a:t>Sokolove</a:t>
            </a:r>
            <a:r>
              <a:rPr lang="en-GB" sz="1200" dirty="0"/>
              <a:t>, J., 2016. Low-grade inflammation as a key mediator of the pathogenesis of osteoarthritis. </a:t>
            </a:r>
            <a:r>
              <a:rPr lang="en-GB" sz="1200" i="1" dirty="0"/>
              <a:t>Nature Reviews Rheumatology</a:t>
            </a:r>
            <a:r>
              <a:rPr lang="en-GB" sz="1200" dirty="0"/>
              <a:t>, </a:t>
            </a:r>
            <a:r>
              <a:rPr lang="en-GB" sz="1200" i="1" dirty="0"/>
              <a:t>12</a:t>
            </a:r>
            <a:r>
              <a:rPr lang="en-GB" sz="1200" dirty="0"/>
              <a:t>(10), p.580.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8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role of </a:t>
            </a:r>
            <a:r>
              <a:rPr lang="en-US" sz="2800" dirty="0" err="1" smtClean="0"/>
              <a:t>Microbiota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86" r="-1749"/>
          <a:stretch/>
        </p:blipFill>
        <p:spPr>
          <a:xfrm>
            <a:off x="765696" y="1251153"/>
            <a:ext cx="6949837" cy="5024401"/>
          </a:xfrm>
        </p:spPr>
      </p:pic>
    </p:spTree>
    <p:extLst>
      <p:ext uri="{BB962C8B-B14F-4D97-AF65-F5344CB8AC3E}">
        <p14:creationId xmlns:p14="http://schemas.microsoft.com/office/powerpoint/2010/main" val="304944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Cardiovascular disease and Chronic Inflammation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7038" b="-270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6159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23895" b="23895"/>
          <a:stretch>
            <a:fillRect/>
          </a:stretch>
        </p:blipFill>
        <p:spPr>
          <a:xfrm>
            <a:off x="180991" y="312750"/>
            <a:ext cx="8068716" cy="2134214"/>
          </a:xfrm>
        </p:spPr>
      </p:pic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>
          <a:xfrm>
            <a:off x="498517" y="2763741"/>
            <a:ext cx="7751190" cy="367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Long </a:t>
            </a:r>
            <a:r>
              <a:rPr lang="en-US" dirty="0"/>
              <a:t>Term Conditions are linked to higher rates of depression (increased by 2-3 fold)</a:t>
            </a:r>
          </a:p>
          <a:p>
            <a:pPr lvl="1"/>
            <a:r>
              <a:rPr lang="en-US" dirty="0"/>
              <a:t>60% rate of depression, (33% severe depression) amongst complex chronic pain patients.</a:t>
            </a:r>
          </a:p>
          <a:p>
            <a:r>
              <a:rPr lang="en-US" dirty="0" smtClean="0"/>
              <a:t>Higher </a:t>
            </a:r>
            <a:r>
              <a:rPr lang="en-US" dirty="0"/>
              <a:t>levels of </a:t>
            </a:r>
            <a:r>
              <a:rPr lang="en-US" b="1" dirty="0"/>
              <a:t>CRP</a:t>
            </a:r>
            <a:r>
              <a:rPr lang="en-US" dirty="0"/>
              <a:t> and </a:t>
            </a:r>
            <a:r>
              <a:rPr lang="en-US" b="1" dirty="0" err="1"/>
              <a:t>neuro</a:t>
            </a:r>
            <a:r>
              <a:rPr lang="en-US" b="1" dirty="0"/>
              <a:t>-inflammation </a:t>
            </a:r>
            <a:r>
              <a:rPr lang="en-US" dirty="0"/>
              <a:t>seen on brain imaging in people with depression</a:t>
            </a:r>
          </a:p>
          <a:p>
            <a:r>
              <a:rPr lang="en-US" dirty="0" smtClean="0"/>
              <a:t>Association </a:t>
            </a:r>
            <a:r>
              <a:rPr lang="en-US" dirty="0"/>
              <a:t>with imbalance of neurotransmitters including serotonin, norepinephrine and dopamine</a:t>
            </a:r>
          </a:p>
          <a:p>
            <a:pPr lvl="1"/>
            <a:r>
              <a:rPr lang="en-US" dirty="0"/>
              <a:t>Decreases descending inhibition 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Impaired immune function</a:t>
            </a:r>
          </a:p>
          <a:p>
            <a:pPr lvl="2"/>
            <a:r>
              <a:rPr lang="en-US" dirty="0"/>
              <a:t>Increased cytokine secretion</a:t>
            </a:r>
          </a:p>
          <a:p>
            <a:pPr lvl="2"/>
            <a:r>
              <a:rPr lang="en-US" dirty="0" err="1"/>
              <a:t>Dysregulation</a:t>
            </a:r>
            <a:r>
              <a:rPr lang="en-US" dirty="0"/>
              <a:t> of cortisol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5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878" y="241333"/>
            <a:ext cx="7556313" cy="1116106"/>
          </a:xfrm>
        </p:spPr>
        <p:txBody>
          <a:bodyPr/>
          <a:lstStyle/>
          <a:p>
            <a:r>
              <a:rPr lang="en-US" sz="3200" dirty="0" smtClean="0"/>
              <a:t>Stress – HPA Axis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-861" b="464"/>
          <a:stretch/>
        </p:blipFill>
        <p:spPr>
          <a:xfrm>
            <a:off x="1569781" y="933697"/>
            <a:ext cx="6174918" cy="5625520"/>
          </a:xfrm>
        </p:spPr>
      </p:pic>
    </p:spTree>
    <p:extLst>
      <p:ext uri="{BB962C8B-B14F-4D97-AF65-F5344CB8AC3E}">
        <p14:creationId xmlns:p14="http://schemas.microsoft.com/office/powerpoint/2010/main" val="4696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Therapeutic approaches</a:t>
            </a:r>
            <a:br>
              <a:rPr lang="en-US" sz="2800" dirty="0"/>
            </a:b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1760" r="21760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8176" r="37400"/>
          <a:stretch/>
        </p:blipFill>
        <p:spPr>
          <a:xfrm>
            <a:off x="6835239" y="2381662"/>
            <a:ext cx="1979605" cy="4187952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416" r="16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694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2541418"/>
            <a:ext cx="7556313" cy="4144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 explore comorbidities and musculoskeletal health</a:t>
            </a:r>
          </a:p>
          <a:p>
            <a:pPr lvl="1"/>
            <a:r>
              <a:rPr lang="en-US" sz="2400" dirty="0" smtClean="0"/>
              <a:t>Metabolic and Musculoskeletal health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To consider the role of the </a:t>
            </a:r>
            <a:r>
              <a:rPr lang="en-US" sz="2800" dirty="0" err="1" smtClean="0"/>
              <a:t>msk</a:t>
            </a:r>
            <a:r>
              <a:rPr lang="en-US" sz="2800" dirty="0" smtClean="0"/>
              <a:t> clinician in addressing them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034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 – What’s our plan?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the…</a:t>
            </a:r>
          </a:p>
          <a:p>
            <a:pPr lvl="1"/>
            <a:r>
              <a:rPr lang="en-US" dirty="0"/>
              <a:t>treatment goals?</a:t>
            </a:r>
          </a:p>
          <a:p>
            <a:pPr lvl="1"/>
            <a:r>
              <a:rPr lang="en-US" dirty="0"/>
              <a:t>resources available?</a:t>
            </a:r>
          </a:p>
          <a:p>
            <a:pPr lvl="1"/>
            <a:r>
              <a:rPr lang="en-US" dirty="0"/>
              <a:t>other members of the team to include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How?</a:t>
            </a:r>
          </a:p>
          <a:p>
            <a:pPr lvl="1"/>
            <a:r>
              <a:rPr lang="en-US" dirty="0" smtClean="0"/>
              <a:t>What are his goals?</a:t>
            </a:r>
          </a:p>
          <a:p>
            <a:pPr lvl="1"/>
            <a:r>
              <a:rPr lang="en-US" dirty="0" smtClean="0"/>
              <a:t>How can we approach this?</a:t>
            </a:r>
          </a:p>
          <a:p>
            <a:pPr lvl="1"/>
            <a:r>
              <a:rPr lang="en-US" dirty="0" smtClean="0"/>
              <a:t>What language/consultation skills can we use?</a:t>
            </a:r>
          </a:p>
          <a:p>
            <a:pPr lvl="1"/>
            <a:r>
              <a:rPr lang="en-US" dirty="0" smtClean="0"/>
              <a:t>How can I manage this in 10-20 minutes?</a:t>
            </a:r>
          </a:p>
        </p:txBody>
      </p:sp>
    </p:spTree>
    <p:extLst>
      <p:ext uri="{BB962C8B-B14F-4D97-AF65-F5344CB8AC3E}">
        <p14:creationId xmlns:p14="http://schemas.microsoft.com/office/powerpoint/2010/main" val="3077000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strategic approach to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4578214"/>
          </a:xfrm>
        </p:spPr>
        <p:txBody>
          <a:bodyPr>
            <a:normAutofit/>
          </a:bodyPr>
          <a:lstStyle/>
          <a:p>
            <a:r>
              <a:rPr lang="en-US" dirty="0" smtClean="0"/>
              <a:t>Effective </a:t>
            </a:r>
            <a:r>
              <a:rPr lang="en-US" b="1" dirty="0" smtClean="0"/>
              <a:t>listening</a:t>
            </a:r>
            <a:r>
              <a:rPr lang="en-US" dirty="0" smtClean="0"/>
              <a:t> and </a:t>
            </a:r>
            <a:r>
              <a:rPr lang="en-US" b="1" dirty="0" smtClean="0"/>
              <a:t>contextualising</a:t>
            </a:r>
            <a:r>
              <a:rPr lang="en-US" dirty="0" smtClean="0"/>
              <a:t> their symptoms based on the individual – what matters to him/her?</a:t>
            </a:r>
          </a:p>
          <a:p>
            <a:r>
              <a:rPr lang="en-US" b="1" dirty="0"/>
              <a:t>Multidimensional</a:t>
            </a:r>
            <a:r>
              <a:rPr lang="en-US" dirty="0"/>
              <a:t> approach based on function &amp; context</a:t>
            </a:r>
          </a:p>
          <a:p>
            <a:pPr lvl="1"/>
            <a:r>
              <a:rPr lang="en-US" dirty="0"/>
              <a:t>BIO- Physical activity, sleep, mobility,  managing </a:t>
            </a:r>
            <a:r>
              <a:rPr lang="en-US" dirty="0" smtClean="0"/>
              <a:t>comorbidities, lifestyle advice</a:t>
            </a:r>
            <a:endParaRPr lang="en-US" dirty="0"/>
          </a:p>
          <a:p>
            <a:pPr lvl="1"/>
            <a:r>
              <a:rPr lang="en-US" dirty="0"/>
              <a:t>PSYCHO – Understanding, coping strategies, anxiety/depression</a:t>
            </a:r>
          </a:p>
          <a:p>
            <a:pPr lvl="1"/>
            <a:r>
              <a:rPr lang="en-US" dirty="0"/>
              <a:t>SOCIAL – financial, housing, benefits, social </a:t>
            </a:r>
            <a:r>
              <a:rPr lang="en-US" dirty="0" smtClean="0"/>
              <a:t>interaction</a:t>
            </a:r>
          </a:p>
          <a:p>
            <a:r>
              <a:rPr lang="en-US" b="1" dirty="0" smtClean="0"/>
              <a:t>Are they ready </a:t>
            </a:r>
            <a:r>
              <a:rPr lang="en-US" dirty="0" smtClean="0"/>
              <a:t>to change?</a:t>
            </a:r>
          </a:p>
          <a:p>
            <a:r>
              <a:rPr lang="en-US" dirty="0" smtClean="0"/>
              <a:t>Patient </a:t>
            </a:r>
            <a:r>
              <a:rPr lang="en-US" dirty="0"/>
              <a:t>specific </a:t>
            </a:r>
            <a:r>
              <a:rPr lang="en-US" b="1" dirty="0"/>
              <a:t>goal </a:t>
            </a:r>
            <a:r>
              <a:rPr lang="en-US" b="1" dirty="0" smtClean="0"/>
              <a:t>setting </a:t>
            </a:r>
            <a:r>
              <a:rPr lang="en-US" dirty="0" smtClean="0"/>
              <a:t>– what is important to the person in front of you?</a:t>
            </a:r>
          </a:p>
          <a:p>
            <a:r>
              <a:rPr lang="en-US" b="1" dirty="0" err="1" smtClean="0"/>
              <a:t>Primum</a:t>
            </a:r>
            <a:r>
              <a:rPr lang="en-US" b="1" dirty="0" smtClean="0"/>
              <a:t> </a:t>
            </a:r>
            <a:r>
              <a:rPr lang="en-US" b="1" dirty="0"/>
              <a:t>non </a:t>
            </a:r>
            <a:r>
              <a:rPr lang="en-US" b="1" dirty="0" err="1" smtClean="0"/>
              <a:t>nocere</a:t>
            </a:r>
            <a:r>
              <a:rPr lang="en-US" b="1" dirty="0" smtClean="0"/>
              <a:t> - </a:t>
            </a:r>
            <a:r>
              <a:rPr lang="en-US" dirty="0" smtClean="0"/>
              <a:t>careful </a:t>
            </a:r>
            <a:r>
              <a:rPr lang="en-US" dirty="0"/>
              <a:t>use of </a:t>
            </a:r>
            <a:r>
              <a:rPr lang="en-US" b="1" dirty="0"/>
              <a:t>language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dirty="0" smtClean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5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o you actually do this?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30960" r="-30960"/>
          <a:stretch>
            <a:fillRect/>
          </a:stretch>
        </p:blipFill>
        <p:spPr>
          <a:xfrm>
            <a:off x="1587577" y="1411293"/>
            <a:ext cx="5856393" cy="2540629"/>
          </a:xfrm>
        </p:spPr>
      </p:pic>
      <p:sp>
        <p:nvSpPr>
          <p:cNvPr id="2" name="Content Placeholder 1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 smtClean="0"/>
              <a:t>What are the barriers to us doing this in practice?</a:t>
            </a:r>
          </a:p>
          <a:p>
            <a:pPr lvl="1"/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Confidence</a:t>
            </a:r>
          </a:p>
          <a:p>
            <a:pPr lvl="1"/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Lifestyle advice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2030651"/>
            <a:ext cx="7556313" cy="4144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Smoking </a:t>
            </a:r>
            <a:r>
              <a:rPr lang="en-US" sz="2400" dirty="0"/>
              <a:t>cessation</a:t>
            </a:r>
          </a:p>
          <a:p>
            <a:r>
              <a:rPr lang="en-US" sz="2400" dirty="0"/>
              <a:t>Alcohol reduction</a:t>
            </a:r>
          </a:p>
          <a:p>
            <a:r>
              <a:rPr lang="en-US" sz="2400" dirty="0" smtClean="0"/>
              <a:t>Sleep</a:t>
            </a:r>
          </a:p>
          <a:p>
            <a:r>
              <a:rPr lang="en-US" sz="2400" dirty="0" smtClean="0"/>
              <a:t>Exercise</a:t>
            </a:r>
          </a:p>
          <a:p>
            <a:r>
              <a:rPr lang="en-US" sz="2400" dirty="0" smtClean="0"/>
              <a:t>Stress management</a:t>
            </a:r>
          </a:p>
          <a:p>
            <a:r>
              <a:rPr lang="en-US" sz="2400" dirty="0" smtClean="0"/>
              <a:t>Diet……..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4733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14" y="1431079"/>
            <a:ext cx="6864574" cy="4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3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Dietary 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394" y="1600200"/>
            <a:ext cx="7556313" cy="47098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support reduction in visceral fat &amp; reduce biomechanical load </a:t>
            </a:r>
            <a:endParaRPr lang="en-US" dirty="0" smtClean="0"/>
          </a:p>
          <a:p>
            <a:r>
              <a:rPr lang="en-US" dirty="0"/>
              <a:t>To reduce </a:t>
            </a:r>
          </a:p>
          <a:p>
            <a:pPr lvl="1"/>
            <a:r>
              <a:rPr lang="en-US" dirty="0"/>
              <a:t>joint pains</a:t>
            </a:r>
          </a:p>
          <a:p>
            <a:pPr lvl="1"/>
            <a:r>
              <a:rPr lang="en-US" dirty="0" smtClean="0"/>
              <a:t>cardiovascular </a:t>
            </a:r>
            <a:r>
              <a:rPr lang="en-US" dirty="0"/>
              <a:t>risk</a:t>
            </a:r>
          </a:p>
          <a:p>
            <a:pPr lvl="1"/>
            <a:r>
              <a:rPr lang="en-US" dirty="0"/>
              <a:t>insulin resistance/diabetes</a:t>
            </a:r>
          </a:p>
          <a:p>
            <a:pPr lvl="1"/>
            <a:r>
              <a:rPr lang="en-US" dirty="0" smtClean="0"/>
              <a:t>risk </a:t>
            </a:r>
            <a:r>
              <a:rPr lang="en-US" dirty="0"/>
              <a:t>of developing depression/</a:t>
            </a:r>
            <a:r>
              <a:rPr lang="en-US" dirty="0" smtClean="0"/>
              <a:t>dementia(?)</a:t>
            </a:r>
            <a:endParaRPr lang="en-US" dirty="0"/>
          </a:p>
          <a:p>
            <a:r>
              <a:rPr lang="en-US" dirty="0"/>
              <a:t>How?</a:t>
            </a:r>
          </a:p>
          <a:p>
            <a:pPr lvl="1"/>
            <a:r>
              <a:rPr lang="en-US" dirty="0"/>
              <a:t>Reduce sugar, processed foods (more than 5 ingredients)</a:t>
            </a:r>
          </a:p>
          <a:p>
            <a:pPr lvl="1"/>
            <a:r>
              <a:rPr lang="en-US" dirty="0"/>
              <a:t>Drinks – “empty calories”</a:t>
            </a:r>
          </a:p>
          <a:p>
            <a:pPr lvl="1"/>
            <a:r>
              <a:rPr lang="en-US" dirty="0"/>
              <a:t>Reduce starchy carbohydrates – bread, rice, pasta, potatoes</a:t>
            </a:r>
          </a:p>
          <a:p>
            <a:pPr lvl="1"/>
            <a:r>
              <a:rPr lang="en-US" dirty="0"/>
              <a:t>Anti-inflammatory diet? </a:t>
            </a:r>
          </a:p>
          <a:p>
            <a:pPr lvl="2"/>
            <a:r>
              <a:rPr lang="en-US" dirty="0" err="1"/>
              <a:t>Anthacyanins</a:t>
            </a:r>
            <a:r>
              <a:rPr lang="en-US" dirty="0"/>
              <a:t> – Radish, Cherries, Beetroot &amp; Broccoli?</a:t>
            </a:r>
          </a:p>
          <a:p>
            <a:pPr lvl="2"/>
            <a:r>
              <a:rPr lang="en-US" dirty="0"/>
              <a:t>Omega-3 Fatty acids/High </a:t>
            </a:r>
            <a:r>
              <a:rPr lang="en-US" dirty="0" err="1"/>
              <a:t>Fibre</a:t>
            </a:r>
            <a:r>
              <a:rPr lang="en-US" dirty="0"/>
              <a:t>/Vitamin E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Signpost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21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Evidence base?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21326" b="21326"/>
          <a:stretch>
            <a:fillRect/>
          </a:stretch>
        </p:blipFill>
        <p:spPr>
          <a:xfrm>
            <a:off x="353373" y="1400629"/>
            <a:ext cx="7569157" cy="1965960"/>
          </a:xfrm>
        </p:spPr>
      </p:pic>
      <p:pic>
        <p:nvPicPr>
          <p:cNvPr id="4" name="Content Placeholder 3" descr="Screen Shot 2019-03-15 at 12.24.13.png"/>
          <p:cNvPicPr>
            <a:picLocks noGrp="1" noChangeAspect="1"/>
          </p:cNvPicPr>
          <p:nvPr>
            <p:ph sz="half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2" b="23142"/>
          <a:stretch>
            <a:fillRect/>
          </a:stretch>
        </p:blipFill>
        <p:spPr>
          <a:xfrm>
            <a:off x="353373" y="3783965"/>
            <a:ext cx="7569157" cy="1965960"/>
          </a:xfrm>
        </p:spPr>
      </p:pic>
    </p:spTree>
    <p:extLst>
      <p:ext uri="{BB962C8B-B14F-4D97-AF65-F5344CB8AC3E}">
        <p14:creationId xmlns:p14="http://schemas.microsoft.com/office/powerpoint/2010/main" val="74710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Value – lifestyle interventions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223" r="-10223"/>
          <a:stretch>
            <a:fillRect/>
          </a:stretch>
        </p:blipFill>
        <p:spPr>
          <a:xfrm>
            <a:off x="259299" y="1282659"/>
            <a:ext cx="8884701" cy="4873641"/>
          </a:xfrm>
        </p:spPr>
      </p:pic>
    </p:spTree>
    <p:extLst>
      <p:ext uri="{BB962C8B-B14F-4D97-AF65-F5344CB8AC3E}">
        <p14:creationId xmlns:p14="http://schemas.microsoft.com/office/powerpoint/2010/main" val="355188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474" y="505261"/>
            <a:ext cx="7556313" cy="1116106"/>
          </a:xfrm>
        </p:spPr>
        <p:txBody>
          <a:bodyPr/>
          <a:lstStyle/>
          <a:p>
            <a:r>
              <a:rPr lang="en-GB" dirty="0"/>
              <a:t>The 6 stages of behaviour change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778499" y="2303463"/>
            <a:ext cx="3025103" cy="41402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/>
              <a:t>At each stage, there are certain barriers that can make the decision of whether to change or not </a:t>
            </a:r>
            <a:r>
              <a:rPr lang="en-GB" dirty="0" smtClean="0"/>
              <a:t>complicated</a:t>
            </a:r>
            <a:endParaRPr lang="en-GB" i="1" dirty="0"/>
          </a:p>
          <a:p>
            <a:pPr>
              <a:buFont typeface="Arial" pitchFamily="34" charset="0"/>
              <a:buChar char="•"/>
            </a:pPr>
            <a:r>
              <a:rPr lang="en-GB" dirty="0"/>
              <a:t>You can help people appreciate the benefits of positive change and encourage them to take responsibility and ownership of their decisions</a:t>
            </a:r>
          </a:p>
          <a:p>
            <a:endParaRPr lang="en-US" dirty="0"/>
          </a:p>
        </p:txBody>
      </p:sp>
      <p:pic>
        <p:nvPicPr>
          <p:cNvPr id="9" name="Content Placeholder 3" descr="behaviour change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-9393" b="-20102"/>
          <a:stretch/>
        </p:blipFill>
        <p:spPr>
          <a:xfrm>
            <a:off x="0" y="1756927"/>
            <a:ext cx="6016625" cy="452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0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5575" y="1556792"/>
            <a:ext cx="8743963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GB" sz="1800" dirty="0" smtClean="0"/>
              <a:t>Making Every contact count to explore emotional wellbeing, consider the </a:t>
            </a:r>
            <a:r>
              <a:rPr lang="en-GB" sz="1800" i="1" dirty="0" smtClean="0"/>
              <a:t>Four A’s</a:t>
            </a:r>
            <a:r>
              <a:rPr lang="en-GB" sz="1800" dirty="0" smtClean="0"/>
              <a:t>:</a:t>
            </a:r>
          </a:p>
          <a:p>
            <a:pPr marL="0" indent="0">
              <a:buNone/>
            </a:pPr>
            <a:r>
              <a:rPr lang="en-GB" sz="1800" dirty="0" smtClean="0"/>
              <a:t>Brief conversation (3-4 minutes max)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Strategy for raising the issue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8474" y="3928502"/>
            <a:ext cx="1807027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069" y="3918557"/>
            <a:ext cx="1625989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ASSIST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32906" y="3918557"/>
            <a:ext cx="1815118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ASSESS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89775" y="3942348"/>
            <a:ext cx="1743218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ADVISE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9914" y="2780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9775" y="2780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2906" y="2771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25069" y="2780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64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48213" t="1894" r="-829" b="-1894"/>
          <a:stretch/>
        </p:blipFill>
        <p:spPr>
          <a:xfrm>
            <a:off x="-1736823" y="1017991"/>
            <a:ext cx="6909941" cy="550268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518" y="2632661"/>
            <a:ext cx="34671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518" y="4557782"/>
            <a:ext cx="34417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3202" y="1947128"/>
            <a:ext cx="8229600" cy="353493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7570"/>
            <a:ext cx="7556313" cy="111610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Ask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559" y="2780928"/>
            <a:ext cx="1584175" cy="1296144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44008" y="2209510"/>
            <a:ext cx="3744416" cy="1512168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Ask...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permission to have the conversation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the client about their emotional wellbeing?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67744" y="4221088"/>
            <a:ext cx="1624318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ASSIST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1559" y="4221088"/>
            <a:ext cx="1584176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ASSESS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67744" y="2780928"/>
            <a:ext cx="1624318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ADVISE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994973" y="496507"/>
            <a:ext cx="2545542" cy="1819200"/>
          </a:xfrm>
          <a:prstGeom prst="wedgeEllipseCallout">
            <a:avLst>
              <a:gd name="adj1" fmla="val -28904"/>
              <a:gd name="adj2" fmla="val 74015"/>
            </a:avLst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“Can we spend a few minutes talking about your X?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9914" y="2780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7744" y="2780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67744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0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8474" y="1958106"/>
            <a:ext cx="8229600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Advise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560" y="2780928"/>
            <a:ext cx="1656184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06688" y="1863969"/>
            <a:ext cx="3843500" cy="4149969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Advise:</a:t>
            </a:r>
          </a:p>
          <a:p>
            <a:r>
              <a:rPr lang="en-GB" sz="1600" dirty="0" smtClean="0"/>
              <a:t>Ask what they already know about the link between their pain and their mood</a:t>
            </a:r>
          </a:p>
          <a:p>
            <a:r>
              <a:rPr lang="en-GB" sz="1600" dirty="0" smtClean="0"/>
              <a:t>How is there emotional wellbeing impacting on their lives</a:t>
            </a:r>
          </a:p>
          <a:p>
            <a:r>
              <a:rPr lang="en-GB" sz="1600" dirty="0" smtClean="0"/>
              <a:t>Ask what they already know about how low mood, anxiety can be treated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Ask permission to share information including how common mental health problems are..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Provide tailored information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18586" y="4221088"/>
            <a:ext cx="1578983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ASSIST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1560" y="4221088"/>
            <a:ext cx="1656184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ASSESS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18586" y="2780928"/>
            <a:ext cx="1578982" cy="1296144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ADVISE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474440" y="1179893"/>
            <a:ext cx="2232248" cy="136815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“What do you know about... already?”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9914" y="2780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87886" y="2818656"/>
            <a:ext cx="44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7186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73" y="522711"/>
            <a:ext cx="7556313" cy="1116106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Assess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559" y="2780928"/>
            <a:ext cx="1639271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72708" y="1934308"/>
            <a:ext cx="4138246" cy="2707124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Assess: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Does the client recognise a problem?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Does the client want to know more about local services that support people</a:t>
            </a:r>
          </a:p>
          <a:p>
            <a:pPr lvl="1">
              <a:buFont typeface="Arial" pitchFamily="34" charset="0"/>
              <a:buChar char="•"/>
            </a:pPr>
            <a:r>
              <a:rPr lang="en-GB" sz="1200" dirty="0" smtClean="0"/>
              <a:t>What </a:t>
            </a:r>
            <a:r>
              <a:rPr lang="en-GB" sz="1200" i="1" dirty="0" smtClean="0"/>
              <a:t>importance</a:t>
            </a:r>
            <a:r>
              <a:rPr lang="en-GB" sz="1200" dirty="0" smtClean="0"/>
              <a:t> do they place on this getting supporting this this, and how </a:t>
            </a:r>
            <a:r>
              <a:rPr lang="en-GB" sz="1200" i="1" dirty="0" smtClean="0"/>
              <a:t>confident</a:t>
            </a:r>
            <a:r>
              <a:rPr lang="en-GB" sz="1200" dirty="0" smtClean="0"/>
              <a:t> do they feel about doing it? [could rate on scale of 1-10]</a:t>
            </a:r>
          </a:p>
          <a:p>
            <a:pPr lvl="1">
              <a:buFont typeface="Arial" pitchFamily="34" charset="0"/>
              <a:buChar char="•"/>
            </a:pPr>
            <a:r>
              <a:rPr lang="en-GB" sz="1200" dirty="0" smtClean="0"/>
              <a:t>Behaviour change is most likely to occur if both importance and confidence rate high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18586" y="4221088"/>
            <a:ext cx="1602429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ASSIST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1560" y="4221088"/>
            <a:ext cx="1639270" cy="1296144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ASSESS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18585" y="2780928"/>
            <a:ext cx="1602430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ADVISE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594177" y="4869159"/>
            <a:ext cx="2410565" cy="1592019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“If you did decide to make a change, what might hold you back?”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9914" y="2780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02725" y="28930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18587" y="4272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Assist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560" y="2780928"/>
            <a:ext cx="1584176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10371" y="2107704"/>
            <a:ext cx="3744416" cy="1512168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Assist: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Signpost to an appropriate service if they would like this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Offer simple guidance, or a leaflet with further information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67746" y="4221088"/>
            <a:ext cx="1589147" cy="1296144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ASSIST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1560" y="4221088"/>
            <a:ext cx="1584176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ASSESS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67745" y="2780928"/>
            <a:ext cx="1589148" cy="1296144"/>
          </a:xfrm>
          <a:prstGeom prst="round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ADVISE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175048" y="4077072"/>
            <a:ext cx="2232248" cy="136815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“Would you be interested in information about...?”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9914" y="2780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7744" y="2780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67744" y="42210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0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Shot 2019-02-27 at 16.50.32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6" b="6118"/>
          <a:stretch/>
        </p:blipFill>
        <p:spPr>
          <a:xfrm>
            <a:off x="541590" y="1162050"/>
            <a:ext cx="8139113" cy="4616450"/>
          </a:xfrm>
        </p:spPr>
      </p:pic>
    </p:spTree>
    <p:extLst>
      <p:ext uri="{BB962C8B-B14F-4D97-AF65-F5344CB8AC3E}">
        <p14:creationId xmlns:p14="http://schemas.microsoft.com/office/powerpoint/2010/main" val="393238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Multidisciplinary team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GP</a:t>
            </a:r>
          </a:p>
          <a:p>
            <a:r>
              <a:rPr lang="en-US" dirty="0" smtClean="0"/>
              <a:t>Dietician/Nutritionist</a:t>
            </a:r>
          </a:p>
          <a:p>
            <a:r>
              <a:rPr lang="en-US" dirty="0" smtClean="0"/>
              <a:t>Lifestyle coaches</a:t>
            </a:r>
          </a:p>
          <a:p>
            <a:r>
              <a:rPr lang="en-US" dirty="0" smtClean="0"/>
              <a:t>Practice Nurse</a:t>
            </a:r>
          </a:p>
          <a:p>
            <a:r>
              <a:rPr lang="en-US" dirty="0" smtClean="0"/>
              <a:t>Physiotherapy</a:t>
            </a:r>
          </a:p>
          <a:p>
            <a:r>
              <a:rPr lang="en-US" dirty="0" smtClean="0"/>
              <a:t>Gym – Strength and conditioning coaches</a:t>
            </a:r>
          </a:p>
          <a:p>
            <a:r>
              <a:rPr lang="en-US" dirty="0" smtClean="0"/>
              <a:t>Community Support Teams</a:t>
            </a:r>
          </a:p>
          <a:p>
            <a:r>
              <a:rPr lang="en-US" dirty="0" smtClean="0"/>
              <a:t>?Mental health support</a:t>
            </a:r>
          </a:p>
        </p:txBody>
      </p:sp>
    </p:spTree>
    <p:extLst>
      <p:ext uri="{BB962C8B-B14F-4D97-AF65-F5344CB8AC3E}">
        <p14:creationId xmlns:p14="http://schemas.microsoft.com/office/powerpoint/2010/main" val="4147088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13709"/>
            <a:ext cx="7556313" cy="1116106"/>
          </a:xfrm>
        </p:spPr>
        <p:txBody>
          <a:bodyPr/>
          <a:lstStyle/>
          <a:p>
            <a:r>
              <a:rPr lang="en-US" sz="3200" dirty="0" smtClean="0"/>
              <a:t>Local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3472704"/>
            <a:ext cx="7556313" cy="4144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hlinkClick r:id="rId2"/>
              </a:rPr>
              <a:t>www.sussexmskpartnershipcentral.co.uk</a:t>
            </a:r>
            <a:endParaRPr lang="en-US" sz="1800" dirty="0" smtClean="0"/>
          </a:p>
          <a:p>
            <a:r>
              <a:rPr lang="en-US" sz="1800" dirty="0" smtClean="0"/>
              <a:t>Links </a:t>
            </a:r>
            <a:r>
              <a:rPr lang="en-US" sz="1800" dirty="0"/>
              <a:t>to voluntary sector – social </a:t>
            </a:r>
            <a:r>
              <a:rPr lang="en-US" sz="1800" dirty="0" smtClean="0"/>
              <a:t>prescribing</a:t>
            </a:r>
          </a:p>
          <a:p>
            <a:pPr lvl="1"/>
            <a:r>
              <a:rPr lang="en-US" dirty="0"/>
              <a:t>Health trainers - https://</a:t>
            </a:r>
            <a:r>
              <a:rPr lang="en-US" dirty="0" err="1"/>
              <a:t>oneyoueastsussex.org.uk</a:t>
            </a:r>
            <a:endParaRPr lang="en-US" dirty="0"/>
          </a:p>
          <a:p>
            <a:pPr lvl="1"/>
            <a:r>
              <a:rPr lang="en-US" dirty="0"/>
              <a:t>Weight </a:t>
            </a:r>
            <a:r>
              <a:rPr lang="en-US" dirty="0" smtClean="0"/>
              <a:t>Management - </a:t>
            </a:r>
            <a:r>
              <a:rPr lang="en-US" dirty="0">
                <a:latin typeface="Calibri" charset="0"/>
                <a:cs typeface="Calibri" charset="0"/>
              </a:rPr>
              <a:t>(The Brighton and Hove Food Partnership, Why weight</a:t>
            </a:r>
            <a:r>
              <a:rPr lang="en-US" dirty="0" smtClean="0">
                <a:latin typeface="Calibri" charset="0"/>
                <a:cs typeface="Calibri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Gym </a:t>
            </a:r>
            <a:r>
              <a:rPr lang="en-US" dirty="0" smtClean="0"/>
              <a:t>referrals</a:t>
            </a:r>
          </a:p>
          <a:p>
            <a:pPr lvl="1"/>
            <a:r>
              <a:rPr lang="en-US" dirty="0" smtClean="0">
                <a:cs typeface="Calibri" charset="0"/>
              </a:rPr>
              <a:t>Brighton </a:t>
            </a:r>
            <a:r>
              <a:rPr lang="en-US" dirty="0">
                <a:cs typeface="Calibri" charset="0"/>
              </a:rPr>
              <a:t>and Hove Wellbeing Service, Time to </a:t>
            </a:r>
            <a:r>
              <a:rPr lang="en-US" dirty="0" smtClean="0">
                <a:cs typeface="Calibri" charset="0"/>
              </a:rPr>
              <a:t>talk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 descr="Screen Shot 2017-11-01 at 09.48.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1331" b="50637"/>
          <a:stretch/>
        </p:blipFill>
        <p:spPr>
          <a:xfrm>
            <a:off x="498474" y="1429815"/>
            <a:ext cx="7372139" cy="17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06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Resources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223674"/>
            <a:ext cx="3657600" cy="5467813"/>
          </a:xfrm>
        </p:spPr>
        <p:txBody>
          <a:bodyPr>
            <a:noAutofit/>
          </a:bodyPr>
          <a:lstStyle/>
          <a:p>
            <a:r>
              <a:rPr lang="en-US" sz="1400" dirty="0" smtClean="0"/>
              <a:t>Diet</a:t>
            </a:r>
            <a:r>
              <a:rPr lang="en-US" sz="1400" dirty="0"/>
              <a:t>/Nutrition </a:t>
            </a:r>
            <a:r>
              <a:rPr lang="en-US" sz="1400" dirty="0" smtClean="0"/>
              <a:t> </a:t>
            </a:r>
          </a:p>
          <a:p>
            <a:pPr lvl="1"/>
            <a:r>
              <a:rPr lang="en-US" sz="1400" dirty="0" smtClean="0">
                <a:hlinkClick r:id="rId2"/>
              </a:rPr>
              <a:t>www.nationalobesityforum.org.uk</a:t>
            </a:r>
            <a:endParaRPr lang="en-US" sz="1400" dirty="0" smtClean="0"/>
          </a:p>
          <a:p>
            <a:pPr lvl="1"/>
            <a:r>
              <a:rPr lang="en-US" sz="1400" dirty="0" smtClean="0">
                <a:hlinkClick r:id="rId3"/>
              </a:rPr>
              <a:t>www.versusarthritis.org</a:t>
            </a:r>
            <a:endParaRPr lang="en-US" sz="1400" dirty="0" smtClean="0"/>
          </a:p>
          <a:p>
            <a:pPr lvl="1"/>
            <a:r>
              <a:rPr lang="en-US" sz="1400" dirty="0">
                <a:hlinkClick r:id="rId4"/>
              </a:rPr>
              <a:t>https://phcuk.org/sugar</a:t>
            </a:r>
            <a:r>
              <a:rPr lang="en-US" sz="1400" dirty="0" smtClean="0">
                <a:hlinkClick r:id="rId4"/>
              </a:rPr>
              <a:t>/</a:t>
            </a:r>
            <a:r>
              <a:rPr lang="en-US" sz="1400" dirty="0" smtClean="0"/>
              <a:t> - downloadable </a:t>
            </a:r>
            <a:r>
              <a:rPr lang="en-US" sz="1400" dirty="0" err="1" smtClean="0"/>
              <a:t>infographics</a:t>
            </a:r>
            <a:r>
              <a:rPr lang="en-US" sz="1400" dirty="0" smtClean="0"/>
              <a:t> re sugar</a:t>
            </a:r>
          </a:p>
          <a:p>
            <a:pPr lvl="1"/>
            <a:r>
              <a:rPr lang="en-US" sz="1400" dirty="0" err="1"/>
              <a:t>Dr</a:t>
            </a:r>
            <a:r>
              <a:rPr lang="en-US" sz="1400" dirty="0"/>
              <a:t> </a:t>
            </a:r>
            <a:r>
              <a:rPr lang="en-US" sz="1400" dirty="0" err="1"/>
              <a:t>Rangan</a:t>
            </a:r>
            <a:r>
              <a:rPr lang="en-US" sz="1400" dirty="0"/>
              <a:t> </a:t>
            </a:r>
            <a:r>
              <a:rPr lang="en-US" sz="1400" dirty="0" err="1"/>
              <a:t>Chatterjee</a:t>
            </a:r>
            <a:r>
              <a:rPr lang="en-US" sz="1400" dirty="0"/>
              <a:t> – The Four Pillar Plan</a:t>
            </a:r>
            <a:endParaRPr lang="en-GB" sz="1400" dirty="0"/>
          </a:p>
          <a:p>
            <a:pPr lvl="1"/>
            <a:r>
              <a:rPr lang="en-US" sz="1400" dirty="0" err="1"/>
              <a:t>Dr</a:t>
            </a:r>
            <a:r>
              <a:rPr lang="en-US" sz="1400" dirty="0"/>
              <a:t> </a:t>
            </a:r>
            <a:r>
              <a:rPr lang="en-US" sz="1400" dirty="0" err="1"/>
              <a:t>Aseem</a:t>
            </a:r>
            <a:r>
              <a:rPr lang="en-US" sz="1400" dirty="0"/>
              <a:t> </a:t>
            </a:r>
            <a:r>
              <a:rPr lang="en-US" sz="1400" dirty="0" err="1"/>
              <a:t>Malhotra</a:t>
            </a:r>
            <a:r>
              <a:rPr lang="en-US" sz="1400" dirty="0"/>
              <a:t> – The </a:t>
            </a:r>
            <a:r>
              <a:rPr lang="en-US" sz="1400" dirty="0" err="1"/>
              <a:t>Pioppi</a:t>
            </a:r>
            <a:r>
              <a:rPr lang="en-US" sz="1400" dirty="0"/>
              <a:t> Diet</a:t>
            </a:r>
            <a:endParaRPr lang="en-GB" sz="1400" dirty="0"/>
          </a:p>
          <a:p>
            <a:pPr lvl="1"/>
            <a:r>
              <a:rPr lang="en-US" sz="1400" dirty="0"/>
              <a:t>Zoe </a:t>
            </a:r>
            <a:r>
              <a:rPr lang="en-US" sz="1400" dirty="0" err="1"/>
              <a:t>Harcombe</a:t>
            </a:r>
            <a:r>
              <a:rPr lang="en-US" sz="1400" dirty="0"/>
              <a:t>  - The diet fix</a:t>
            </a:r>
            <a:endParaRPr lang="en-GB" sz="1400" dirty="0"/>
          </a:p>
          <a:p>
            <a:pPr lvl="1"/>
            <a:r>
              <a:rPr lang="en-GB" sz="1400" dirty="0" err="1" smtClean="0"/>
              <a:t>www.dietdoctor.com</a:t>
            </a:r>
            <a:r>
              <a:rPr lang="en-GB" sz="1400" dirty="0" smtClean="0"/>
              <a:t> </a:t>
            </a:r>
            <a:r>
              <a:rPr lang="en-GB" sz="1400" dirty="0"/>
              <a:t>is also good but also pro low-carb, plant-based health professionals is a good resource for vegans  </a:t>
            </a:r>
            <a:endParaRPr lang="en-GB" sz="1400" dirty="0" smtClean="0"/>
          </a:p>
          <a:p>
            <a:pPr lvl="1"/>
            <a:r>
              <a:rPr lang="en-US" sz="1400" dirty="0" smtClean="0"/>
              <a:t>‪</a:t>
            </a:r>
            <a:r>
              <a:rPr lang="en-US" sz="1400" dirty="0"/>
              <a:t>The Energy Plan: Eat Smart, Feel Strong, Perform at Your Peak - </a:t>
            </a:r>
            <a:r>
              <a:rPr lang="en-US" sz="1400" dirty="0">
                <a:hlinkClick r:id="rId5"/>
              </a:rPr>
              <a:t>James </a:t>
            </a:r>
            <a:r>
              <a:rPr lang="en-US" sz="1400" dirty="0" smtClean="0">
                <a:hlinkClick r:id="rId5"/>
              </a:rPr>
              <a:t>Collins</a:t>
            </a:r>
            <a:endParaRPr lang="en-GB" sz="1400" dirty="0"/>
          </a:p>
          <a:p>
            <a:pPr lvl="1"/>
            <a:endParaRPr lang="en-US" sz="1200" dirty="0"/>
          </a:p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223674"/>
            <a:ext cx="3886448" cy="5266449"/>
          </a:xfrm>
        </p:spPr>
        <p:txBody>
          <a:bodyPr>
            <a:normAutofit fontScale="70000" lnSpcReduction="20000"/>
          </a:bodyPr>
          <a:lstStyle/>
          <a:p>
            <a:r>
              <a:rPr lang="en-US" sz="2200" dirty="0" smtClean="0"/>
              <a:t>Physical activity resources</a:t>
            </a:r>
          </a:p>
          <a:p>
            <a:pPr lvl="1"/>
            <a:r>
              <a:rPr lang="en-US" sz="1900" dirty="0"/>
              <a:t>Guide for </a:t>
            </a:r>
            <a:r>
              <a:rPr lang="en-US" sz="1900" dirty="0" smtClean="0"/>
              <a:t>clinicians</a:t>
            </a:r>
          </a:p>
          <a:p>
            <a:pPr lvl="1"/>
            <a:r>
              <a:rPr lang="en-US" sz="1900" dirty="0" smtClean="0">
                <a:hlinkClick r:id="rId6"/>
              </a:rPr>
              <a:t>www.movingmedicine.ac.uk</a:t>
            </a:r>
          </a:p>
          <a:p>
            <a:pPr lvl="1"/>
            <a:r>
              <a:rPr lang="en-US" sz="1900" dirty="0" smtClean="0">
                <a:hlinkClick r:id="rId6"/>
              </a:rPr>
              <a:t>https</a:t>
            </a:r>
            <a:r>
              <a:rPr lang="en-US" sz="1900" dirty="0">
                <a:hlinkClick r:id="rId6"/>
              </a:rPr>
              <a:t>://gpcpd.walesdeanery.org/images/Motivate2Move/</a:t>
            </a:r>
            <a:r>
              <a:rPr lang="en-US" sz="1900" dirty="0" smtClean="0">
                <a:hlinkClick r:id="rId6"/>
              </a:rPr>
              <a:t>Busy_Doctors_brief_guide.pdf</a:t>
            </a:r>
            <a:endParaRPr lang="en-US" sz="1900" dirty="0" smtClean="0"/>
          </a:p>
          <a:p>
            <a:pPr lvl="1"/>
            <a:r>
              <a:rPr lang="en-US" sz="1900" dirty="0" smtClean="0"/>
              <a:t>Advice </a:t>
            </a:r>
            <a:r>
              <a:rPr lang="en-US" sz="1900" dirty="0"/>
              <a:t>for patients:</a:t>
            </a:r>
          </a:p>
          <a:p>
            <a:pPr lvl="1"/>
            <a:r>
              <a:rPr lang="en-US" sz="1900" dirty="0">
                <a:hlinkClick r:id="rId7"/>
              </a:rPr>
              <a:t>https://gpcpd.walesdeanery.org/images/Motivate2Move/The_one_page_version.pdf</a:t>
            </a: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 smtClean="0"/>
              <a:t>Videos</a:t>
            </a:r>
            <a:r>
              <a:rPr lang="en-US" sz="1900" dirty="0"/>
              <a:t>:</a:t>
            </a:r>
          </a:p>
          <a:p>
            <a:pPr lvl="1"/>
            <a:r>
              <a:rPr lang="en-US" sz="1900" dirty="0"/>
              <a:t>A short YouTube video to help get over some of the common excuses https://</a:t>
            </a:r>
            <a:r>
              <a:rPr lang="en-US" sz="1900" dirty="0" err="1"/>
              <a:t>www.youtube.com</a:t>
            </a:r>
            <a:r>
              <a:rPr lang="en-US" sz="1900" dirty="0"/>
              <a:t>/</a:t>
            </a:r>
            <a:r>
              <a:rPr lang="en-US" sz="1900" dirty="0" err="1"/>
              <a:t>watch?v</a:t>
            </a:r>
            <a:r>
              <a:rPr lang="en-US" sz="1900" dirty="0"/>
              <a:t>=obdd31Q9PqA</a:t>
            </a:r>
          </a:p>
          <a:p>
            <a:pPr lvl="1"/>
            <a:r>
              <a:rPr lang="en-US" sz="1900" dirty="0"/>
              <a:t>A superb cartoon video expressing the benefits of exercise. Millions of hits, worth watching and see why. 9 min long</a:t>
            </a:r>
            <a:br>
              <a:rPr lang="en-US" sz="1900" dirty="0"/>
            </a:br>
            <a:r>
              <a:rPr lang="en-US" sz="1900" dirty="0"/>
              <a:t>http://</a:t>
            </a:r>
            <a:r>
              <a:rPr lang="en-US" sz="1900" dirty="0" err="1"/>
              <a:t>uncrate.com</a:t>
            </a:r>
            <a:r>
              <a:rPr lang="en-US" sz="1900" dirty="0"/>
              <a:t>/video/23-and-a-half-hours/</a:t>
            </a:r>
          </a:p>
          <a:p>
            <a:pPr lvl="1"/>
            <a:r>
              <a:rPr lang="en-US" sz="1900" dirty="0"/>
              <a:t>Cartoon video about avoiding being so sedentary. https://</a:t>
            </a:r>
            <a:r>
              <a:rPr lang="en-US" sz="1900" dirty="0" err="1"/>
              <a:t>www.youtube.com</a:t>
            </a:r>
            <a:r>
              <a:rPr lang="en-US" sz="1900" dirty="0"/>
              <a:t>/</a:t>
            </a:r>
            <a:r>
              <a:rPr lang="en-US" sz="1900" dirty="0" err="1"/>
              <a:t>watch?v</a:t>
            </a:r>
            <a:r>
              <a:rPr lang="en-US" sz="1900" dirty="0"/>
              <a:t>=whPuRLil4c0</a:t>
            </a:r>
          </a:p>
          <a:p>
            <a:pPr lvl="1"/>
            <a:endParaRPr lang="en-US" dirty="0" smtClean="0"/>
          </a:p>
          <a:p>
            <a:pPr lvl="1"/>
            <a:endParaRPr lang="en-US" sz="16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4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18" y="170967"/>
            <a:ext cx="7556313" cy="1116106"/>
          </a:xfrm>
        </p:spPr>
        <p:txBody>
          <a:bodyPr/>
          <a:lstStyle/>
          <a:p>
            <a:r>
              <a:rPr lang="en-US" dirty="0" smtClean="0"/>
              <a:t>Tom Watson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7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8"/>
          </p:nvPr>
        </p:nvSpPr>
        <p:spPr>
          <a:xfrm>
            <a:off x="631918" y="4473378"/>
            <a:ext cx="3657413" cy="19659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Lost 44kg</a:t>
            </a:r>
          </a:p>
          <a:p>
            <a:r>
              <a:rPr lang="en-US" dirty="0"/>
              <a:t>Improved sleep, energy, concentration</a:t>
            </a:r>
          </a:p>
          <a:p>
            <a:r>
              <a:rPr lang="en-US" dirty="0"/>
              <a:t>Blood sugars </a:t>
            </a:r>
            <a:r>
              <a:rPr lang="en-US" dirty="0" err="1"/>
              <a:t>normalised</a:t>
            </a:r>
            <a:r>
              <a:rPr lang="en-US" dirty="0"/>
              <a:t> and off diabetic medication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0333" y="1002983"/>
            <a:ext cx="3657600" cy="1965960"/>
          </a:xfrm>
        </p:spPr>
        <p:txBody>
          <a:bodyPr/>
          <a:lstStyle/>
          <a:p>
            <a:r>
              <a:rPr lang="en-US" dirty="0" smtClean="0"/>
              <a:t>Cut out refined sugars</a:t>
            </a:r>
          </a:p>
          <a:p>
            <a:r>
              <a:rPr lang="en-US" dirty="0" smtClean="0"/>
              <a:t>Avoid starchy carbohydrates</a:t>
            </a:r>
          </a:p>
          <a:p>
            <a:r>
              <a:rPr lang="en-US" dirty="0" smtClean="0"/>
              <a:t>Started walking 10,000 steps then gradual increase exercise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6"/>
          </p:nvPr>
        </p:nvPicPr>
        <p:blipFill rotWithShape="1">
          <a:blip r:embed="rId2"/>
          <a:srcRect l="29314" r="6961"/>
          <a:stretch/>
        </p:blipFill>
        <p:spPr>
          <a:xfrm>
            <a:off x="5110130" y="3179765"/>
            <a:ext cx="3461931" cy="3259573"/>
          </a:xfrm>
        </p:spPr>
      </p:pic>
      <p:pic>
        <p:nvPicPr>
          <p:cNvPr id="7" name="Picture Placeholder 6"/>
          <p:cNvPicPr>
            <a:picLocks noChangeAspect="1"/>
          </p:cNvPicPr>
          <p:nvPr/>
        </p:nvPicPr>
        <p:blipFill rotWithShape="1">
          <a:blip r:embed="rId3"/>
          <a:srcRect l="33821" r="22955" b="14984"/>
          <a:stretch/>
        </p:blipFill>
        <p:spPr>
          <a:xfrm>
            <a:off x="848513" y="1002983"/>
            <a:ext cx="2498802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0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/>
          <p:nvPr/>
        </p:nvSpPr>
        <p:spPr>
          <a:xfrm>
            <a:off x="934906" y="1270163"/>
            <a:ext cx="7355772" cy="48336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effectLst/>
                <a:latin typeface="Calibri"/>
                <a:ea typeface="ＭＳ 明朝"/>
                <a:cs typeface="Times New Roman"/>
              </a:rPr>
              <a:t>Take home points:</a:t>
            </a:r>
            <a:endParaRPr lang="en-GB" sz="24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n-GB" sz="2400" dirty="0">
              <a:effectLst/>
              <a:ea typeface="ＭＳ 明朝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effectLst/>
                <a:latin typeface="Calibri"/>
                <a:ea typeface="ＭＳ 明朝"/>
                <a:cs typeface="Times New Roman"/>
              </a:rPr>
              <a:t>Chronic low-grade inflammation is implicated in a wide range of chronic diseases</a:t>
            </a:r>
            <a:endParaRPr lang="en-GB" sz="2400" dirty="0">
              <a:effectLst/>
              <a:ea typeface="ＭＳ 明朝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effectLst/>
                <a:latin typeface="Calibri"/>
                <a:ea typeface="ＭＳ 明朝"/>
                <a:cs typeface="Times New Roman"/>
              </a:rPr>
              <a:t>Diet and obesity are key drivers behind chronic inflammation</a:t>
            </a:r>
            <a:endParaRPr lang="en-GB" sz="2400" dirty="0">
              <a:effectLst/>
              <a:ea typeface="ＭＳ 明朝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effectLst/>
                <a:latin typeface="Calibri"/>
                <a:ea typeface="ＭＳ 明朝"/>
                <a:cs typeface="Times New Roman"/>
              </a:rPr>
              <a:t>Look for comorbid features such as diabetes and cardiovascular disease as a prompt to discuss lifestyle changes</a:t>
            </a:r>
            <a:endParaRPr lang="en-GB" sz="2400" dirty="0">
              <a:effectLst/>
              <a:ea typeface="ＭＳ 明朝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US" sz="2400" dirty="0">
                <a:effectLst/>
                <a:latin typeface="Calibri"/>
                <a:ea typeface="ＭＳ 明朝"/>
                <a:cs typeface="Times New Roman"/>
              </a:rPr>
              <a:t>Consider behavioral change techniques and motivational interviewing skills to help engage the patient.</a:t>
            </a:r>
            <a:endParaRPr lang="en-GB" sz="24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 </a:t>
            </a:r>
            <a:endParaRPr lang="en-GB" sz="12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478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 </a:t>
            </a:r>
            <a:endParaRPr lang="en-GB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>
          <a:xfrm>
            <a:off x="806656" y="5046250"/>
            <a:ext cx="7569157" cy="1965960"/>
          </a:xfrm>
        </p:spPr>
        <p:txBody>
          <a:bodyPr/>
          <a:lstStyle/>
          <a:p>
            <a:r>
              <a:rPr lang="en-US" dirty="0" smtClean="0"/>
              <a:t>Multi-morbidity: person living with two or more long term conditions</a:t>
            </a:r>
          </a:p>
          <a:p>
            <a:r>
              <a:rPr lang="en-US" dirty="0" smtClean="0"/>
              <a:t>Comorbidity: more than one issue where one condition increases the likelihood of another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201621" y="284610"/>
            <a:ext cx="6286551" cy="4723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1621" y="5617308"/>
            <a:ext cx="2960077" cy="373659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Arthritis UK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5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833" y="1209494"/>
            <a:ext cx="4022150" cy="5362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2110" y="264617"/>
            <a:ext cx="202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US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study in primary care - ‘Tom’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early 50’</a:t>
            </a:r>
            <a:r>
              <a:rPr lang="en-US" dirty="0" smtClean="0"/>
              <a:t>s, very busy career</a:t>
            </a:r>
            <a:endParaRPr lang="en-US" dirty="0"/>
          </a:p>
          <a:p>
            <a:r>
              <a:rPr lang="en-US" dirty="0"/>
              <a:t>n</a:t>
            </a:r>
            <a:r>
              <a:rPr lang="en-US" dirty="0" smtClean="0"/>
              <a:t>ew onset medial </a:t>
            </a:r>
            <a:r>
              <a:rPr lang="en-US" dirty="0"/>
              <a:t>k</a:t>
            </a:r>
            <a:r>
              <a:rPr lang="en-US" dirty="0" smtClean="0"/>
              <a:t>nee pain</a:t>
            </a:r>
          </a:p>
          <a:p>
            <a:r>
              <a:rPr lang="en-US" dirty="0"/>
              <a:t>w</a:t>
            </a:r>
            <a:r>
              <a:rPr lang="en-US" dirty="0" smtClean="0"/>
              <a:t>orse after recently played squash – no mechanical symptoms</a:t>
            </a:r>
          </a:p>
          <a:p>
            <a:r>
              <a:rPr lang="en-US" dirty="0" smtClean="0"/>
              <a:t>Medial joint line tenderness</a:t>
            </a:r>
          </a:p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sz="half" idx="15"/>
          </p:nvPr>
        </p:nvPicPr>
        <p:blipFill>
          <a:blip r:embed="rId2"/>
          <a:srcRect l="23497" r="23497"/>
          <a:stretch>
            <a:fillRect/>
          </a:stretch>
        </p:blipFill>
        <p:spPr/>
      </p:pic>
      <p:sp>
        <p:nvSpPr>
          <p:cNvPr id="10" name="Content Placeholder 9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BP: 143/92</a:t>
            </a:r>
          </a:p>
          <a:p>
            <a:pPr lvl="1"/>
            <a:r>
              <a:rPr lang="en-US" dirty="0" smtClean="0"/>
              <a:t>Lipids – triglycerides 2.1</a:t>
            </a:r>
          </a:p>
          <a:p>
            <a:pPr lvl="1"/>
            <a:r>
              <a:rPr lang="en-US" dirty="0" smtClean="0"/>
              <a:t>Type II Diabetes </a:t>
            </a:r>
          </a:p>
          <a:p>
            <a:pPr lvl="1"/>
            <a:r>
              <a:rPr lang="en-US" dirty="0" smtClean="0"/>
              <a:t>Obese 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6841" y="3361601"/>
            <a:ext cx="1699131" cy="590322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Diagnosis?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What’s your management plan?</a:t>
            </a:r>
          </a:p>
          <a:p>
            <a:endParaRPr lang="en-US" sz="2800" dirty="0"/>
          </a:p>
          <a:p>
            <a:r>
              <a:rPr lang="en-US" sz="2800" dirty="0"/>
              <a:t>Contributory factors?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654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Osteoarthritis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98517" y="1186910"/>
            <a:ext cx="7569157" cy="19659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Estimated 8.75 million people &gt;45 years old in the UK have sought treatment for OA </a:t>
            </a:r>
          </a:p>
          <a:p>
            <a:r>
              <a:rPr lang="en-US" dirty="0" smtClean="0"/>
              <a:t>60% Female 40% Male, Increased risk with age</a:t>
            </a:r>
          </a:p>
          <a:p>
            <a:r>
              <a:rPr lang="en-US" dirty="0" smtClean="0"/>
              <a:t>Risk increases with BMI – </a:t>
            </a:r>
            <a:r>
              <a:rPr lang="en-US" b="1" dirty="0" smtClean="0"/>
              <a:t>overweight</a:t>
            </a:r>
            <a:r>
              <a:rPr lang="en-US" dirty="0" smtClean="0"/>
              <a:t> and </a:t>
            </a:r>
            <a:r>
              <a:rPr lang="en-US" b="1" dirty="0" smtClean="0"/>
              <a:t>obese</a:t>
            </a:r>
            <a:r>
              <a:rPr lang="en-US" dirty="0" smtClean="0"/>
              <a:t> people are 2.5 and 4.6 times </a:t>
            </a:r>
            <a:r>
              <a:rPr lang="en-US" b="1" dirty="0" smtClean="0"/>
              <a:t>more likely to develop knee arthritis </a:t>
            </a:r>
            <a:r>
              <a:rPr lang="en-US" dirty="0" smtClean="0"/>
              <a:t>compared to normal weight.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4"/>
          </p:nvPr>
        </p:nvPicPr>
        <p:blipFill rotWithShape="1">
          <a:blip r:embed="rId3"/>
          <a:srcRect l="-3455" r="-5059"/>
          <a:stretch/>
        </p:blipFill>
        <p:spPr>
          <a:xfrm>
            <a:off x="971621" y="3380647"/>
            <a:ext cx="7083165" cy="3010053"/>
          </a:xfrm>
        </p:spPr>
      </p:pic>
      <p:sp>
        <p:nvSpPr>
          <p:cNvPr id="3" name="TextBox 2"/>
          <p:cNvSpPr txBox="1"/>
          <p:nvPr/>
        </p:nvSpPr>
        <p:spPr>
          <a:xfrm>
            <a:off x="358190" y="6390700"/>
            <a:ext cx="6984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000" dirty="0" smtClean="0"/>
              <a:t>State of musculoskeletal Health 2017 – Arthritis UK</a:t>
            </a:r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Pathogenesis of OA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FC5F15-17D2-49CB-B092-130967643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88"/>
          <a:stretch/>
        </p:blipFill>
        <p:spPr>
          <a:xfrm>
            <a:off x="498474" y="2996233"/>
            <a:ext cx="7690104" cy="29367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8E34632-60E3-45EB-916E-7903D421404C}"/>
              </a:ext>
            </a:extLst>
          </p:cNvPr>
          <p:cNvSpPr/>
          <p:nvPr/>
        </p:nvSpPr>
        <p:spPr>
          <a:xfrm>
            <a:off x="498474" y="2248050"/>
            <a:ext cx="4713218" cy="6142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Local joint factors (modifiable)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4E2705-0886-42ED-A4D6-7F92266737C1}"/>
              </a:ext>
            </a:extLst>
          </p:cNvPr>
          <p:cNvSpPr/>
          <p:nvPr/>
        </p:nvSpPr>
        <p:spPr>
          <a:xfrm>
            <a:off x="5388922" y="2248050"/>
            <a:ext cx="2799656" cy="6142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Generalised factors (nonmodifiable)</a:t>
            </a:r>
          </a:p>
        </p:txBody>
      </p:sp>
      <p:pic>
        <p:nvPicPr>
          <p:cNvPr id="6" name="Picture 5" descr="Screen Shot 2019-03-17 at 09.44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99" y="645809"/>
            <a:ext cx="22733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14223</TotalTime>
  <Words>2394</Words>
  <Application>Microsoft Macintosh PowerPoint</Application>
  <PresentationFormat>On-screen Show (4:3)</PresentationFormat>
  <Paragraphs>335</Paragraphs>
  <Slides>50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Advantage</vt:lpstr>
      <vt:lpstr>Comorbidities in MSK Health</vt:lpstr>
      <vt:lpstr>PowerPoint Presentation</vt:lpstr>
      <vt:lpstr>Aims</vt:lpstr>
      <vt:lpstr>PowerPoint Presentation</vt:lpstr>
      <vt:lpstr>PowerPoint Presentation</vt:lpstr>
      <vt:lpstr>Case study in primary care - ‘Tom’</vt:lpstr>
      <vt:lpstr>Thoughts?</vt:lpstr>
      <vt:lpstr>Osteoarthritis</vt:lpstr>
      <vt:lpstr>Pathogenesis of OA</vt:lpstr>
      <vt:lpstr>PowerPoint Presentation</vt:lpstr>
      <vt:lpstr>The UK - Inactivity Champions of the world</vt:lpstr>
      <vt:lpstr>PowerPoint Presentation</vt:lpstr>
      <vt:lpstr> Obesity &amp; Metabolic Syndrome </vt:lpstr>
      <vt:lpstr>Diet</vt:lpstr>
      <vt:lpstr>Obesity and OA - Knee</vt:lpstr>
      <vt:lpstr>But……..</vt:lpstr>
      <vt:lpstr>Obesity and OA - Hand</vt:lpstr>
      <vt:lpstr>Diabetes and Tendinopathy</vt:lpstr>
      <vt:lpstr>PowerPoint Presentation</vt:lpstr>
      <vt:lpstr>Obesity &amp; OA – a missing link?</vt:lpstr>
      <vt:lpstr>Mechanisms</vt:lpstr>
      <vt:lpstr>Molecular mechanisms</vt:lpstr>
      <vt:lpstr>Role of the fat pad</vt:lpstr>
      <vt:lpstr>Circadian rhythms</vt:lpstr>
      <vt:lpstr>The role of Microbiota</vt:lpstr>
      <vt:lpstr>Cardiovascular disease and Chronic Inflammation</vt:lpstr>
      <vt:lpstr>PowerPoint Presentation</vt:lpstr>
      <vt:lpstr>Stress – HPA Axis</vt:lpstr>
      <vt:lpstr>Therapeutic approaches </vt:lpstr>
      <vt:lpstr>Tom – What’s our plan?</vt:lpstr>
      <vt:lpstr>A strategic approach to management</vt:lpstr>
      <vt:lpstr>Do you actually do this?</vt:lpstr>
      <vt:lpstr>Lifestyle advice </vt:lpstr>
      <vt:lpstr>PowerPoint Presentation</vt:lpstr>
      <vt:lpstr>Dietary advice</vt:lpstr>
      <vt:lpstr>Evidence base?</vt:lpstr>
      <vt:lpstr>Value – lifestyle interventions</vt:lpstr>
      <vt:lpstr>The 6 stages of behaviour change</vt:lpstr>
      <vt:lpstr>Strategy for raising the issue</vt:lpstr>
      <vt:lpstr>Ask</vt:lpstr>
      <vt:lpstr>Advise</vt:lpstr>
      <vt:lpstr>Assess</vt:lpstr>
      <vt:lpstr>Assist</vt:lpstr>
      <vt:lpstr>PowerPoint Presentation</vt:lpstr>
      <vt:lpstr>Multidisciplinary team management</vt:lpstr>
      <vt:lpstr>Local Resources</vt:lpstr>
      <vt:lpstr>National Resources </vt:lpstr>
      <vt:lpstr>Tom Watson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Giles Hazan</dc:creator>
  <cp:lastModifiedBy>Giles Hazan</cp:lastModifiedBy>
  <cp:revision>187</cp:revision>
  <dcterms:created xsi:type="dcterms:W3CDTF">2018-09-07T10:37:23Z</dcterms:created>
  <dcterms:modified xsi:type="dcterms:W3CDTF">2019-03-18T12:11:12Z</dcterms:modified>
</cp:coreProperties>
</file>