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7" r:id="rId2"/>
    <p:sldId id="278" r:id="rId3"/>
    <p:sldId id="301" r:id="rId4"/>
    <p:sldId id="293" r:id="rId5"/>
    <p:sldId id="297" r:id="rId6"/>
    <p:sldId id="298" r:id="rId7"/>
    <p:sldId id="294" r:id="rId8"/>
    <p:sldId id="300" r:id="rId9"/>
    <p:sldId id="302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54C3"/>
    <a:srgbClr val="6F64C3"/>
    <a:srgbClr val="FFAF00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/>
    <p:restoredTop sz="79892" autoAdjust="0"/>
  </p:normalViewPr>
  <p:slideViewPr>
    <p:cSldViewPr snapToGrid="0" snapToObjects="1">
      <p:cViewPr varScale="1">
        <p:scale>
          <a:sx n="59" d="100"/>
          <a:sy n="59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751B1-416B-4D5D-9107-E38AD10B6118}" type="doc">
      <dgm:prSet loTypeId="urn:microsoft.com/office/officeart/2005/8/layout/defaul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BE74B58-3E6F-4436-AEE1-EF1FDCE8BC5E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 smtClean="0">
              <a:latin typeface="Arial" panose="020B0604020202020204" pitchFamily="34" charset="0"/>
              <a:cs typeface="Arial" panose="020B0604020202020204" pitchFamily="34" charset="0"/>
            </a:rPr>
            <a:t>Professional practice issues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AC1E1988-FBF9-4C61-9287-3A1B04621568}" type="parTrans" cxnId="{07260C15-C511-40BB-AEEC-65A3B4F20D2C}">
      <dgm:prSet/>
      <dgm:spPr/>
      <dgm:t>
        <a:bodyPr/>
        <a:lstStyle/>
        <a:p>
          <a:endParaRPr lang="en-GB"/>
        </a:p>
      </dgm:t>
    </dgm:pt>
    <dgm:pt modelId="{4B862D82-5A58-476D-A703-E133876D16F6}" type="sibTrans" cxnId="{07260C15-C511-40BB-AEEC-65A3B4F20D2C}">
      <dgm:prSet/>
      <dgm:spPr/>
      <dgm:t>
        <a:bodyPr/>
        <a:lstStyle/>
        <a:p>
          <a:endParaRPr lang="en-GB"/>
        </a:p>
      </dgm:t>
    </dgm:pt>
    <dgm:pt modelId="{0977DABD-6378-4A29-8973-99B5A8E30702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smtClean="0">
              <a:latin typeface="Arial" panose="020B0604020202020204" pitchFamily="34" charset="0"/>
              <a:cs typeface="Arial" panose="020B0604020202020204" pitchFamily="34" charset="0"/>
            </a:rPr>
            <a:t>Service design and commissioning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4F5E3ED2-B611-4464-AA2F-12BDE97B6AA8}" type="parTrans" cxnId="{8E8DFA36-1618-406A-882B-3ECE151B25DA}">
      <dgm:prSet/>
      <dgm:spPr/>
      <dgm:t>
        <a:bodyPr/>
        <a:lstStyle/>
        <a:p>
          <a:endParaRPr lang="en-GB"/>
        </a:p>
      </dgm:t>
    </dgm:pt>
    <dgm:pt modelId="{31B29974-B2FC-4708-9CDF-1A00D15D2624}" type="sibTrans" cxnId="{8E8DFA36-1618-406A-882B-3ECE151B25DA}">
      <dgm:prSet/>
      <dgm:spPr/>
      <dgm:t>
        <a:bodyPr/>
        <a:lstStyle/>
        <a:p>
          <a:endParaRPr lang="en-GB"/>
        </a:p>
      </dgm:t>
    </dgm:pt>
    <dgm:pt modelId="{A90FE1A2-4E4F-4EE3-BF3E-F9F32C10B03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smtClean="0">
              <a:latin typeface="Arial" panose="020B0604020202020204" pitchFamily="34" charset="0"/>
              <a:cs typeface="Arial" panose="020B0604020202020204" pitchFamily="34" charset="0"/>
            </a:rPr>
            <a:t>International working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dirty="0"/>
        </a:p>
      </dgm:t>
    </dgm:pt>
    <dgm:pt modelId="{BF9A5FBC-403A-49D4-80BE-0BAD57D4D728}" type="parTrans" cxnId="{5FC4EA3E-A42D-4E74-A5FF-844C71F35FF8}">
      <dgm:prSet/>
      <dgm:spPr/>
      <dgm:t>
        <a:bodyPr/>
        <a:lstStyle/>
        <a:p>
          <a:endParaRPr lang="en-GB"/>
        </a:p>
      </dgm:t>
    </dgm:pt>
    <dgm:pt modelId="{5D2D2364-2A60-4AD5-A1BE-3F6B71BEA822}" type="sibTrans" cxnId="{5FC4EA3E-A42D-4E74-A5FF-844C71F35FF8}">
      <dgm:prSet/>
      <dgm:spPr/>
      <dgm:t>
        <a:bodyPr/>
        <a:lstStyle/>
        <a:p>
          <a:endParaRPr lang="en-GB"/>
        </a:p>
      </dgm:t>
    </dgm:pt>
    <dgm:pt modelId="{9C61F490-9C1D-475D-B24B-F186D8F773AC}">
      <dgm:prSet phldrT="[Text]" custT="1"/>
      <dgm:spPr/>
      <dgm:t>
        <a:bodyPr/>
        <a:lstStyle/>
        <a:p>
          <a:r>
            <a:rPr lang="en-GB" sz="2800" smtClean="0">
              <a:latin typeface="Arial" panose="020B0604020202020204" pitchFamily="34" charset="0"/>
              <a:cs typeface="Arial" panose="020B0604020202020204" pitchFamily="34" charset="0"/>
            </a:rPr>
            <a:t>Practice standards, values and behaviours</a:t>
          </a:r>
          <a:endParaRPr lang="en-GB" sz="2800" dirty="0"/>
        </a:p>
      </dgm:t>
    </dgm:pt>
    <dgm:pt modelId="{E7A848BE-C8C4-42A7-A812-02F286C3E180}" type="parTrans" cxnId="{7BBBF330-AB45-4DE7-B9CD-1D2E769C5148}">
      <dgm:prSet/>
      <dgm:spPr/>
      <dgm:t>
        <a:bodyPr/>
        <a:lstStyle/>
        <a:p>
          <a:endParaRPr lang="en-GB"/>
        </a:p>
      </dgm:t>
    </dgm:pt>
    <dgm:pt modelId="{10A22DD9-ED42-4B8E-A2E7-5766C43EC2CD}" type="sibTrans" cxnId="{7BBBF330-AB45-4DE7-B9CD-1D2E769C5148}">
      <dgm:prSet/>
      <dgm:spPr/>
      <dgm:t>
        <a:bodyPr/>
        <a:lstStyle/>
        <a:p>
          <a:endParaRPr lang="en-GB"/>
        </a:p>
      </dgm:t>
    </dgm:pt>
    <dgm:pt modelId="{1B4DFCC9-6E7A-4BE7-ACB9-3C0A0FA2B054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smtClean="0">
              <a:latin typeface="Arial" panose="020B0604020202020204" pitchFamily="34" charset="0"/>
              <a:cs typeface="Arial" panose="020B0604020202020204" pitchFamily="34" charset="0"/>
            </a:rPr>
            <a:t>Policy in practice</a:t>
          </a:r>
          <a:endParaRPr lang="en-GB" sz="2800" b="0" i="0" smtClean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dirty="0"/>
        </a:p>
      </dgm:t>
    </dgm:pt>
    <dgm:pt modelId="{13B8EC05-BD6C-4CA3-8171-9715EF11CF60}" type="parTrans" cxnId="{8D3D8973-4B5D-4987-9A73-F184376CC0A9}">
      <dgm:prSet/>
      <dgm:spPr/>
      <dgm:t>
        <a:bodyPr/>
        <a:lstStyle/>
        <a:p>
          <a:endParaRPr lang="en-GB"/>
        </a:p>
      </dgm:t>
    </dgm:pt>
    <dgm:pt modelId="{CB1345B6-391A-4B3F-B467-6C904E5DB3B4}" type="sibTrans" cxnId="{8D3D8973-4B5D-4987-9A73-F184376CC0A9}">
      <dgm:prSet/>
      <dgm:spPr/>
      <dgm:t>
        <a:bodyPr/>
        <a:lstStyle/>
        <a:p>
          <a:endParaRPr lang="en-GB"/>
        </a:p>
      </dgm:t>
    </dgm:pt>
    <dgm:pt modelId="{AF4DB89E-D09A-4B75-BF61-6C3EC41115AD}" type="pres">
      <dgm:prSet presAssocID="{C8F751B1-416B-4D5D-9107-E38AD10B61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E80B954-8E09-4EA5-93A6-8FC4F6E459BE}" type="pres">
      <dgm:prSet presAssocID="{4BE74B58-3E6F-4436-AEE1-EF1FDCE8BC5E}" presName="node" presStyleLbl="node1" presStyleIdx="0" presStyleCnt="5" custLinFactNeighborX="3003" custLinFactNeighborY="-1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C1BDD2-7CCC-4818-86EF-2DCFDE415118}" type="pres">
      <dgm:prSet presAssocID="{4B862D82-5A58-476D-A703-E133876D16F6}" presName="sibTrans" presStyleCnt="0"/>
      <dgm:spPr/>
    </dgm:pt>
    <dgm:pt modelId="{56CC5FA8-556B-4DF2-94CC-9CF91B7640D3}" type="pres">
      <dgm:prSet presAssocID="{0977DABD-6378-4A29-8973-99B5A8E3070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E2AA89-4E8A-4041-98F6-7CDC5B54E55B}" type="pres">
      <dgm:prSet presAssocID="{31B29974-B2FC-4708-9CDF-1A00D15D2624}" presName="sibTrans" presStyleCnt="0"/>
      <dgm:spPr/>
    </dgm:pt>
    <dgm:pt modelId="{47452248-1257-4593-AB65-636374D79D9D}" type="pres">
      <dgm:prSet presAssocID="{A90FE1A2-4E4F-4EE3-BF3E-F9F32C10B0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5D8B34-5E0C-4D40-BF87-ED0B336618ED}" type="pres">
      <dgm:prSet presAssocID="{5D2D2364-2A60-4AD5-A1BE-3F6B71BEA822}" presName="sibTrans" presStyleCnt="0"/>
      <dgm:spPr/>
    </dgm:pt>
    <dgm:pt modelId="{4A4B790B-45A7-4449-B5B1-F1A6067F05F7}" type="pres">
      <dgm:prSet presAssocID="{9C61F490-9C1D-475D-B24B-F186D8F773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32DDF3-8BD3-464D-9A7C-0CAF3DC39F38}" type="pres">
      <dgm:prSet presAssocID="{10A22DD9-ED42-4B8E-A2E7-5766C43EC2CD}" presName="sibTrans" presStyleCnt="0"/>
      <dgm:spPr/>
    </dgm:pt>
    <dgm:pt modelId="{ADD2ADA4-3C6A-4B7D-A722-D4250A5D4A85}" type="pres">
      <dgm:prSet presAssocID="{1B4DFCC9-6E7A-4BE7-ACB9-3C0A0FA2B054}" presName="node" presStyleLbl="node1" presStyleIdx="4" presStyleCnt="5" custLinFactNeighborX="9444" custLinFactNeighborY="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00DA3D-94AB-4C51-BA19-D888981E0DB6}" type="presOf" srcId="{4BE74B58-3E6F-4436-AEE1-EF1FDCE8BC5E}" destId="{BE80B954-8E09-4EA5-93A6-8FC4F6E459BE}" srcOrd="0" destOrd="0" presId="urn:microsoft.com/office/officeart/2005/8/layout/default"/>
    <dgm:cxn modelId="{5FC4EA3E-A42D-4E74-A5FF-844C71F35FF8}" srcId="{C8F751B1-416B-4D5D-9107-E38AD10B6118}" destId="{A90FE1A2-4E4F-4EE3-BF3E-F9F32C10B03F}" srcOrd="2" destOrd="0" parTransId="{BF9A5FBC-403A-49D4-80BE-0BAD57D4D728}" sibTransId="{5D2D2364-2A60-4AD5-A1BE-3F6B71BEA822}"/>
    <dgm:cxn modelId="{CAF0B248-D093-4B3B-8BF8-B8E8BC85B736}" type="presOf" srcId="{A90FE1A2-4E4F-4EE3-BF3E-F9F32C10B03F}" destId="{47452248-1257-4593-AB65-636374D79D9D}" srcOrd="0" destOrd="0" presId="urn:microsoft.com/office/officeart/2005/8/layout/default"/>
    <dgm:cxn modelId="{07260C15-C511-40BB-AEEC-65A3B4F20D2C}" srcId="{C8F751B1-416B-4D5D-9107-E38AD10B6118}" destId="{4BE74B58-3E6F-4436-AEE1-EF1FDCE8BC5E}" srcOrd="0" destOrd="0" parTransId="{AC1E1988-FBF9-4C61-9287-3A1B04621568}" sibTransId="{4B862D82-5A58-476D-A703-E133876D16F6}"/>
    <dgm:cxn modelId="{860EAC51-4FED-4E74-B230-6870874E7EB2}" type="presOf" srcId="{1B4DFCC9-6E7A-4BE7-ACB9-3C0A0FA2B054}" destId="{ADD2ADA4-3C6A-4B7D-A722-D4250A5D4A85}" srcOrd="0" destOrd="0" presId="urn:microsoft.com/office/officeart/2005/8/layout/default"/>
    <dgm:cxn modelId="{729C93FA-E828-4AB1-B2B3-6665C68999EE}" type="presOf" srcId="{9C61F490-9C1D-475D-B24B-F186D8F773AC}" destId="{4A4B790B-45A7-4449-B5B1-F1A6067F05F7}" srcOrd="0" destOrd="0" presId="urn:microsoft.com/office/officeart/2005/8/layout/default"/>
    <dgm:cxn modelId="{EE284DE9-F0E1-4D64-A8E2-CFFA888D571A}" type="presOf" srcId="{0977DABD-6378-4A29-8973-99B5A8E30702}" destId="{56CC5FA8-556B-4DF2-94CC-9CF91B7640D3}" srcOrd="0" destOrd="0" presId="urn:microsoft.com/office/officeart/2005/8/layout/default"/>
    <dgm:cxn modelId="{8E8DFA36-1618-406A-882B-3ECE151B25DA}" srcId="{C8F751B1-416B-4D5D-9107-E38AD10B6118}" destId="{0977DABD-6378-4A29-8973-99B5A8E30702}" srcOrd="1" destOrd="0" parTransId="{4F5E3ED2-B611-4464-AA2F-12BDE97B6AA8}" sibTransId="{31B29974-B2FC-4708-9CDF-1A00D15D2624}"/>
    <dgm:cxn modelId="{7BBBF330-AB45-4DE7-B9CD-1D2E769C5148}" srcId="{C8F751B1-416B-4D5D-9107-E38AD10B6118}" destId="{9C61F490-9C1D-475D-B24B-F186D8F773AC}" srcOrd="3" destOrd="0" parTransId="{E7A848BE-C8C4-42A7-A812-02F286C3E180}" sibTransId="{10A22DD9-ED42-4B8E-A2E7-5766C43EC2CD}"/>
    <dgm:cxn modelId="{A23108C6-A294-4218-9182-B203A04EA287}" type="presOf" srcId="{C8F751B1-416B-4D5D-9107-E38AD10B6118}" destId="{AF4DB89E-D09A-4B75-BF61-6C3EC41115AD}" srcOrd="0" destOrd="0" presId="urn:microsoft.com/office/officeart/2005/8/layout/default"/>
    <dgm:cxn modelId="{8D3D8973-4B5D-4987-9A73-F184376CC0A9}" srcId="{C8F751B1-416B-4D5D-9107-E38AD10B6118}" destId="{1B4DFCC9-6E7A-4BE7-ACB9-3C0A0FA2B054}" srcOrd="4" destOrd="0" parTransId="{13B8EC05-BD6C-4CA3-8171-9715EF11CF60}" sibTransId="{CB1345B6-391A-4B3F-B467-6C904E5DB3B4}"/>
    <dgm:cxn modelId="{96D83960-5287-4B49-989B-8FB4228EE62F}" type="presParOf" srcId="{AF4DB89E-D09A-4B75-BF61-6C3EC41115AD}" destId="{BE80B954-8E09-4EA5-93A6-8FC4F6E459BE}" srcOrd="0" destOrd="0" presId="urn:microsoft.com/office/officeart/2005/8/layout/default"/>
    <dgm:cxn modelId="{CF257D2D-5269-4D18-A1AC-C7F372E78C88}" type="presParOf" srcId="{AF4DB89E-D09A-4B75-BF61-6C3EC41115AD}" destId="{BBC1BDD2-7CCC-4818-86EF-2DCFDE415118}" srcOrd="1" destOrd="0" presId="urn:microsoft.com/office/officeart/2005/8/layout/default"/>
    <dgm:cxn modelId="{95D3F519-AB69-4FCD-B04F-707E5F88FE4A}" type="presParOf" srcId="{AF4DB89E-D09A-4B75-BF61-6C3EC41115AD}" destId="{56CC5FA8-556B-4DF2-94CC-9CF91B7640D3}" srcOrd="2" destOrd="0" presId="urn:microsoft.com/office/officeart/2005/8/layout/default"/>
    <dgm:cxn modelId="{5B53AA72-F5FF-48F2-8A6A-AE062A790F27}" type="presParOf" srcId="{AF4DB89E-D09A-4B75-BF61-6C3EC41115AD}" destId="{03E2AA89-4E8A-4041-98F6-7CDC5B54E55B}" srcOrd="3" destOrd="0" presId="urn:microsoft.com/office/officeart/2005/8/layout/default"/>
    <dgm:cxn modelId="{C95E69BD-E20B-4532-B7EF-7193F38CA0B7}" type="presParOf" srcId="{AF4DB89E-D09A-4B75-BF61-6C3EC41115AD}" destId="{47452248-1257-4593-AB65-636374D79D9D}" srcOrd="4" destOrd="0" presId="urn:microsoft.com/office/officeart/2005/8/layout/default"/>
    <dgm:cxn modelId="{84928105-E899-47B2-AAFE-69D69D14D99E}" type="presParOf" srcId="{AF4DB89E-D09A-4B75-BF61-6C3EC41115AD}" destId="{145D8B34-5E0C-4D40-BF87-ED0B336618ED}" srcOrd="5" destOrd="0" presId="urn:microsoft.com/office/officeart/2005/8/layout/default"/>
    <dgm:cxn modelId="{2D020CE0-7747-4FC1-9D6F-0FF0FF4F819D}" type="presParOf" srcId="{AF4DB89E-D09A-4B75-BF61-6C3EC41115AD}" destId="{4A4B790B-45A7-4449-B5B1-F1A6067F05F7}" srcOrd="6" destOrd="0" presId="urn:microsoft.com/office/officeart/2005/8/layout/default"/>
    <dgm:cxn modelId="{08393D19-F01A-4C12-8A72-A97B2EF4534C}" type="presParOf" srcId="{AF4DB89E-D09A-4B75-BF61-6C3EC41115AD}" destId="{EC32DDF3-8BD3-464D-9A7C-0CAF3DC39F38}" srcOrd="7" destOrd="0" presId="urn:microsoft.com/office/officeart/2005/8/layout/default"/>
    <dgm:cxn modelId="{D84E640C-4A1B-4046-8086-A2EDEA22C160}" type="presParOf" srcId="{AF4DB89E-D09A-4B75-BF61-6C3EC41115AD}" destId="{ADD2ADA4-3C6A-4B7D-A722-D4250A5D4A8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E210D-7FF2-A742-B32B-47074288530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5D68C-EE3A-3248-AF17-0A843066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Professional Advice Team aim to provide a service that provides a valuable benefit of your CSP membership. We provide professional advice and resources to support our members in their work and help us deliver the CSP mission.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7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Professional Advice Team aim to provide a service that provides a valuable benefit of your CSP membership. We provide professional advice and resources to support our members in their work and help us deliver the CSP mission.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5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CSP Library and Information Services (LIS)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CSP members have access to our collection and service - wherever you are, whatever work and/or study you do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collection - (probably) the UK’s largest specialist collection of physiotherapy-related published information – print, digital, text, images, sound, archive – all for you!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Staffed by experienced, knowledgeable professional Librarians and a new Library Assistant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Discovery - Evidence and Knowledge Search Tool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24/7 free access anywhere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Brings together all our Library resources in one place online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CSP Library Online Catalogue – login via CSP website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Electronic and print collection: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E-books and books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E-journals and journals (Physiotherapy; Clinical Biomechanics; and 3 others);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E-theses and theses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E-documents (grey literature produced by non-commercial bodies)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CSP publications (current and archived) e.g. clinical briefings, guidance, etc.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Purchase suggestions – propose new print and digital items for the collection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Details are on the CSP website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Archive – images, sound, CSP publications, minutes, etc. – stored mostly at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Wellcome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Trust Library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Services for You: Loans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Any member can borrow any print item in the collection for free! – books, theses, etc.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Reserve, loan (28 days), renewal (x2), return (prepaid return Freepost label).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Automatic email or text reminders to return item on time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Photocopying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most articles where Full Text isn’t available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may be a small charge for some articles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Library space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 PCs, printer, copier, quiet space – based in London (Lower Ground floor)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Software and hardware for visually-impaired members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On-hand support available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Free tea and coffee!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help and tutorials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Tips and help-sheets to enable and empower you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Ways to access, browse, search, request items and keep updated simply and quickly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Literature searching: please note we no longer provide a literature search service.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 enquiry service * E: library@csp.org.uk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T: 020 7301 6666 and ask for your CSP Library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follow us: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CbanksTlc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@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LibnLindag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CSP Library and Information Services (LIS)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CSP members have access to our collection and service - wherever you are, whatever work and/or study you do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collection - (probably) the UK’s largest specialist collection of physiotherapy-related published information – print, digital, text, images, sound, archive – all for you!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Staffed by experienced, knowledgeable professional Librarians and a new Library Assistant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Discovery - Evidence and Knowledge Search Tool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24/7 free access anywhere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Brings together all our Library resources in one place online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Purchase suggestions – propose new print and digital items for the collection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Details are on the CSP website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Archive – images, sound, CSP publications, minutes, etc. – stored mostly at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Wellcome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Trust Library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Services for You: Loans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Any member can borrow any print item in the collection for free! – books, theses, etc.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Reserve, loan (28 days), renewal (x2), return (prepaid return Freepost label).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Automatic email or text reminders to return item on time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Photocopying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most articles where Full Text isn’t available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may be a small charge for some articles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Library space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 PCs, printer, copier, quiet space – based in London (Lower Ground floor)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Software and hardware for visually-impaired members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On-hand support available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Free tea and coffee!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help and tutorials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Tips and help-sheets to enable and empower you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Ways to access, browse, search, request items and keep updated simply and quickly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Literature searching: please note we no longer provide a literature search service.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 enquiry service * E: library@csp.org.uk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T: 020 7301 6666 and ask for your CSP Library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follow us: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CbanksTlc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@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LibnLindag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CSP Library and Information Services (LIS)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CSP members have access to our collection and service - wherever you are, whatever work and/or study you do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collection - (probably) the UK’s largest specialist collection of physiotherapy-related published information – print, digital, text, images, sound, archive – all for you!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Staffed by experienced, knowledgeable professional Librarians and a new Library Assistant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Discovery - Evidence and Knowledge Search Tool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24/7 free access anywhere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Brings together all our Library resources in one place online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Purchase suggestions – propose new print and digital items for the collection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Details are on the CSP website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Archive – images, sound, CSP publications, minutes, etc. – stored mostly at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Wellcome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Trust Library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Services for You: Loans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Any member can borrow any print item in the collection for free! – books, theses, etc.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Reserve, loan (28 days), renewal (x2), return (prepaid return Freepost label).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Automatic email or text reminders to return item on time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Photocopying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most articles where Full Text isn’t available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may be a small charge for some articles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Library space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 PCs, printer, copier, quiet space – based in London (Lower Ground floor)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Software and hardware for visually-impaired members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On-hand support available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Free tea and coffee!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help and tutorials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Tips and help-sheets to enable and empower you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Ways to access, browse, search, request items and keep updated simply and quickly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Literature searching: please note we no longer provide a literature search service.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91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are you? Make sure commissioners know who you are and what you do.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 does your service deliver? 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 for the commissioner. One short key message, </a:t>
            </a:r>
            <a:r>
              <a:rPr lang="en-GB" sz="1200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how you can help the commissioner understand the importance of physiotherapy or how timely physiotherapy can improve patient outcomes and enable quicker discharges.</a:t>
            </a:r>
            <a:endParaRPr lang="en-GB" sz="1200" b="0" i="0" dirty="0" smtClean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0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6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1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2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AAC5-EC85-EB4A-8FA5-E63B38239DDE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em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30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can the CSP do for you?</a:t>
            </a:r>
            <a:br>
              <a:rPr lang="en-GB" dirty="0" smtClean="0"/>
            </a:br>
            <a:r>
              <a:rPr lang="en-GB" sz="3100" dirty="0" smtClean="0"/>
              <a:t>The Professional Advice Service</a:t>
            </a:r>
            <a:br>
              <a:rPr lang="en-GB" sz="3100" dirty="0" smtClean="0"/>
            </a:br>
            <a:r>
              <a:rPr lang="en-GB" sz="3100" dirty="0" smtClean="0"/>
              <a:t>Library Services</a:t>
            </a:r>
            <a:br>
              <a:rPr lang="en-GB" sz="3100" dirty="0" smtClean="0"/>
            </a:br>
            <a:r>
              <a:rPr lang="en-GB" sz="3100" dirty="0" smtClean="0"/>
              <a:t>Influencing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Helen Harte</a:t>
            </a:r>
          </a:p>
          <a:p>
            <a:r>
              <a:rPr lang="en-GB" dirty="0" smtClean="0"/>
              <a:t>Professional Adviser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Hartey_Pain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PT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harteh@csp.org.uk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750" y="2144880"/>
            <a:ext cx="7923376" cy="2119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84618" y="6268173"/>
            <a:ext cx="4433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800" b="1" i="1" baseline="30000" dirty="0">
                <a:solidFill>
                  <a:srgbClr val="6F64C3"/>
                </a:solidFill>
                <a:latin typeface="Arial" charset="0"/>
                <a:ea typeface="Arial" charset="0"/>
                <a:cs typeface="Arial" charset="0"/>
              </a:rPr>
              <a:t>www.csp.org.uk</a:t>
            </a:r>
          </a:p>
        </p:txBody>
      </p:sp>
    </p:spTree>
    <p:extLst>
      <p:ext uri="{BB962C8B-B14F-4D97-AF65-F5344CB8AC3E}">
        <p14:creationId xmlns:p14="http://schemas.microsoft.com/office/powerpoint/2010/main" val="14495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Advice Service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 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5920511"/>
              </p:ext>
            </p:extLst>
          </p:nvPr>
        </p:nvGraphicFramePr>
        <p:xfrm>
          <a:off x="365760" y="1474199"/>
          <a:ext cx="1182624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51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Advice Service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38200" y="1690688"/>
            <a:ext cx="56032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23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Valuing the CSP’s professional advice</a:t>
            </a:r>
          </a:p>
          <a:p>
            <a:r>
              <a:rPr lang="en-GB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</a:t>
            </a:r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happy with the support I received from the CSP’s Professional Advice Service during the last 12 months. </a:t>
            </a:r>
            <a:r>
              <a:rPr lang="en-GB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advisers guided me through a very difficult situation</a:t>
            </a:r>
            <a:r>
              <a:rPr lang="en-GB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addition, it was reassuring to know that I had the backing of my physiotherapy professional body</a:t>
            </a:r>
            <a:r>
              <a:rPr lang="en-GB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GB" sz="2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Field</a:t>
            </a:r>
            <a:endParaRPr lang="en-GB" sz="24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95" r="2296" b="25920"/>
          <a:stretch/>
        </p:blipFill>
        <p:spPr>
          <a:xfrm>
            <a:off x="6765076" y="1825625"/>
            <a:ext cx="4265088" cy="43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 Library Services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01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Subscribed databases - AMED,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Cinahl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Cinahl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Plus,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Medline and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SportDiscus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Ejournals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ebooks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e-theses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Grey literature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 Full text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Easy-to-use search function to expand, limit, filter and save your searches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 Your own personal folder – e.g. to save your searches</a:t>
            </a:r>
          </a:p>
        </p:txBody>
      </p:sp>
    </p:spTree>
    <p:extLst>
      <p:ext uri="{BB962C8B-B14F-4D97-AF65-F5344CB8AC3E}">
        <p14:creationId xmlns:p14="http://schemas.microsoft.com/office/powerpoint/2010/main" val="29391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4053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 Library Services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636207"/>
            <a:ext cx="11130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print collection: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 E-books and books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 E-journals and journals (Physiotherapy; Clinical Biomechanics; and 3 others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 E-theses and theses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 E-documents (grey literature produced by non-commercial bodies)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 CSP publications (current and archived) e.g. clinical briefings, guidance, etc.</a:t>
            </a:r>
          </a:p>
        </p:txBody>
      </p:sp>
    </p:spTree>
    <p:extLst>
      <p:ext uri="{BB962C8B-B14F-4D97-AF65-F5344CB8AC3E}">
        <p14:creationId xmlns:p14="http://schemas.microsoft.com/office/powerpoint/2010/main" val="1100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 Library Services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690688"/>
            <a:ext cx="9707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Library enquiry service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E: library@csp.org.uk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* T: 020 7301 6666 and ask for your CSP Library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follow us: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CbanksTlc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/ @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LibnLindag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Influencing in the East of England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38200" y="1665626"/>
            <a:ext cx="5298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</a:t>
            </a:r>
            <a:r>
              <a:rPr lang="en-GB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often heard to say that to be an excellent clinician is no longer sufficient. Clinicians need to be able to influence within teams, within services, organisations and on a national and international scale. The CSP staff are here to assist, but there is nothing as powerful as the frontline clinician – perhaps only surpassed by a group of well-organised frontline clinicians</a:t>
            </a:r>
            <a:r>
              <a:rPr lang="en-GB" sz="2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3244" t="13733" r="12489" b="2212"/>
          <a:stretch/>
        </p:blipFill>
        <p:spPr>
          <a:xfrm>
            <a:off x="6725920" y="1665013"/>
            <a:ext cx="4224337" cy="45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Influencing in the East of England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48639" y="1690688"/>
            <a:ext cx="70300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</a:t>
            </a:r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positive statements about your service</a:t>
            </a:r>
            <a:r>
              <a:rPr lang="en-GB" sz="28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2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are you? </a:t>
            </a:r>
            <a:endParaRPr lang="en-GB" sz="28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28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does your service deliver? 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</a:t>
            </a:r>
            <a:r>
              <a:rPr lang="en-GB" sz="28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message?</a:t>
            </a:r>
            <a:endParaRPr lang="en-GB" sz="28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43637" b="780"/>
          <a:stretch/>
        </p:blipFill>
        <p:spPr>
          <a:xfrm>
            <a:off x="7578693" y="1690688"/>
            <a:ext cx="3775107" cy="37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Influencing in the East of England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371" y="1500868"/>
            <a:ext cx="4000500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129" y="1500868"/>
            <a:ext cx="4000500" cy="219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3371" y="4001294"/>
            <a:ext cx="4000500" cy="2190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129" y="4001294"/>
            <a:ext cx="40005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wnload [Read-Only]" id="{AA2C2B42-5821-4C98-BD8A-F86B8E242564}" vid="{449D175A-D595-4D95-920A-01F9D50091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CSP_Corporate Powerpoint Template 2018</Template>
  <TotalTime>422</TotalTime>
  <Words>1382</Words>
  <Application>Microsoft Office PowerPoint</Application>
  <PresentationFormat>Widescreen</PresentationFormat>
  <Paragraphs>165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What can the CSP do for you? The Professional Advice Service Library Services Influencing </vt:lpstr>
      <vt:lpstr> Professional Advice Service </vt:lpstr>
      <vt:lpstr> Professional Advice Service </vt:lpstr>
      <vt:lpstr> CSP Library Services </vt:lpstr>
      <vt:lpstr> CSP Library Services </vt:lpstr>
      <vt:lpstr> CSP Library Services </vt:lpstr>
      <vt:lpstr> Influencing in the East of England </vt:lpstr>
      <vt:lpstr> Influencing in the East of England </vt:lpstr>
      <vt:lpstr> Influencing in the East of England </vt:lpstr>
      <vt:lpstr>PowerPoint Presentation</vt:lpstr>
    </vt:vector>
  </TitlesOfParts>
  <Company>The Chartered Society of Physiotherapy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Sharma</dc:creator>
  <cp:lastModifiedBy>Helen Love</cp:lastModifiedBy>
  <cp:revision>36</cp:revision>
  <dcterms:created xsi:type="dcterms:W3CDTF">2019-01-18T09:38:21Z</dcterms:created>
  <dcterms:modified xsi:type="dcterms:W3CDTF">2019-01-21T17:48:03Z</dcterms:modified>
</cp:coreProperties>
</file>