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F413F7-4ECA-477A-A6B8-6607E0B1F109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86696F5-46EE-4510-9BE4-1752D1118AF3}">
      <dgm:prSet phldrT="[Text]" custT="1"/>
      <dgm:spPr/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CSP</a:t>
          </a:r>
        </a:p>
        <a:p>
          <a:r>
            <a:rPr lang="en-GB" sz="2400" b="1" dirty="0" smtClean="0">
              <a:solidFill>
                <a:schemeClr val="tx1"/>
              </a:solidFill>
            </a:rPr>
            <a:t>NHSE</a:t>
          </a:r>
        </a:p>
        <a:p>
          <a:r>
            <a:rPr lang="en-GB" sz="2400" b="1" dirty="0" smtClean="0">
              <a:solidFill>
                <a:schemeClr val="tx1"/>
              </a:solidFill>
            </a:rPr>
            <a:t>HEE</a:t>
          </a:r>
          <a:endParaRPr lang="en-GB" sz="2400" b="1" dirty="0">
            <a:solidFill>
              <a:schemeClr val="tx1"/>
            </a:solidFill>
          </a:endParaRPr>
        </a:p>
      </dgm:t>
    </dgm:pt>
    <dgm:pt modelId="{2AE08303-26F8-43FA-B820-9402CA3EDBDF}" type="parTrans" cxnId="{3C525207-92BF-45C4-9992-B64F3FFB0363}">
      <dgm:prSet/>
      <dgm:spPr/>
      <dgm:t>
        <a:bodyPr/>
        <a:lstStyle/>
        <a:p>
          <a:endParaRPr lang="en-GB"/>
        </a:p>
      </dgm:t>
    </dgm:pt>
    <dgm:pt modelId="{890E850F-0FE2-41A3-87C8-648D4C8947F7}" type="sibTrans" cxnId="{3C525207-92BF-45C4-9992-B64F3FFB0363}">
      <dgm:prSet/>
      <dgm:spPr/>
      <dgm:t>
        <a:bodyPr/>
        <a:lstStyle/>
        <a:p>
          <a:endParaRPr lang="en-GB"/>
        </a:p>
      </dgm:t>
    </dgm:pt>
    <dgm:pt modelId="{91E2DA65-510C-4129-93D2-F6F0FEAD0B4F}">
      <dgm:prSet phldrT="[Text]"/>
      <dgm:spPr>
        <a:solidFill>
          <a:schemeClr val="accent2"/>
        </a:solidFill>
      </dgm:spPr>
      <dgm:t>
        <a:bodyPr/>
        <a:lstStyle/>
        <a:p>
          <a:r>
            <a:rPr lang="en-GB" dirty="0" smtClean="0"/>
            <a:t>Networking</a:t>
          </a:r>
          <a:endParaRPr lang="en-GB" dirty="0"/>
        </a:p>
      </dgm:t>
    </dgm:pt>
    <dgm:pt modelId="{EA7F080D-F0BE-4BB8-81F1-21584656C123}" type="parTrans" cxnId="{B7C5FF0D-DA31-4285-B563-A0AC701F6BC3}">
      <dgm:prSet/>
      <dgm:spPr/>
      <dgm:t>
        <a:bodyPr/>
        <a:lstStyle/>
        <a:p>
          <a:endParaRPr lang="en-GB"/>
        </a:p>
      </dgm:t>
    </dgm:pt>
    <dgm:pt modelId="{EECF2AA4-C408-46DE-ACAC-E0E26DF10A7E}" type="sibTrans" cxnId="{B7C5FF0D-DA31-4285-B563-A0AC701F6BC3}">
      <dgm:prSet/>
      <dgm:spPr/>
      <dgm:t>
        <a:bodyPr/>
        <a:lstStyle/>
        <a:p>
          <a:endParaRPr lang="en-GB"/>
        </a:p>
      </dgm:t>
    </dgm:pt>
    <dgm:pt modelId="{C133B213-975F-4F2D-8374-FC56C083DECC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GB" dirty="0" smtClean="0"/>
            <a:t>Training</a:t>
          </a:r>
          <a:endParaRPr lang="en-GB" dirty="0"/>
        </a:p>
      </dgm:t>
    </dgm:pt>
    <dgm:pt modelId="{9C91AB62-C70A-49A3-98F9-D58F5312288F}" type="parTrans" cxnId="{F4894579-EA19-4F5A-AC6F-128F7F60CB81}">
      <dgm:prSet/>
      <dgm:spPr/>
      <dgm:t>
        <a:bodyPr/>
        <a:lstStyle/>
        <a:p>
          <a:endParaRPr lang="en-GB"/>
        </a:p>
      </dgm:t>
    </dgm:pt>
    <dgm:pt modelId="{16C398A9-C5EA-4C5B-A56E-BF8C0114FCC7}" type="sibTrans" cxnId="{F4894579-EA19-4F5A-AC6F-128F7F60CB81}">
      <dgm:prSet/>
      <dgm:spPr/>
      <dgm:t>
        <a:bodyPr/>
        <a:lstStyle/>
        <a:p>
          <a:endParaRPr lang="en-GB"/>
        </a:p>
      </dgm:t>
    </dgm:pt>
    <dgm:pt modelId="{885195A4-F031-48D9-A8AE-E62E542B9180}">
      <dgm:prSet phldrT="[Text]"/>
      <dgm:spPr>
        <a:solidFill>
          <a:srgbClr val="00B050"/>
        </a:solidFill>
      </dgm:spPr>
      <dgm:t>
        <a:bodyPr/>
        <a:lstStyle/>
        <a:p>
          <a:r>
            <a:rPr lang="en-GB" dirty="0" smtClean="0"/>
            <a:t>FCP model</a:t>
          </a:r>
          <a:endParaRPr lang="en-GB" dirty="0"/>
        </a:p>
      </dgm:t>
    </dgm:pt>
    <dgm:pt modelId="{E80C7A81-1982-45E0-94B3-F700A41E3DD1}" type="parTrans" cxnId="{628ADD2A-2E71-4B48-A177-5F58F26005CA}">
      <dgm:prSet/>
      <dgm:spPr/>
      <dgm:t>
        <a:bodyPr/>
        <a:lstStyle/>
        <a:p>
          <a:endParaRPr lang="en-GB"/>
        </a:p>
      </dgm:t>
    </dgm:pt>
    <dgm:pt modelId="{3A88A787-4A08-48A9-9B00-AFADECE2FC19}" type="sibTrans" cxnId="{628ADD2A-2E71-4B48-A177-5F58F26005CA}">
      <dgm:prSet/>
      <dgm:spPr/>
      <dgm:t>
        <a:bodyPr/>
        <a:lstStyle/>
        <a:p>
          <a:endParaRPr lang="en-GB"/>
        </a:p>
      </dgm:t>
    </dgm:pt>
    <dgm:pt modelId="{0DDCEB8D-12A7-4B48-A8E7-2E4CAD46A9E0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dirty="0" smtClean="0"/>
            <a:t>Governance</a:t>
          </a:r>
          <a:endParaRPr lang="en-GB" dirty="0"/>
        </a:p>
      </dgm:t>
    </dgm:pt>
    <dgm:pt modelId="{00D245AB-323A-4020-9106-6E60764EB70D}" type="parTrans" cxnId="{6DA54D35-CA96-4DC1-B960-BB404688FE6B}">
      <dgm:prSet/>
      <dgm:spPr/>
      <dgm:t>
        <a:bodyPr/>
        <a:lstStyle/>
        <a:p>
          <a:endParaRPr lang="en-GB"/>
        </a:p>
      </dgm:t>
    </dgm:pt>
    <dgm:pt modelId="{994F9994-0D0F-4264-9E9F-01DE7203DDC1}" type="sibTrans" cxnId="{6DA54D35-CA96-4DC1-B960-BB404688FE6B}">
      <dgm:prSet/>
      <dgm:spPr/>
      <dgm:t>
        <a:bodyPr/>
        <a:lstStyle/>
        <a:p>
          <a:endParaRPr lang="en-GB"/>
        </a:p>
      </dgm:t>
    </dgm:pt>
    <dgm:pt modelId="{2320AC91-F50E-48CF-B5FC-66A2B6D42580}">
      <dgm:prSet phldrT="[Text]"/>
      <dgm:spPr>
        <a:solidFill>
          <a:srgbClr val="FFFF00"/>
        </a:solidFill>
      </dgm:spPr>
      <dgm:t>
        <a:bodyPr/>
        <a:lstStyle/>
        <a:p>
          <a:r>
            <a:rPr lang="en-GB" dirty="0" smtClean="0"/>
            <a:t>Data collection</a:t>
          </a:r>
          <a:endParaRPr lang="en-GB" dirty="0"/>
        </a:p>
      </dgm:t>
    </dgm:pt>
    <dgm:pt modelId="{B45F17AC-3FE1-45A8-90C0-82759C6FE4D8}" type="parTrans" cxnId="{C60C2696-4F0E-460D-9ED1-768CDD6F5153}">
      <dgm:prSet/>
      <dgm:spPr/>
      <dgm:t>
        <a:bodyPr/>
        <a:lstStyle/>
        <a:p>
          <a:endParaRPr lang="en-GB"/>
        </a:p>
      </dgm:t>
    </dgm:pt>
    <dgm:pt modelId="{810452D3-2872-4B20-B2E8-A06E7614E95D}" type="sibTrans" cxnId="{C60C2696-4F0E-460D-9ED1-768CDD6F5153}">
      <dgm:prSet/>
      <dgm:spPr/>
      <dgm:t>
        <a:bodyPr/>
        <a:lstStyle/>
        <a:p>
          <a:endParaRPr lang="en-GB"/>
        </a:p>
      </dgm:t>
    </dgm:pt>
    <dgm:pt modelId="{13DFE3E4-5B7E-47B0-8A48-F0EA998C16AB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 smtClean="0"/>
            <a:t>Stakeholder Engagement</a:t>
          </a:r>
          <a:endParaRPr lang="en-GB" dirty="0"/>
        </a:p>
      </dgm:t>
    </dgm:pt>
    <dgm:pt modelId="{106CBDF6-614F-4C91-A12C-0534019E215E}" type="parTrans" cxnId="{BA51C956-904C-452A-9ACE-61B06E9F23D3}">
      <dgm:prSet/>
      <dgm:spPr/>
      <dgm:t>
        <a:bodyPr/>
        <a:lstStyle/>
        <a:p>
          <a:endParaRPr lang="en-GB"/>
        </a:p>
      </dgm:t>
    </dgm:pt>
    <dgm:pt modelId="{10DD5A5C-6D6F-4731-A823-289666DE394C}" type="sibTrans" cxnId="{BA51C956-904C-452A-9ACE-61B06E9F23D3}">
      <dgm:prSet/>
      <dgm:spPr/>
      <dgm:t>
        <a:bodyPr/>
        <a:lstStyle/>
        <a:p>
          <a:endParaRPr lang="en-GB"/>
        </a:p>
      </dgm:t>
    </dgm:pt>
    <dgm:pt modelId="{7A6BFC3C-AF7B-4266-AFB1-77A845DC614F}" type="pres">
      <dgm:prSet presAssocID="{1CF413F7-4ECA-477A-A6B8-6607E0B1F10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B1EF75CE-71A2-4CB3-A882-9081EDF7C453}" type="pres">
      <dgm:prSet presAssocID="{286696F5-46EE-4510-9BE4-1752D1118AF3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GB"/>
        </a:p>
      </dgm:t>
    </dgm:pt>
    <dgm:pt modelId="{B41599DB-6AF8-4471-966E-C7D567F09236}" type="pres">
      <dgm:prSet presAssocID="{91E2DA65-510C-4129-93D2-F6F0FEAD0B4F}" presName="Accent1" presStyleCnt="0"/>
      <dgm:spPr/>
    </dgm:pt>
    <dgm:pt modelId="{21E3DB5C-48C1-4683-9D11-C7ECF3B8BC06}" type="pres">
      <dgm:prSet presAssocID="{91E2DA65-510C-4129-93D2-F6F0FEAD0B4F}" presName="Accent" presStyleLbl="bgShp" presStyleIdx="0" presStyleCnt="6"/>
      <dgm:spPr/>
    </dgm:pt>
    <dgm:pt modelId="{42D6076E-AF39-4922-AD77-05E963284927}" type="pres">
      <dgm:prSet presAssocID="{91E2DA65-510C-4129-93D2-F6F0FEAD0B4F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018496EF-EE06-4833-A3E7-AD0D15FC876E}" type="pres">
      <dgm:prSet presAssocID="{C133B213-975F-4F2D-8374-FC56C083DECC}" presName="Accent2" presStyleCnt="0"/>
      <dgm:spPr/>
    </dgm:pt>
    <dgm:pt modelId="{2FB06A99-6921-4BC7-9F90-AB63F809C2FA}" type="pres">
      <dgm:prSet presAssocID="{C133B213-975F-4F2D-8374-FC56C083DECC}" presName="Accent" presStyleLbl="bgShp" presStyleIdx="1" presStyleCnt="6"/>
      <dgm:spPr/>
    </dgm:pt>
    <dgm:pt modelId="{1A5703E0-B0F2-41E4-8425-06DEF98AD9F4}" type="pres">
      <dgm:prSet presAssocID="{C133B213-975F-4F2D-8374-FC56C083DECC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1D831401-83AD-4748-965A-42E3944815E0}" type="pres">
      <dgm:prSet presAssocID="{885195A4-F031-48D9-A8AE-E62E542B9180}" presName="Accent3" presStyleCnt="0"/>
      <dgm:spPr/>
    </dgm:pt>
    <dgm:pt modelId="{1BAEB52F-4D71-48A2-8D1C-29AF0A03C7F3}" type="pres">
      <dgm:prSet presAssocID="{885195A4-F031-48D9-A8AE-E62E542B9180}" presName="Accent" presStyleLbl="bgShp" presStyleIdx="2" presStyleCnt="6"/>
      <dgm:spPr/>
    </dgm:pt>
    <dgm:pt modelId="{8589E9F5-26C7-4C7A-AF56-A04B9FECD7F0}" type="pres">
      <dgm:prSet presAssocID="{885195A4-F031-48D9-A8AE-E62E542B9180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D37B86F-6FF9-4A50-B84E-829946FE86E2}" type="pres">
      <dgm:prSet presAssocID="{0DDCEB8D-12A7-4B48-A8E7-2E4CAD46A9E0}" presName="Accent4" presStyleCnt="0"/>
      <dgm:spPr/>
    </dgm:pt>
    <dgm:pt modelId="{DB036E49-126A-48B9-88BF-ECD451D2A51F}" type="pres">
      <dgm:prSet presAssocID="{0DDCEB8D-12A7-4B48-A8E7-2E4CAD46A9E0}" presName="Accent" presStyleLbl="bgShp" presStyleIdx="3" presStyleCnt="6"/>
      <dgm:spPr/>
    </dgm:pt>
    <dgm:pt modelId="{37C0D4A3-D368-4964-B8A8-DE257AC905E8}" type="pres">
      <dgm:prSet presAssocID="{0DDCEB8D-12A7-4B48-A8E7-2E4CAD46A9E0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CDCB7946-6C43-4DA2-8B6D-CAB5739F0FBD}" type="pres">
      <dgm:prSet presAssocID="{2320AC91-F50E-48CF-B5FC-66A2B6D42580}" presName="Accent5" presStyleCnt="0"/>
      <dgm:spPr/>
    </dgm:pt>
    <dgm:pt modelId="{EB0F0B60-970C-4207-B2F6-D62AA2F47E9F}" type="pres">
      <dgm:prSet presAssocID="{2320AC91-F50E-48CF-B5FC-66A2B6D42580}" presName="Accent" presStyleLbl="bgShp" presStyleIdx="4" presStyleCnt="6"/>
      <dgm:spPr/>
    </dgm:pt>
    <dgm:pt modelId="{30DEC709-5627-4299-9BE4-BA9C33302BC7}" type="pres">
      <dgm:prSet presAssocID="{2320AC91-F50E-48CF-B5FC-66A2B6D42580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5A446C6D-1CE7-4582-8999-02AA51BBA789}" type="pres">
      <dgm:prSet presAssocID="{13DFE3E4-5B7E-47B0-8A48-F0EA998C16AB}" presName="Accent6" presStyleCnt="0"/>
      <dgm:spPr/>
    </dgm:pt>
    <dgm:pt modelId="{F6B05F84-2167-48B4-8667-D75AA837D271}" type="pres">
      <dgm:prSet presAssocID="{13DFE3E4-5B7E-47B0-8A48-F0EA998C16AB}" presName="Accent" presStyleLbl="bgShp" presStyleIdx="5" presStyleCnt="6"/>
      <dgm:spPr/>
    </dgm:pt>
    <dgm:pt modelId="{B0D874EA-D60D-4149-9171-FD075634D4CF}" type="pres">
      <dgm:prSet presAssocID="{13DFE3E4-5B7E-47B0-8A48-F0EA998C16AB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C60C2696-4F0E-460D-9ED1-768CDD6F5153}" srcId="{286696F5-46EE-4510-9BE4-1752D1118AF3}" destId="{2320AC91-F50E-48CF-B5FC-66A2B6D42580}" srcOrd="4" destOrd="0" parTransId="{B45F17AC-3FE1-45A8-90C0-82759C6FE4D8}" sibTransId="{810452D3-2872-4B20-B2E8-A06E7614E95D}"/>
    <dgm:cxn modelId="{F1959EE7-14CC-4D28-BA7B-DF7455F127C9}" type="presOf" srcId="{286696F5-46EE-4510-9BE4-1752D1118AF3}" destId="{B1EF75CE-71A2-4CB3-A882-9081EDF7C453}" srcOrd="0" destOrd="0" presId="urn:microsoft.com/office/officeart/2011/layout/HexagonRadial"/>
    <dgm:cxn modelId="{DDC6EFAA-77C3-401C-AC0F-6A5260A61754}" type="presOf" srcId="{2320AC91-F50E-48CF-B5FC-66A2B6D42580}" destId="{30DEC709-5627-4299-9BE4-BA9C33302BC7}" srcOrd="0" destOrd="0" presId="urn:microsoft.com/office/officeart/2011/layout/HexagonRadial"/>
    <dgm:cxn modelId="{628ADD2A-2E71-4B48-A177-5F58F26005CA}" srcId="{286696F5-46EE-4510-9BE4-1752D1118AF3}" destId="{885195A4-F031-48D9-A8AE-E62E542B9180}" srcOrd="2" destOrd="0" parTransId="{E80C7A81-1982-45E0-94B3-F700A41E3DD1}" sibTransId="{3A88A787-4A08-48A9-9B00-AFADECE2FC19}"/>
    <dgm:cxn modelId="{AA22C155-6B64-4D42-9B00-F183B5B999F1}" type="presOf" srcId="{C133B213-975F-4F2D-8374-FC56C083DECC}" destId="{1A5703E0-B0F2-41E4-8425-06DEF98AD9F4}" srcOrd="0" destOrd="0" presId="urn:microsoft.com/office/officeart/2011/layout/HexagonRadial"/>
    <dgm:cxn modelId="{3777D79F-54B0-4CC7-A157-0778347730D8}" type="presOf" srcId="{91E2DA65-510C-4129-93D2-F6F0FEAD0B4F}" destId="{42D6076E-AF39-4922-AD77-05E963284927}" srcOrd="0" destOrd="0" presId="urn:microsoft.com/office/officeart/2011/layout/HexagonRadial"/>
    <dgm:cxn modelId="{BA51C956-904C-452A-9ACE-61B06E9F23D3}" srcId="{286696F5-46EE-4510-9BE4-1752D1118AF3}" destId="{13DFE3E4-5B7E-47B0-8A48-F0EA998C16AB}" srcOrd="5" destOrd="0" parTransId="{106CBDF6-614F-4C91-A12C-0534019E215E}" sibTransId="{10DD5A5C-6D6F-4731-A823-289666DE394C}"/>
    <dgm:cxn modelId="{A7CC605C-B9D4-4261-BDCD-C67CD242C393}" type="presOf" srcId="{0DDCEB8D-12A7-4B48-A8E7-2E4CAD46A9E0}" destId="{37C0D4A3-D368-4964-B8A8-DE257AC905E8}" srcOrd="0" destOrd="0" presId="urn:microsoft.com/office/officeart/2011/layout/HexagonRadial"/>
    <dgm:cxn modelId="{734CFFA4-A566-419A-BE66-28E9B8ED769B}" type="presOf" srcId="{13DFE3E4-5B7E-47B0-8A48-F0EA998C16AB}" destId="{B0D874EA-D60D-4149-9171-FD075634D4CF}" srcOrd="0" destOrd="0" presId="urn:microsoft.com/office/officeart/2011/layout/HexagonRadial"/>
    <dgm:cxn modelId="{B7C5FF0D-DA31-4285-B563-A0AC701F6BC3}" srcId="{286696F5-46EE-4510-9BE4-1752D1118AF3}" destId="{91E2DA65-510C-4129-93D2-F6F0FEAD0B4F}" srcOrd="0" destOrd="0" parTransId="{EA7F080D-F0BE-4BB8-81F1-21584656C123}" sibTransId="{EECF2AA4-C408-46DE-ACAC-E0E26DF10A7E}"/>
    <dgm:cxn modelId="{6DA54D35-CA96-4DC1-B960-BB404688FE6B}" srcId="{286696F5-46EE-4510-9BE4-1752D1118AF3}" destId="{0DDCEB8D-12A7-4B48-A8E7-2E4CAD46A9E0}" srcOrd="3" destOrd="0" parTransId="{00D245AB-323A-4020-9106-6E60764EB70D}" sibTransId="{994F9994-0D0F-4264-9E9F-01DE7203DDC1}"/>
    <dgm:cxn modelId="{F2DB2301-3DCE-4E61-8A38-8DE90EF6853A}" type="presOf" srcId="{1CF413F7-4ECA-477A-A6B8-6607E0B1F109}" destId="{7A6BFC3C-AF7B-4266-AFB1-77A845DC614F}" srcOrd="0" destOrd="0" presId="urn:microsoft.com/office/officeart/2011/layout/HexagonRadial"/>
    <dgm:cxn modelId="{3C525207-92BF-45C4-9992-B64F3FFB0363}" srcId="{1CF413F7-4ECA-477A-A6B8-6607E0B1F109}" destId="{286696F5-46EE-4510-9BE4-1752D1118AF3}" srcOrd="0" destOrd="0" parTransId="{2AE08303-26F8-43FA-B820-9402CA3EDBDF}" sibTransId="{890E850F-0FE2-41A3-87C8-648D4C8947F7}"/>
    <dgm:cxn modelId="{2FCC742F-F18B-48E4-B93A-AA500555CD97}" type="presOf" srcId="{885195A4-F031-48D9-A8AE-E62E542B9180}" destId="{8589E9F5-26C7-4C7A-AF56-A04B9FECD7F0}" srcOrd="0" destOrd="0" presId="urn:microsoft.com/office/officeart/2011/layout/HexagonRadial"/>
    <dgm:cxn modelId="{F4894579-EA19-4F5A-AC6F-128F7F60CB81}" srcId="{286696F5-46EE-4510-9BE4-1752D1118AF3}" destId="{C133B213-975F-4F2D-8374-FC56C083DECC}" srcOrd="1" destOrd="0" parTransId="{9C91AB62-C70A-49A3-98F9-D58F5312288F}" sibTransId="{16C398A9-C5EA-4C5B-A56E-BF8C0114FCC7}"/>
    <dgm:cxn modelId="{A7EEB2EC-341D-4BBF-8557-2EF33917A52D}" type="presParOf" srcId="{7A6BFC3C-AF7B-4266-AFB1-77A845DC614F}" destId="{B1EF75CE-71A2-4CB3-A882-9081EDF7C453}" srcOrd="0" destOrd="0" presId="urn:microsoft.com/office/officeart/2011/layout/HexagonRadial"/>
    <dgm:cxn modelId="{082C808A-B1E0-4740-93DA-44ECC16A26F0}" type="presParOf" srcId="{7A6BFC3C-AF7B-4266-AFB1-77A845DC614F}" destId="{B41599DB-6AF8-4471-966E-C7D567F09236}" srcOrd="1" destOrd="0" presId="urn:microsoft.com/office/officeart/2011/layout/HexagonRadial"/>
    <dgm:cxn modelId="{F132EA71-4155-4344-841E-2B30E42BE30B}" type="presParOf" srcId="{B41599DB-6AF8-4471-966E-C7D567F09236}" destId="{21E3DB5C-48C1-4683-9D11-C7ECF3B8BC06}" srcOrd="0" destOrd="0" presId="urn:microsoft.com/office/officeart/2011/layout/HexagonRadial"/>
    <dgm:cxn modelId="{A1FDF8A2-E8A4-4D19-91E4-2FDDA2F19588}" type="presParOf" srcId="{7A6BFC3C-AF7B-4266-AFB1-77A845DC614F}" destId="{42D6076E-AF39-4922-AD77-05E963284927}" srcOrd="2" destOrd="0" presId="urn:microsoft.com/office/officeart/2011/layout/HexagonRadial"/>
    <dgm:cxn modelId="{863C812A-61C2-43FB-BED1-C9B268EFD4AC}" type="presParOf" srcId="{7A6BFC3C-AF7B-4266-AFB1-77A845DC614F}" destId="{018496EF-EE06-4833-A3E7-AD0D15FC876E}" srcOrd="3" destOrd="0" presId="urn:microsoft.com/office/officeart/2011/layout/HexagonRadial"/>
    <dgm:cxn modelId="{1B35E499-209D-4B0A-B4B4-2EEC674BAD65}" type="presParOf" srcId="{018496EF-EE06-4833-A3E7-AD0D15FC876E}" destId="{2FB06A99-6921-4BC7-9F90-AB63F809C2FA}" srcOrd="0" destOrd="0" presId="urn:microsoft.com/office/officeart/2011/layout/HexagonRadial"/>
    <dgm:cxn modelId="{0EBF6C5E-A366-4769-A35E-99925E0D203B}" type="presParOf" srcId="{7A6BFC3C-AF7B-4266-AFB1-77A845DC614F}" destId="{1A5703E0-B0F2-41E4-8425-06DEF98AD9F4}" srcOrd="4" destOrd="0" presId="urn:microsoft.com/office/officeart/2011/layout/HexagonRadial"/>
    <dgm:cxn modelId="{9E60BDA8-180F-4527-8AC5-9A540ABA6DF0}" type="presParOf" srcId="{7A6BFC3C-AF7B-4266-AFB1-77A845DC614F}" destId="{1D831401-83AD-4748-965A-42E3944815E0}" srcOrd="5" destOrd="0" presId="urn:microsoft.com/office/officeart/2011/layout/HexagonRadial"/>
    <dgm:cxn modelId="{8716517F-FE01-481D-9AFA-3689F1A1B4B7}" type="presParOf" srcId="{1D831401-83AD-4748-965A-42E3944815E0}" destId="{1BAEB52F-4D71-48A2-8D1C-29AF0A03C7F3}" srcOrd="0" destOrd="0" presId="urn:microsoft.com/office/officeart/2011/layout/HexagonRadial"/>
    <dgm:cxn modelId="{2CFD61BD-097A-4FA8-98B6-F2D9A19617A1}" type="presParOf" srcId="{7A6BFC3C-AF7B-4266-AFB1-77A845DC614F}" destId="{8589E9F5-26C7-4C7A-AF56-A04B9FECD7F0}" srcOrd="6" destOrd="0" presId="urn:microsoft.com/office/officeart/2011/layout/HexagonRadial"/>
    <dgm:cxn modelId="{FC7746DE-9B10-4B72-86BF-0A8C8905BB20}" type="presParOf" srcId="{7A6BFC3C-AF7B-4266-AFB1-77A845DC614F}" destId="{ED37B86F-6FF9-4A50-B84E-829946FE86E2}" srcOrd="7" destOrd="0" presId="urn:microsoft.com/office/officeart/2011/layout/HexagonRadial"/>
    <dgm:cxn modelId="{79E79ED4-C92C-424D-B981-B4811EB2EB01}" type="presParOf" srcId="{ED37B86F-6FF9-4A50-B84E-829946FE86E2}" destId="{DB036E49-126A-48B9-88BF-ECD451D2A51F}" srcOrd="0" destOrd="0" presId="urn:microsoft.com/office/officeart/2011/layout/HexagonRadial"/>
    <dgm:cxn modelId="{700B06AE-1ED2-40F3-837A-DF09246AA225}" type="presParOf" srcId="{7A6BFC3C-AF7B-4266-AFB1-77A845DC614F}" destId="{37C0D4A3-D368-4964-B8A8-DE257AC905E8}" srcOrd="8" destOrd="0" presId="urn:microsoft.com/office/officeart/2011/layout/HexagonRadial"/>
    <dgm:cxn modelId="{A65B66C6-5720-4704-A9A7-C810114AF39D}" type="presParOf" srcId="{7A6BFC3C-AF7B-4266-AFB1-77A845DC614F}" destId="{CDCB7946-6C43-4DA2-8B6D-CAB5739F0FBD}" srcOrd="9" destOrd="0" presId="urn:microsoft.com/office/officeart/2011/layout/HexagonRadial"/>
    <dgm:cxn modelId="{06BD68B8-8C1D-4F8A-BB35-F8DBCDF18082}" type="presParOf" srcId="{CDCB7946-6C43-4DA2-8B6D-CAB5739F0FBD}" destId="{EB0F0B60-970C-4207-B2F6-D62AA2F47E9F}" srcOrd="0" destOrd="0" presId="urn:microsoft.com/office/officeart/2011/layout/HexagonRadial"/>
    <dgm:cxn modelId="{3BD82B62-69D2-4521-B144-1473283400C0}" type="presParOf" srcId="{7A6BFC3C-AF7B-4266-AFB1-77A845DC614F}" destId="{30DEC709-5627-4299-9BE4-BA9C33302BC7}" srcOrd="10" destOrd="0" presId="urn:microsoft.com/office/officeart/2011/layout/HexagonRadial"/>
    <dgm:cxn modelId="{35EE161B-9A20-4BAE-9994-B4F61C4C1289}" type="presParOf" srcId="{7A6BFC3C-AF7B-4266-AFB1-77A845DC614F}" destId="{5A446C6D-1CE7-4582-8999-02AA51BBA789}" srcOrd="11" destOrd="0" presId="urn:microsoft.com/office/officeart/2011/layout/HexagonRadial"/>
    <dgm:cxn modelId="{98B275B5-08DE-4C37-A2BB-FE3BFC641748}" type="presParOf" srcId="{5A446C6D-1CE7-4582-8999-02AA51BBA789}" destId="{F6B05F84-2167-48B4-8667-D75AA837D271}" srcOrd="0" destOrd="0" presId="urn:microsoft.com/office/officeart/2011/layout/HexagonRadial"/>
    <dgm:cxn modelId="{83AD206B-571F-44C5-8A15-18F9AAE76B8F}" type="presParOf" srcId="{7A6BFC3C-AF7B-4266-AFB1-77A845DC614F}" destId="{B0D874EA-D60D-4149-9171-FD075634D4CF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EF75CE-71A2-4CB3-A882-9081EDF7C453}">
      <dsp:nvSpPr>
        <dsp:cNvPr id="0" name=""/>
        <dsp:cNvSpPr/>
      </dsp:nvSpPr>
      <dsp:spPr>
        <a:xfrm>
          <a:off x="3186674" y="1460075"/>
          <a:ext cx="1855819" cy="1605359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tx1"/>
              </a:solidFill>
            </a:rPr>
            <a:t>CSP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tx1"/>
              </a:solidFill>
            </a:rPr>
            <a:t>NHSE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solidFill>
                <a:schemeClr val="tx1"/>
              </a:solidFill>
            </a:rPr>
            <a:t>HEE</a:t>
          </a:r>
          <a:endParaRPr lang="en-GB" sz="2400" b="1" kern="1200" dirty="0">
            <a:solidFill>
              <a:schemeClr val="tx1"/>
            </a:solidFill>
          </a:endParaRPr>
        </a:p>
      </dsp:txBody>
      <dsp:txXfrm>
        <a:off x="3494209" y="1726106"/>
        <a:ext cx="1240749" cy="1073297"/>
      </dsp:txXfrm>
    </dsp:sp>
    <dsp:sp modelId="{2FB06A99-6921-4BC7-9F90-AB63F809C2FA}">
      <dsp:nvSpPr>
        <dsp:cNvPr id="0" name=""/>
        <dsp:cNvSpPr/>
      </dsp:nvSpPr>
      <dsp:spPr>
        <a:xfrm>
          <a:off x="4348774" y="692019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D6076E-AF39-4922-AD77-05E963284927}">
      <dsp:nvSpPr>
        <dsp:cNvPr id="0" name=""/>
        <dsp:cNvSpPr/>
      </dsp:nvSpPr>
      <dsp:spPr>
        <a:xfrm>
          <a:off x="3357622" y="0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Networking</a:t>
          </a:r>
          <a:endParaRPr lang="en-GB" sz="1500" kern="1200" dirty="0"/>
        </a:p>
      </dsp:txBody>
      <dsp:txXfrm>
        <a:off x="3609656" y="218039"/>
        <a:ext cx="1016763" cy="879619"/>
      </dsp:txXfrm>
    </dsp:sp>
    <dsp:sp modelId="{1BAEB52F-4D71-48A2-8D1C-29AF0A03C7F3}">
      <dsp:nvSpPr>
        <dsp:cNvPr id="0" name=""/>
        <dsp:cNvSpPr/>
      </dsp:nvSpPr>
      <dsp:spPr>
        <a:xfrm>
          <a:off x="5165956" y="1819889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5703E0-B0F2-41E4-8425-06DEF98AD9F4}">
      <dsp:nvSpPr>
        <dsp:cNvPr id="0" name=""/>
        <dsp:cNvSpPr/>
      </dsp:nvSpPr>
      <dsp:spPr>
        <a:xfrm>
          <a:off x="4752400" y="809242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Training</a:t>
          </a:r>
          <a:endParaRPr lang="en-GB" sz="1500" kern="1200" dirty="0"/>
        </a:p>
      </dsp:txBody>
      <dsp:txXfrm>
        <a:off x="5004434" y="1027281"/>
        <a:ext cx="1016763" cy="879619"/>
      </dsp:txXfrm>
    </dsp:sp>
    <dsp:sp modelId="{DB036E49-126A-48B9-88BF-ECD451D2A51F}">
      <dsp:nvSpPr>
        <dsp:cNvPr id="0" name=""/>
        <dsp:cNvSpPr/>
      </dsp:nvSpPr>
      <dsp:spPr>
        <a:xfrm>
          <a:off x="4598288" y="3093043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9E9F5-26C7-4C7A-AF56-A04B9FECD7F0}">
      <dsp:nvSpPr>
        <dsp:cNvPr id="0" name=""/>
        <dsp:cNvSpPr/>
      </dsp:nvSpPr>
      <dsp:spPr>
        <a:xfrm>
          <a:off x="4752400" y="2400118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FCP model</a:t>
          </a:r>
          <a:endParaRPr lang="en-GB" sz="1500" kern="1200" dirty="0"/>
        </a:p>
      </dsp:txBody>
      <dsp:txXfrm>
        <a:off x="5004434" y="2618157"/>
        <a:ext cx="1016763" cy="879619"/>
      </dsp:txXfrm>
    </dsp:sp>
    <dsp:sp modelId="{EB0F0B60-970C-4207-B2F6-D62AA2F47E9F}">
      <dsp:nvSpPr>
        <dsp:cNvPr id="0" name=""/>
        <dsp:cNvSpPr/>
      </dsp:nvSpPr>
      <dsp:spPr>
        <a:xfrm>
          <a:off x="3190127" y="3225201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0D4A3-D368-4964-B8A8-DE257AC905E8}">
      <dsp:nvSpPr>
        <dsp:cNvPr id="0" name=""/>
        <dsp:cNvSpPr/>
      </dsp:nvSpPr>
      <dsp:spPr>
        <a:xfrm>
          <a:off x="3357622" y="3210265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Governance</a:t>
          </a:r>
          <a:endParaRPr lang="en-GB" sz="1500" kern="1200" dirty="0"/>
        </a:p>
      </dsp:txBody>
      <dsp:txXfrm>
        <a:off x="3609656" y="3428304"/>
        <a:ext cx="1016763" cy="879619"/>
      </dsp:txXfrm>
    </dsp:sp>
    <dsp:sp modelId="{F6B05F84-2167-48B4-8667-D75AA837D271}">
      <dsp:nvSpPr>
        <dsp:cNvPr id="0" name=""/>
        <dsp:cNvSpPr/>
      </dsp:nvSpPr>
      <dsp:spPr>
        <a:xfrm>
          <a:off x="2359563" y="2097783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DEC709-5627-4299-9BE4-BA9C33302BC7}">
      <dsp:nvSpPr>
        <dsp:cNvPr id="0" name=""/>
        <dsp:cNvSpPr/>
      </dsp:nvSpPr>
      <dsp:spPr>
        <a:xfrm>
          <a:off x="1956368" y="2401023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Data collection</a:t>
          </a:r>
          <a:endParaRPr lang="en-GB" sz="1500" kern="1200" dirty="0"/>
        </a:p>
      </dsp:txBody>
      <dsp:txXfrm>
        <a:off x="2208402" y="2619062"/>
        <a:ext cx="1016763" cy="879619"/>
      </dsp:txXfrm>
    </dsp:sp>
    <dsp:sp modelId="{B0D874EA-D60D-4149-9171-FD075634D4CF}">
      <dsp:nvSpPr>
        <dsp:cNvPr id="0" name=""/>
        <dsp:cNvSpPr/>
      </dsp:nvSpPr>
      <dsp:spPr>
        <a:xfrm>
          <a:off x="1956368" y="807431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Stakeholder Engagement</a:t>
          </a:r>
          <a:endParaRPr lang="en-GB" sz="1500" kern="1200" dirty="0"/>
        </a:p>
      </dsp:txBody>
      <dsp:txXfrm>
        <a:off x="2208402" y="1025470"/>
        <a:ext cx="1016763" cy="879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DD2C-624D-4DD9-9FF4-219424123EEF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18F-7BF6-4AD1-9D7C-DF76D8D3C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60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DD2C-624D-4DD9-9FF4-219424123EEF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18F-7BF6-4AD1-9D7C-DF76D8D3C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47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DD2C-624D-4DD9-9FF4-219424123EEF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18F-7BF6-4AD1-9D7C-DF76D8D3C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06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DD2C-624D-4DD9-9FF4-219424123EEF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18F-7BF6-4AD1-9D7C-DF76D8D3C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19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DD2C-624D-4DD9-9FF4-219424123EEF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18F-7BF6-4AD1-9D7C-DF76D8D3C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62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DD2C-624D-4DD9-9FF4-219424123EEF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18F-7BF6-4AD1-9D7C-DF76D8D3C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59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DD2C-624D-4DD9-9FF4-219424123EEF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18F-7BF6-4AD1-9D7C-DF76D8D3C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76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DD2C-624D-4DD9-9FF4-219424123EEF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18F-7BF6-4AD1-9D7C-DF76D8D3C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04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DD2C-624D-4DD9-9FF4-219424123EEF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18F-7BF6-4AD1-9D7C-DF76D8D3C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967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DD2C-624D-4DD9-9FF4-219424123EEF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18F-7BF6-4AD1-9D7C-DF76D8D3C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05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DD2C-624D-4DD9-9FF4-219424123EEF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818F-7BF6-4AD1-9D7C-DF76D8D3C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44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1DD2C-624D-4DD9-9FF4-219424123EEF}" type="datetimeFigureOut">
              <a:rPr lang="en-GB" smtClean="0"/>
              <a:t>09/01/2019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B818F-7BF6-4AD1-9D7C-DF76D8D3C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29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FCP Overview for Lincolnshire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Emma Ivemey</a:t>
            </a:r>
          </a:p>
          <a:p>
            <a:r>
              <a:rPr lang="en-GB" dirty="0" smtClean="0"/>
              <a:t>Clinical Team Lead</a:t>
            </a:r>
          </a:p>
          <a:p>
            <a:r>
              <a:rPr lang="en-GB" dirty="0" smtClean="0"/>
              <a:t>Lincolnshire Community Health Services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26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Lincolnshire Demographics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4 CCGs</a:t>
            </a:r>
          </a:p>
          <a:p>
            <a:r>
              <a:rPr lang="en-GB" dirty="0" smtClean="0"/>
              <a:t>Population of 732,000 spread over an area of 6,959 km² </a:t>
            </a:r>
          </a:p>
          <a:p>
            <a:r>
              <a:rPr lang="en-GB" dirty="0" smtClean="0"/>
              <a:t>Higher levels of obesity, diabetes &amp; traffic-related deaths</a:t>
            </a:r>
          </a:p>
          <a:p>
            <a:r>
              <a:rPr lang="en-GB" dirty="0" smtClean="0"/>
              <a:t>Higher deprivation along East coast</a:t>
            </a:r>
          </a:p>
          <a:p>
            <a:r>
              <a:rPr lang="en-GB" dirty="0" smtClean="0"/>
              <a:t>Staff recruitment often difficult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59" y="1268760"/>
            <a:ext cx="3600400" cy="5248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28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Lincolnshire MSK services overview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Multi-provider physiotherapy service (GP referral only)</a:t>
            </a:r>
          </a:p>
          <a:p>
            <a:r>
              <a:rPr lang="en-GB" dirty="0" smtClean="0"/>
              <a:t>Interface (face to face) clinical triage services abolished by CCGs (except Spinal in the West CCG)</a:t>
            </a:r>
          </a:p>
          <a:p>
            <a:r>
              <a:rPr lang="en-GB" dirty="0" smtClean="0"/>
              <a:t>Electronic triage of secondary care referrals; little standardisation across the County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8280920" cy="404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787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Contact Progress so far..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>
                <a:solidFill>
                  <a:srgbClr val="92D050"/>
                </a:solidFill>
              </a:rPr>
              <a:t>Fully established FC service in a large GP surgery in South Lincolnshire following a successful 6-month Pilot (now STP NHSE Pilot)</a:t>
            </a:r>
          </a:p>
          <a:p>
            <a:r>
              <a:rPr lang="en-GB" b="1" dirty="0" smtClean="0">
                <a:solidFill>
                  <a:srgbClr val="FFC000"/>
                </a:solidFill>
              </a:rPr>
              <a:t>Other fragmented FC services occurring around the County (no standardised model or data collection)- different providers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CCGs all keen to incorporate FC into their MSK models, but no agreement as yet as to how! (</a:t>
            </a:r>
            <a:r>
              <a:rPr lang="en-GB" b="1" dirty="0" err="1" smtClean="0">
                <a:solidFill>
                  <a:srgbClr val="FF0000"/>
                </a:solidFill>
              </a:rPr>
              <a:t>ie</a:t>
            </a:r>
            <a:r>
              <a:rPr lang="en-GB" b="1" dirty="0" smtClean="0">
                <a:solidFill>
                  <a:srgbClr val="FF0000"/>
                </a:solidFill>
              </a:rPr>
              <a:t>. funding, governance or ownership)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01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srgbClr val="005EB8"/>
                </a:solidFill>
                <a:latin typeface="Frutiger 45 Light"/>
                <a:ea typeface="Calibri"/>
                <a:cs typeface="Times New Roman"/>
              </a:rPr>
              <a:t>LCHS Pilot</a:t>
            </a:r>
            <a:br>
              <a:rPr lang="en-GB" sz="4000" dirty="0">
                <a:solidFill>
                  <a:srgbClr val="005EB8"/>
                </a:solidFill>
                <a:latin typeface="Frutiger 45 Light"/>
                <a:ea typeface="Calibri"/>
                <a:cs typeface="Times New Roman"/>
              </a:rPr>
            </a:br>
            <a:r>
              <a:rPr lang="en-GB" sz="2700" dirty="0">
                <a:solidFill>
                  <a:prstClr val="black"/>
                </a:solidFill>
                <a:latin typeface="Calibri Light" panose="020F0302020204030204"/>
              </a:rPr>
              <a:t>Market Deeping Sept 2017-March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SzPct val="95000"/>
            </a:pPr>
            <a:r>
              <a:rPr lang="en-GB" sz="2600" dirty="0">
                <a:solidFill>
                  <a:prstClr val="black"/>
                </a:solidFill>
              </a:rPr>
              <a:t>South CCG commissioned LCHS to provide 5 months of full-time cover at the Deepings Practice (further month co-funded by CCG and GP surgery)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SzPct val="95000"/>
            </a:pPr>
            <a:r>
              <a:rPr lang="en-GB" sz="2600" dirty="0">
                <a:solidFill>
                  <a:prstClr val="black"/>
                </a:solidFill>
              </a:rPr>
              <a:t>Based on Nottingham initial Pilot model (Goodwin &amp; </a:t>
            </a:r>
            <a:r>
              <a:rPr lang="en-GB" sz="2600" dirty="0" err="1">
                <a:solidFill>
                  <a:prstClr val="black"/>
                </a:solidFill>
              </a:rPr>
              <a:t>Hendrick</a:t>
            </a:r>
            <a:r>
              <a:rPr lang="en-GB" sz="2600" dirty="0">
                <a:solidFill>
                  <a:prstClr val="black"/>
                </a:solidFill>
              </a:rPr>
              <a:t>, 2016) which reflects NHSE FCP model.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SzPct val="95000"/>
            </a:pPr>
            <a:r>
              <a:rPr lang="en-GB" sz="2600" dirty="0">
                <a:solidFill>
                  <a:prstClr val="black"/>
                </a:solidFill>
              </a:rPr>
              <a:t>Physiotherapist independently refers patients for all relevant investigations (bloods, imaging, </a:t>
            </a:r>
            <a:r>
              <a:rPr lang="en-GB" sz="2600" dirty="0" err="1">
                <a:solidFill>
                  <a:prstClr val="black"/>
                </a:solidFill>
              </a:rPr>
              <a:t>etc</a:t>
            </a:r>
            <a:r>
              <a:rPr lang="en-GB" sz="2600" dirty="0">
                <a:solidFill>
                  <a:prstClr val="black"/>
                </a:solidFill>
              </a:rPr>
              <a:t>) and refer to secondary care services.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SzPct val="95000"/>
            </a:pPr>
            <a:r>
              <a:rPr lang="en-GB" sz="2600" dirty="0">
                <a:solidFill>
                  <a:prstClr val="black"/>
                </a:solidFill>
              </a:rPr>
              <a:t>15 x 20-minute appointments available daily (seeing 44% of total MSK patient caseload)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SzPct val="95000"/>
              <a:buNone/>
            </a:pPr>
            <a:r>
              <a:rPr lang="en-GB" sz="1800" dirty="0">
                <a:solidFill>
                  <a:prstClr val="black"/>
                </a:solidFill>
              </a:rPr>
              <a:t>Ref:  Goodwin, RW  &amp; </a:t>
            </a:r>
            <a:r>
              <a:rPr lang="en-GB" sz="1800" dirty="0" err="1">
                <a:solidFill>
                  <a:prstClr val="black"/>
                </a:solidFill>
              </a:rPr>
              <a:t>Hendrick</a:t>
            </a:r>
            <a:r>
              <a:rPr lang="en-GB" sz="1800" dirty="0">
                <a:solidFill>
                  <a:prstClr val="black"/>
                </a:solidFill>
              </a:rPr>
              <a:t>, PA Physiotherapy as a first point of contact in general practice: a solution to a growing problem? Primary Health Care Research &amp; Development 2016; 17: 489–502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58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srgbClr val="005EB8"/>
                </a:solidFill>
                <a:latin typeface="Frutiger 45 Light"/>
                <a:ea typeface="Calibri"/>
                <a:cs typeface="Times New Roman"/>
              </a:rPr>
              <a:t>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solidFill>
                  <a:prstClr val="black"/>
                </a:solidFill>
              </a:rPr>
              <a:t>Very large cost savings to the CCG due to;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prstClr val="black"/>
                </a:solidFill>
              </a:rPr>
              <a:t>Halved AQP Physiotherapy referrals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prstClr val="black"/>
                </a:solidFill>
              </a:rPr>
              <a:t>Halved number of patients sent for X-ray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prstClr val="black"/>
                </a:solidFill>
              </a:rPr>
              <a:t>70% reduction in Orthopaedic referrals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prstClr val="black"/>
                </a:solidFill>
              </a:rPr>
              <a:t>Massive improvement in secondary care referral conversion rates (47% GP Vs 80% FCP)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solidFill>
                  <a:prstClr val="black"/>
                </a:solidFill>
              </a:rPr>
              <a:t>High Patient satisfaction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solidFill>
                  <a:prstClr val="black"/>
                </a:solidFill>
              </a:rPr>
              <a:t>Low DNA rates (0.1%)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solidFill>
                  <a:prstClr val="black"/>
                </a:solidFill>
              </a:rPr>
              <a:t>22 GP clinics per month freed up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solidFill>
                  <a:prstClr val="black"/>
                </a:solidFill>
              </a:rPr>
              <a:t>High GP satisfaction and acceptance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GB" sz="2600" dirty="0">
                <a:solidFill>
                  <a:prstClr val="black"/>
                </a:solidFill>
              </a:rPr>
              <a:t>NHS England recognition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3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en-GB" sz="4100" dirty="0" smtClean="0">
                <a:solidFill>
                  <a:srgbClr val="04617B"/>
                </a:solidFill>
                <a:ea typeface="+mn-ea"/>
                <a:cs typeface="+mn-cs"/>
              </a:rPr>
              <a:t/>
            </a:r>
            <a:br>
              <a:rPr lang="en-GB" sz="4100" dirty="0" smtClean="0">
                <a:solidFill>
                  <a:srgbClr val="04617B"/>
                </a:solidFill>
                <a:ea typeface="+mn-ea"/>
                <a:cs typeface="+mn-cs"/>
              </a:rPr>
            </a:br>
            <a:r>
              <a:rPr lang="en-GB" sz="4100" dirty="0" smtClean="0">
                <a:solidFill>
                  <a:srgbClr val="04617B"/>
                </a:solidFill>
                <a:ea typeface="+mn-ea"/>
                <a:cs typeface="+mn-cs"/>
              </a:rPr>
              <a:t>Outcome </a:t>
            </a:r>
            <a:r>
              <a:rPr lang="en-GB" sz="4100" dirty="0">
                <a:solidFill>
                  <a:srgbClr val="04617B"/>
                </a:solidFill>
                <a:ea typeface="+mn-ea"/>
                <a:cs typeface="+mn-cs"/>
              </a:rPr>
              <a:t>of FC Consultations </a:t>
            </a:r>
            <a:br>
              <a:rPr lang="en-GB" sz="4100" dirty="0">
                <a:solidFill>
                  <a:srgbClr val="04617B"/>
                </a:solidFill>
                <a:ea typeface="+mn-ea"/>
                <a:cs typeface="+mn-cs"/>
              </a:rPr>
            </a:br>
            <a:r>
              <a:rPr lang="en-GB" sz="4100" dirty="0">
                <a:solidFill>
                  <a:srgbClr val="04617B"/>
                </a:solidFill>
                <a:ea typeface="+mn-ea"/>
                <a:cs typeface="+mn-cs"/>
              </a:rPr>
              <a:t>(October 2017)</a:t>
            </a:r>
            <a:br>
              <a:rPr lang="en-GB" sz="4100" dirty="0">
                <a:solidFill>
                  <a:srgbClr val="04617B"/>
                </a:solidFill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1669"/>
            <a:ext cx="8229600" cy="4383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4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Next Steps</a:t>
            </a:r>
            <a:r>
              <a:rPr lang="en-GB" dirty="0" smtClean="0"/>
              <a:t>: </a:t>
            </a:r>
            <a:r>
              <a:rPr lang="en-GB" b="1" dirty="0" smtClean="0">
                <a:solidFill>
                  <a:srgbClr val="00B050"/>
                </a:solidFill>
              </a:rPr>
              <a:t>County-wide Unification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GB" dirty="0" smtClean="0"/>
              <a:t>County-wide, multi-provider staff training (with HEE support)</a:t>
            </a:r>
          </a:p>
          <a:p>
            <a:r>
              <a:rPr lang="en-GB" dirty="0" smtClean="0"/>
              <a:t>County-wide stakeholder engagement (with HEE, CSP and NHSE support)</a:t>
            </a:r>
          </a:p>
          <a:p>
            <a:r>
              <a:rPr lang="en-GB" dirty="0" smtClean="0"/>
              <a:t>Multi-provider collaboration and networking to incorporate FC into County-wide MSK pathway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14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QUESTIONS?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0127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625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408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FCP Overview for Lincolnshire</vt:lpstr>
      <vt:lpstr>Lincolnshire Demographics</vt:lpstr>
      <vt:lpstr>Lincolnshire MSK services overview</vt:lpstr>
      <vt:lpstr>First Contact Progress so far..</vt:lpstr>
      <vt:lpstr>LCHS Pilot Market Deeping Sept 2017-March 2018</vt:lpstr>
      <vt:lpstr>Outcomes</vt:lpstr>
      <vt:lpstr> Outcome of FC Consultations  (October 2017) </vt:lpstr>
      <vt:lpstr>Next Steps: County-wide Unification</vt:lpstr>
      <vt:lpstr>QUESTIONS?</vt:lpstr>
    </vt:vector>
  </TitlesOfParts>
  <Company>Lincolnshire NHS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FCP Overview for Lincolnshire</dc:title>
  <dc:creator>Ivemey Emma (LCHS)</dc:creator>
  <cp:lastModifiedBy>Ivemey Emma (LCHS)</cp:lastModifiedBy>
  <cp:revision>10</cp:revision>
  <dcterms:created xsi:type="dcterms:W3CDTF">2019-01-09T09:26:00Z</dcterms:created>
  <dcterms:modified xsi:type="dcterms:W3CDTF">2019-01-09T12:25:30Z</dcterms:modified>
</cp:coreProperties>
</file>