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77" r:id="rId3"/>
    <p:sldId id="292" r:id="rId4"/>
    <p:sldId id="299" r:id="rId5"/>
    <p:sldId id="300" r:id="rId6"/>
    <p:sldId id="301" r:id="rId7"/>
    <p:sldId id="302" r:id="rId8"/>
    <p:sldId id="298" r:id="rId9"/>
    <p:sldId id="297" r:id="rId10"/>
    <p:sldId id="288" r:id="rId11"/>
    <p:sldId id="295" r:id="rId12"/>
    <p:sldId id="296" r:id="rId13"/>
    <p:sldId id="293" r:id="rId14"/>
    <p:sldId id="303" r:id="rId15"/>
    <p:sldId id="305" r:id="rId16"/>
    <p:sldId id="2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54C3"/>
    <a:srgbClr val="6F64C3"/>
    <a:srgbClr val="FFAF00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27"/>
    <p:restoredTop sz="94668"/>
  </p:normalViewPr>
  <p:slideViewPr>
    <p:cSldViewPr snapToGrid="0" snapToObjects="1">
      <p:cViewPr varScale="1">
        <p:scale>
          <a:sx n="112" d="100"/>
          <a:sy n="112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26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E210D-7FF2-A742-B32B-47074288530F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5D68C-EE3A-3248-AF17-0A843066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2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2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0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6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5CBD2-4454-48F2-9036-AE28620DBCB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95FD2-183C-4C58-8CC1-99D84D70BF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38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5CBD2-4454-48F2-9036-AE28620DBCB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95FD2-183C-4C58-8CC1-99D84D70BF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361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5CBD2-4454-48F2-9036-AE28620DBCB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95FD2-183C-4C58-8CC1-99D84D70BF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031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5CBD2-4454-48F2-9036-AE28620DBCB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95FD2-183C-4C58-8CC1-99D84D70BF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028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5CBD2-4454-48F2-9036-AE28620DBCB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95FD2-183C-4C58-8CC1-99D84D70BF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586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5CBD2-4454-48F2-9036-AE28620DBCB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95FD2-183C-4C58-8CC1-99D84D70BF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0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5CBD2-4454-48F2-9036-AE28620DBCB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95FD2-183C-4C58-8CC1-99D84D70BF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289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5CBD2-4454-48F2-9036-AE28620DBCB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95FD2-183C-4C58-8CC1-99D84D70BF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86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81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5CBD2-4454-48F2-9036-AE28620DBCB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95FD2-183C-4C58-8CC1-99D84D70BF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316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5CBD2-4454-48F2-9036-AE28620DBCB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95FD2-183C-4C58-8CC1-99D84D70BF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521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5CBD2-4454-48F2-9036-AE28620DBCB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95FD2-183C-4C58-8CC1-99D84D70BF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72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6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6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0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3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5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1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2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AAC5-EC85-EB4A-8FA5-E63B38239DDE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5CBD2-4454-48F2-9036-AE28620DBCB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95FD2-183C-4C58-8CC1-99D84D70BF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33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pn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haso.skillsforhealth.org.uk/" TargetMode="External"/><Relationship Id="rId3" Type="http://schemas.openxmlformats.org/officeDocument/2006/relationships/hyperlink" Target="http://www.csp.org.uk/documents/csp-position-statement-apprenticeships" TargetMode="External"/><Relationship Id="rId7" Type="http://schemas.openxmlformats.org/officeDocument/2006/relationships/hyperlink" Target="https://www.gov.uk/government/uploads/system/uploads/attachment_data/file/605004/EMPLOYER_RULES_V2_FINAL.pdf" TargetMode="External"/><Relationship Id="rId12" Type="http://schemas.openxmlformats.org/officeDocument/2006/relationships/hyperlink" Target="https://www.instituteforapprenticeships.org/apprenticeship-standards/advanced-clinical-practitioner-degree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hsemployers.org/news/2018/05/apprenticeship-procurement-toolkit" TargetMode="External"/><Relationship Id="rId11" Type="http://schemas.openxmlformats.org/officeDocument/2006/relationships/hyperlink" Target="https://www.instituteforapprenticeships.org/apprenticeship-standards/physiotherapist-degree/" TargetMode="External"/><Relationship Id="rId5" Type="http://schemas.openxmlformats.org/officeDocument/2006/relationships/hyperlink" Target="https://www.gov.uk/government/publications/apprenticeship-levy-how-it-will-work/apprenticeship-levy-how-it-will-work" TargetMode="External"/><Relationship Id="rId10" Type="http://schemas.openxmlformats.org/officeDocument/2006/relationships/hyperlink" Target="https://haso.skillsforhealth.org.uk/?s=&amp;lvl=level-5&amp;sec=health-and-science" TargetMode="External"/><Relationship Id="rId4" Type="http://schemas.openxmlformats.org/officeDocument/2006/relationships/hyperlink" Target="http://www.csp.org.uk/documents/csp-evidence-education-select-committee-apprenticeships-inquiry" TargetMode="External"/><Relationship Id="rId9" Type="http://schemas.openxmlformats.org/officeDocument/2006/relationships/hyperlink" Target="https://haso.skillsforhealth.org.uk/?s=physiotherapy&amp;lvl=al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486967"/>
            <a:ext cx="10515600" cy="482239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>
                <a:solidFill>
                  <a:schemeClr val="bg2"/>
                </a:solidFill>
              </a:rPr>
              <a:t/>
            </a:r>
            <a:br>
              <a:rPr lang="en-GB" b="1" dirty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>London ERN</a:t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>
                <a:solidFill>
                  <a:schemeClr val="bg2"/>
                </a:solidFill>
              </a:rPr>
              <a:t/>
            </a:r>
            <a:br>
              <a:rPr lang="en-GB" b="1" dirty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> </a:t>
            </a:r>
            <a:r>
              <a:rPr lang="en-GB" sz="3600" b="1" dirty="0" smtClean="0">
                <a:solidFill>
                  <a:schemeClr val="bg2"/>
                </a:solidFill>
              </a:rPr>
              <a:t>June 4</a:t>
            </a:r>
            <a:r>
              <a:rPr lang="en-GB" sz="3600" b="1" baseline="30000" dirty="0" smtClean="0">
                <a:solidFill>
                  <a:schemeClr val="bg2"/>
                </a:solidFill>
              </a:rPr>
              <a:t>th</a:t>
            </a:r>
            <a:r>
              <a:rPr lang="en-GB" sz="3600" b="1" dirty="0" smtClean="0">
                <a:solidFill>
                  <a:schemeClr val="bg2"/>
                </a:solidFill>
              </a:rPr>
              <a:t>   2018</a:t>
            </a: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>
                <a:solidFill>
                  <a:schemeClr val="bg2"/>
                </a:solidFill>
              </a:rPr>
              <a:t/>
            </a:r>
            <a:br>
              <a:rPr lang="en-GB" b="1" dirty="0">
                <a:solidFill>
                  <a:schemeClr val="bg2"/>
                </a:solidFill>
              </a:rPr>
            </a:b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68268" y="5067655"/>
            <a:ext cx="4585531" cy="14511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2000" b="1" dirty="0" smtClean="0">
                <a:solidFill>
                  <a:schemeClr val="bg2"/>
                </a:solidFill>
              </a:rPr>
              <a:t>Shan Aguilar-Stone</a:t>
            </a:r>
          </a:p>
          <a:p>
            <a:pPr marL="457200" lvl="1" indent="0">
              <a:buNone/>
            </a:pPr>
            <a:r>
              <a:rPr lang="en-GB" sz="1400" b="1" dirty="0" smtClean="0">
                <a:solidFill>
                  <a:schemeClr val="bg2"/>
                </a:solidFill>
              </a:rPr>
              <a:t>Email: aguilar-stones@csp.org.uk</a:t>
            </a:r>
          </a:p>
          <a:p>
            <a:pPr marL="457200" lvl="1" indent="0">
              <a:buNone/>
            </a:pPr>
            <a:r>
              <a:rPr lang="en-GB" sz="1400" b="1" dirty="0" smtClean="0">
                <a:solidFill>
                  <a:schemeClr val="bg2"/>
                </a:solidFill>
              </a:rPr>
              <a:t>Twitter: @sas1933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409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Overview of Apprenticeships L3, L5-6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4731621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An apprenticeship is a work-focused, structured programme of learning that provides employees with the technical knowledge, skills and behaviours they need to become high performing in the workplace. </a:t>
            </a: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…are available for a range of occupations and at a range of educational levels, from GCSE up to degree levels including  post-graduate</a:t>
            </a: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…can apply to new employees or existing employees who would benefit from acquiring new knowledge and skills</a:t>
            </a:r>
          </a:p>
          <a:p>
            <a:pPr marL="0" indent="0">
              <a:buNone/>
            </a:pP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…must be a real job within the organisation and must align to an Institute for Apprentices (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DfE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) approved Apprenticeship (now a protected title)</a:t>
            </a: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…must last for a minimum of 12 months with an ‘end point assessment</a:t>
            </a:r>
            <a:endParaRPr lang="en-GB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1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Physiotherapy degree apprenticeship – The CSP’s </a:t>
            </a:r>
            <a:r>
              <a:rPr lang="en-GB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Sharing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our expectations to inform development of the  apprenticeship standards and assessment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Acting as a ‘critical friend’, seeking to ensure the quality of the learning experience/outcomes is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upheld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Promoting awareness, understanding and engagement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Developing confidence in the degree apprenticeship as a new route into the profession</a:t>
            </a:r>
          </a:p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51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801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Physiotherapy degree apprenticeship – CSP activity to date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CSP position statement on apprenticeships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– currently under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review, given the pace of developments since December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Direct input to the physiotherapy trailblazer group and assessment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sub-group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Encouraging member engagement at each key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Working with AHP colleagues and the HCPC on how we exercise our respective quality assurance and enhancement roles  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30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8013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 developments???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Level 8 consultant apprenticeships – need to clearly articulate difference between ACP and Consultant roles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Uptake of Level 7 academic professional – learning &amp; teaching, and research pathways.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7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9" y="349018"/>
            <a:ext cx="6678532" cy="18021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532004"/>
            <a:ext cx="12192000" cy="1338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3451" y="5589337"/>
            <a:ext cx="3960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partnership with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33" y="6030608"/>
            <a:ext cx="650439" cy="653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56" y="5918560"/>
            <a:ext cx="1244602" cy="829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r="10451" b="9881"/>
          <a:stretch/>
        </p:blipFill>
        <p:spPr>
          <a:xfrm>
            <a:off x="4921598" y="5970780"/>
            <a:ext cx="1000565" cy="77288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022611" y="5658298"/>
            <a:ext cx="3119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#Physio18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68743" y="6152577"/>
            <a:ext cx="527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www.physiotherapyuk.org.uk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73724"/>
            <a:ext cx="2076450" cy="1215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66" y="5946984"/>
            <a:ext cx="680252" cy="68025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52209" y="4314177"/>
            <a:ext cx="10815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 days of </a:t>
            </a:r>
            <a:r>
              <a:rPr kumimoji="0" lang="en-GB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world-class CPD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-304800" y="2394818"/>
            <a:ext cx="57721820" cy="1847512"/>
            <a:chOff x="-304800" y="2394818"/>
            <a:chExt cx="57721820" cy="1847512"/>
          </a:xfrm>
        </p:grpSpPr>
        <p:grpSp>
          <p:nvGrpSpPr>
            <p:cNvPr id="46" name="Group 45"/>
            <p:cNvGrpSpPr/>
            <p:nvPr/>
          </p:nvGrpSpPr>
          <p:grpSpPr>
            <a:xfrm>
              <a:off x="-304800" y="2394818"/>
              <a:ext cx="28860910" cy="1838232"/>
              <a:chOff x="-304800" y="2394818"/>
              <a:chExt cx="28860910" cy="1838232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31707" y="2400578"/>
                <a:ext cx="2755393" cy="181899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56" b="21111"/>
              <a:stretch/>
            </p:blipFill>
            <p:spPr>
              <a:xfrm>
                <a:off x="23756216" y="2404098"/>
                <a:ext cx="2063713" cy="181547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12" t="20454" r="11364"/>
              <a:stretch/>
            </p:blipFill>
            <p:spPr>
              <a:xfrm>
                <a:off x="25819930" y="2404098"/>
                <a:ext cx="2736180" cy="1815475"/>
              </a:xfrm>
              <a:prstGeom prst="rect">
                <a:avLst/>
              </a:prstGeom>
            </p:spPr>
          </p:pic>
          <p:grpSp>
            <p:nvGrpSpPr>
              <p:cNvPr id="36" name="Group 35"/>
              <p:cNvGrpSpPr/>
              <p:nvPr/>
            </p:nvGrpSpPr>
            <p:grpSpPr>
              <a:xfrm>
                <a:off x="-304800" y="2394818"/>
                <a:ext cx="21336508" cy="1838232"/>
                <a:chOff x="-304800" y="2394818"/>
                <a:chExt cx="21336508" cy="1838232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628" t="15247" b="3731"/>
                <a:stretch/>
              </p:blipFill>
              <p:spPr>
                <a:xfrm>
                  <a:off x="9418720" y="2404098"/>
                  <a:ext cx="3074476" cy="1815478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46" t="14204" r="6060" b="14204"/>
                <a:stretch/>
              </p:blipFill>
              <p:spPr>
                <a:xfrm>
                  <a:off x="-304800" y="2394818"/>
                  <a:ext cx="3428116" cy="1830265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4593"/>
                <a:stretch/>
              </p:blipFill>
              <p:spPr>
                <a:xfrm>
                  <a:off x="3123316" y="2404099"/>
                  <a:ext cx="3617250" cy="1815476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89" t="7381" r="8142" b="15103"/>
                <a:stretch/>
              </p:blipFill>
              <p:spPr>
                <a:xfrm>
                  <a:off x="6543404" y="2404098"/>
                  <a:ext cx="3276871" cy="1828951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05" t="6713" r="3786" b="9678"/>
                <a:stretch/>
              </p:blipFill>
              <p:spPr>
                <a:xfrm>
                  <a:off x="12498411" y="2396373"/>
                  <a:ext cx="3193930" cy="1823201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649107" y="2396266"/>
                  <a:ext cx="2721370" cy="1836784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53571" y="2400872"/>
                  <a:ext cx="2678137" cy="181870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7" name="Group 46"/>
            <p:cNvGrpSpPr/>
            <p:nvPr/>
          </p:nvGrpSpPr>
          <p:grpSpPr>
            <a:xfrm>
              <a:off x="28556110" y="2404098"/>
              <a:ext cx="28860910" cy="1838232"/>
              <a:chOff x="-304800" y="2394818"/>
              <a:chExt cx="28860910" cy="1838232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31707" y="2400578"/>
                <a:ext cx="2755393" cy="181899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56" b="21111"/>
              <a:stretch/>
            </p:blipFill>
            <p:spPr>
              <a:xfrm>
                <a:off x="23756216" y="2404098"/>
                <a:ext cx="2063713" cy="181547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12" t="20454" r="11364"/>
              <a:stretch/>
            </p:blipFill>
            <p:spPr>
              <a:xfrm>
                <a:off x="25819930" y="2404098"/>
                <a:ext cx="2736180" cy="1815475"/>
              </a:xfrm>
              <a:prstGeom prst="rect">
                <a:avLst/>
              </a:prstGeom>
            </p:spPr>
          </p:pic>
          <p:grpSp>
            <p:nvGrpSpPr>
              <p:cNvPr id="51" name="Group 50"/>
              <p:cNvGrpSpPr/>
              <p:nvPr/>
            </p:nvGrpSpPr>
            <p:grpSpPr>
              <a:xfrm>
                <a:off x="-304800" y="2394818"/>
                <a:ext cx="21336508" cy="1838232"/>
                <a:chOff x="-304800" y="2394818"/>
                <a:chExt cx="21336508" cy="1838232"/>
              </a:xfrm>
            </p:grpSpPr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628" t="15247" b="3731"/>
                <a:stretch/>
              </p:blipFill>
              <p:spPr>
                <a:xfrm>
                  <a:off x="9418720" y="2404098"/>
                  <a:ext cx="3074476" cy="1815478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46" t="14204" r="6060" b="14204"/>
                <a:stretch/>
              </p:blipFill>
              <p:spPr>
                <a:xfrm>
                  <a:off x="-304800" y="2394818"/>
                  <a:ext cx="3428116" cy="1830265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4593"/>
                <a:stretch/>
              </p:blipFill>
              <p:spPr>
                <a:xfrm>
                  <a:off x="3123316" y="2404099"/>
                  <a:ext cx="3617250" cy="1815476"/>
                </a:xfrm>
                <a:prstGeom prst="rect">
                  <a:avLst/>
                </a:prstGeom>
              </p:spPr>
            </p:pic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89" t="7381" r="8142" b="15103"/>
                <a:stretch/>
              </p:blipFill>
              <p:spPr>
                <a:xfrm>
                  <a:off x="6543404" y="2404098"/>
                  <a:ext cx="3276871" cy="1828951"/>
                </a:xfrm>
                <a:prstGeom prst="rect">
                  <a:avLst/>
                </a:prstGeom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05" t="6713" r="3786" b="9678"/>
                <a:stretch/>
              </p:blipFill>
              <p:spPr>
                <a:xfrm>
                  <a:off x="12498411" y="2396373"/>
                  <a:ext cx="3193930" cy="1823201"/>
                </a:xfrm>
                <a:prstGeom prst="rect">
                  <a:avLst/>
                </a:prstGeom>
              </p:spPr>
            </p:pic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649107" y="2396266"/>
                  <a:ext cx="2721370" cy="1836784"/>
                </a:xfrm>
                <a:prstGeom prst="rect">
                  <a:avLst/>
                </a:prstGeom>
              </p:spPr>
            </p:pic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53571" y="2400872"/>
                  <a:ext cx="2678137" cy="1818704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3" name="Group 22"/>
          <p:cNvGrpSpPr/>
          <p:nvPr/>
        </p:nvGrpSpPr>
        <p:grpSpPr>
          <a:xfrm>
            <a:off x="9505339" y="-76576"/>
            <a:ext cx="3724265" cy="2514111"/>
            <a:chOff x="5125434" y="4317920"/>
            <a:chExt cx="3724265" cy="2514111"/>
          </a:xfrm>
        </p:grpSpPr>
        <p:grpSp>
          <p:nvGrpSpPr>
            <p:cNvPr id="17" name="Group 16"/>
            <p:cNvGrpSpPr/>
            <p:nvPr/>
          </p:nvGrpSpPr>
          <p:grpSpPr>
            <a:xfrm>
              <a:off x="5125434" y="4317920"/>
              <a:ext cx="3724265" cy="2514111"/>
              <a:chOff x="333375" y="0"/>
              <a:chExt cx="1464426" cy="1031805"/>
            </a:xfrm>
          </p:grpSpPr>
          <p:sp>
            <p:nvSpPr>
              <p:cNvPr id="18" name="Oval 17"/>
              <p:cNvSpPr/>
              <p:nvPr/>
            </p:nvSpPr>
            <p:spPr>
              <a:xfrm rot="830986">
                <a:off x="333375" y="0"/>
                <a:ext cx="1074208" cy="1031805"/>
              </a:xfrm>
              <a:prstGeom prst="ellipse">
                <a:avLst/>
              </a:prstGeom>
              <a:solidFill>
                <a:srgbClr val="FFC000"/>
              </a:solidFill>
              <a:ln w="76200" cmpd="sng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412231" y="78872"/>
                <a:ext cx="1385570" cy="865895"/>
                <a:chOff x="412231" y="-1721353"/>
                <a:chExt cx="1385570" cy="865895"/>
              </a:xfrm>
            </p:grpSpPr>
            <p:sp>
              <p:nvSpPr>
                <p:cNvPr id="20" name="Text Box 6"/>
                <p:cNvSpPr txBox="1"/>
                <p:nvPr/>
              </p:nvSpPr>
              <p:spPr>
                <a:xfrm rot="908653">
                  <a:off x="828890" y="-1721353"/>
                  <a:ext cx="514674" cy="24486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Only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Text Box 9"/>
                <p:cNvSpPr txBox="1"/>
                <p:nvPr/>
              </p:nvSpPr>
              <p:spPr>
                <a:xfrm rot="830986">
                  <a:off x="412231" y="-1714216"/>
                  <a:ext cx="1385570" cy="85875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F3864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£99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2" name="Text Box 6"/>
            <p:cNvSpPr txBox="1"/>
            <p:nvPr/>
          </p:nvSpPr>
          <p:spPr>
            <a:xfrm rot="908653">
              <a:off x="5221697" y="5925419"/>
              <a:ext cx="2125343" cy="59663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before 31 July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75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4.68386 0.00439 " pathEditMode="relative" rAng="0" ptsTypes="AA">
                                      <p:cBhvr>
                                        <p:cTn id="6" dur="6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19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885825"/>
            <a:ext cx="10515600" cy="8048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 reading and resources </a:t>
            </a:r>
            <a:r>
              <a:rPr lang="en-GB" sz="8900" dirty="0" smtClean="0"/>
              <a:t/>
            </a:r>
            <a:br>
              <a:rPr lang="en-GB" sz="8900" dirty="0" smtClean="0"/>
            </a:br>
            <a:endParaRPr lang="en-GB" sz="89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CSP (2016) the CSP Position Statement on Apprenticeships.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http://www.csp.org.uk/documents/csp-position-statement-apprenticeships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CSP (2018) CSP evidence to the Education Select Committee, Apprenticeships Inquiry.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http://www.csp.org.uk/documents/csp-evidence-education-select-committee-apprenticeships-inquiry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Department for Education (2018) Apprenticeship funding: how it works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GB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www.gov.uk/government/publications/apprenticeship-levy-how-it-will-work/apprenticeship-levy-how-it-will-work</a:t>
            </a:r>
            <a:endParaRPr lang="en-GB" sz="1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HEE Apprenticeship Procurement Toolkit </a:t>
            </a:r>
            <a:r>
              <a:rPr lang="en-GB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://www.nhsemployers.org/news/2018/05/apprenticeship-procurement-toolkit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Skills for Funding Agency (2017)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Apprenticeship funding: rules and guidance for employers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www.gov.uk/government/uploads/system/uploads/attachment_data/file/605004/EMPLOYER_RULES_V2_FINAL.pdf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Skills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Health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https://haso.skillsforhealth.org.uk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Skills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Health. Level 3   Senior Health care Support Worker 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https://haso.skillsforhealth.org.uk/?s=physiotherapy&amp;lvl=all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Skills for Health  Level 5 Assistant Practitioner -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https://haso.skillsforhealth.org.uk/?s=&amp;lvl=level-5&amp;sec=health-and-science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Standards for Level 6 and 7</a:t>
            </a:r>
          </a:p>
          <a:p>
            <a:pPr marL="0" indent="0">
              <a:buNone/>
            </a:pP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https://www.instituteforapprenticeships.org/apprenticeship-standards/physiotherapist-degree/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https://www.instituteforapprenticeships.org/apprenticeship-standards/advanced-clinical-practitioner-degree/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5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540" y="311545"/>
            <a:ext cx="10515600" cy="505029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Clinical Practitioner Apprenticeships 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1097"/>
            <a:ext cx="10515600" cy="4775866"/>
          </a:xfrm>
        </p:spPr>
        <p:txBody>
          <a:bodyPr>
            <a:normAutofit fontScale="3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9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is it?</a:t>
            </a:r>
          </a:p>
          <a:p>
            <a:pPr marL="0" indent="0">
              <a:spcAft>
                <a:spcPts val="0"/>
              </a:spcAft>
              <a:buNone/>
            </a:pPr>
            <a:endParaRPr lang="en-GB" sz="9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/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registered 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non-medical health and care professions</a:t>
            </a:r>
            <a:endParaRPr lang="en-GB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experienced clinicians  - supported 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employer </a:t>
            </a:r>
            <a:endParaRPr lang="en-GB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ACP 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as an occupational </a:t>
            </a: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role - knowledge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, skills and </a:t>
            </a:r>
            <a:r>
              <a:rPr lang="en-US" sz="7400" dirty="0" err="1">
                <a:latin typeface="Arial" panose="020B0604020202020204" pitchFamily="34" charset="0"/>
                <a:cs typeface="Arial" panose="020B0604020202020204" pitchFamily="34" charset="0"/>
              </a:rPr>
              <a:t>behaviours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clinical practice, management and leadership, education and </a:t>
            </a: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en-GB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structured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, supported development route into an advanced practice role, funded by their employer </a:t>
            </a:r>
            <a:endParaRPr lang="en-GB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underpinned 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MSc in Advanced Clinical Practice</a:t>
            </a:r>
            <a:endParaRPr lang="en-GB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nables 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clinicians to undertake a Master’s degree part-time while </a:t>
            </a: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practicing </a:t>
            </a:r>
          </a:p>
          <a:p>
            <a:pPr lvl="0" fontAlgn="base"/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of 20% off-the-job learning from a full-time job role  </a:t>
            </a:r>
            <a:endParaRPr lang="en-US" sz="7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end-point 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assessment  </a:t>
            </a: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- 20 credits</a:t>
            </a:r>
            <a:endParaRPr lang="en-GB" sz="7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8206" y="1825625"/>
            <a:ext cx="150275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7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540" y="545690"/>
            <a:ext cx="10515600" cy="270884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If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are an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 consider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816574"/>
            <a:ext cx="11152239" cy="536038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lvl="0" fontAlgn="base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staffing plans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staffing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requirements  </a:t>
            </a:r>
          </a:p>
          <a:p>
            <a:pPr lvl="0" fontAlgn="base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workforce sustainability and career progression opportunities</a:t>
            </a:r>
          </a:p>
          <a:p>
            <a:pPr lvl="0" fontAlgn="base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clarity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on/make the 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based on fulfilment of skills/workforce development needs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remuneration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of ACP apprentices </a:t>
            </a:r>
          </a:p>
          <a:p>
            <a:pPr lvl="0" fontAlgn="base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apprenticeship lead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backfill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arrangements for ACP apprentices’ ‘off-the-job’ learning 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collaboration activity with other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employers </a:t>
            </a:r>
          </a:p>
          <a:p>
            <a:pPr lvl="0" fontAlgn="base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influence STP  - new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workforce pipeline and approach to workforce development 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buNone/>
            </a:pP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	 - collaboration, procurement processes, economies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of scale  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discussions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HEIs  - service delivery and workforce development needs 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base">
              <a:buNone/>
            </a:pP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		 - content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and structure of learning provision 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‘off-the-job’ learning) 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				and support for 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apprentices’ learning 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base">
              <a:buNone/>
            </a:pPr>
            <a:r>
              <a:rPr lang="en-GB" sz="5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		  -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staff development 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7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8206" y="1825625"/>
            <a:ext cx="150275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68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540" y="1150374"/>
            <a:ext cx="10515600" cy="309716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If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are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clinician consider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7574"/>
            <a:ext cx="11152239" cy="45693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this a potential opportunity for you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case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 developing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workforce capacity/capability in sustainable, responsive ways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case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delivery of modules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 particular physiotherapy workforce needs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could  you support delivery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what time/support would you need</a:t>
            </a:r>
          </a:p>
          <a:p>
            <a:pPr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could you contribute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design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modules</a:t>
            </a:r>
            <a:endParaRPr lang="en-GB" dirty="0"/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7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8206" y="1825625"/>
            <a:ext cx="150275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19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540" y="545690"/>
            <a:ext cx="10515600" cy="914400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If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are an education provider consider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7574"/>
            <a:ext cx="11152239" cy="4569389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value and issues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 your institution on the Register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Apprenticeship Training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Providers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Register of End-point Assessment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apprenticeship unit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employers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existing ACP provision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-workforce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(locally and potentially further afield),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			- particular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services and specialties, </a:t>
            </a:r>
          </a:p>
          <a:p>
            <a:pPr marL="0" indent="0" fontAlgn="base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		- range of professions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professions (including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physiotherapy</a:t>
            </a:r>
          </a:p>
          <a:p>
            <a:pPr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daption  of existing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ACP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apping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against the four domains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KSBs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ACP apprenticeship standard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ntegration of  end-point assessment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modules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7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8206" y="1825625"/>
            <a:ext cx="150275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12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540" y="545690"/>
            <a:ext cx="10515600" cy="914400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If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are an education provider consider </a:t>
            </a: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7574"/>
            <a:ext cx="11152239" cy="4569389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modules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relevance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changing workforce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needs;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priority areas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implications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20-credit end-point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pPr lvl="0"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minimum 20% ‘off-the-job’ learning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economies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scale and practical issues relating to meeting particular workforce needs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making collaborative arrangements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links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colleagues in your institution in other disciplines (outside health and care)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engaged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degree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apprenticeships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how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 tackle common issues together and share learning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ngage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Council of Deans of Health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support ACP developments </a:t>
            </a:r>
            <a:r>
              <a:rPr lang="en-US" dirty="0"/>
              <a:t> </a:t>
            </a:r>
            <a:endParaRPr lang="en-GB" dirty="0" smtClean="0"/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7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8206" y="1825625"/>
            <a:ext cx="150275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99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540" y="311545"/>
            <a:ext cx="10515600" cy="505029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Clinical Practitioner Apprenticeships 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1097"/>
            <a:ext cx="10515600" cy="47758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Key messages </a:t>
            </a:r>
            <a:endParaRPr lang="en-US" sz="3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opportunity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 use the ACP apprenticeship to meet workforce development needs.  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way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to access career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progression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new way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for  employers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and universities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to strengthen collaboration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 develop the workforce in response to changing population, patient, service and job role needs.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physiotherapists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use ACP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apprenticeship, others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endParaRPr lang="en-GB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7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8206" y="1825625"/>
            <a:ext cx="150275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87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540" y="311545"/>
            <a:ext cx="10515600" cy="505029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Clinical Practitioner Apprenticeships </a:t>
            </a:r>
            <a:endParaRPr lang="en-GB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411569"/>
              </p:ext>
            </p:extLst>
          </p:nvPr>
        </p:nvGraphicFramePr>
        <p:xfrm>
          <a:off x="1902540" y="1172774"/>
          <a:ext cx="8406582" cy="5434504"/>
        </p:xfrm>
        <a:graphic>
          <a:graphicData uri="http://schemas.openxmlformats.org/drawingml/2006/table">
            <a:tbl>
              <a:tblPr firstRow="1" firstCol="1" bandRow="1"/>
              <a:tblGrid>
                <a:gridCol w="4203291">
                  <a:extLst>
                    <a:ext uri="{9D8B030D-6E8A-4147-A177-3AD203B41FA5}">
                      <a16:colId xmlns:a16="http://schemas.microsoft.com/office/drawing/2014/main" val="1941539494"/>
                    </a:ext>
                  </a:extLst>
                </a:gridCol>
                <a:gridCol w="4203291">
                  <a:extLst>
                    <a:ext uri="{9D8B030D-6E8A-4147-A177-3AD203B41FA5}">
                      <a16:colId xmlns:a16="http://schemas.microsoft.com/office/drawing/2014/main" val="303967450"/>
                    </a:ext>
                  </a:extLst>
                </a:gridCol>
              </a:tblGrid>
              <a:tr h="272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Strengths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Signed 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off for delivery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Means of spending levy money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Recognised within the ACP 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framework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Challenges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Timescale 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for delivery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T&amp;C for apprentice tbc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Local HEI unable to provide key clinical learning opportunity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581260"/>
                  </a:ext>
                </a:extLst>
              </a:tr>
              <a:tr h="2347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Opportunities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Career 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pathway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HEIs collaboration – 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CoD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 looking to facilitate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Sustain FCP development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Consultant level apprenticeship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Threats </a:t>
                      </a:r>
                      <a:endParaRPr lang="en-GB" sz="2000" b="1" dirty="0" smtClean="0"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Tariff  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12k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AHP numbers – economies of scale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Procurement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50834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3738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6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4504"/>
            <a:ext cx="10515600" cy="666184"/>
          </a:xfrm>
        </p:spPr>
        <p:txBody>
          <a:bodyPr>
            <a:normAutofit fontScale="90000"/>
          </a:bodyPr>
          <a:lstStyle/>
          <a:p>
            <a:r>
              <a:rPr lang="en-GB" sz="2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is your burning question related to apprenticeships?</a:t>
            </a:r>
            <a:r>
              <a:rPr lang="en-GB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GB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en-GB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897" y="1435099"/>
            <a:ext cx="1814512" cy="1071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984" y="3187700"/>
            <a:ext cx="2790416" cy="1970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162" y="3698876"/>
            <a:ext cx="5476876" cy="1458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2114" y="1497806"/>
            <a:ext cx="3133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638</Words>
  <Application>Microsoft Office PowerPoint</Application>
  <PresentationFormat>Widescreen</PresentationFormat>
  <Paragraphs>149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Times New Roman</vt:lpstr>
      <vt:lpstr>Office Theme</vt:lpstr>
      <vt:lpstr>1_Office Theme</vt:lpstr>
      <vt:lpstr>   London ERN     June 4th   2018     </vt:lpstr>
      <vt:lpstr> Advanced Clinical Practitioner Apprenticeships </vt:lpstr>
      <vt:lpstr>         If you are an employer consider </vt:lpstr>
      <vt:lpstr>      If you are a clinician consider </vt:lpstr>
      <vt:lpstr>      If you are an education provider consider </vt:lpstr>
      <vt:lpstr>      If you are an education provider consider (cont) </vt:lpstr>
      <vt:lpstr> Advanced Clinical Practitioner Apprenticeships </vt:lpstr>
      <vt:lpstr> Advanced Clinical Practitioner Apprenticeships </vt:lpstr>
      <vt:lpstr>What is your burning question related to apprenticeships? </vt:lpstr>
      <vt:lpstr>Overview of Apprenticeships L3, L5-6</vt:lpstr>
      <vt:lpstr> Physiotherapy degree apprenticeship – The CSP’s role </vt:lpstr>
      <vt:lpstr>Physiotherapy degree apprenticeship – CSP activity to date</vt:lpstr>
      <vt:lpstr>Future developments???</vt:lpstr>
      <vt:lpstr>PowerPoint Presentation</vt:lpstr>
      <vt:lpstr>  Future reading and resources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Tristan Reignier</dc:creator>
  <cp:lastModifiedBy>Cheryl Gurgul</cp:lastModifiedBy>
  <cp:revision>83</cp:revision>
  <dcterms:created xsi:type="dcterms:W3CDTF">2017-10-23T10:46:01Z</dcterms:created>
  <dcterms:modified xsi:type="dcterms:W3CDTF">2018-07-24T08:58:35Z</dcterms:modified>
</cp:coreProperties>
</file>