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5"/>
  </p:notesMasterIdLst>
  <p:sldIdLst>
    <p:sldId id="289" r:id="rId2"/>
    <p:sldId id="291" r:id="rId3"/>
    <p:sldId id="293" r:id="rId4"/>
    <p:sldId id="294" r:id="rId5"/>
    <p:sldId id="295" r:id="rId6"/>
    <p:sldId id="296" r:id="rId7"/>
    <p:sldId id="297" r:id="rId8"/>
    <p:sldId id="298" r:id="rId9"/>
    <p:sldId id="299" r:id="rId10"/>
    <p:sldId id="300" r:id="rId11"/>
    <p:sldId id="301" r:id="rId12"/>
    <p:sldId id="302" r:id="rId13"/>
    <p:sldId id="30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354C3"/>
    <a:srgbClr val="6F64C3"/>
    <a:srgbClr val="FFAF00"/>
    <a:srgbClr val="FFC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727"/>
    <p:restoredTop sz="94668"/>
  </p:normalViewPr>
  <p:slideViewPr>
    <p:cSldViewPr snapToGrid="0" snapToObjects="1">
      <p:cViewPr varScale="1">
        <p:scale>
          <a:sx n="112" d="100"/>
          <a:sy n="112" d="100"/>
        </p:scale>
        <p:origin x="108" y="108"/>
      </p:cViewPr>
      <p:guideLst/>
    </p:cSldViewPr>
  </p:slideViewPr>
  <p:notesTextViewPr>
    <p:cViewPr>
      <p:scale>
        <a:sx n="1" d="1"/>
        <a:sy n="1" d="1"/>
      </p:scale>
      <p:origin x="0" y="0"/>
    </p:cViewPr>
  </p:notesTextViewPr>
  <p:sorterViewPr>
    <p:cViewPr>
      <p:scale>
        <a:sx n="123" d="100"/>
        <a:sy n="123" d="100"/>
      </p:scale>
      <p:origin x="0" y="0"/>
    </p:cViewPr>
  </p:sorterViewPr>
  <p:notesViewPr>
    <p:cSldViewPr snapToGrid="0" snapToObjects="1">
      <p:cViewPr varScale="1">
        <p:scale>
          <a:sx n="65" d="100"/>
          <a:sy n="65" d="100"/>
        </p:scale>
        <p:origin x="2652"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C8621D-72D2-4E81-81BC-22DE413D398D}" type="doc">
      <dgm:prSet loTypeId="urn:microsoft.com/office/officeart/2005/8/layout/chart3" loCatId="relationship" qsTypeId="urn:microsoft.com/office/officeart/2005/8/quickstyle/simple2" qsCatId="simple" csTypeId="urn:microsoft.com/office/officeart/2005/8/colors/colorful3" csCatId="colorful" phldr="1"/>
      <dgm:spPr/>
      <dgm:t>
        <a:bodyPr/>
        <a:lstStyle/>
        <a:p>
          <a:endParaRPr lang="en-GB"/>
        </a:p>
      </dgm:t>
    </dgm:pt>
    <dgm:pt modelId="{EB755432-5615-44DF-967A-041AA53C0F8F}">
      <dgm:prSet phldrT="[Text]"/>
      <dgm:spPr/>
      <dgm:t>
        <a:bodyPr/>
        <a:lstStyle/>
        <a:p>
          <a:r>
            <a:rPr lang="en-GB" dirty="0"/>
            <a:t>Observation based</a:t>
          </a:r>
        </a:p>
      </dgm:t>
    </dgm:pt>
    <dgm:pt modelId="{98DDBC7F-B531-439E-A535-242DC5B27AA7}" type="parTrans" cxnId="{4EC86846-AC54-4623-8CC4-2200C6FEAEE4}">
      <dgm:prSet/>
      <dgm:spPr/>
      <dgm:t>
        <a:bodyPr/>
        <a:lstStyle/>
        <a:p>
          <a:endParaRPr lang="en-GB"/>
        </a:p>
      </dgm:t>
    </dgm:pt>
    <dgm:pt modelId="{93090830-0A50-4698-B834-15A445375B20}" type="sibTrans" cxnId="{4EC86846-AC54-4623-8CC4-2200C6FEAEE4}">
      <dgm:prSet/>
      <dgm:spPr/>
      <dgm:t>
        <a:bodyPr/>
        <a:lstStyle/>
        <a:p>
          <a:endParaRPr lang="en-GB"/>
        </a:p>
      </dgm:t>
    </dgm:pt>
    <dgm:pt modelId="{032E3AD0-30C1-43A7-9D38-95D6D2EEB3C8}">
      <dgm:prSet phldrT="[Text]"/>
      <dgm:spPr/>
      <dgm:t>
        <a:bodyPr/>
        <a:lstStyle/>
        <a:p>
          <a:r>
            <a:rPr lang="en-GB" dirty="0"/>
            <a:t>Practical demonstration based</a:t>
          </a:r>
        </a:p>
      </dgm:t>
    </dgm:pt>
    <dgm:pt modelId="{C27F3F9C-3CC0-46A9-9DD8-99AC7191988C}" type="parTrans" cxnId="{CBC3D1B7-6661-41FF-B5D1-9B4A2C2EDB60}">
      <dgm:prSet/>
      <dgm:spPr/>
      <dgm:t>
        <a:bodyPr/>
        <a:lstStyle/>
        <a:p>
          <a:endParaRPr lang="en-GB"/>
        </a:p>
      </dgm:t>
    </dgm:pt>
    <dgm:pt modelId="{1ACB3888-B098-4D0B-B028-730EBC30EFF9}" type="sibTrans" cxnId="{CBC3D1B7-6661-41FF-B5D1-9B4A2C2EDB60}">
      <dgm:prSet/>
      <dgm:spPr/>
      <dgm:t>
        <a:bodyPr/>
        <a:lstStyle/>
        <a:p>
          <a:endParaRPr lang="en-GB"/>
        </a:p>
      </dgm:t>
    </dgm:pt>
    <dgm:pt modelId="{4A01BB4C-CBD2-48EA-BF19-377A87CFF707}">
      <dgm:prSet phldrT="[Text]"/>
      <dgm:spPr/>
      <dgm:t>
        <a:bodyPr/>
        <a:lstStyle/>
        <a:p>
          <a:r>
            <a:rPr lang="en-GB" dirty="0"/>
            <a:t>Project based</a:t>
          </a:r>
        </a:p>
      </dgm:t>
    </dgm:pt>
    <dgm:pt modelId="{1FC4F147-22B0-4403-8C18-07E2B02E18D0}" type="parTrans" cxnId="{07DC1E6B-B633-4154-A8F7-203201741D3C}">
      <dgm:prSet/>
      <dgm:spPr/>
      <dgm:t>
        <a:bodyPr/>
        <a:lstStyle/>
        <a:p>
          <a:endParaRPr lang="en-GB"/>
        </a:p>
      </dgm:t>
    </dgm:pt>
    <dgm:pt modelId="{0731F5CE-32DD-4095-AEA7-E3F018A6E040}" type="sibTrans" cxnId="{07DC1E6B-B633-4154-A8F7-203201741D3C}">
      <dgm:prSet/>
      <dgm:spPr/>
      <dgm:t>
        <a:bodyPr/>
        <a:lstStyle/>
        <a:p>
          <a:endParaRPr lang="en-GB"/>
        </a:p>
      </dgm:t>
    </dgm:pt>
    <dgm:pt modelId="{EC2F57FB-39E9-43A3-930C-FBE10E87D344}">
      <dgm:prSet phldrT="[Text]"/>
      <dgm:spPr/>
      <dgm:t>
        <a:bodyPr/>
        <a:lstStyle/>
        <a:p>
          <a:r>
            <a:rPr lang="en-GB" dirty="0"/>
            <a:t>Test based</a:t>
          </a:r>
        </a:p>
      </dgm:t>
    </dgm:pt>
    <dgm:pt modelId="{8275CD5B-B5C1-4542-AC36-AEF231AF697F}" type="parTrans" cxnId="{F05C431C-A6B4-4A6E-9337-C6E15603AEA2}">
      <dgm:prSet/>
      <dgm:spPr/>
      <dgm:t>
        <a:bodyPr/>
        <a:lstStyle/>
        <a:p>
          <a:endParaRPr lang="en-GB"/>
        </a:p>
      </dgm:t>
    </dgm:pt>
    <dgm:pt modelId="{B77312ED-DD59-491E-9A4C-F4A70C28518F}" type="sibTrans" cxnId="{F05C431C-A6B4-4A6E-9337-C6E15603AEA2}">
      <dgm:prSet/>
      <dgm:spPr/>
      <dgm:t>
        <a:bodyPr/>
        <a:lstStyle/>
        <a:p>
          <a:endParaRPr lang="en-GB"/>
        </a:p>
      </dgm:t>
    </dgm:pt>
    <dgm:pt modelId="{65CFC49E-3205-43C6-9ACD-607549D624FC}">
      <dgm:prSet/>
      <dgm:spPr/>
      <dgm:t>
        <a:bodyPr/>
        <a:lstStyle/>
        <a:p>
          <a:r>
            <a:rPr lang="en-GB" dirty="0"/>
            <a:t>Presentation based</a:t>
          </a:r>
        </a:p>
      </dgm:t>
    </dgm:pt>
    <dgm:pt modelId="{9E4547F9-66BB-4B08-807C-BB97FFB89810}" type="parTrans" cxnId="{562E25ED-F7AE-4F54-AB8C-414819641427}">
      <dgm:prSet/>
      <dgm:spPr/>
      <dgm:t>
        <a:bodyPr/>
        <a:lstStyle/>
        <a:p>
          <a:endParaRPr lang="en-GB"/>
        </a:p>
      </dgm:t>
    </dgm:pt>
    <dgm:pt modelId="{BE34D260-6963-43A8-B203-5CF2C00FB362}" type="sibTrans" cxnId="{562E25ED-F7AE-4F54-AB8C-414819641427}">
      <dgm:prSet/>
      <dgm:spPr/>
      <dgm:t>
        <a:bodyPr/>
        <a:lstStyle/>
        <a:p>
          <a:endParaRPr lang="en-GB"/>
        </a:p>
      </dgm:t>
    </dgm:pt>
    <dgm:pt modelId="{8178E9FE-A232-46B7-B28D-7E823240962D}" type="pres">
      <dgm:prSet presAssocID="{8AC8621D-72D2-4E81-81BC-22DE413D398D}" presName="compositeShape" presStyleCnt="0">
        <dgm:presLayoutVars>
          <dgm:chMax val="7"/>
          <dgm:dir/>
          <dgm:resizeHandles val="exact"/>
        </dgm:presLayoutVars>
      </dgm:prSet>
      <dgm:spPr/>
      <dgm:t>
        <a:bodyPr/>
        <a:lstStyle/>
        <a:p>
          <a:endParaRPr lang="en-US"/>
        </a:p>
      </dgm:t>
    </dgm:pt>
    <dgm:pt modelId="{7CD5B7E9-6AE2-4B99-9EA2-E4EB0521521F}" type="pres">
      <dgm:prSet presAssocID="{8AC8621D-72D2-4E81-81BC-22DE413D398D}" presName="wedge1" presStyleLbl="node1" presStyleIdx="0" presStyleCnt="5" custLinFactNeighborX="-3676" custLinFactNeighborY="4985"/>
      <dgm:spPr/>
      <dgm:t>
        <a:bodyPr/>
        <a:lstStyle/>
        <a:p>
          <a:endParaRPr lang="en-US"/>
        </a:p>
      </dgm:t>
    </dgm:pt>
    <dgm:pt modelId="{7DF179A3-FC18-4C21-8804-2CB0D855AC86}" type="pres">
      <dgm:prSet presAssocID="{8AC8621D-72D2-4E81-81BC-22DE413D398D}" presName="wedge1Tx" presStyleLbl="node1" presStyleIdx="0" presStyleCnt="5">
        <dgm:presLayoutVars>
          <dgm:chMax val="0"/>
          <dgm:chPref val="0"/>
          <dgm:bulletEnabled val="1"/>
        </dgm:presLayoutVars>
      </dgm:prSet>
      <dgm:spPr/>
      <dgm:t>
        <a:bodyPr/>
        <a:lstStyle/>
        <a:p>
          <a:endParaRPr lang="en-US"/>
        </a:p>
      </dgm:t>
    </dgm:pt>
    <dgm:pt modelId="{61903164-92F6-41E4-B4E8-B3D245325AF6}" type="pres">
      <dgm:prSet presAssocID="{8AC8621D-72D2-4E81-81BC-22DE413D398D}" presName="wedge2" presStyleLbl="node1" presStyleIdx="1" presStyleCnt="5"/>
      <dgm:spPr/>
      <dgm:t>
        <a:bodyPr/>
        <a:lstStyle/>
        <a:p>
          <a:endParaRPr lang="en-US"/>
        </a:p>
      </dgm:t>
    </dgm:pt>
    <dgm:pt modelId="{96BC6538-B6D7-4EAE-BF5E-3E5471CF30AF}" type="pres">
      <dgm:prSet presAssocID="{8AC8621D-72D2-4E81-81BC-22DE413D398D}" presName="wedge2Tx" presStyleLbl="node1" presStyleIdx="1" presStyleCnt="5">
        <dgm:presLayoutVars>
          <dgm:chMax val="0"/>
          <dgm:chPref val="0"/>
          <dgm:bulletEnabled val="1"/>
        </dgm:presLayoutVars>
      </dgm:prSet>
      <dgm:spPr/>
      <dgm:t>
        <a:bodyPr/>
        <a:lstStyle/>
        <a:p>
          <a:endParaRPr lang="en-US"/>
        </a:p>
      </dgm:t>
    </dgm:pt>
    <dgm:pt modelId="{6AE4545E-2986-45E7-A8F5-EDD4E6E544F2}" type="pres">
      <dgm:prSet presAssocID="{8AC8621D-72D2-4E81-81BC-22DE413D398D}" presName="wedge3" presStyleLbl="node1" presStyleIdx="2" presStyleCnt="5"/>
      <dgm:spPr/>
      <dgm:t>
        <a:bodyPr/>
        <a:lstStyle/>
        <a:p>
          <a:endParaRPr lang="en-US"/>
        </a:p>
      </dgm:t>
    </dgm:pt>
    <dgm:pt modelId="{BE4A6C92-43B2-4B27-82FD-4A5DCE41E14C}" type="pres">
      <dgm:prSet presAssocID="{8AC8621D-72D2-4E81-81BC-22DE413D398D}" presName="wedge3Tx" presStyleLbl="node1" presStyleIdx="2" presStyleCnt="5">
        <dgm:presLayoutVars>
          <dgm:chMax val="0"/>
          <dgm:chPref val="0"/>
          <dgm:bulletEnabled val="1"/>
        </dgm:presLayoutVars>
      </dgm:prSet>
      <dgm:spPr/>
      <dgm:t>
        <a:bodyPr/>
        <a:lstStyle/>
        <a:p>
          <a:endParaRPr lang="en-US"/>
        </a:p>
      </dgm:t>
    </dgm:pt>
    <dgm:pt modelId="{8D3302F9-BC98-429C-82CD-46561AFD7F0B}" type="pres">
      <dgm:prSet presAssocID="{8AC8621D-72D2-4E81-81BC-22DE413D398D}" presName="wedge4" presStyleLbl="node1" presStyleIdx="3" presStyleCnt="5"/>
      <dgm:spPr/>
      <dgm:t>
        <a:bodyPr/>
        <a:lstStyle/>
        <a:p>
          <a:endParaRPr lang="en-US"/>
        </a:p>
      </dgm:t>
    </dgm:pt>
    <dgm:pt modelId="{8C094294-D896-4E27-BCEE-669BC0A5BA82}" type="pres">
      <dgm:prSet presAssocID="{8AC8621D-72D2-4E81-81BC-22DE413D398D}" presName="wedge4Tx" presStyleLbl="node1" presStyleIdx="3" presStyleCnt="5">
        <dgm:presLayoutVars>
          <dgm:chMax val="0"/>
          <dgm:chPref val="0"/>
          <dgm:bulletEnabled val="1"/>
        </dgm:presLayoutVars>
      </dgm:prSet>
      <dgm:spPr/>
      <dgm:t>
        <a:bodyPr/>
        <a:lstStyle/>
        <a:p>
          <a:endParaRPr lang="en-US"/>
        </a:p>
      </dgm:t>
    </dgm:pt>
    <dgm:pt modelId="{F925E535-BC48-4DB5-87F9-01CEC8381476}" type="pres">
      <dgm:prSet presAssocID="{8AC8621D-72D2-4E81-81BC-22DE413D398D}" presName="wedge5" presStyleLbl="node1" presStyleIdx="4" presStyleCnt="5"/>
      <dgm:spPr/>
      <dgm:t>
        <a:bodyPr/>
        <a:lstStyle/>
        <a:p>
          <a:endParaRPr lang="en-US"/>
        </a:p>
      </dgm:t>
    </dgm:pt>
    <dgm:pt modelId="{17A2B990-D940-4DF2-A972-0C58EA0FDC43}" type="pres">
      <dgm:prSet presAssocID="{8AC8621D-72D2-4E81-81BC-22DE413D398D}" presName="wedge5Tx" presStyleLbl="node1" presStyleIdx="4" presStyleCnt="5">
        <dgm:presLayoutVars>
          <dgm:chMax val="0"/>
          <dgm:chPref val="0"/>
          <dgm:bulletEnabled val="1"/>
        </dgm:presLayoutVars>
      </dgm:prSet>
      <dgm:spPr/>
      <dgm:t>
        <a:bodyPr/>
        <a:lstStyle/>
        <a:p>
          <a:endParaRPr lang="en-US"/>
        </a:p>
      </dgm:t>
    </dgm:pt>
  </dgm:ptLst>
  <dgm:cxnLst>
    <dgm:cxn modelId="{FDF3C775-6D6E-4E8E-903A-DDA003C6B010}" type="presOf" srcId="{032E3AD0-30C1-43A7-9D38-95D6D2EEB3C8}" destId="{61903164-92F6-41E4-B4E8-B3D245325AF6}" srcOrd="0" destOrd="0" presId="urn:microsoft.com/office/officeart/2005/8/layout/chart3"/>
    <dgm:cxn modelId="{562E25ED-F7AE-4F54-AB8C-414819641427}" srcId="{8AC8621D-72D2-4E81-81BC-22DE413D398D}" destId="{65CFC49E-3205-43C6-9ACD-607549D624FC}" srcOrd="4" destOrd="0" parTransId="{9E4547F9-66BB-4B08-807C-BB97FFB89810}" sibTransId="{BE34D260-6963-43A8-B203-5CF2C00FB362}"/>
    <dgm:cxn modelId="{5EDFFC44-FD79-4451-9A5F-0E465F2F3074}" type="presOf" srcId="{EB755432-5615-44DF-967A-041AA53C0F8F}" destId="{7DF179A3-FC18-4C21-8804-2CB0D855AC86}" srcOrd="1" destOrd="0" presId="urn:microsoft.com/office/officeart/2005/8/layout/chart3"/>
    <dgm:cxn modelId="{FFC5E907-B969-472A-B450-6F22653F89D4}" type="presOf" srcId="{65CFC49E-3205-43C6-9ACD-607549D624FC}" destId="{F925E535-BC48-4DB5-87F9-01CEC8381476}" srcOrd="0" destOrd="0" presId="urn:microsoft.com/office/officeart/2005/8/layout/chart3"/>
    <dgm:cxn modelId="{FA9F3EFB-9A4C-45E6-8A08-CBBC7E10723C}" type="presOf" srcId="{032E3AD0-30C1-43A7-9D38-95D6D2EEB3C8}" destId="{96BC6538-B6D7-4EAE-BF5E-3E5471CF30AF}" srcOrd="1" destOrd="0" presId="urn:microsoft.com/office/officeart/2005/8/layout/chart3"/>
    <dgm:cxn modelId="{07DC1E6B-B633-4154-A8F7-203201741D3C}" srcId="{8AC8621D-72D2-4E81-81BC-22DE413D398D}" destId="{4A01BB4C-CBD2-48EA-BF19-377A87CFF707}" srcOrd="2" destOrd="0" parTransId="{1FC4F147-22B0-4403-8C18-07E2B02E18D0}" sibTransId="{0731F5CE-32DD-4095-AEA7-E3F018A6E040}"/>
    <dgm:cxn modelId="{3DCF5E4E-86E6-49E5-8A0C-193CD4D61870}" type="presOf" srcId="{8AC8621D-72D2-4E81-81BC-22DE413D398D}" destId="{8178E9FE-A232-46B7-B28D-7E823240962D}" srcOrd="0" destOrd="0" presId="urn:microsoft.com/office/officeart/2005/8/layout/chart3"/>
    <dgm:cxn modelId="{F05C431C-A6B4-4A6E-9337-C6E15603AEA2}" srcId="{8AC8621D-72D2-4E81-81BC-22DE413D398D}" destId="{EC2F57FB-39E9-43A3-930C-FBE10E87D344}" srcOrd="3" destOrd="0" parTransId="{8275CD5B-B5C1-4542-AC36-AEF231AF697F}" sibTransId="{B77312ED-DD59-491E-9A4C-F4A70C28518F}"/>
    <dgm:cxn modelId="{8C284E1D-24E7-4DBE-B393-58656AB9C367}" type="presOf" srcId="{65CFC49E-3205-43C6-9ACD-607549D624FC}" destId="{17A2B990-D940-4DF2-A972-0C58EA0FDC43}" srcOrd="1" destOrd="0" presId="urn:microsoft.com/office/officeart/2005/8/layout/chart3"/>
    <dgm:cxn modelId="{8E3FB87E-C01E-4CA4-83FE-2AF6DB873C0C}" type="presOf" srcId="{4A01BB4C-CBD2-48EA-BF19-377A87CFF707}" destId="{6AE4545E-2986-45E7-A8F5-EDD4E6E544F2}" srcOrd="0" destOrd="0" presId="urn:microsoft.com/office/officeart/2005/8/layout/chart3"/>
    <dgm:cxn modelId="{598F0998-5034-4409-947B-DFDB6FDB500A}" type="presOf" srcId="{EC2F57FB-39E9-43A3-930C-FBE10E87D344}" destId="{8C094294-D896-4E27-BCEE-669BC0A5BA82}" srcOrd="1" destOrd="0" presId="urn:microsoft.com/office/officeart/2005/8/layout/chart3"/>
    <dgm:cxn modelId="{4EC86846-AC54-4623-8CC4-2200C6FEAEE4}" srcId="{8AC8621D-72D2-4E81-81BC-22DE413D398D}" destId="{EB755432-5615-44DF-967A-041AA53C0F8F}" srcOrd="0" destOrd="0" parTransId="{98DDBC7F-B531-439E-A535-242DC5B27AA7}" sibTransId="{93090830-0A50-4698-B834-15A445375B20}"/>
    <dgm:cxn modelId="{CBC3D1B7-6661-41FF-B5D1-9B4A2C2EDB60}" srcId="{8AC8621D-72D2-4E81-81BC-22DE413D398D}" destId="{032E3AD0-30C1-43A7-9D38-95D6D2EEB3C8}" srcOrd="1" destOrd="0" parTransId="{C27F3F9C-3CC0-46A9-9DD8-99AC7191988C}" sibTransId="{1ACB3888-B098-4D0B-B028-730EBC30EFF9}"/>
    <dgm:cxn modelId="{36894970-372E-43F8-A9C0-1C9F4EDB05BB}" type="presOf" srcId="{EB755432-5615-44DF-967A-041AA53C0F8F}" destId="{7CD5B7E9-6AE2-4B99-9EA2-E4EB0521521F}" srcOrd="0" destOrd="0" presId="urn:microsoft.com/office/officeart/2005/8/layout/chart3"/>
    <dgm:cxn modelId="{0B55B66D-AF5D-445C-B562-E48D059D554B}" type="presOf" srcId="{EC2F57FB-39E9-43A3-930C-FBE10E87D344}" destId="{8D3302F9-BC98-429C-82CD-46561AFD7F0B}" srcOrd="0" destOrd="0" presId="urn:microsoft.com/office/officeart/2005/8/layout/chart3"/>
    <dgm:cxn modelId="{05D6C65F-48BA-43E6-B30C-654950027EFC}" type="presOf" srcId="{4A01BB4C-CBD2-48EA-BF19-377A87CFF707}" destId="{BE4A6C92-43B2-4B27-82FD-4A5DCE41E14C}" srcOrd="1" destOrd="0" presId="urn:microsoft.com/office/officeart/2005/8/layout/chart3"/>
    <dgm:cxn modelId="{F3C639AD-2D31-4117-B019-71B24218C4E4}" type="presParOf" srcId="{8178E9FE-A232-46B7-B28D-7E823240962D}" destId="{7CD5B7E9-6AE2-4B99-9EA2-E4EB0521521F}" srcOrd="0" destOrd="0" presId="urn:microsoft.com/office/officeart/2005/8/layout/chart3"/>
    <dgm:cxn modelId="{DFDAF575-5C97-4125-A155-DE697369E88C}" type="presParOf" srcId="{8178E9FE-A232-46B7-B28D-7E823240962D}" destId="{7DF179A3-FC18-4C21-8804-2CB0D855AC86}" srcOrd="1" destOrd="0" presId="urn:microsoft.com/office/officeart/2005/8/layout/chart3"/>
    <dgm:cxn modelId="{53B7646E-9791-4E45-92FF-B56771A83F90}" type="presParOf" srcId="{8178E9FE-A232-46B7-B28D-7E823240962D}" destId="{61903164-92F6-41E4-B4E8-B3D245325AF6}" srcOrd="2" destOrd="0" presId="urn:microsoft.com/office/officeart/2005/8/layout/chart3"/>
    <dgm:cxn modelId="{9D29535D-9B77-410F-BC5D-D80AAAD44943}" type="presParOf" srcId="{8178E9FE-A232-46B7-B28D-7E823240962D}" destId="{96BC6538-B6D7-4EAE-BF5E-3E5471CF30AF}" srcOrd="3" destOrd="0" presId="urn:microsoft.com/office/officeart/2005/8/layout/chart3"/>
    <dgm:cxn modelId="{FDA7B9BE-E2CE-4BEF-AD21-63E656D13917}" type="presParOf" srcId="{8178E9FE-A232-46B7-B28D-7E823240962D}" destId="{6AE4545E-2986-45E7-A8F5-EDD4E6E544F2}" srcOrd="4" destOrd="0" presId="urn:microsoft.com/office/officeart/2005/8/layout/chart3"/>
    <dgm:cxn modelId="{60B86885-39BC-40F5-B4AC-019724F9D756}" type="presParOf" srcId="{8178E9FE-A232-46B7-B28D-7E823240962D}" destId="{BE4A6C92-43B2-4B27-82FD-4A5DCE41E14C}" srcOrd="5" destOrd="0" presId="urn:microsoft.com/office/officeart/2005/8/layout/chart3"/>
    <dgm:cxn modelId="{2C079128-DFF3-4073-9C0C-E30CEE2E3464}" type="presParOf" srcId="{8178E9FE-A232-46B7-B28D-7E823240962D}" destId="{8D3302F9-BC98-429C-82CD-46561AFD7F0B}" srcOrd="6" destOrd="0" presId="urn:microsoft.com/office/officeart/2005/8/layout/chart3"/>
    <dgm:cxn modelId="{A06EFC36-47CC-47DC-B9F6-519F84776A95}" type="presParOf" srcId="{8178E9FE-A232-46B7-B28D-7E823240962D}" destId="{8C094294-D896-4E27-BCEE-669BC0A5BA82}" srcOrd="7" destOrd="0" presId="urn:microsoft.com/office/officeart/2005/8/layout/chart3"/>
    <dgm:cxn modelId="{7DE8A6D2-9813-4F0A-A287-F7E60E30A421}" type="presParOf" srcId="{8178E9FE-A232-46B7-B28D-7E823240962D}" destId="{F925E535-BC48-4DB5-87F9-01CEC8381476}" srcOrd="8" destOrd="0" presId="urn:microsoft.com/office/officeart/2005/8/layout/chart3"/>
    <dgm:cxn modelId="{625180F0-8C4D-42AF-BBBF-254C0E773BE3}" type="presParOf" srcId="{8178E9FE-A232-46B7-B28D-7E823240962D}" destId="{17A2B990-D940-4DF2-A972-0C58EA0FDC43}" srcOrd="9" destOrd="0" presId="urn:microsoft.com/office/officeart/2005/8/layout/char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D5B7E9-6AE2-4B99-9EA2-E4EB0521521F}">
      <dsp:nvSpPr>
        <dsp:cNvPr id="0" name=""/>
        <dsp:cNvSpPr/>
      </dsp:nvSpPr>
      <dsp:spPr>
        <a:xfrm>
          <a:off x="1289064" y="498577"/>
          <a:ext cx="4121125" cy="4121125"/>
        </a:xfrm>
        <a:prstGeom prst="pie">
          <a:avLst>
            <a:gd name="adj1" fmla="val 16200000"/>
            <a:gd name="adj2" fmla="val 20520000"/>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GB" sz="1500" kern="1200" dirty="0"/>
            <a:t>Observation based</a:t>
          </a:r>
        </a:p>
      </dsp:txBody>
      <dsp:txXfrm>
        <a:off x="3401631" y="1114293"/>
        <a:ext cx="1398239" cy="956689"/>
      </dsp:txXfrm>
    </dsp:sp>
    <dsp:sp modelId="{61903164-92F6-41E4-B4E8-B3D245325AF6}">
      <dsp:nvSpPr>
        <dsp:cNvPr id="0" name=""/>
        <dsp:cNvSpPr/>
      </dsp:nvSpPr>
      <dsp:spPr>
        <a:xfrm>
          <a:off x="1296317" y="491836"/>
          <a:ext cx="4121125" cy="4121125"/>
        </a:xfrm>
        <a:prstGeom prst="pie">
          <a:avLst>
            <a:gd name="adj1" fmla="val 20520000"/>
            <a:gd name="adj2" fmla="val 3240000"/>
          </a:avLst>
        </a:prstGeom>
        <a:solidFill>
          <a:schemeClr val="accent3">
            <a:hueOff val="2812566"/>
            <a:satOff val="-4220"/>
            <a:lumOff val="-686"/>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GB" sz="1500" kern="1200" dirty="0"/>
            <a:t>Practical demonstration based</a:t>
          </a:r>
        </a:p>
      </dsp:txBody>
      <dsp:txXfrm>
        <a:off x="3989767" y="2356155"/>
        <a:ext cx="1226525" cy="1035187"/>
      </dsp:txXfrm>
    </dsp:sp>
    <dsp:sp modelId="{6AE4545E-2986-45E7-A8F5-EDD4E6E544F2}">
      <dsp:nvSpPr>
        <dsp:cNvPr id="0" name=""/>
        <dsp:cNvSpPr/>
      </dsp:nvSpPr>
      <dsp:spPr>
        <a:xfrm>
          <a:off x="1296317" y="491836"/>
          <a:ext cx="4121125" cy="4121125"/>
        </a:xfrm>
        <a:prstGeom prst="pie">
          <a:avLst>
            <a:gd name="adj1" fmla="val 3240000"/>
            <a:gd name="adj2" fmla="val 7560000"/>
          </a:avLst>
        </a:prstGeom>
        <a:solidFill>
          <a:schemeClr val="accent3">
            <a:hueOff val="5625132"/>
            <a:satOff val="-8440"/>
            <a:lumOff val="-1373"/>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GB" sz="1500" kern="1200" dirty="0"/>
            <a:t>Project based</a:t>
          </a:r>
        </a:p>
      </dsp:txBody>
      <dsp:txXfrm>
        <a:off x="2620965" y="3582680"/>
        <a:ext cx="1471830" cy="883098"/>
      </dsp:txXfrm>
    </dsp:sp>
    <dsp:sp modelId="{8D3302F9-BC98-429C-82CD-46561AFD7F0B}">
      <dsp:nvSpPr>
        <dsp:cNvPr id="0" name=""/>
        <dsp:cNvSpPr/>
      </dsp:nvSpPr>
      <dsp:spPr>
        <a:xfrm>
          <a:off x="1296317" y="491836"/>
          <a:ext cx="4121125" cy="4121125"/>
        </a:xfrm>
        <a:prstGeom prst="pie">
          <a:avLst>
            <a:gd name="adj1" fmla="val 7560000"/>
            <a:gd name="adj2" fmla="val 11880000"/>
          </a:avLst>
        </a:prstGeom>
        <a:solidFill>
          <a:schemeClr val="accent3">
            <a:hueOff val="8437698"/>
            <a:satOff val="-12660"/>
            <a:lumOff val="-2059"/>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GB" sz="1500" kern="1200" dirty="0"/>
            <a:t>Test based</a:t>
          </a:r>
        </a:p>
      </dsp:txBody>
      <dsp:txXfrm>
        <a:off x="1492561" y="2356155"/>
        <a:ext cx="1226525" cy="1035187"/>
      </dsp:txXfrm>
    </dsp:sp>
    <dsp:sp modelId="{F925E535-BC48-4DB5-87F9-01CEC8381476}">
      <dsp:nvSpPr>
        <dsp:cNvPr id="0" name=""/>
        <dsp:cNvSpPr/>
      </dsp:nvSpPr>
      <dsp:spPr>
        <a:xfrm>
          <a:off x="1296317" y="491836"/>
          <a:ext cx="4121125" cy="4121125"/>
        </a:xfrm>
        <a:prstGeom prst="pie">
          <a:avLst>
            <a:gd name="adj1" fmla="val 11880000"/>
            <a:gd name="adj2" fmla="val 16200000"/>
          </a:avLst>
        </a:prstGeom>
        <a:solidFill>
          <a:schemeClr val="accent3">
            <a:hueOff val="11250264"/>
            <a:satOff val="-16880"/>
            <a:lumOff val="-274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GB" sz="1500" kern="1200" dirty="0"/>
            <a:t>Presentation based</a:t>
          </a:r>
        </a:p>
      </dsp:txBody>
      <dsp:txXfrm>
        <a:off x="1897314" y="1119817"/>
        <a:ext cx="1398239" cy="956689"/>
      </dsp:txXfrm>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8E210D-7FF2-A742-B32B-47074288530F}" type="datetimeFigureOut">
              <a:rPr lang="en-US" smtClean="0"/>
              <a:t>7/23/2018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65D68C-EE3A-3248-AF17-0A8430663CAF}" type="slidenum">
              <a:rPr lang="en-US" smtClean="0"/>
              <a:t>‹#›</a:t>
            </a:fld>
            <a:endParaRPr lang="en-US"/>
          </a:p>
        </p:txBody>
      </p:sp>
    </p:spTree>
    <p:extLst>
      <p:ext uri="{BB962C8B-B14F-4D97-AF65-F5344CB8AC3E}">
        <p14:creationId xmlns:p14="http://schemas.microsoft.com/office/powerpoint/2010/main" val="487029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64C1BB2-9EA0-456F-AE6A-D5B7F795CAC2}"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75607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958E8EE-1394-40AB-B6C5-142A9DC89E66}" type="slidenum">
              <a:rPr kumimoji="0" lang="en-GB" alt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2</a:t>
            </a:fld>
            <a:endParaRPr kumimoji="0" lang="en-GB" alt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711453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altLang="en-US" dirty="0"/>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958E8EE-1394-40AB-B6C5-142A9DC89E66}" type="slidenum">
              <a:rPr kumimoji="0" lang="en-GB" alt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4</a:t>
            </a:fld>
            <a:endParaRPr kumimoji="0" lang="en-GB" alt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503390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958E8EE-1394-40AB-B6C5-142A9DC89E66}" type="slidenum">
              <a:rPr kumimoji="0" lang="en-GB" alt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5</a:t>
            </a:fld>
            <a:endParaRPr kumimoji="0" lang="en-GB" alt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7639449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1600" y="742950"/>
            <a:ext cx="6604000" cy="3714750"/>
          </a:xfrm>
        </p:spPr>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81845B6-1EE4-4E99-AACC-2C243AB9CAB9}"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Notes Placeholder 4"/>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25291584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ltLang="en-US" b="1" dirty="0"/>
              <a:t>Assessment methods must be mapped to the KSBs</a:t>
            </a:r>
          </a:p>
          <a:p>
            <a:pPr marL="0" indent="0">
              <a:buNone/>
              <a:defRPr/>
            </a:pPr>
            <a:r>
              <a:rPr lang="en-US" altLang="en-US" dirty="0"/>
              <a:t>	each knowledge, skill and behaviour (KSB) in the standard should be assessed by one of the assessment methods chosen (if it is a ‘lower level’ one the mapping should show that it is covered by assessing a ‘higher level’ one)</a:t>
            </a:r>
          </a:p>
          <a:p>
            <a:pPr>
              <a:defRPr/>
            </a:pPr>
            <a:r>
              <a:rPr lang="en-US" altLang="en-US" b="1" dirty="0"/>
              <a:t>Discrete</a:t>
            </a:r>
          </a:p>
          <a:p>
            <a:pPr marL="0" indent="0">
              <a:buNone/>
              <a:defRPr/>
            </a:pPr>
            <a:r>
              <a:rPr lang="en-US" altLang="en-US" b="1" dirty="0"/>
              <a:t>	 </a:t>
            </a:r>
            <a:r>
              <a:rPr lang="en-US" altLang="en-US" dirty="0"/>
              <a:t>the methods chosen should be discreet from one another</a:t>
            </a:r>
            <a:r>
              <a:rPr lang="en-US" altLang="en-US" b="1" dirty="0"/>
              <a:t>.  </a:t>
            </a:r>
            <a:r>
              <a:rPr lang="en-US" altLang="en-US" dirty="0"/>
              <a:t>Avoid assessing the same thing more than once (as this could unfairly advantage or disadvantage someone)</a:t>
            </a:r>
          </a:p>
          <a:p>
            <a:pPr>
              <a:defRPr/>
            </a:pPr>
            <a:r>
              <a:rPr lang="en-US" altLang="en-US" b="1" dirty="0"/>
              <a:t>Level, scope and extent:  </a:t>
            </a:r>
            <a:r>
              <a:rPr lang="en-US" altLang="en-US" dirty="0"/>
              <a:t>the assessment methods chosen should reflect the level and scope of the role as should the extent of the methods used (</a:t>
            </a:r>
            <a:r>
              <a:rPr lang="en-US" altLang="en-US" dirty="0" err="1"/>
              <a:t>eg</a:t>
            </a:r>
            <a:r>
              <a:rPr lang="en-US" altLang="en-US" dirty="0"/>
              <a:t> word limits, length of practical demonstration </a:t>
            </a:r>
            <a:r>
              <a:rPr lang="en-US" altLang="en-US" dirty="0" err="1"/>
              <a:t>etc</a:t>
            </a:r>
            <a:r>
              <a:rPr lang="en-US" altLang="en-US" dirty="0"/>
              <a:t>)</a:t>
            </a:r>
          </a:p>
          <a:p>
            <a:pPr>
              <a:defRPr/>
            </a:pPr>
            <a:r>
              <a:rPr lang="en-US" altLang="en-US" b="1" dirty="0"/>
              <a:t>Robustness: </a:t>
            </a:r>
            <a:r>
              <a:rPr lang="en-US" altLang="en-US" dirty="0"/>
              <a:t>you may want to enhance an assessment method to make it more robust </a:t>
            </a:r>
            <a:r>
              <a:rPr lang="en-US" altLang="en-US" dirty="0" err="1"/>
              <a:t>eg</a:t>
            </a:r>
            <a:r>
              <a:rPr lang="en-US" altLang="en-US" dirty="0"/>
              <a:t> adding a short question and answer session to an observation to make sure everything is covered</a:t>
            </a:r>
          </a:p>
          <a:p>
            <a:pPr>
              <a:defRPr/>
            </a:pPr>
            <a:r>
              <a:rPr lang="en-US" altLang="en-US" b="1" dirty="0"/>
              <a:t>Delivery: </a:t>
            </a:r>
            <a:r>
              <a:rPr lang="en-US" altLang="en-US" dirty="0"/>
              <a:t>the methods used should vary and not rely on one mode of delivery only. </a:t>
            </a:r>
            <a:endParaRPr lang="en-US" altLang="en-US" b="1" dirty="0"/>
          </a:p>
          <a:p>
            <a:pPr marL="0" marR="0" indent="0" algn="l" defTabSz="914400" rtl="0" eaLnBrk="1" fontAlgn="auto" latinLnBrk="0" hangingPunct="1">
              <a:lnSpc>
                <a:spcPct val="100000"/>
              </a:lnSpc>
              <a:spcBef>
                <a:spcPts val="0"/>
              </a:spcBef>
              <a:spcAft>
                <a:spcPts val="0"/>
              </a:spcAft>
              <a:buClrTx/>
              <a:buSzTx/>
              <a:buFontTx/>
              <a:buNone/>
              <a:tabLst/>
              <a:defRPr/>
            </a:pPr>
            <a:endParaRPr lang="en-GB" altLang="en-US" dirty="0"/>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958E8EE-1394-40AB-B6C5-142A9DC89E66}" type="slidenum">
              <a:rPr kumimoji="0" lang="en-GB" alt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10</a:t>
            </a:fld>
            <a:endParaRPr kumimoji="0" lang="en-GB" alt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6028085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ltLang="en-US" b="1" dirty="0"/>
              <a:t>Affordability</a:t>
            </a:r>
            <a:r>
              <a:rPr lang="en-US" altLang="en-US" dirty="0"/>
              <a:t>:  different assessment methods should be considered to ensure value for money. Technological solutions should be considered.</a:t>
            </a:r>
          </a:p>
          <a:p>
            <a:pPr>
              <a:defRPr/>
            </a:pPr>
            <a:r>
              <a:rPr lang="en-US" altLang="en-US" b="1" dirty="0"/>
              <a:t>Access: </a:t>
            </a:r>
            <a:r>
              <a:rPr lang="en-US" altLang="en-US" dirty="0"/>
              <a:t>Required to think about the practical aspects for employers and apprentices and End Point Assessment Organisations, including access arrangements or ways to adapt the method to suit those with additional needs. </a:t>
            </a:r>
          </a:p>
          <a:p>
            <a:pPr>
              <a:defRPr/>
            </a:pPr>
            <a:r>
              <a:rPr lang="en-US" altLang="en-US" b="1" dirty="0"/>
              <a:t>Grading:  </a:t>
            </a:r>
            <a:r>
              <a:rPr lang="en-US" altLang="en-US" dirty="0"/>
              <a:t>Assessments must be graded (e.g. 1</a:t>
            </a:r>
            <a:r>
              <a:rPr lang="en-US" altLang="en-US" baseline="30000" dirty="0"/>
              <a:t>st</a:t>
            </a:r>
            <a:r>
              <a:rPr lang="en-US" altLang="en-US" dirty="0"/>
              <a:t>, 2i, 2ii, 3</a:t>
            </a:r>
            <a:r>
              <a:rPr lang="en-US" altLang="en-US" baseline="30000" dirty="0"/>
              <a:t>rd</a:t>
            </a:r>
            <a:r>
              <a:rPr lang="en-US" altLang="en-US" dirty="0"/>
              <a:t>, fail) fail criteria must be included.</a:t>
            </a:r>
          </a:p>
          <a:p>
            <a:pPr>
              <a:defRPr/>
            </a:pPr>
            <a:r>
              <a:rPr lang="en-US" altLang="en-US" b="1" dirty="0"/>
              <a:t>Consistency: </a:t>
            </a:r>
            <a:r>
              <a:rPr lang="en-US" altLang="en-US" dirty="0"/>
              <a:t>assessment methods and grading should be able to be applied consistently irrespective of where the apprentice is and who the End Point Assessment Organisation is.  </a:t>
            </a:r>
          </a:p>
          <a:p>
            <a:pPr marL="0" marR="0" indent="0" algn="l" defTabSz="914400" rtl="0" eaLnBrk="1" fontAlgn="auto" latinLnBrk="0" hangingPunct="1">
              <a:lnSpc>
                <a:spcPct val="100000"/>
              </a:lnSpc>
              <a:spcBef>
                <a:spcPts val="0"/>
              </a:spcBef>
              <a:spcAft>
                <a:spcPts val="0"/>
              </a:spcAft>
              <a:buClrTx/>
              <a:buSzTx/>
              <a:buFontTx/>
              <a:buNone/>
              <a:tabLst/>
              <a:defRPr/>
            </a:pPr>
            <a:endParaRPr lang="en-GB" altLang="en-US" dirty="0"/>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958E8EE-1394-40AB-B6C5-142A9DC89E66}" type="slidenum">
              <a:rPr kumimoji="0" lang="en-GB" alt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11</a:t>
            </a:fld>
            <a:endParaRPr kumimoji="0" lang="en-GB" alt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0814354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altLang="en-US" dirty="0"/>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958E8EE-1394-40AB-B6C5-142A9DC89E66}" type="slidenum">
              <a:rPr kumimoji="0" lang="en-GB" alt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12</a:t>
            </a:fld>
            <a:endParaRPr kumimoji="0" lang="en-GB" alt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31138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altLang="en-US" dirty="0"/>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958E8EE-1394-40AB-B6C5-142A9DC89E66}" type="slidenum">
              <a:rPr kumimoji="0" lang="en-GB" alt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13</a:t>
            </a:fld>
            <a:endParaRPr kumimoji="0" lang="en-GB" alt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6313210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1062" y="3453160"/>
            <a:ext cx="12192004" cy="3404840"/>
          </a:xfrm>
          <a:prstGeom prst="rect">
            <a:avLst/>
          </a:prstGeom>
          <a:solidFill>
            <a:srgbClr val="2E00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pic>
        <p:nvPicPr>
          <p:cNvPr id="9" name="Picture 3" descr="C:\Users\Kieran\Desktop\images\Colour Ba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381724"/>
            <a:ext cx="12192000" cy="7143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406400" y="4596834"/>
            <a:ext cx="11582400" cy="660967"/>
          </a:xfrm>
        </p:spPr>
        <p:txBody>
          <a:bodyPr>
            <a:noAutofit/>
          </a:bodyPr>
          <a:lstStyle>
            <a:lvl1pPr algn="l">
              <a:defRPr sz="40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406400" y="5231780"/>
            <a:ext cx="8534400" cy="788020"/>
          </a:xfrm>
        </p:spPr>
        <p:txBody>
          <a:bodyPr>
            <a:normAutofit/>
          </a:bodyPr>
          <a:lstStyle>
            <a:lvl1pPr marL="0" indent="0" algn="l">
              <a:buNone/>
              <a:defRPr sz="23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8" name="Picture 2" descr="C:\Users\Kieran\Desktop\images\logo_03.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44481" y="1102296"/>
            <a:ext cx="5934068" cy="1197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4155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7_Section Header">
    <p:spTree>
      <p:nvGrpSpPr>
        <p:cNvPr id="1" name=""/>
        <p:cNvGrpSpPr/>
        <p:nvPr/>
      </p:nvGrpSpPr>
      <p:grpSpPr>
        <a:xfrm>
          <a:off x="0" y="0"/>
          <a:ext cx="0" cy="0"/>
          <a:chOff x="0" y="0"/>
          <a:chExt cx="0" cy="0"/>
        </a:xfrm>
      </p:grpSpPr>
      <p:sp>
        <p:nvSpPr>
          <p:cNvPr id="6" name="Rectangle 5"/>
          <p:cNvSpPr/>
          <p:nvPr userDrawn="1"/>
        </p:nvSpPr>
        <p:spPr>
          <a:xfrm>
            <a:off x="0" y="0"/>
            <a:ext cx="12192000" cy="6858000"/>
          </a:xfrm>
          <a:prstGeom prst="rect">
            <a:avLst/>
          </a:prstGeom>
          <a:solidFill>
            <a:srgbClr val="E877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pic>
        <p:nvPicPr>
          <p:cNvPr id="10" name="Picture 3" descr="C:\Users\Kieran\Desktop\images\Section 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141846" y="332656"/>
            <a:ext cx="1580389" cy="1185292"/>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1"/>
          <p:cNvSpPr>
            <a:spLocks noGrp="1"/>
          </p:cNvSpPr>
          <p:nvPr>
            <p:ph type="title"/>
          </p:nvPr>
        </p:nvSpPr>
        <p:spPr>
          <a:xfrm>
            <a:off x="1320800" y="2514601"/>
            <a:ext cx="9956800" cy="1362075"/>
          </a:xfrm>
        </p:spPr>
        <p:txBody>
          <a:bodyPr anchor="b" anchorCtr="0">
            <a:normAutofit/>
          </a:bodyPr>
          <a:lstStyle>
            <a:lvl1pPr algn="l">
              <a:defRPr sz="3300" b="1" cap="all">
                <a:solidFill>
                  <a:schemeClr val="bg1"/>
                </a:solidFill>
              </a:defRPr>
            </a:lvl1pPr>
          </a:lstStyle>
          <a:p>
            <a:r>
              <a:rPr lang="en-US" dirty="0"/>
              <a:t>Click to edit Master title style</a:t>
            </a:r>
          </a:p>
        </p:txBody>
      </p:sp>
      <p:sp>
        <p:nvSpPr>
          <p:cNvPr id="12" name="Text Placeholder 2"/>
          <p:cNvSpPr>
            <a:spLocks noGrp="1"/>
          </p:cNvSpPr>
          <p:nvPr>
            <p:ph type="body" idx="1"/>
          </p:nvPr>
        </p:nvSpPr>
        <p:spPr>
          <a:xfrm>
            <a:off x="1320800" y="3886201"/>
            <a:ext cx="9956800" cy="1042987"/>
          </a:xfrm>
        </p:spPr>
        <p:txBody>
          <a:bodyPr anchor="t" anchorCtr="0"/>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939622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12">
                                            <p:txEl>
                                              <p:pRg st="0" end="0"/>
                                            </p:txEl>
                                          </p:spTgt>
                                        </p:tgtEl>
                                        <p:attrNameLst>
                                          <p:attrName>style.visibility</p:attrName>
                                        </p:attrNameLst>
                                      </p:cBhvr>
                                      <p:to>
                                        <p:strVal val="visible"/>
                                      </p:to>
                                    </p:set>
                                    <p:animEffect transition="in" filter="wipe(up)">
                                      <p:cBhvr>
                                        <p:cTn id="14"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build="p">
        <p:tmplLst>
          <p:tmpl lvl="1">
            <p:tnLst>
              <p:par>
                <p:cTn presetID="22" presetClass="entr" presetSubtype="1" fill="hold" nodeType="with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wipe(up)">
                      <p:cBhvr>
                        <p:cTn dur="500"/>
                        <p:tgtEl>
                          <p:spTgt spid="12"/>
                        </p:tgtEl>
                      </p:cBhvr>
                    </p:animEffect>
                  </p:childTnLst>
                </p:cTn>
              </p:par>
            </p:tnLst>
          </p:tmpl>
        </p:tmplLst>
      </p:bldP>
    </p:bld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2057401"/>
            <a:ext cx="5384800" cy="4068763"/>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2057401"/>
            <a:ext cx="5384800" cy="4068763"/>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913185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748999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24016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3" descr="C:\Users\Kieran\Desktop\images\Colour Ba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559" y="1556792"/>
            <a:ext cx="12213283" cy="7156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10566401" y="342332"/>
            <a:ext cx="1190689" cy="89301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lvl1pPr algn="l">
              <a:defRPr/>
            </a:lvl1pPr>
          </a:lstStyle>
          <a:p>
            <a:r>
              <a:rPr lang="en-US" dirty="0"/>
              <a:t>Click to edit Master title style</a:t>
            </a:r>
          </a:p>
        </p:txBody>
      </p:sp>
    </p:spTree>
    <p:extLst>
      <p:ext uri="{BB962C8B-B14F-4D97-AF65-F5344CB8AC3E}">
        <p14:creationId xmlns:p14="http://schemas.microsoft.com/office/powerpoint/2010/main" val="399454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solidFill>
            <a:srgbClr val="7CC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pic>
        <p:nvPicPr>
          <p:cNvPr id="8" name="Picture 3" descr="C:\Users\Kieran\Desktop\images\Section 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141846" y="332656"/>
            <a:ext cx="1580389" cy="118529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1320800" y="2514601"/>
            <a:ext cx="9956800" cy="1362075"/>
          </a:xfrm>
        </p:spPr>
        <p:txBody>
          <a:bodyPr anchor="b" anchorCtr="0">
            <a:normAutofit/>
          </a:bodyPr>
          <a:lstStyle>
            <a:lvl1pPr algn="l">
              <a:defRPr sz="3300" b="1" cap="all">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1320800" y="3886201"/>
            <a:ext cx="9956800" cy="1042987"/>
          </a:xfrm>
        </p:spPr>
        <p:txBody>
          <a:bodyPr anchor="t" anchorCtr="0"/>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06204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down)">
                                      <p:cBhvr>
                                        <p:cTn id="11" dur="500"/>
                                        <p:tgtEl>
                                          <p:spTgt spid="2"/>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up)">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22" presetClass="entr" presetSubtype="1"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up)">
                      <p:cBhvr>
                        <p:cTn dur="500"/>
                        <p:tgtEl>
                          <p:spTgt spid="3"/>
                        </p:tgtEl>
                      </p:cBhvr>
                    </p:animEffect>
                  </p:childTnLst>
                </p:cTn>
              </p:par>
            </p:tnLst>
          </p:tmpl>
        </p:tmplLst>
      </p:bldP>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6" name="Rectangle 5"/>
          <p:cNvSpPr/>
          <p:nvPr userDrawn="1"/>
        </p:nvSpPr>
        <p:spPr>
          <a:xfrm>
            <a:off x="0" y="0"/>
            <a:ext cx="12192000" cy="6858000"/>
          </a:xfrm>
          <a:prstGeom prst="rect">
            <a:avLst/>
          </a:prstGeom>
          <a:solidFill>
            <a:srgbClr val="615E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pic>
        <p:nvPicPr>
          <p:cNvPr id="10" name="Picture 3" descr="C:\Users\Kieran\Desktop\images\Section 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141846" y="332656"/>
            <a:ext cx="1580389" cy="1185292"/>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1"/>
          <p:cNvSpPr>
            <a:spLocks noGrp="1"/>
          </p:cNvSpPr>
          <p:nvPr>
            <p:ph type="title"/>
          </p:nvPr>
        </p:nvSpPr>
        <p:spPr>
          <a:xfrm>
            <a:off x="1320800" y="2514601"/>
            <a:ext cx="9956800" cy="1362075"/>
          </a:xfrm>
        </p:spPr>
        <p:txBody>
          <a:bodyPr anchor="b" anchorCtr="0">
            <a:normAutofit/>
          </a:bodyPr>
          <a:lstStyle>
            <a:lvl1pPr algn="l">
              <a:defRPr sz="3300" b="1" cap="all">
                <a:solidFill>
                  <a:schemeClr val="bg1"/>
                </a:solidFill>
              </a:defRPr>
            </a:lvl1pPr>
          </a:lstStyle>
          <a:p>
            <a:r>
              <a:rPr lang="en-US" dirty="0"/>
              <a:t>Click to edit Master title style</a:t>
            </a:r>
          </a:p>
        </p:txBody>
      </p:sp>
      <p:sp>
        <p:nvSpPr>
          <p:cNvPr id="12" name="Text Placeholder 2"/>
          <p:cNvSpPr>
            <a:spLocks noGrp="1"/>
          </p:cNvSpPr>
          <p:nvPr>
            <p:ph type="body" idx="1"/>
          </p:nvPr>
        </p:nvSpPr>
        <p:spPr>
          <a:xfrm>
            <a:off x="1320800" y="3886201"/>
            <a:ext cx="9956800" cy="1042987"/>
          </a:xfrm>
        </p:spPr>
        <p:txBody>
          <a:bodyPr anchor="t" anchorCtr="0"/>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67080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12">
                                            <p:txEl>
                                              <p:pRg st="0" end="0"/>
                                            </p:txEl>
                                          </p:spTgt>
                                        </p:tgtEl>
                                        <p:attrNameLst>
                                          <p:attrName>style.visibility</p:attrName>
                                        </p:attrNameLst>
                                      </p:cBhvr>
                                      <p:to>
                                        <p:strVal val="visible"/>
                                      </p:to>
                                    </p:set>
                                    <p:animEffect transition="in" filter="wipe(up)">
                                      <p:cBhvr>
                                        <p:cTn id="14"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build="p">
        <p:tmplLst>
          <p:tmpl lvl="1">
            <p:tnLst>
              <p:par>
                <p:cTn presetID="22" presetClass="entr" presetSubtype="1" fill="hold" nodeType="with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wipe(up)">
                      <p:cBhvr>
                        <p:cTn dur="500"/>
                        <p:tgtEl>
                          <p:spTgt spid="12"/>
                        </p:tgtEl>
                      </p:cBhvr>
                    </p:animEffect>
                  </p:childTnLst>
                </p:cTn>
              </p:par>
            </p:tnLst>
          </p:tmpl>
        </p:tmplLst>
      </p:bldP>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solidFill>
            <a:srgbClr val="F436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pic>
        <p:nvPicPr>
          <p:cNvPr id="10" name="Picture 3" descr="C:\Users\Kieran\Desktop\images\Section 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141846" y="332656"/>
            <a:ext cx="1580389" cy="1185292"/>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1"/>
          <p:cNvSpPr>
            <a:spLocks noGrp="1"/>
          </p:cNvSpPr>
          <p:nvPr>
            <p:ph type="title"/>
          </p:nvPr>
        </p:nvSpPr>
        <p:spPr>
          <a:xfrm>
            <a:off x="1320800" y="2514601"/>
            <a:ext cx="9956800" cy="1362075"/>
          </a:xfrm>
        </p:spPr>
        <p:txBody>
          <a:bodyPr anchor="b" anchorCtr="0">
            <a:normAutofit/>
          </a:bodyPr>
          <a:lstStyle>
            <a:lvl1pPr algn="l">
              <a:defRPr sz="3300" b="1" cap="all">
                <a:solidFill>
                  <a:schemeClr val="bg1"/>
                </a:solidFill>
              </a:defRPr>
            </a:lvl1pPr>
          </a:lstStyle>
          <a:p>
            <a:r>
              <a:rPr lang="en-US" dirty="0"/>
              <a:t>Click to edit Master title style</a:t>
            </a:r>
          </a:p>
        </p:txBody>
      </p:sp>
      <p:sp>
        <p:nvSpPr>
          <p:cNvPr id="12" name="Text Placeholder 2"/>
          <p:cNvSpPr>
            <a:spLocks noGrp="1"/>
          </p:cNvSpPr>
          <p:nvPr>
            <p:ph type="body" idx="1"/>
          </p:nvPr>
        </p:nvSpPr>
        <p:spPr>
          <a:xfrm>
            <a:off x="1320800" y="3886201"/>
            <a:ext cx="9956800" cy="1042987"/>
          </a:xfrm>
        </p:spPr>
        <p:txBody>
          <a:bodyPr anchor="t" anchorCtr="0"/>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25188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12">
                                            <p:txEl>
                                              <p:pRg st="0" end="0"/>
                                            </p:txEl>
                                          </p:spTgt>
                                        </p:tgtEl>
                                        <p:attrNameLst>
                                          <p:attrName>style.visibility</p:attrName>
                                        </p:attrNameLst>
                                      </p:cBhvr>
                                      <p:to>
                                        <p:strVal val="visible"/>
                                      </p:to>
                                    </p:set>
                                    <p:animEffect transition="in" filter="wipe(up)">
                                      <p:cBhvr>
                                        <p:cTn id="14"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build="p">
        <p:tmplLst>
          <p:tmpl lvl="1">
            <p:tnLst>
              <p:par>
                <p:cTn presetID="22" presetClass="entr" presetSubtype="1" fill="hold" nodeType="with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wipe(up)">
                      <p:cBhvr>
                        <p:cTn dur="500"/>
                        <p:tgtEl>
                          <p:spTgt spid="12"/>
                        </p:tgtEl>
                      </p:cBhvr>
                    </p:animEffect>
                  </p:childTnLst>
                </p:cTn>
              </p:par>
            </p:tnLst>
          </p:tmpl>
        </p:tmplLst>
      </p:bldP>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6" name="Rectangle 5"/>
          <p:cNvSpPr/>
          <p:nvPr userDrawn="1"/>
        </p:nvSpPr>
        <p:spPr>
          <a:xfrm>
            <a:off x="0" y="0"/>
            <a:ext cx="12192000" cy="6858000"/>
          </a:xfrm>
          <a:prstGeom prst="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pic>
        <p:nvPicPr>
          <p:cNvPr id="12" name="Picture 3" descr="C:\Users\Kieran\Desktop\images\Section 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141846" y="332656"/>
            <a:ext cx="1580389" cy="1185292"/>
          </a:xfrm>
          <a:prstGeom prst="rect">
            <a:avLst/>
          </a:prstGeom>
          <a:noFill/>
          <a:extLst>
            <a:ext uri="{909E8E84-426E-40DD-AFC4-6F175D3DCCD1}">
              <a14:hiddenFill xmlns:a14="http://schemas.microsoft.com/office/drawing/2010/main">
                <a:solidFill>
                  <a:srgbClr val="FFFFFF"/>
                </a:solidFill>
              </a14:hiddenFill>
            </a:ext>
          </a:extLst>
        </p:spPr>
      </p:pic>
      <p:sp>
        <p:nvSpPr>
          <p:cNvPr id="13" name="Title 1"/>
          <p:cNvSpPr>
            <a:spLocks noGrp="1"/>
          </p:cNvSpPr>
          <p:nvPr>
            <p:ph type="title"/>
          </p:nvPr>
        </p:nvSpPr>
        <p:spPr>
          <a:xfrm>
            <a:off x="1320800" y="2514601"/>
            <a:ext cx="9956800" cy="1362075"/>
          </a:xfrm>
        </p:spPr>
        <p:txBody>
          <a:bodyPr anchor="b" anchorCtr="0">
            <a:normAutofit/>
          </a:bodyPr>
          <a:lstStyle>
            <a:lvl1pPr algn="l">
              <a:defRPr sz="3300" b="1" cap="all">
                <a:solidFill>
                  <a:schemeClr val="bg1"/>
                </a:solidFill>
              </a:defRPr>
            </a:lvl1pPr>
          </a:lstStyle>
          <a:p>
            <a:r>
              <a:rPr lang="en-US" dirty="0"/>
              <a:t>Click to edit Master title style</a:t>
            </a:r>
          </a:p>
        </p:txBody>
      </p:sp>
      <p:sp>
        <p:nvSpPr>
          <p:cNvPr id="14" name="Text Placeholder 2"/>
          <p:cNvSpPr>
            <a:spLocks noGrp="1"/>
          </p:cNvSpPr>
          <p:nvPr>
            <p:ph type="body" idx="1"/>
          </p:nvPr>
        </p:nvSpPr>
        <p:spPr>
          <a:xfrm>
            <a:off x="1320800" y="3886201"/>
            <a:ext cx="9956800" cy="1042987"/>
          </a:xfrm>
        </p:spPr>
        <p:txBody>
          <a:bodyPr anchor="t" anchorCtr="0"/>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483387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down)">
                                      <p:cBhvr>
                                        <p:cTn id="11" dur="500"/>
                                        <p:tgtEl>
                                          <p:spTgt spid="13"/>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14">
                                            <p:txEl>
                                              <p:pRg st="0" end="0"/>
                                            </p:txEl>
                                          </p:spTgt>
                                        </p:tgtEl>
                                        <p:attrNameLst>
                                          <p:attrName>style.visibility</p:attrName>
                                        </p:attrNameLst>
                                      </p:cBhvr>
                                      <p:to>
                                        <p:strVal val="visible"/>
                                      </p:to>
                                    </p:set>
                                    <p:animEffect transition="in" filter="wipe(up)">
                                      <p:cBhvr>
                                        <p:cTn id="14"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build="p">
        <p:tmplLst>
          <p:tmpl lvl="1">
            <p:tnLst>
              <p:par>
                <p:cTn presetID="22" presetClass="entr" presetSubtype="1" fill="hold" nodeType="with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wipe(up)">
                      <p:cBhvr>
                        <p:cTn dur="500"/>
                        <p:tgtEl>
                          <p:spTgt spid="14"/>
                        </p:tgtEl>
                      </p:cBhvr>
                    </p:animEffect>
                  </p:childTnLst>
                </p:cTn>
              </p:par>
            </p:tnLst>
          </p:tmpl>
        </p:tmplLst>
      </p:bldP>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solidFill>
            <a:srgbClr val="FF9E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pic>
        <p:nvPicPr>
          <p:cNvPr id="10" name="Picture 3" descr="C:\Users\Kieran\Desktop\images\Section 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141846" y="332656"/>
            <a:ext cx="1580389" cy="1185292"/>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1"/>
          <p:cNvSpPr>
            <a:spLocks noGrp="1"/>
          </p:cNvSpPr>
          <p:nvPr>
            <p:ph type="title"/>
          </p:nvPr>
        </p:nvSpPr>
        <p:spPr>
          <a:xfrm>
            <a:off x="1320800" y="2514601"/>
            <a:ext cx="9956800" cy="1362075"/>
          </a:xfrm>
        </p:spPr>
        <p:txBody>
          <a:bodyPr anchor="b" anchorCtr="0">
            <a:normAutofit/>
          </a:bodyPr>
          <a:lstStyle>
            <a:lvl1pPr algn="l">
              <a:defRPr sz="3300" b="1" cap="all">
                <a:solidFill>
                  <a:schemeClr val="bg1"/>
                </a:solidFill>
              </a:defRPr>
            </a:lvl1pPr>
          </a:lstStyle>
          <a:p>
            <a:r>
              <a:rPr lang="en-US" dirty="0"/>
              <a:t>Click to edit Master title style</a:t>
            </a:r>
          </a:p>
        </p:txBody>
      </p:sp>
      <p:sp>
        <p:nvSpPr>
          <p:cNvPr id="12" name="Text Placeholder 2"/>
          <p:cNvSpPr>
            <a:spLocks noGrp="1"/>
          </p:cNvSpPr>
          <p:nvPr>
            <p:ph type="body" idx="1"/>
          </p:nvPr>
        </p:nvSpPr>
        <p:spPr>
          <a:xfrm>
            <a:off x="1320800" y="3886201"/>
            <a:ext cx="9956800" cy="1042987"/>
          </a:xfrm>
        </p:spPr>
        <p:txBody>
          <a:bodyPr anchor="t" anchorCtr="0"/>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971704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12">
                                            <p:txEl>
                                              <p:pRg st="0" end="0"/>
                                            </p:txEl>
                                          </p:spTgt>
                                        </p:tgtEl>
                                        <p:attrNameLst>
                                          <p:attrName>style.visibility</p:attrName>
                                        </p:attrNameLst>
                                      </p:cBhvr>
                                      <p:to>
                                        <p:strVal val="visible"/>
                                      </p:to>
                                    </p:set>
                                    <p:animEffect transition="in" filter="wipe(up)">
                                      <p:cBhvr>
                                        <p:cTn id="14"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build="p">
        <p:tmplLst>
          <p:tmpl lvl="1">
            <p:tnLst>
              <p:par>
                <p:cTn presetID="22" presetClass="entr" presetSubtype="1" fill="hold" nodeType="with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wipe(up)">
                      <p:cBhvr>
                        <p:cTn dur="500"/>
                        <p:tgtEl>
                          <p:spTgt spid="12"/>
                        </p:tgtEl>
                      </p:cBhvr>
                    </p:animEffect>
                  </p:childTnLst>
                </p:cTn>
              </p:par>
            </p:tnLst>
          </p:tmpl>
        </p:tmplLst>
      </p:bldP>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Section Header">
    <p:spTree>
      <p:nvGrpSpPr>
        <p:cNvPr id="1" name=""/>
        <p:cNvGrpSpPr/>
        <p:nvPr/>
      </p:nvGrpSpPr>
      <p:grpSpPr>
        <a:xfrm>
          <a:off x="0" y="0"/>
          <a:ext cx="0" cy="0"/>
          <a:chOff x="0" y="0"/>
          <a:chExt cx="0" cy="0"/>
        </a:xfrm>
      </p:grpSpPr>
      <p:sp>
        <p:nvSpPr>
          <p:cNvPr id="6" name="Rectangle 5"/>
          <p:cNvSpPr/>
          <p:nvPr userDrawn="1"/>
        </p:nvSpPr>
        <p:spPr>
          <a:xfrm>
            <a:off x="0" y="0"/>
            <a:ext cx="12192000" cy="6858000"/>
          </a:xfrm>
          <a:prstGeom prst="rect">
            <a:avLst/>
          </a:prstGeom>
          <a:solidFill>
            <a:srgbClr val="0084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pic>
        <p:nvPicPr>
          <p:cNvPr id="10" name="Picture 3" descr="C:\Users\Kieran\Desktop\images\Section 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141846" y="332656"/>
            <a:ext cx="1580389" cy="1185292"/>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1"/>
          <p:cNvSpPr>
            <a:spLocks noGrp="1"/>
          </p:cNvSpPr>
          <p:nvPr>
            <p:ph type="title"/>
          </p:nvPr>
        </p:nvSpPr>
        <p:spPr>
          <a:xfrm>
            <a:off x="1320800" y="2514601"/>
            <a:ext cx="9956800" cy="1362075"/>
          </a:xfrm>
        </p:spPr>
        <p:txBody>
          <a:bodyPr anchor="b" anchorCtr="0">
            <a:normAutofit/>
          </a:bodyPr>
          <a:lstStyle>
            <a:lvl1pPr algn="l">
              <a:defRPr sz="3300" b="1" cap="all">
                <a:solidFill>
                  <a:schemeClr val="bg1"/>
                </a:solidFill>
              </a:defRPr>
            </a:lvl1pPr>
          </a:lstStyle>
          <a:p>
            <a:r>
              <a:rPr lang="en-US" dirty="0"/>
              <a:t>Click to edit Master title style</a:t>
            </a:r>
          </a:p>
        </p:txBody>
      </p:sp>
      <p:sp>
        <p:nvSpPr>
          <p:cNvPr id="12" name="Text Placeholder 2"/>
          <p:cNvSpPr>
            <a:spLocks noGrp="1"/>
          </p:cNvSpPr>
          <p:nvPr>
            <p:ph type="body" idx="1"/>
          </p:nvPr>
        </p:nvSpPr>
        <p:spPr>
          <a:xfrm>
            <a:off x="1320800" y="3886201"/>
            <a:ext cx="9956800" cy="1042987"/>
          </a:xfrm>
        </p:spPr>
        <p:txBody>
          <a:bodyPr anchor="t" anchorCtr="0"/>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138192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12">
                                            <p:txEl>
                                              <p:pRg st="0" end="0"/>
                                            </p:txEl>
                                          </p:spTgt>
                                        </p:tgtEl>
                                        <p:attrNameLst>
                                          <p:attrName>style.visibility</p:attrName>
                                        </p:attrNameLst>
                                      </p:cBhvr>
                                      <p:to>
                                        <p:strVal val="visible"/>
                                      </p:to>
                                    </p:set>
                                    <p:animEffect transition="in" filter="wipe(up)">
                                      <p:cBhvr>
                                        <p:cTn id="14"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build="p">
        <p:tmplLst>
          <p:tmpl lvl="1">
            <p:tnLst>
              <p:par>
                <p:cTn presetID="22" presetClass="entr" presetSubtype="1" fill="hold" nodeType="with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wipe(up)">
                      <p:cBhvr>
                        <p:cTn dur="500"/>
                        <p:tgtEl>
                          <p:spTgt spid="12"/>
                        </p:tgtEl>
                      </p:cBhvr>
                    </p:animEffect>
                  </p:childTnLst>
                </p:cTn>
              </p:par>
            </p:tnLst>
          </p:tmpl>
        </p:tmplLst>
      </p:bldP>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Section Header">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solidFill>
            <a:srgbClr val="869C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pic>
        <p:nvPicPr>
          <p:cNvPr id="12" name="Picture 3" descr="C:\Users\Kieran\Desktop\images\Section 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141846" y="332656"/>
            <a:ext cx="1580389" cy="1185292"/>
          </a:xfrm>
          <a:prstGeom prst="rect">
            <a:avLst/>
          </a:prstGeom>
          <a:noFill/>
          <a:extLst>
            <a:ext uri="{909E8E84-426E-40DD-AFC4-6F175D3DCCD1}">
              <a14:hiddenFill xmlns:a14="http://schemas.microsoft.com/office/drawing/2010/main">
                <a:solidFill>
                  <a:srgbClr val="FFFFFF"/>
                </a:solidFill>
              </a14:hiddenFill>
            </a:ext>
          </a:extLst>
        </p:spPr>
      </p:pic>
      <p:sp>
        <p:nvSpPr>
          <p:cNvPr id="13" name="Title 1"/>
          <p:cNvSpPr>
            <a:spLocks noGrp="1"/>
          </p:cNvSpPr>
          <p:nvPr>
            <p:ph type="title"/>
          </p:nvPr>
        </p:nvSpPr>
        <p:spPr>
          <a:xfrm>
            <a:off x="1320800" y="2514601"/>
            <a:ext cx="9956800" cy="1362075"/>
          </a:xfrm>
        </p:spPr>
        <p:txBody>
          <a:bodyPr anchor="b" anchorCtr="0">
            <a:normAutofit/>
          </a:bodyPr>
          <a:lstStyle>
            <a:lvl1pPr algn="l">
              <a:defRPr sz="3300" b="1" cap="all">
                <a:solidFill>
                  <a:schemeClr val="bg1"/>
                </a:solidFill>
              </a:defRPr>
            </a:lvl1pPr>
          </a:lstStyle>
          <a:p>
            <a:r>
              <a:rPr lang="en-US" dirty="0"/>
              <a:t>Click to edit Master title style</a:t>
            </a:r>
          </a:p>
        </p:txBody>
      </p:sp>
      <p:sp>
        <p:nvSpPr>
          <p:cNvPr id="14" name="Text Placeholder 2"/>
          <p:cNvSpPr>
            <a:spLocks noGrp="1"/>
          </p:cNvSpPr>
          <p:nvPr>
            <p:ph type="body" idx="1"/>
          </p:nvPr>
        </p:nvSpPr>
        <p:spPr>
          <a:xfrm>
            <a:off x="1320800" y="3886201"/>
            <a:ext cx="9956800" cy="1042987"/>
          </a:xfrm>
        </p:spPr>
        <p:txBody>
          <a:bodyPr anchor="t" anchorCtr="0"/>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382662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down)">
                                      <p:cBhvr>
                                        <p:cTn id="11" dur="500"/>
                                        <p:tgtEl>
                                          <p:spTgt spid="13"/>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14">
                                            <p:txEl>
                                              <p:pRg st="0" end="0"/>
                                            </p:txEl>
                                          </p:spTgt>
                                        </p:tgtEl>
                                        <p:attrNameLst>
                                          <p:attrName>style.visibility</p:attrName>
                                        </p:attrNameLst>
                                      </p:cBhvr>
                                      <p:to>
                                        <p:strVal val="visible"/>
                                      </p:to>
                                    </p:set>
                                    <p:animEffect transition="in" filter="wipe(up)">
                                      <p:cBhvr>
                                        <p:cTn id="14"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build="p">
        <p:tmplLst>
          <p:tmpl lvl="1">
            <p:tnLst>
              <p:par>
                <p:cTn presetID="22" presetClass="entr" presetSubtype="1" fill="hold" nodeType="with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wipe(up)">
                      <p:cBhvr>
                        <p:cTn dur="500"/>
                        <p:tgtEl>
                          <p:spTgt spid="14"/>
                        </p:tgtEl>
                      </p:cBhvr>
                    </p:animEffect>
                  </p:childTnLst>
                </p:cTn>
              </p:par>
            </p:tnLst>
          </p:tmpl>
        </p:tmplLst>
      </p:bldP>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6400" y="274638"/>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06400" y="2057400"/>
            <a:ext cx="11176000" cy="4495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437645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spcBef>
          <a:spcPct val="0"/>
        </a:spcBef>
        <a:buNone/>
        <a:defRPr sz="3300" b="1" kern="1200">
          <a:solidFill>
            <a:srgbClr val="2E008B"/>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spcAft>
          <a:spcPts val="600"/>
        </a:spcAft>
        <a:buFont typeface="Arial" pitchFamily="34" charset="0"/>
        <a:buChar char="•"/>
        <a:defRPr sz="2000" kern="1200">
          <a:solidFill>
            <a:srgbClr val="2E008B"/>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spcAft>
          <a:spcPts val="600"/>
        </a:spcAft>
        <a:buFont typeface="Arial" pitchFamily="34" charset="0"/>
        <a:buChar char="–"/>
        <a:defRPr sz="1800" kern="1200">
          <a:solidFill>
            <a:srgbClr val="2E008B"/>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spcAft>
          <a:spcPts val="600"/>
        </a:spcAft>
        <a:buFont typeface="Arial" pitchFamily="34" charset="0"/>
        <a:buChar char="•"/>
        <a:defRPr sz="1600" kern="1200">
          <a:solidFill>
            <a:srgbClr val="2E008B"/>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spcAft>
          <a:spcPts val="600"/>
        </a:spcAft>
        <a:buFont typeface="Arial" pitchFamily="34" charset="0"/>
        <a:buChar char="–"/>
        <a:defRPr sz="1400" kern="1200">
          <a:solidFill>
            <a:srgbClr val="2E008B"/>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spcAft>
          <a:spcPts val="600"/>
        </a:spcAft>
        <a:buFont typeface="Arial" pitchFamily="34" charset="0"/>
        <a:buChar char="»"/>
        <a:defRPr sz="1400" kern="1200">
          <a:solidFill>
            <a:srgbClr val="2E008B"/>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3886201"/>
            <a:ext cx="8686800" cy="1118167"/>
          </a:xfrm>
        </p:spPr>
        <p:txBody>
          <a:bodyPr>
            <a:noAutofit/>
          </a:bodyPr>
          <a:lstStyle/>
          <a:p>
            <a:r>
              <a:rPr lang="en-GB" sz="2400" dirty="0"/>
              <a:t>Physiotherapist Level 6 Integrated Degree Apprenticeship </a:t>
            </a:r>
            <a:r>
              <a:rPr lang="en-GB" sz="3200" dirty="0"/>
              <a:t/>
            </a:r>
            <a:br>
              <a:rPr lang="en-GB" sz="3200" dirty="0"/>
            </a:br>
            <a:endParaRPr lang="en-GB" sz="3200" dirty="0"/>
          </a:p>
        </p:txBody>
      </p:sp>
      <p:sp>
        <p:nvSpPr>
          <p:cNvPr id="3" name="Subtitle 2"/>
          <p:cNvSpPr>
            <a:spLocks noGrp="1"/>
          </p:cNvSpPr>
          <p:nvPr>
            <p:ph type="subTitle" idx="1"/>
          </p:nvPr>
        </p:nvSpPr>
        <p:spPr>
          <a:xfrm>
            <a:off x="1981200" y="4889297"/>
            <a:ext cx="8534400" cy="1118167"/>
          </a:xfrm>
        </p:spPr>
        <p:txBody>
          <a:bodyPr>
            <a:normAutofit/>
          </a:bodyPr>
          <a:lstStyle/>
          <a:p>
            <a:pPr algn="ctr"/>
            <a:r>
              <a:rPr lang="en-GB" sz="3200" b="1" dirty="0"/>
              <a:t>End Point Assessment update</a:t>
            </a:r>
            <a:endParaRPr lang="en-GB" sz="2800" b="1" dirty="0"/>
          </a:p>
        </p:txBody>
      </p:sp>
    </p:spTree>
    <p:extLst>
      <p:ext uri="{BB962C8B-B14F-4D97-AF65-F5344CB8AC3E}">
        <p14:creationId xmlns:p14="http://schemas.microsoft.com/office/powerpoint/2010/main" val="19281222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057401" y="304800"/>
            <a:ext cx="7497763" cy="1066800"/>
          </a:xfrm>
        </p:spPr>
        <p:txBody>
          <a:bodyPr>
            <a:normAutofit fontScale="90000"/>
          </a:bodyPr>
          <a:lstStyle/>
          <a:p>
            <a:pPr eaLnBrk="1" hangingPunct="1"/>
            <a:r>
              <a:rPr lang="en-GB" altLang="en-US" sz="3100" dirty="0"/>
              <a:t/>
            </a:r>
            <a:br>
              <a:rPr lang="en-GB" altLang="en-US" sz="3100" dirty="0"/>
            </a:br>
            <a:r>
              <a:rPr lang="en-GB" altLang="en-US" sz="2800" dirty="0"/>
              <a:t>Developing the EPA - 1</a:t>
            </a:r>
            <a:br>
              <a:rPr lang="en-GB" altLang="en-US" sz="2800" dirty="0"/>
            </a:br>
            <a:endParaRPr lang="en-US" altLang="en-US" sz="2800" dirty="0"/>
          </a:p>
        </p:txBody>
      </p:sp>
      <p:sp>
        <p:nvSpPr>
          <p:cNvPr id="10243" name="Rectangle 3"/>
          <p:cNvSpPr>
            <a:spLocks noGrp="1" noChangeArrowheads="1"/>
          </p:cNvSpPr>
          <p:nvPr>
            <p:ph type="body" idx="1"/>
          </p:nvPr>
        </p:nvSpPr>
        <p:spPr>
          <a:xfrm>
            <a:off x="1905000" y="2209800"/>
            <a:ext cx="8229600" cy="4191000"/>
          </a:xfrm>
        </p:spPr>
        <p:txBody>
          <a:bodyPr>
            <a:normAutofit/>
          </a:bodyPr>
          <a:lstStyle/>
          <a:p>
            <a:pPr marL="0" indent="0">
              <a:buNone/>
              <a:defRPr/>
            </a:pPr>
            <a:r>
              <a:rPr lang="en-US" altLang="en-US" b="1" dirty="0"/>
              <a:t>Assessment methods</a:t>
            </a:r>
          </a:p>
          <a:p>
            <a:pPr>
              <a:defRPr/>
            </a:pPr>
            <a:r>
              <a:rPr lang="en-US" altLang="en-US" dirty="0"/>
              <a:t>are required to be mapped to the KSBs</a:t>
            </a:r>
          </a:p>
          <a:p>
            <a:pPr>
              <a:defRPr/>
            </a:pPr>
            <a:r>
              <a:rPr lang="en-US" altLang="en-US" dirty="0"/>
              <a:t>chosen must be discreet from one another</a:t>
            </a:r>
          </a:p>
          <a:p>
            <a:pPr>
              <a:defRPr/>
            </a:pPr>
            <a:r>
              <a:rPr lang="en-US" altLang="en-US" dirty="0"/>
              <a:t>must reflect the level and scope of the role</a:t>
            </a:r>
          </a:p>
          <a:p>
            <a:pPr>
              <a:defRPr/>
            </a:pPr>
            <a:r>
              <a:rPr lang="en-US" altLang="en-US" dirty="0"/>
              <a:t>Must be robust</a:t>
            </a:r>
          </a:p>
          <a:p>
            <a:pPr>
              <a:defRPr/>
            </a:pPr>
            <a:r>
              <a:rPr lang="en-US" altLang="en-US" dirty="0"/>
              <a:t>should vary and not rely on one mode of delivery only. </a:t>
            </a:r>
            <a:endParaRPr lang="en-US" altLang="en-US" b="1" dirty="0"/>
          </a:p>
          <a:p>
            <a:pPr>
              <a:defRPr/>
            </a:pPr>
            <a:endParaRPr lang="en-US" altLang="en-US" b="1" dirty="0"/>
          </a:p>
        </p:txBody>
      </p:sp>
    </p:spTree>
    <p:extLst>
      <p:ext uri="{BB962C8B-B14F-4D97-AF65-F5344CB8AC3E}">
        <p14:creationId xmlns:p14="http://schemas.microsoft.com/office/powerpoint/2010/main" val="22404587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016126" y="444500"/>
            <a:ext cx="7497763" cy="927100"/>
          </a:xfrm>
        </p:spPr>
        <p:txBody>
          <a:bodyPr>
            <a:normAutofit fontScale="90000"/>
          </a:bodyPr>
          <a:lstStyle/>
          <a:p>
            <a:pPr eaLnBrk="1" hangingPunct="1"/>
            <a:r>
              <a:rPr lang="en-GB" altLang="en-US" sz="3100" dirty="0"/>
              <a:t/>
            </a:r>
            <a:br>
              <a:rPr lang="en-GB" altLang="en-US" sz="3100" dirty="0"/>
            </a:br>
            <a:r>
              <a:rPr lang="en-GB" altLang="en-US" sz="3100" dirty="0"/>
              <a:t>Developing the EPA - 2</a:t>
            </a:r>
            <a:r>
              <a:rPr lang="en-GB" altLang="en-US" sz="1800" dirty="0"/>
              <a:t/>
            </a:r>
            <a:br>
              <a:rPr lang="en-GB" altLang="en-US" sz="1800" dirty="0"/>
            </a:br>
            <a:endParaRPr lang="en-US" altLang="en-US" sz="1800" dirty="0"/>
          </a:p>
        </p:txBody>
      </p:sp>
      <p:sp>
        <p:nvSpPr>
          <p:cNvPr id="10243" name="Rectangle 3"/>
          <p:cNvSpPr>
            <a:spLocks noGrp="1" noChangeArrowheads="1"/>
          </p:cNvSpPr>
          <p:nvPr>
            <p:ph type="body" idx="1"/>
          </p:nvPr>
        </p:nvSpPr>
        <p:spPr>
          <a:xfrm>
            <a:off x="1905000" y="1828800"/>
            <a:ext cx="8534400" cy="4876800"/>
          </a:xfrm>
        </p:spPr>
        <p:txBody>
          <a:bodyPr>
            <a:normAutofit/>
          </a:bodyPr>
          <a:lstStyle/>
          <a:p>
            <a:pPr>
              <a:defRPr/>
            </a:pPr>
            <a:r>
              <a:rPr lang="en-US" altLang="en-US" dirty="0"/>
              <a:t>Affordability</a:t>
            </a:r>
          </a:p>
          <a:p>
            <a:pPr lvl="1">
              <a:defRPr/>
            </a:pPr>
            <a:r>
              <a:rPr lang="en-US" altLang="en-US" dirty="0"/>
              <a:t> different assessment methods have been considered to ensure value for money. </a:t>
            </a:r>
          </a:p>
          <a:p>
            <a:pPr lvl="1">
              <a:defRPr/>
            </a:pPr>
            <a:r>
              <a:rPr lang="en-US" altLang="en-US" dirty="0"/>
              <a:t>Technological solutions are included.</a:t>
            </a:r>
          </a:p>
          <a:p>
            <a:pPr>
              <a:defRPr/>
            </a:pPr>
            <a:r>
              <a:rPr lang="en-US" altLang="en-US" dirty="0"/>
              <a:t>Access </a:t>
            </a:r>
          </a:p>
          <a:p>
            <a:pPr>
              <a:defRPr/>
            </a:pPr>
            <a:r>
              <a:rPr lang="en-US" altLang="en-US" dirty="0"/>
              <a:t>Grading  </a:t>
            </a:r>
          </a:p>
          <a:p>
            <a:pPr lvl="1">
              <a:defRPr/>
            </a:pPr>
            <a:r>
              <a:rPr lang="en-US" altLang="en-US" dirty="0"/>
              <a:t>Assessments are graded (e.g. 1</a:t>
            </a:r>
            <a:r>
              <a:rPr lang="en-US" altLang="en-US" baseline="30000" dirty="0"/>
              <a:t>st</a:t>
            </a:r>
            <a:r>
              <a:rPr lang="en-US" altLang="en-US" dirty="0"/>
              <a:t>, 2i, 2ii, 3</a:t>
            </a:r>
            <a:r>
              <a:rPr lang="en-US" altLang="en-US" baseline="30000" dirty="0"/>
              <a:t>rd</a:t>
            </a:r>
            <a:r>
              <a:rPr lang="en-US" altLang="en-US" dirty="0"/>
              <a:t>, fail) fail criteria has to be included.</a:t>
            </a:r>
          </a:p>
          <a:p>
            <a:pPr>
              <a:defRPr/>
            </a:pPr>
            <a:r>
              <a:rPr lang="en-US" altLang="en-US" dirty="0"/>
              <a:t>Consistency </a:t>
            </a:r>
          </a:p>
          <a:p>
            <a:pPr lvl="1">
              <a:defRPr/>
            </a:pPr>
            <a:r>
              <a:rPr lang="en-US" altLang="en-US" dirty="0"/>
              <a:t>assessment methods and grading must be able to be applied consistently irrespective of where the apprentice is and who the End Point Assessment Organisation is.  </a:t>
            </a:r>
          </a:p>
        </p:txBody>
      </p:sp>
    </p:spTree>
    <p:extLst>
      <p:ext uri="{BB962C8B-B14F-4D97-AF65-F5344CB8AC3E}">
        <p14:creationId xmlns:p14="http://schemas.microsoft.com/office/powerpoint/2010/main" val="19379693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016126" y="444500"/>
            <a:ext cx="7497763" cy="1143000"/>
          </a:xfrm>
        </p:spPr>
        <p:txBody>
          <a:bodyPr>
            <a:normAutofit fontScale="90000"/>
          </a:bodyPr>
          <a:lstStyle/>
          <a:p>
            <a:pPr eaLnBrk="1" hangingPunct="1"/>
            <a:r>
              <a:rPr lang="en-GB" altLang="en-US" sz="3100" dirty="0"/>
              <a:t/>
            </a:r>
            <a:br>
              <a:rPr lang="en-GB" altLang="en-US" sz="3100" dirty="0"/>
            </a:br>
            <a:r>
              <a:rPr lang="en-GB" altLang="en-US" sz="3100" dirty="0"/>
              <a:t>Developing the EPA - 3</a:t>
            </a:r>
            <a:r>
              <a:rPr lang="en-GB" altLang="en-US" sz="1800" dirty="0"/>
              <a:t/>
            </a:r>
            <a:br>
              <a:rPr lang="en-GB" altLang="en-US" sz="1800" dirty="0"/>
            </a:br>
            <a:endParaRPr lang="en-US" altLang="en-US" sz="1800" dirty="0"/>
          </a:p>
        </p:txBody>
      </p:sp>
      <p:sp>
        <p:nvSpPr>
          <p:cNvPr id="10243" name="Rectangle 3"/>
          <p:cNvSpPr>
            <a:spLocks noGrp="1" noChangeArrowheads="1"/>
          </p:cNvSpPr>
          <p:nvPr>
            <p:ph type="body" idx="1"/>
          </p:nvPr>
        </p:nvSpPr>
        <p:spPr>
          <a:xfrm>
            <a:off x="1905000" y="1828800"/>
            <a:ext cx="8534400" cy="4876800"/>
          </a:xfrm>
        </p:spPr>
        <p:txBody>
          <a:bodyPr>
            <a:normAutofit/>
          </a:bodyPr>
          <a:lstStyle/>
          <a:p>
            <a:pPr>
              <a:defRPr/>
            </a:pPr>
            <a:r>
              <a:rPr lang="en-US" altLang="en-US" dirty="0"/>
              <a:t>Themes</a:t>
            </a:r>
          </a:p>
          <a:p>
            <a:pPr lvl="1">
              <a:defRPr/>
            </a:pPr>
            <a:r>
              <a:rPr lang="en-US" altLang="en-US" dirty="0"/>
              <a:t> Knowledge, skills and behaviours, are grouped into themes being tested by each method</a:t>
            </a:r>
          </a:p>
          <a:p>
            <a:pPr>
              <a:defRPr/>
            </a:pPr>
            <a:r>
              <a:rPr lang="en-US" altLang="en-US" dirty="0"/>
              <a:t>Weighting</a:t>
            </a:r>
          </a:p>
          <a:p>
            <a:pPr marL="685800" lvl="1">
              <a:defRPr/>
            </a:pPr>
            <a:r>
              <a:rPr lang="en-US" altLang="en-US" dirty="0"/>
              <a:t>both are of equal importance 50%</a:t>
            </a:r>
          </a:p>
          <a:p>
            <a:pPr>
              <a:defRPr/>
            </a:pPr>
            <a:r>
              <a:rPr lang="en-US" altLang="en-US" dirty="0"/>
              <a:t>Re-sits/Re-takes:</a:t>
            </a:r>
          </a:p>
          <a:p>
            <a:pPr lvl="1">
              <a:defRPr/>
            </a:pPr>
            <a:r>
              <a:rPr lang="en-GB" dirty="0"/>
              <a:t>One further opportunity for re-siting/re-taking the assessment is 	allowed for each element. Any retake(s) of either assessment must be concluded </a:t>
            </a:r>
            <a:r>
              <a:rPr lang="en-US" dirty="0"/>
              <a:t>within the six-month period from the apprentice going through the gateway to the</a:t>
            </a:r>
            <a:r>
              <a:rPr lang="en-GB" dirty="0"/>
              <a:t> EPA, </a:t>
            </a:r>
            <a:r>
              <a:rPr lang="en-US" dirty="0"/>
              <a:t>and in accordance with the education provider’s</a:t>
            </a:r>
            <a:r>
              <a:rPr lang="fr-FR" dirty="0"/>
              <a:t> </a:t>
            </a:r>
            <a:r>
              <a:rPr lang="fr-FR" dirty="0" err="1"/>
              <a:t>regulations</a:t>
            </a:r>
            <a:r>
              <a:rPr lang="fr-FR" dirty="0"/>
              <a:t>. </a:t>
            </a:r>
            <a:endParaRPr lang="en-GB" dirty="0"/>
          </a:p>
          <a:p>
            <a:r>
              <a:rPr lang="fr-FR" dirty="0" err="1"/>
              <a:t>Should</a:t>
            </a:r>
            <a:r>
              <a:rPr lang="fr-FR" dirty="0"/>
              <a:t> any re-</a:t>
            </a:r>
            <a:r>
              <a:rPr lang="fr-FR" dirty="0" err="1"/>
              <a:t>sit</a:t>
            </a:r>
            <a:r>
              <a:rPr lang="fr-FR" dirty="0"/>
              <a:t>/re-take of the EPA be undertaken, the grade of the EPA will be capped as a pass.</a:t>
            </a:r>
            <a:endParaRPr lang="en-GB" dirty="0"/>
          </a:p>
          <a:p>
            <a:pPr>
              <a:defRPr/>
            </a:pPr>
            <a:endParaRPr lang="en-US" altLang="en-US" b="1" dirty="0"/>
          </a:p>
        </p:txBody>
      </p:sp>
    </p:spTree>
    <p:extLst>
      <p:ext uri="{BB962C8B-B14F-4D97-AF65-F5344CB8AC3E}">
        <p14:creationId xmlns:p14="http://schemas.microsoft.com/office/powerpoint/2010/main" val="19129808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016126" y="444500"/>
            <a:ext cx="7497763" cy="1143000"/>
          </a:xfrm>
        </p:spPr>
        <p:txBody>
          <a:bodyPr>
            <a:normAutofit fontScale="90000"/>
          </a:bodyPr>
          <a:lstStyle/>
          <a:p>
            <a:pPr eaLnBrk="1" hangingPunct="1"/>
            <a:r>
              <a:rPr lang="en-GB" altLang="en-US" sz="3100" dirty="0"/>
              <a:t/>
            </a:r>
            <a:br>
              <a:rPr lang="en-GB" altLang="en-US" sz="3100" dirty="0"/>
            </a:br>
            <a:r>
              <a:rPr lang="en-GB" altLang="en-US" sz="3100" dirty="0"/>
              <a:t>Developing the EPA - 4</a:t>
            </a:r>
            <a:r>
              <a:rPr lang="en-GB" altLang="en-US" sz="1800" dirty="0"/>
              <a:t/>
            </a:r>
            <a:br>
              <a:rPr lang="en-GB" altLang="en-US" sz="1800" dirty="0"/>
            </a:br>
            <a:endParaRPr lang="en-US" altLang="en-US" sz="1800" dirty="0"/>
          </a:p>
        </p:txBody>
      </p:sp>
      <p:sp>
        <p:nvSpPr>
          <p:cNvPr id="10243" name="Rectangle 3"/>
          <p:cNvSpPr>
            <a:spLocks noGrp="1" noChangeArrowheads="1"/>
          </p:cNvSpPr>
          <p:nvPr>
            <p:ph type="body" idx="1"/>
          </p:nvPr>
        </p:nvSpPr>
        <p:spPr>
          <a:xfrm>
            <a:off x="1905000" y="1828800"/>
            <a:ext cx="8534400" cy="4876800"/>
          </a:xfrm>
        </p:spPr>
        <p:txBody>
          <a:bodyPr>
            <a:normAutofit lnSpcReduction="10000"/>
          </a:bodyPr>
          <a:lstStyle/>
          <a:p>
            <a:pPr>
              <a:defRPr/>
            </a:pPr>
            <a:r>
              <a:rPr lang="en-US" altLang="en-US" dirty="0"/>
              <a:t>Roles</a:t>
            </a:r>
          </a:p>
          <a:p>
            <a:pPr marL="0" indent="0">
              <a:buNone/>
              <a:defRPr/>
            </a:pPr>
            <a:r>
              <a:rPr lang="en-US" altLang="en-US" dirty="0"/>
              <a:t>    The roles for those involved in EPA are outlined</a:t>
            </a:r>
          </a:p>
          <a:p>
            <a:pPr lvl="1">
              <a:defRPr/>
            </a:pPr>
            <a:r>
              <a:rPr lang="en-US" altLang="en-US" dirty="0"/>
              <a:t>Apprentice</a:t>
            </a:r>
          </a:p>
          <a:p>
            <a:pPr lvl="1">
              <a:defRPr/>
            </a:pPr>
            <a:r>
              <a:rPr lang="en-US" altLang="en-US" dirty="0"/>
              <a:t>Employer</a:t>
            </a:r>
          </a:p>
          <a:p>
            <a:pPr lvl="1">
              <a:defRPr/>
            </a:pPr>
            <a:r>
              <a:rPr lang="en-US" altLang="en-US" dirty="0"/>
              <a:t>Training Provider  (University)</a:t>
            </a:r>
          </a:p>
          <a:p>
            <a:pPr lvl="1">
              <a:defRPr/>
            </a:pPr>
            <a:r>
              <a:rPr lang="en-US" altLang="en-US" dirty="0"/>
              <a:t>End point assessment organisation</a:t>
            </a:r>
          </a:p>
          <a:p>
            <a:pPr lvl="1">
              <a:defRPr/>
            </a:pPr>
            <a:r>
              <a:rPr lang="en-US" altLang="en-US" dirty="0"/>
              <a:t>Independent Assessor</a:t>
            </a:r>
          </a:p>
          <a:p>
            <a:pPr>
              <a:defRPr/>
            </a:pPr>
            <a:r>
              <a:rPr lang="en-US" altLang="en-US" dirty="0"/>
              <a:t>Internal Quality Assurance</a:t>
            </a:r>
          </a:p>
          <a:p>
            <a:pPr lvl="1">
              <a:defRPr/>
            </a:pPr>
            <a:r>
              <a:rPr lang="en-US" altLang="en-US" dirty="0"/>
              <a:t> IQA processes are included in the EPA</a:t>
            </a:r>
          </a:p>
          <a:p>
            <a:pPr>
              <a:defRPr/>
            </a:pPr>
            <a:r>
              <a:rPr lang="en-US" altLang="en-US" dirty="0"/>
              <a:t>External Quality Assurance</a:t>
            </a:r>
          </a:p>
          <a:p>
            <a:pPr lvl="1">
              <a:defRPr/>
            </a:pPr>
            <a:r>
              <a:rPr lang="en-GB" dirty="0"/>
              <a:t>The Institute for Apprenticeships is exploring whether QAA can undertake external quality assurance for this standard, and arrangements will be confirmed by August 2018.</a:t>
            </a:r>
          </a:p>
          <a:p>
            <a:pPr lvl="1">
              <a:defRPr/>
            </a:pPr>
            <a:endParaRPr lang="en-US" altLang="en-US" dirty="0"/>
          </a:p>
        </p:txBody>
      </p:sp>
    </p:spTree>
    <p:extLst>
      <p:ext uri="{BB962C8B-B14F-4D97-AF65-F5344CB8AC3E}">
        <p14:creationId xmlns:p14="http://schemas.microsoft.com/office/powerpoint/2010/main" val="963148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057401" y="152400"/>
            <a:ext cx="7497763" cy="1143000"/>
          </a:xfrm>
        </p:spPr>
        <p:txBody>
          <a:bodyPr>
            <a:normAutofit/>
          </a:bodyPr>
          <a:lstStyle/>
          <a:p>
            <a:pPr eaLnBrk="1" hangingPunct="1"/>
            <a:r>
              <a:rPr lang="en-GB" altLang="en-US" sz="3100" dirty="0"/>
              <a:t/>
            </a:r>
            <a:br>
              <a:rPr lang="en-GB" altLang="en-US" sz="3100" dirty="0"/>
            </a:br>
            <a:r>
              <a:rPr lang="en-GB" altLang="en-US" sz="2800" dirty="0"/>
              <a:t>End Point Assessment (EPA)</a:t>
            </a:r>
            <a:endParaRPr lang="en-US" altLang="en-US" sz="1800" dirty="0"/>
          </a:p>
        </p:txBody>
      </p:sp>
      <p:sp>
        <p:nvSpPr>
          <p:cNvPr id="10243" name="Rectangle 3"/>
          <p:cNvSpPr>
            <a:spLocks noGrp="1" noChangeArrowheads="1"/>
          </p:cNvSpPr>
          <p:nvPr>
            <p:ph type="body" idx="1"/>
          </p:nvPr>
        </p:nvSpPr>
        <p:spPr>
          <a:xfrm>
            <a:off x="1905000" y="1828800"/>
            <a:ext cx="8229600" cy="4876800"/>
          </a:xfrm>
        </p:spPr>
        <p:txBody>
          <a:bodyPr>
            <a:normAutofit/>
          </a:bodyPr>
          <a:lstStyle/>
          <a:p>
            <a:pPr marL="0" lvl="1" indent="0">
              <a:buNone/>
              <a:defRPr/>
            </a:pPr>
            <a:r>
              <a:rPr lang="en-GB" altLang="en-US" b="1" dirty="0"/>
              <a:t>EPA is about End Point NOT on-programme assessment and aims to:</a:t>
            </a:r>
          </a:p>
          <a:p>
            <a:pPr marL="285750" lvl="1">
              <a:buFont typeface="Arial" panose="020B0604020202020204" pitchFamily="34" charset="0"/>
              <a:buChar char="•"/>
              <a:defRPr/>
            </a:pPr>
            <a:r>
              <a:rPr lang="en-GB" dirty="0"/>
              <a:t>rigorously assess that an apprentice can perform the occupation they have been trained in and meets the duties, knowledge, skills and behaviours set out in the standard</a:t>
            </a:r>
          </a:p>
          <a:p>
            <a:pPr marL="285750" lvl="1">
              <a:buFont typeface="Arial" panose="020B0604020202020204" pitchFamily="34" charset="0"/>
              <a:buChar char="•"/>
              <a:defRPr/>
            </a:pPr>
            <a:r>
              <a:rPr lang="en-GB" dirty="0"/>
              <a:t>use at least 2 assessment methods that assure consistency</a:t>
            </a:r>
          </a:p>
          <a:p>
            <a:pPr marL="285750" lvl="1">
              <a:buFont typeface="Arial" panose="020B0604020202020204" pitchFamily="34" charset="0"/>
              <a:buChar char="•"/>
              <a:defRPr/>
            </a:pPr>
            <a:r>
              <a:rPr lang="en-GB" dirty="0"/>
              <a:t>EPA must be:</a:t>
            </a:r>
          </a:p>
          <a:p>
            <a:pPr marL="685800" lvl="2">
              <a:defRPr/>
            </a:pPr>
            <a:r>
              <a:rPr lang="en-GB" dirty="0"/>
              <a:t>Valid</a:t>
            </a:r>
          </a:p>
          <a:p>
            <a:pPr marL="685800" lvl="2">
              <a:defRPr/>
            </a:pPr>
            <a:r>
              <a:rPr lang="en-GB" dirty="0"/>
              <a:t>Reliable</a:t>
            </a:r>
          </a:p>
          <a:p>
            <a:pPr marL="685800" lvl="2">
              <a:defRPr/>
            </a:pPr>
            <a:r>
              <a:rPr lang="en-GB" dirty="0"/>
              <a:t>Manageable</a:t>
            </a:r>
          </a:p>
          <a:p>
            <a:pPr marL="685800" lvl="2">
              <a:defRPr/>
            </a:pPr>
            <a:r>
              <a:rPr lang="en-GB" dirty="0"/>
              <a:t>Affordable</a:t>
            </a:r>
          </a:p>
          <a:p>
            <a:pPr marL="685800" lvl="2">
              <a:defRPr/>
            </a:pPr>
            <a:r>
              <a:rPr lang="en-GB" dirty="0"/>
              <a:t>Accessible</a:t>
            </a:r>
          </a:p>
        </p:txBody>
      </p:sp>
    </p:spTree>
    <p:extLst>
      <p:ext uri="{BB962C8B-B14F-4D97-AF65-F5344CB8AC3E}">
        <p14:creationId xmlns:p14="http://schemas.microsoft.com/office/powerpoint/2010/main" val="101257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1C5CBB4-D33A-4459-92D2-7DD36B2BD11B}"/>
              </a:ext>
            </a:extLst>
          </p:cNvPr>
          <p:cNvSpPr>
            <a:spLocks noGrp="1"/>
          </p:cNvSpPr>
          <p:nvPr>
            <p:ph idx="1"/>
          </p:nvPr>
        </p:nvSpPr>
        <p:spPr/>
        <p:txBody>
          <a:bodyPr/>
          <a:lstStyle/>
          <a:p>
            <a:r>
              <a:rPr lang="en-GB" dirty="0"/>
              <a:t>Physiotherapy Honours Degree approved by the HCPC and accredited by the CSP is the required underpinning qualification for the physiotherapist integrated level 6 degree apprenticeship</a:t>
            </a:r>
          </a:p>
          <a:p>
            <a:r>
              <a:rPr lang="en-US" dirty="0"/>
              <a:t>The apprenticeship will comprise a total of 360 credits and conform to university quality assurance requirements for the award of credit at levels 4, 5 and 6.</a:t>
            </a:r>
            <a:endParaRPr lang="en-GB" dirty="0"/>
          </a:p>
          <a:p>
            <a:r>
              <a:rPr lang="en-US" dirty="0"/>
              <a:t>340 credits will be dedicated to on-programme training and assessment. The final 20 credits at level 6 of the programme will be dedicated to the EPA. </a:t>
            </a:r>
            <a:endParaRPr lang="en-GB" dirty="0"/>
          </a:p>
          <a:p>
            <a:endParaRPr lang="en-GB" dirty="0"/>
          </a:p>
        </p:txBody>
      </p:sp>
      <p:sp>
        <p:nvSpPr>
          <p:cNvPr id="3" name="Title 2">
            <a:extLst>
              <a:ext uri="{FF2B5EF4-FFF2-40B4-BE49-F238E27FC236}">
                <a16:creationId xmlns:a16="http://schemas.microsoft.com/office/drawing/2014/main" id="{F38EFF5A-E734-46E4-B4AD-44639B4C3EC3}"/>
              </a:ext>
            </a:extLst>
          </p:cNvPr>
          <p:cNvSpPr>
            <a:spLocks noGrp="1"/>
          </p:cNvSpPr>
          <p:nvPr>
            <p:ph type="title"/>
          </p:nvPr>
        </p:nvSpPr>
        <p:spPr/>
        <p:txBody>
          <a:bodyPr>
            <a:normAutofit/>
          </a:bodyPr>
          <a:lstStyle/>
          <a:p>
            <a:r>
              <a:rPr lang="en-GB" sz="2800" dirty="0"/>
              <a:t>Apprenticeship structure</a:t>
            </a:r>
          </a:p>
        </p:txBody>
      </p:sp>
    </p:spTree>
    <p:extLst>
      <p:ext uri="{BB962C8B-B14F-4D97-AF65-F5344CB8AC3E}">
        <p14:creationId xmlns:p14="http://schemas.microsoft.com/office/powerpoint/2010/main" val="33440704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05000" y="304800"/>
            <a:ext cx="7608888" cy="1143000"/>
          </a:xfrm>
        </p:spPr>
        <p:txBody>
          <a:bodyPr>
            <a:normAutofit fontScale="90000"/>
          </a:bodyPr>
          <a:lstStyle/>
          <a:p>
            <a:r>
              <a:rPr lang="en-GB" altLang="en-US" sz="3100" dirty="0"/>
              <a:t/>
            </a:r>
            <a:br>
              <a:rPr lang="en-GB" altLang="en-US" sz="3100" dirty="0"/>
            </a:br>
            <a:r>
              <a:rPr lang="en-US" altLang="en-US" sz="3100" dirty="0"/>
              <a:t>Physiotherapist Level 6 Integrated Degree Apprenticeship</a:t>
            </a:r>
            <a:r>
              <a:rPr lang="en-US" altLang="en-US" sz="1800" dirty="0"/>
              <a:t/>
            </a:r>
            <a:br>
              <a:rPr lang="en-US" altLang="en-US" sz="1800" dirty="0"/>
            </a:br>
            <a:r>
              <a:rPr lang="en-GB" altLang="en-US" sz="1800" dirty="0"/>
              <a:t/>
            </a:r>
            <a:br>
              <a:rPr lang="en-GB" altLang="en-US" sz="1800" dirty="0"/>
            </a:br>
            <a:endParaRPr lang="en-US" altLang="en-US" sz="1800" dirty="0"/>
          </a:p>
        </p:txBody>
      </p:sp>
      <p:sp>
        <p:nvSpPr>
          <p:cNvPr id="10243" name="Rectangle 3"/>
          <p:cNvSpPr>
            <a:spLocks noGrp="1" noChangeArrowheads="1"/>
          </p:cNvSpPr>
          <p:nvPr>
            <p:ph type="body" idx="1"/>
          </p:nvPr>
        </p:nvSpPr>
        <p:spPr>
          <a:xfrm>
            <a:off x="1905000" y="1828800"/>
            <a:ext cx="8229600" cy="4876800"/>
          </a:xfrm>
        </p:spPr>
        <p:txBody>
          <a:bodyPr>
            <a:normAutofit/>
          </a:bodyPr>
          <a:lstStyle/>
          <a:p>
            <a:pPr marL="0" indent="0">
              <a:buNone/>
              <a:defRPr/>
            </a:pPr>
            <a:r>
              <a:rPr lang="en-US" altLang="en-US" b="1" dirty="0"/>
              <a:t>Integrated degree</a:t>
            </a:r>
          </a:p>
          <a:p>
            <a:pPr>
              <a:defRPr/>
            </a:pPr>
            <a:r>
              <a:rPr lang="en-US" altLang="en-US" dirty="0"/>
              <a:t>EPA takes place within the degree programme so that the apprentice completes both the degree and the apprenticeship at the same time. </a:t>
            </a:r>
          </a:p>
          <a:p>
            <a:pPr>
              <a:defRPr/>
            </a:pPr>
            <a:r>
              <a:rPr lang="en-US" altLang="en-US" dirty="0"/>
              <a:t>The university offering both on-programme training and EPA needs to be registered as both an Apprenticeship Training Provider and an End Point Assessment Organisation.  </a:t>
            </a:r>
          </a:p>
          <a:p>
            <a:pPr>
              <a:defRPr/>
            </a:pPr>
            <a:r>
              <a:rPr lang="en-US" altLang="en-US" dirty="0"/>
              <a:t>The EPA must still deliver an impartial result, wherever possible the assessor must be from a different organisation.</a:t>
            </a:r>
          </a:p>
          <a:p>
            <a:pPr marL="0" indent="0">
              <a:buNone/>
              <a:defRPr/>
            </a:pPr>
            <a:endParaRPr lang="en-US" altLang="en-US" b="1" dirty="0"/>
          </a:p>
        </p:txBody>
      </p:sp>
    </p:spTree>
    <p:extLst>
      <p:ext uri="{BB962C8B-B14F-4D97-AF65-F5344CB8AC3E}">
        <p14:creationId xmlns:p14="http://schemas.microsoft.com/office/powerpoint/2010/main" val="8613403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016126" y="444500"/>
            <a:ext cx="7497763" cy="1143000"/>
          </a:xfrm>
        </p:spPr>
        <p:txBody>
          <a:bodyPr>
            <a:normAutofit/>
          </a:bodyPr>
          <a:lstStyle/>
          <a:p>
            <a:pPr eaLnBrk="1" hangingPunct="1"/>
            <a:r>
              <a:rPr lang="en-GB" altLang="en-US" sz="2800" dirty="0"/>
              <a:t>Apprentice must meet gateway requirements first </a:t>
            </a:r>
            <a:endParaRPr lang="en-US" altLang="en-US" sz="1600" b="0" dirty="0"/>
          </a:p>
        </p:txBody>
      </p:sp>
      <p:graphicFrame>
        <p:nvGraphicFramePr>
          <p:cNvPr id="5" name="Table 4">
            <a:extLst>
              <a:ext uri="{FF2B5EF4-FFF2-40B4-BE49-F238E27FC236}">
                <a16:creationId xmlns:a16="http://schemas.microsoft.com/office/drawing/2014/main" id="{B729B271-7B23-432F-962A-78CAC92797C3}"/>
              </a:ext>
            </a:extLst>
          </p:cNvPr>
          <p:cNvGraphicFramePr>
            <a:graphicFrameLocks noGrp="1"/>
          </p:cNvGraphicFramePr>
          <p:nvPr>
            <p:extLst/>
          </p:nvPr>
        </p:nvGraphicFramePr>
        <p:xfrm>
          <a:off x="2095500" y="1752600"/>
          <a:ext cx="8001000" cy="5006340"/>
        </p:xfrm>
        <a:graphic>
          <a:graphicData uri="http://schemas.openxmlformats.org/drawingml/2006/table">
            <a:tbl>
              <a:tblPr firstRow="1" firstCol="1" bandRow="1">
                <a:tableStyleId>{5C22544A-7EE6-4342-B048-85BDC9FD1C3A}</a:tableStyleId>
              </a:tblPr>
              <a:tblGrid>
                <a:gridCol w="8001000">
                  <a:extLst>
                    <a:ext uri="{9D8B030D-6E8A-4147-A177-3AD203B41FA5}">
                      <a16:colId xmlns:a16="http://schemas.microsoft.com/office/drawing/2014/main" val="1418040642"/>
                    </a:ext>
                  </a:extLst>
                </a:gridCol>
              </a:tblGrid>
              <a:tr h="4648200">
                <a:tc>
                  <a:txBody>
                    <a:bodyPr/>
                    <a:lstStyle/>
                    <a:p>
                      <a:pPr algn="just">
                        <a:lnSpc>
                          <a:spcPct val="150000"/>
                        </a:lnSpc>
                        <a:spcAft>
                          <a:spcPts val="0"/>
                        </a:spcAft>
                      </a:pPr>
                      <a:r>
                        <a:rPr lang="en-US" sz="1100" dirty="0">
                          <a:effectLst/>
                        </a:rPr>
                        <a:t> </a:t>
                      </a:r>
                      <a:endParaRPr lang="en-GB" sz="1100" dirty="0">
                        <a:effectLst/>
                      </a:endParaRPr>
                    </a:p>
                    <a:p>
                      <a:pPr marL="342900" lvl="0" indent="-342900" algn="just">
                        <a:lnSpc>
                          <a:spcPct val="150000"/>
                        </a:lnSpc>
                        <a:spcAft>
                          <a:spcPts val="0"/>
                        </a:spcAft>
                        <a:buFont typeface="Symbol" panose="05050102010706020507" pitchFamily="18" charset="2"/>
                        <a:buChar char=""/>
                      </a:pPr>
                      <a:r>
                        <a:rPr lang="en-US" sz="1600" dirty="0">
                          <a:effectLst/>
                        </a:rPr>
                        <a:t>Evidence of English and Mathematics qualification at a minimum of level 2 as per general apprenticeship requirements. For those with an education, health and care plan or a legacy statement the apprenticeships English and </a:t>
                      </a:r>
                      <a:r>
                        <a:rPr lang="en-US" sz="1600" dirty="0" err="1">
                          <a:effectLst/>
                        </a:rPr>
                        <a:t>maths</a:t>
                      </a:r>
                      <a:r>
                        <a:rPr lang="en-US" sz="1600" dirty="0">
                          <a:effectLst/>
                        </a:rPr>
                        <a:t> minimum requirement is Entry Level 3 and British Sign Language qualification are an alternative to English qualifications for whom this is their primary language</a:t>
                      </a:r>
                      <a:endParaRPr lang="en-GB" sz="1600" dirty="0">
                        <a:effectLst/>
                      </a:endParaRPr>
                    </a:p>
                    <a:p>
                      <a:pPr marL="342900" lvl="0" indent="-342900" algn="just">
                        <a:lnSpc>
                          <a:spcPct val="150000"/>
                        </a:lnSpc>
                        <a:spcAft>
                          <a:spcPts val="0"/>
                        </a:spcAft>
                        <a:buFont typeface="Symbol" panose="05050102010706020507" pitchFamily="18" charset="2"/>
                        <a:buChar char=""/>
                      </a:pPr>
                      <a:r>
                        <a:rPr lang="en-US" sz="1600" dirty="0">
                          <a:effectLst/>
                        </a:rPr>
                        <a:t>Achievement of 340 credits towards the BSc (Hons) in Physiotherapy, including through the successful completion of 1000 hours of assessed clinical practice-based learning</a:t>
                      </a:r>
                      <a:endParaRPr lang="en-GB" sz="1600" dirty="0">
                        <a:effectLst/>
                      </a:endParaRPr>
                    </a:p>
                    <a:p>
                      <a:pPr marL="342900" lvl="0" indent="-342900" algn="just">
                        <a:lnSpc>
                          <a:spcPct val="150000"/>
                        </a:lnSpc>
                        <a:spcAft>
                          <a:spcPts val="0"/>
                        </a:spcAft>
                        <a:buFont typeface="Symbol" panose="05050102010706020507" pitchFamily="18" charset="2"/>
                        <a:buChar char=""/>
                      </a:pPr>
                      <a:r>
                        <a:rPr lang="en-US" sz="1600" dirty="0">
                          <a:effectLst/>
                        </a:rPr>
                        <a:t>Achievement of the knowledge, skills and behaviours in the physiotherapist level 6 integrated degree apprenticeship standard </a:t>
                      </a:r>
                      <a:endParaRPr lang="en-GB" sz="1600" dirty="0">
                        <a:effectLst/>
                      </a:endParaRPr>
                    </a:p>
                    <a:p>
                      <a:pPr marL="342900" lvl="0" indent="-342900" algn="just">
                        <a:lnSpc>
                          <a:spcPct val="150000"/>
                        </a:lnSpc>
                        <a:spcAft>
                          <a:spcPts val="0"/>
                        </a:spcAft>
                        <a:buFont typeface="Symbol" panose="05050102010706020507" pitchFamily="18" charset="2"/>
                        <a:buChar char=""/>
                      </a:pPr>
                      <a:r>
                        <a:rPr lang="en-US" sz="1600" dirty="0">
                          <a:effectLst/>
                        </a:rPr>
                        <a:t>Completion of a portfolio</a:t>
                      </a:r>
                      <a:endParaRPr lang="en-GB" sz="1600" dirty="0">
                        <a:effectLst/>
                      </a:endParaRPr>
                    </a:p>
                    <a:p>
                      <a:pPr marL="342900" lvl="0" indent="-342900" algn="just">
                        <a:lnSpc>
                          <a:spcPct val="150000"/>
                        </a:lnSpc>
                        <a:spcAft>
                          <a:spcPts val="0"/>
                        </a:spcAft>
                        <a:buFont typeface="Symbol" panose="05050102010706020507" pitchFamily="18" charset="2"/>
                        <a:buChar char=""/>
                      </a:pPr>
                      <a:r>
                        <a:rPr lang="en-US" sz="1600" dirty="0">
                          <a:effectLst/>
                        </a:rPr>
                        <a:t>Confirmation from the employer that the requirements of the integrated degree apprenticeship standard have been met within the apprentice’s workplace.</a:t>
                      </a:r>
                      <a:endParaRPr lang="en-GB" sz="1600" dirty="0">
                        <a:effectLst/>
                      </a:endParaRPr>
                    </a:p>
                    <a:p>
                      <a:pPr algn="just">
                        <a:lnSpc>
                          <a:spcPct val="150000"/>
                        </a:lnSpc>
                        <a:spcAft>
                          <a:spcPts val="0"/>
                        </a:spcAft>
                      </a:pPr>
                      <a:r>
                        <a:rPr lang="en-US" sz="1600" dirty="0">
                          <a:effectLst/>
                        </a:rPr>
                        <a:t> </a:t>
                      </a:r>
                      <a:endParaRPr lang="en-GB" sz="1100" dirty="0">
                        <a:solidFill>
                          <a:srgbClr val="000000"/>
                        </a:solidFill>
                        <a:effectLst/>
                        <a:latin typeface="Helvetica" panose="020B0604020202020204" pitchFamily="34" charset="0"/>
                        <a:ea typeface="Arial Unicode MS"/>
                        <a:cs typeface="Arial Unicode MS"/>
                      </a:endParaRPr>
                    </a:p>
                  </a:txBody>
                  <a:tcPr marL="68580" marR="68580" marT="0" marB="0"/>
                </a:tc>
                <a:extLst>
                  <a:ext uri="{0D108BD9-81ED-4DB2-BD59-A6C34878D82A}">
                    <a16:rowId xmlns:a16="http://schemas.microsoft.com/office/drawing/2014/main" val="1994951070"/>
                  </a:ext>
                </a:extLst>
              </a:tr>
            </a:tbl>
          </a:graphicData>
        </a:graphic>
      </p:graphicFrame>
    </p:spTree>
    <p:extLst>
      <p:ext uri="{BB962C8B-B14F-4D97-AF65-F5344CB8AC3E}">
        <p14:creationId xmlns:p14="http://schemas.microsoft.com/office/powerpoint/2010/main" val="33706735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554899"/>
            <a:ext cx="7467600" cy="895351"/>
          </a:xfrm>
        </p:spPr>
        <p:txBody>
          <a:bodyPr>
            <a:noAutofit/>
          </a:bodyPr>
          <a:lstStyle/>
          <a:p>
            <a:r>
              <a:rPr lang="en-GB" sz="2800" dirty="0"/>
              <a:t>Range of assessment methods</a:t>
            </a:r>
          </a:p>
        </p:txBody>
      </p:sp>
      <p:sp>
        <p:nvSpPr>
          <p:cNvPr id="18" name="Rectangle 3"/>
          <p:cNvSpPr txBox="1">
            <a:spLocks noChangeArrowheads="1"/>
          </p:cNvSpPr>
          <p:nvPr/>
        </p:nvSpPr>
        <p:spPr>
          <a:xfrm>
            <a:off x="6019800" y="1723300"/>
            <a:ext cx="4572000" cy="513470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spcAft>
                <a:spcPts val="600"/>
              </a:spcAft>
              <a:buFont typeface="Arial" pitchFamily="34" charset="0"/>
              <a:buChar char="•"/>
              <a:defRPr sz="2000" kern="1200">
                <a:solidFill>
                  <a:srgbClr val="2E008B"/>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spcAft>
                <a:spcPts val="600"/>
              </a:spcAft>
              <a:buFont typeface="Arial" pitchFamily="34" charset="0"/>
              <a:buChar char="–"/>
              <a:defRPr sz="1800" kern="1200">
                <a:solidFill>
                  <a:srgbClr val="2E008B"/>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spcAft>
                <a:spcPts val="600"/>
              </a:spcAft>
              <a:buFont typeface="Arial" pitchFamily="34" charset="0"/>
              <a:buChar char="•"/>
              <a:defRPr sz="1600" kern="1200">
                <a:solidFill>
                  <a:srgbClr val="2E008B"/>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spcAft>
                <a:spcPts val="600"/>
              </a:spcAft>
              <a:buFont typeface="Arial" pitchFamily="34" charset="0"/>
              <a:buChar char="–"/>
              <a:defRPr sz="1400" kern="1200">
                <a:solidFill>
                  <a:srgbClr val="2E008B"/>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spcAft>
                <a:spcPts val="600"/>
              </a:spcAft>
              <a:buFont typeface="Arial" pitchFamily="34" charset="0"/>
              <a:buChar char="»"/>
              <a:defRPr sz="1400" kern="1200">
                <a:solidFill>
                  <a:srgbClr val="2E008B"/>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US" altLang="en-US" sz="1350" dirty="0"/>
              <a:t>EPA is the </a:t>
            </a:r>
            <a:r>
              <a:rPr lang="en-US" altLang="en-US" sz="1350" b="1" dirty="0"/>
              <a:t>only interaction </a:t>
            </a:r>
            <a:r>
              <a:rPr lang="en-US" altLang="en-US" sz="1350" dirty="0"/>
              <a:t>the </a:t>
            </a:r>
            <a:r>
              <a:rPr lang="en-US" altLang="en-US" sz="1350" dirty="0" smtClean="0"/>
              <a:t>independent </a:t>
            </a:r>
            <a:r>
              <a:rPr lang="en-US" altLang="en-US" sz="1350" dirty="0"/>
              <a:t>assessor has with the apprentice.</a:t>
            </a:r>
          </a:p>
          <a:p>
            <a:pPr>
              <a:defRPr/>
            </a:pPr>
            <a:r>
              <a:rPr lang="en-US" altLang="en-US" sz="1350" dirty="0"/>
              <a:t>They must make a </a:t>
            </a:r>
            <a:r>
              <a:rPr lang="en-US" altLang="en-US" sz="1350" b="1" dirty="0"/>
              <a:t>professional judgement </a:t>
            </a:r>
            <a:r>
              <a:rPr lang="en-US" altLang="en-US" sz="1350" dirty="0"/>
              <a:t>about their competence based solely on what happens during EPA.</a:t>
            </a:r>
          </a:p>
          <a:p>
            <a:pPr>
              <a:defRPr/>
            </a:pPr>
            <a:r>
              <a:rPr lang="en-US" altLang="en-US" sz="1350" dirty="0"/>
              <a:t>On-</a:t>
            </a:r>
            <a:r>
              <a:rPr lang="en-US" altLang="en-US" sz="1350" dirty="0" err="1"/>
              <a:t>programme</a:t>
            </a:r>
            <a:r>
              <a:rPr lang="en-US" altLang="en-US" sz="1350" dirty="0"/>
              <a:t> performance (eg within their degree or training course) </a:t>
            </a:r>
            <a:r>
              <a:rPr lang="en-US" altLang="en-US" sz="1350" b="1" dirty="0"/>
              <a:t>cannot be </a:t>
            </a:r>
            <a:r>
              <a:rPr lang="en-US" altLang="en-US" sz="1350" dirty="0"/>
              <a:t>taken into account at EPA.</a:t>
            </a:r>
          </a:p>
          <a:p>
            <a:pPr>
              <a:defRPr/>
            </a:pPr>
            <a:r>
              <a:rPr lang="en-US" altLang="en-US" sz="1350" dirty="0"/>
              <a:t>At least one of the assessment methods chosen must assess the skills, knowledge and </a:t>
            </a:r>
            <a:r>
              <a:rPr lang="en-US" altLang="en-US" sz="1350" dirty="0" err="1"/>
              <a:t>behaviours</a:t>
            </a:r>
            <a:r>
              <a:rPr lang="en-US" altLang="en-US" sz="1350" dirty="0"/>
              <a:t> from the standard </a:t>
            </a:r>
            <a:r>
              <a:rPr lang="en-US" altLang="en-US" sz="1350" b="1" dirty="0"/>
              <a:t>synoptically.</a:t>
            </a:r>
          </a:p>
          <a:p>
            <a:pPr>
              <a:defRPr/>
            </a:pPr>
            <a:r>
              <a:rPr lang="en-US" altLang="en-US" sz="1350" b="1" dirty="0"/>
              <a:t>Higher level KSBs </a:t>
            </a:r>
            <a:r>
              <a:rPr lang="en-US" altLang="en-US" sz="1350" dirty="0"/>
              <a:t>can be assessed in the EPA that show that lower level KSBs have been met. </a:t>
            </a:r>
          </a:p>
          <a:p>
            <a:pPr>
              <a:defRPr/>
            </a:pPr>
            <a:r>
              <a:rPr lang="en-US" altLang="en-US" sz="1350" dirty="0"/>
              <a:t>Things like </a:t>
            </a:r>
            <a:r>
              <a:rPr lang="en-US" altLang="en-US" sz="1350" b="1" dirty="0"/>
              <a:t>reflective accounts and portfolios </a:t>
            </a:r>
            <a:r>
              <a:rPr lang="en-US" altLang="en-US" sz="1350" dirty="0"/>
              <a:t>cannot be used as assessments in their own right, only to underpin other assessment methods eg a portfolio that is generated whilst on </a:t>
            </a:r>
            <a:r>
              <a:rPr lang="en-US" altLang="en-US" sz="1350" dirty="0" err="1"/>
              <a:t>programme</a:t>
            </a:r>
            <a:r>
              <a:rPr lang="en-US" altLang="en-US" sz="1350" dirty="0"/>
              <a:t> may be used to inform a professional discussion but only if it is specified in the standard and EPA as a gateway </a:t>
            </a:r>
            <a:r>
              <a:rPr lang="en-US" altLang="en-US" sz="1350" dirty="0" smtClean="0"/>
              <a:t>requirement; </a:t>
            </a:r>
            <a:r>
              <a:rPr lang="en-US" altLang="en-US" sz="1350" dirty="0" err="1"/>
              <a:t>ie</a:t>
            </a:r>
            <a:r>
              <a:rPr lang="en-US" altLang="en-US" sz="1350" dirty="0"/>
              <a:t> that the apprentice must complete this on-</a:t>
            </a:r>
            <a:r>
              <a:rPr lang="en-US" altLang="en-US" sz="1350" dirty="0" err="1"/>
              <a:t>programme</a:t>
            </a:r>
            <a:r>
              <a:rPr lang="en-US" altLang="en-US" sz="1350" dirty="0"/>
              <a:t> before going onto EPA</a:t>
            </a:r>
          </a:p>
          <a:p>
            <a:pPr>
              <a:defRPr/>
            </a:pPr>
            <a:endParaRPr lang="en-US" altLang="en-US" sz="1350" dirty="0"/>
          </a:p>
        </p:txBody>
      </p:sp>
      <p:graphicFrame>
        <p:nvGraphicFramePr>
          <p:cNvPr id="4" name="Diagram 3">
            <a:extLst>
              <a:ext uri="{FF2B5EF4-FFF2-40B4-BE49-F238E27FC236}">
                <a16:creationId xmlns:a16="http://schemas.microsoft.com/office/drawing/2014/main" id="{1DE18098-48E3-4C36-9772-7FA148C77B57}"/>
              </a:ext>
            </a:extLst>
          </p:cNvPr>
          <p:cNvGraphicFramePr/>
          <p:nvPr>
            <p:extLst/>
          </p:nvPr>
        </p:nvGraphicFramePr>
        <p:xfrm>
          <a:off x="533400" y="1524000"/>
          <a:ext cx="6858000" cy="49061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10634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9116078-771B-4FBD-AAB7-C0094FDB515D}"/>
              </a:ext>
            </a:extLst>
          </p:cNvPr>
          <p:cNvGraphicFramePr>
            <a:graphicFrameLocks noGrp="1"/>
          </p:cNvGraphicFramePr>
          <p:nvPr>
            <p:ph idx="1"/>
            <p:extLst/>
          </p:nvPr>
        </p:nvGraphicFramePr>
        <p:xfrm>
          <a:off x="3009900" y="2209801"/>
          <a:ext cx="6172200" cy="4040759"/>
        </p:xfrm>
        <a:graphic>
          <a:graphicData uri="http://schemas.openxmlformats.org/drawingml/2006/table">
            <a:tbl>
              <a:tblPr firstRow="1" firstCol="1" bandRow="1">
                <a:tableStyleId>{5C22544A-7EE6-4342-B048-85BDC9FD1C3A}</a:tableStyleId>
              </a:tblPr>
              <a:tblGrid>
                <a:gridCol w="1469505">
                  <a:extLst>
                    <a:ext uri="{9D8B030D-6E8A-4147-A177-3AD203B41FA5}">
                      <a16:colId xmlns:a16="http://schemas.microsoft.com/office/drawing/2014/main" val="1558225979"/>
                    </a:ext>
                  </a:extLst>
                </a:gridCol>
                <a:gridCol w="1385453">
                  <a:extLst>
                    <a:ext uri="{9D8B030D-6E8A-4147-A177-3AD203B41FA5}">
                      <a16:colId xmlns:a16="http://schemas.microsoft.com/office/drawing/2014/main" val="778549399"/>
                    </a:ext>
                  </a:extLst>
                </a:gridCol>
                <a:gridCol w="1414871">
                  <a:extLst>
                    <a:ext uri="{9D8B030D-6E8A-4147-A177-3AD203B41FA5}">
                      <a16:colId xmlns:a16="http://schemas.microsoft.com/office/drawing/2014/main" val="3212444080"/>
                    </a:ext>
                  </a:extLst>
                </a:gridCol>
                <a:gridCol w="1902371">
                  <a:extLst>
                    <a:ext uri="{9D8B030D-6E8A-4147-A177-3AD203B41FA5}">
                      <a16:colId xmlns:a16="http://schemas.microsoft.com/office/drawing/2014/main" val="2672186533"/>
                    </a:ext>
                  </a:extLst>
                </a:gridCol>
              </a:tblGrid>
              <a:tr h="1100957">
                <a:tc>
                  <a:txBody>
                    <a:bodyPr/>
                    <a:lstStyle/>
                    <a:p>
                      <a:pPr algn="ctr">
                        <a:lnSpc>
                          <a:spcPct val="150000"/>
                        </a:lnSpc>
                        <a:spcAft>
                          <a:spcPts val="0"/>
                        </a:spcAft>
                      </a:pPr>
                      <a:r>
                        <a:rPr lang="en-GB" sz="1600" dirty="0">
                          <a:effectLst/>
                        </a:rPr>
                        <a:t>Method</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GB" sz="1600" dirty="0">
                          <a:effectLst/>
                        </a:rPr>
                        <a:t>Contribution to final grade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GB" sz="1600" dirty="0">
                          <a:effectLst/>
                        </a:rPr>
                        <a:t>Duration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GB" sz="1600">
                          <a:effectLst/>
                        </a:rPr>
                        <a:t>Assessed by</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84897262"/>
                  </a:ext>
                </a:extLst>
              </a:tr>
              <a:tr h="1039324">
                <a:tc>
                  <a:txBody>
                    <a:bodyPr/>
                    <a:lstStyle/>
                    <a:p>
                      <a:pPr>
                        <a:lnSpc>
                          <a:spcPct val="150000"/>
                        </a:lnSpc>
                        <a:spcAft>
                          <a:spcPts val="0"/>
                        </a:spcAft>
                      </a:pPr>
                      <a:r>
                        <a:rPr lang="en-GB" sz="1600">
                          <a:effectLst/>
                        </a:rPr>
                        <a:t>Element 1</a:t>
                      </a:r>
                    </a:p>
                    <a:p>
                      <a:pPr>
                        <a:lnSpc>
                          <a:spcPct val="150000"/>
                        </a:lnSpc>
                        <a:spcAft>
                          <a:spcPts val="0"/>
                        </a:spcAft>
                      </a:pPr>
                      <a:r>
                        <a:rPr lang="en-GB" sz="1600">
                          <a:effectLst/>
                        </a:rPr>
                        <a:t>Case study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GB" sz="1600" dirty="0">
                          <a:effectLst/>
                        </a:rPr>
                        <a:t>50%</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GB" sz="1600" dirty="0">
                          <a:effectLst/>
                        </a:rPr>
                        <a:t>15 minute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GB" sz="1600" dirty="0">
                          <a:effectLst/>
                        </a:rPr>
                        <a:t>EPA independent assessor</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86224733"/>
                  </a:ext>
                </a:extLst>
              </a:tr>
              <a:tr h="1900478">
                <a:tc>
                  <a:txBody>
                    <a:bodyPr/>
                    <a:lstStyle/>
                    <a:p>
                      <a:pPr>
                        <a:lnSpc>
                          <a:spcPct val="150000"/>
                        </a:lnSpc>
                        <a:spcAft>
                          <a:spcPts val="0"/>
                        </a:spcAft>
                      </a:pPr>
                      <a:r>
                        <a:rPr lang="en-GB" sz="1600">
                          <a:effectLst/>
                        </a:rPr>
                        <a:t>Element 2</a:t>
                      </a:r>
                    </a:p>
                    <a:p>
                      <a:pPr>
                        <a:lnSpc>
                          <a:spcPct val="150000"/>
                        </a:lnSpc>
                        <a:spcAft>
                          <a:spcPts val="0"/>
                        </a:spcAft>
                      </a:pPr>
                      <a:r>
                        <a:rPr lang="en-GB" sz="1600">
                          <a:effectLst/>
                        </a:rPr>
                        <a:t>Professional discussion </a:t>
                      </a:r>
                    </a:p>
                    <a:p>
                      <a:pPr>
                        <a:lnSpc>
                          <a:spcPct val="150000"/>
                        </a:lnSpc>
                        <a:spcAft>
                          <a:spcPts val="0"/>
                        </a:spcAft>
                      </a:pPr>
                      <a:r>
                        <a:rPr lang="en-GB" sz="1600">
                          <a:effectLst/>
                        </a:rPr>
                        <a:t>(viva voce)</a:t>
                      </a:r>
                    </a:p>
                    <a:p>
                      <a:pPr>
                        <a:lnSpc>
                          <a:spcPct val="150000"/>
                        </a:lnSpc>
                        <a:spcAft>
                          <a:spcPts val="0"/>
                        </a:spcAft>
                      </a:pPr>
                      <a:r>
                        <a:rPr lang="en-GB" sz="1600">
                          <a:effectLs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GB" sz="1600">
                          <a:effectLst/>
                        </a:rPr>
                        <a:t>50%</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GB" sz="1600">
                          <a:effectLst/>
                        </a:rPr>
                        <a:t>45 minutes</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GB" sz="1600" dirty="0">
                          <a:effectLst/>
                        </a:rPr>
                        <a:t>EPA independent assessor</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25728002"/>
                  </a:ext>
                </a:extLst>
              </a:tr>
            </a:tbl>
          </a:graphicData>
        </a:graphic>
      </p:graphicFrame>
      <p:sp>
        <p:nvSpPr>
          <p:cNvPr id="3" name="Title 2">
            <a:extLst>
              <a:ext uri="{FF2B5EF4-FFF2-40B4-BE49-F238E27FC236}">
                <a16:creationId xmlns:a16="http://schemas.microsoft.com/office/drawing/2014/main" id="{BC7E4E2E-542F-4883-900B-9C5558A138FB}"/>
              </a:ext>
            </a:extLst>
          </p:cNvPr>
          <p:cNvSpPr>
            <a:spLocks noGrp="1"/>
          </p:cNvSpPr>
          <p:nvPr>
            <p:ph type="title"/>
          </p:nvPr>
        </p:nvSpPr>
        <p:spPr/>
        <p:txBody>
          <a:bodyPr>
            <a:normAutofit/>
          </a:bodyPr>
          <a:lstStyle/>
          <a:p>
            <a:r>
              <a:rPr lang="en-GB" sz="2800" dirty="0"/>
              <a:t>Assessment methods agreed</a:t>
            </a:r>
          </a:p>
        </p:txBody>
      </p:sp>
    </p:spTree>
    <p:extLst>
      <p:ext uri="{BB962C8B-B14F-4D97-AF65-F5344CB8AC3E}">
        <p14:creationId xmlns:p14="http://schemas.microsoft.com/office/powerpoint/2010/main" val="18305040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B374F51-9BF2-4B77-92B0-7B3E987E40A1}"/>
              </a:ext>
            </a:extLst>
          </p:cNvPr>
          <p:cNvSpPr>
            <a:spLocks noGrp="1"/>
          </p:cNvSpPr>
          <p:nvPr>
            <p:ph idx="1"/>
          </p:nvPr>
        </p:nvSpPr>
        <p:spPr/>
        <p:txBody>
          <a:bodyPr/>
          <a:lstStyle/>
          <a:p>
            <a:r>
              <a:rPr lang="en-US" dirty="0"/>
              <a:t>The apprentice is required to prepare and present an element of practice experience as a case study using </a:t>
            </a:r>
            <a:r>
              <a:rPr lang="en-GB" b="1" dirty="0"/>
              <a:t>digital media</a:t>
            </a:r>
            <a:r>
              <a:rPr lang="en-US" b="1" dirty="0"/>
              <a:t> </a:t>
            </a:r>
            <a:r>
              <a:rPr lang="en-US" dirty="0"/>
              <a:t>and submitted online for assessment</a:t>
            </a:r>
          </a:p>
          <a:p>
            <a:pPr lvl="1"/>
            <a:r>
              <a:rPr lang="en-US" dirty="0"/>
              <a:t>Based on a complex case</a:t>
            </a:r>
          </a:p>
          <a:p>
            <a:pPr lvl="1"/>
            <a:r>
              <a:rPr lang="en-US" dirty="0"/>
              <a:t>Demonstrating clinical reasoning, critical thinking, and decision making</a:t>
            </a:r>
          </a:p>
          <a:p>
            <a:pPr lvl="1"/>
            <a:r>
              <a:rPr lang="en-US" dirty="0"/>
              <a:t>15 minute </a:t>
            </a:r>
          </a:p>
          <a:p>
            <a:r>
              <a:rPr lang="en-US" dirty="0"/>
              <a:t>Will be assessed against 2 of the standards domains</a:t>
            </a:r>
          </a:p>
          <a:p>
            <a:pPr lvl="1"/>
            <a:r>
              <a:rPr lang="en-GB" dirty="0"/>
              <a:t>Physiotherapy practice</a:t>
            </a:r>
          </a:p>
          <a:p>
            <a:pPr lvl="1"/>
            <a:r>
              <a:rPr lang="en-GB" dirty="0"/>
              <a:t>Physiotherapy values and behaviours</a:t>
            </a:r>
          </a:p>
          <a:p>
            <a:r>
              <a:rPr lang="en-GB" dirty="0"/>
              <a:t>Associated detailed grading criteria </a:t>
            </a:r>
          </a:p>
          <a:p>
            <a:endParaRPr lang="en-GB" dirty="0"/>
          </a:p>
        </p:txBody>
      </p:sp>
      <p:sp>
        <p:nvSpPr>
          <p:cNvPr id="3" name="Title 2">
            <a:extLst>
              <a:ext uri="{FF2B5EF4-FFF2-40B4-BE49-F238E27FC236}">
                <a16:creationId xmlns:a16="http://schemas.microsoft.com/office/drawing/2014/main" id="{A7987E37-6392-492B-95C8-A3AED651E715}"/>
              </a:ext>
            </a:extLst>
          </p:cNvPr>
          <p:cNvSpPr>
            <a:spLocks noGrp="1"/>
          </p:cNvSpPr>
          <p:nvPr>
            <p:ph type="title"/>
          </p:nvPr>
        </p:nvSpPr>
        <p:spPr/>
        <p:txBody>
          <a:bodyPr>
            <a:normAutofit/>
          </a:bodyPr>
          <a:lstStyle/>
          <a:p>
            <a:r>
              <a:rPr lang="en-GB" sz="2800" dirty="0"/>
              <a:t>Case study</a:t>
            </a:r>
          </a:p>
        </p:txBody>
      </p:sp>
    </p:spTree>
    <p:extLst>
      <p:ext uri="{BB962C8B-B14F-4D97-AF65-F5344CB8AC3E}">
        <p14:creationId xmlns:p14="http://schemas.microsoft.com/office/powerpoint/2010/main" val="3193364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03A9153-529E-4228-83B8-3AEF07CEDE41}"/>
              </a:ext>
            </a:extLst>
          </p:cNvPr>
          <p:cNvSpPr>
            <a:spLocks noGrp="1"/>
          </p:cNvSpPr>
          <p:nvPr>
            <p:ph idx="1"/>
          </p:nvPr>
        </p:nvSpPr>
        <p:spPr/>
        <p:txBody>
          <a:bodyPr/>
          <a:lstStyle/>
          <a:p>
            <a:r>
              <a:rPr lang="en-GB" dirty="0"/>
              <a:t>One to one face-to-face professional discussion of 45 minutes duration (+/- 10%)</a:t>
            </a:r>
          </a:p>
          <a:p>
            <a:r>
              <a:rPr lang="en-GB" dirty="0"/>
              <a:t>Based on a portfolio completed before the EPA gateway  </a:t>
            </a:r>
          </a:p>
          <a:p>
            <a:r>
              <a:rPr lang="en-US" dirty="0"/>
              <a:t>Will be synoptic </a:t>
            </a:r>
          </a:p>
          <a:p>
            <a:pPr marL="457200" lvl="1" indent="0">
              <a:buNone/>
            </a:pPr>
            <a:r>
              <a:rPr lang="en-US" dirty="0"/>
              <a:t>Based on all 4of the standards domains</a:t>
            </a:r>
          </a:p>
          <a:p>
            <a:pPr lvl="1"/>
            <a:r>
              <a:rPr lang="en-GB" dirty="0"/>
              <a:t>Physiotherapy practice</a:t>
            </a:r>
          </a:p>
          <a:p>
            <a:pPr lvl="1"/>
            <a:r>
              <a:rPr lang="en-GB" dirty="0"/>
              <a:t>Physiotherapy values and behaviours</a:t>
            </a:r>
          </a:p>
          <a:p>
            <a:pPr lvl="1"/>
            <a:r>
              <a:rPr lang="en-GB" dirty="0"/>
              <a:t>Development of self and others</a:t>
            </a:r>
          </a:p>
          <a:p>
            <a:pPr lvl="1"/>
            <a:r>
              <a:rPr lang="en-GB" dirty="0"/>
              <a:t>Professional engagement</a:t>
            </a:r>
          </a:p>
          <a:p>
            <a:r>
              <a:rPr lang="en-GB" dirty="0"/>
              <a:t>Associated detailed grading criteria </a:t>
            </a:r>
          </a:p>
        </p:txBody>
      </p:sp>
      <p:sp>
        <p:nvSpPr>
          <p:cNvPr id="3" name="Title 2">
            <a:extLst>
              <a:ext uri="{FF2B5EF4-FFF2-40B4-BE49-F238E27FC236}">
                <a16:creationId xmlns:a16="http://schemas.microsoft.com/office/drawing/2014/main" id="{20B3505C-CA3F-4A03-8780-020ED7F19DAE}"/>
              </a:ext>
            </a:extLst>
          </p:cNvPr>
          <p:cNvSpPr>
            <a:spLocks noGrp="1"/>
          </p:cNvSpPr>
          <p:nvPr>
            <p:ph type="title"/>
          </p:nvPr>
        </p:nvSpPr>
        <p:spPr/>
        <p:txBody>
          <a:bodyPr>
            <a:normAutofit/>
          </a:bodyPr>
          <a:lstStyle/>
          <a:p>
            <a:r>
              <a:rPr lang="en-GB" sz="2800" dirty="0"/>
              <a:t>Professional discussion</a:t>
            </a:r>
          </a:p>
        </p:txBody>
      </p:sp>
    </p:spTree>
    <p:extLst>
      <p:ext uri="{BB962C8B-B14F-4D97-AF65-F5344CB8AC3E}">
        <p14:creationId xmlns:p14="http://schemas.microsoft.com/office/powerpoint/2010/main" val="141962003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795</TotalTime>
  <Words>887</Words>
  <Application>Microsoft Office PowerPoint</Application>
  <PresentationFormat>Widescreen</PresentationFormat>
  <Paragraphs>133</Paragraphs>
  <Slides>13</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 Unicode MS</vt:lpstr>
      <vt:lpstr>Arial</vt:lpstr>
      <vt:lpstr>Calibri</vt:lpstr>
      <vt:lpstr>Helvetica</vt:lpstr>
      <vt:lpstr>Symbol</vt:lpstr>
      <vt:lpstr>Times New Roman</vt:lpstr>
      <vt:lpstr>1_Office Theme</vt:lpstr>
      <vt:lpstr>Physiotherapist Level 6 Integrated Degree Apprenticeship  </vt:lpstr>
      <vt:lpstr> End Point Assessment (EPA)</vt:lpstr>
      <vt:lpstr>Apprenticeship structure</vt:lpstr>
      <vt:lpstr> Physiotherapist Level 6 Integrated Degree Apprenticeship  </vt:lpstr>
      <vt:lpstr>Apprentice must meet gateway requirements first </vt:lpstr>
      <vt:lpstr>Range of assessment methods</vt:lpstr>
      <vt:lpstr>Assessment methods agreed</vt:lpstr>
      <vt:lpstr>Case study</vt:lpstr>
      <vt:lpstr>Professional discussion</vt:lpstr>
      <vt:lpstr> Developing the EPA - 1 </vt:lpstr>
      <vt:lpstr> Developing the EPA - 2 </vt:lpstr>
      <vt:lpstr> Developing the EPA - 3 </vt:lpstr>
      <vt:lpstr> Developing the EPA - 4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Tristan Reignier</dc:creator>
  <cp:lastModifiedBy>Cheryl Gurgul</cp:lastModifiedBy>
  <cp:revision>69</cp:revision>
  <dcterms:created xsi:type="dcterms:W3CDTF">2017-10-23T10:46:01Z</dcterms:created>
  <dcterms:modified xsi:type="dcterms:W3CDTF">2018-07-23T13:47:50Z</dcterms:modified>
</cp:coreProperties>
</file>