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8" r:id="rId2"/>
    <p:sldId id="289" r:id="rId3"/>
    <p:sldId id="268" r:id="rId4"/>
    <p:sldId id="256" r:id="rId5"/>
    <p:sldId id="257" r:id="rId6"/>
    <p:sldId id="260" r:id="rId7"/>
    <p:sldId id="259" r:id="rId8"/>
    <p:sldId id="262" r:id="rId9"/>
    <p:sldId id="264" r:id="rId10"/>
    <p:sldId id="265" r:id="rId11"/>
    <p:sldId id="266" r:id="rId12"/>
    <p:sldId id="270" r:id="rId13"/>
    <p:sldId id="290" r:id="rId14"/>
    <p:sldId id="291" r:id="rId15"/>
    <p:sldId id="280" r:id="rId16"/>
    <p:sldId id="274" r:id="rId17"/>
    <p:sldId id="275" r:id="rId18"/>
    <p:sldId id="277" r:id="rId19"/>
    <p:sldId id="278" r:id="rId20"/>
    <p:sldId id="279" r:id="rId21"/>
    <p:sldId id="295" r:id="rId22"/>
    <p:sldId id="293" r:id="rId23"/>
    <p:sldId id="294"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94" autoAdjust="0"/>
    <p:restoredTop sz="94660"/>
  </p:normalViewPr>
  <p:slideViewPr>
    <p:cSldViewPr snapToGrid="0">
      <p:cViewPr varScale="1">
        <p:scale>
          <a:sx n="112" d="100"/>
          <a:sy n="112" d="100"/>
        </p:scale>
        <p:origin x="1206" y="108"/>
      </p:cViewPr>
      <p:guideLst/>
    </p:cSldViewPr>
  </p:slideViewPr>
  <p:notesTextViewPr>
    <p:cViewPr>
      <p:scale>
        <a:sx n="1" d="1"/>
        <a:sy n="1" d="1"/>
      </p:scale>
      <p:origin x="0" y="0"/>
    </p:cViewPr>
  </p:notesTextViewPr>
  <p:sorterViewPr>
    <p:cViewPr>
      <p:scale>
        <a:sx n="100" d="100"/>
        <a:sy n="100" d="100"/>
      </p:scale>
      <p:origin x="0" y="-2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21D41-FD00-4835-AF0C-47AB25006BA8}" type="datetimeFigureOut">
              <a:rPr lang="en-GB" smtClean="0"/>
              <a:t>24/07/2018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F9DF2-811F-4D4B-8760-F2BE7F4DCCD1}" type="slidenum">
              <a:rPr lang="en-GB" smtClean="0"/>
              <a:t>‹#›</a:t>
            </a:fld>
            <a:endParaRPr lang="en-GB"/>
          </a:p>
        </p:txBody>
      </p:sp>
    </p:spTree>
    <p:extLst>
      <p:ext uri="{BB962C8B-B14F-4D97-AF65-F5344CB8AC3E}">
        <p14:creationId xmlns:p14="http://schemas.microsoft.com/office/powerpoint/2010/main" val="2501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23262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skillsforhealth.org.uk/services/item/574-musculoskeletal-core-skills-framewor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30"/>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2"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234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30"/>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2" y="1954924"/>
            <a:ext cx="4619297" cy="3720662"/>
          </a:xfrm>
          <a:prstGeom prst="rect">
            <a:avLst/>
          </a:prstGeom>
        </p:spPr>
        <p:txBody>
          <a:bodyPr/>
          <a:lstStyle>
            <a:lvl1pPr marL="342891" indent="-342891">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5"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48330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30"/>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3"/>
            <a:ext cx="6400800" cy="581025"/>
          </a:xfrm>
          <a:prstGeom prst="rect">
            <a:avLst/>
          </a:prstGeom>
        </p:spPr>
        <p:txBody>
          <a:bodyPr/>
          <a:lstStyle>
            <a:lvl1pPr marL="0" indent="0" algn="l">
              <a:buNone/>
              <a:defRPr sz="2800" b="1" baseline="0">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2"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a:extLst>
              <a:ext uri="{FF2B5EF4-FFF2-40B4-BE49-F238E27FC236}">
                <a16:creationId xmlns:a16="http://schemas.microsoft.com/office/drawing/2014/main" id="{14C89F45-070E-4094-87A8-DF2D0A2CF8DA}"/>
              </a:ext>
            </a:extLst>
          </p:cNvPr>
          <p:cNvSpPr txBox="1"/>
          <p:nvPr userDrawn="1"/>
        </p:nvSpPr>
        <p:spPr>
          <a:xfrm>
            <a:off x="3762375" y="6400800"/>
            <a:ext cx="5953125" cy="369332"/>
          </a:xfrm>
          <a:prstGeom prst="rect">
            <a:avLst/>
          </a:prstGeom>
          <a:noFill/>
        </p:spPr>
        <p:txBody>
          <a:bodyPr wrap="square" rtlCol="0">
            <a:spAutoFit/>
          </a:bodyPr>
          <a:lstStyle/>
          <a:p>
            <a:r>
              <a:rPr lang="en-GB" sz="1800" b="1" i="0" u="none" strike="noStrike" kern="1200" dirty="0">
                <a:solidFill>
                  <a:schemeClr val="tx1"/>
                </a:solidFill>
                <a:effectLst/>
                <a:latin typeface="+mn-lt"/>
                <a:ea typeface="+mn-ea"/>
                <a:cs typeface="+mn-cs"/>
                <a:hlinkClick r:id="rId2"/>
              </a:rPr>
              <a:t>Musculoskeletal Core Capabilities Framework</a:t>
            </a:r>
            <a:endParaRPr lang="en-GB" dirty="0"/>
          </a:p>
        </p:txBody>
      </p:sp>
    </p:spTree>
    <p:extLst>
      <p:ext uri="{BB962C8B-B14F-4D97-AF65-F5344CB8AC3E}">
        <p14:creationId xmlns:p14="http://schemas.microsoft.com/office/powerpoint/2010/main" val="6909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30"/>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3"/>
            <a:ext cx="6400800" cy="581025"/>
          </a:xfrm>
          <a:prstGeom prst="rect">
            <a:avLst/>
          </a:prstGeom>
        </p:spPr>
        <p:txBody>
          <a:bodyPr/>
          <a:lstStyle>
            <a:lvl1pPr marL="0" indent="0" algn="l">
              <a:buNone/>
              <a:defRPr sz="2800" b="1">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90"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24479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55CB88E4-8336-4F0E-BC73-C77F22E810C8}" type="slidenum">
              <a:rPr lang="en-GB" smtClean="0"/>
              <a:t>‹#›</a:t>
            </a:fld>
            <a:endParaRPr lang="en-GB"/>
          </a:p>
        </p:txBody>
      </p:sp>
      <p:sp>
        <p:nvSpPr>
          <p:cNvPr id="4" name="Content Placeholder 2"/>
          <p:cNvSpPr>
            <a:spLocks noGrp="1"/>
          </p:cNvSpPr>
          <p:nvPr>
            <p:ph idx="1"/>
          </p:nvPr>
        </p:nvSpPr>
        <p:spPr>
          <a:xfrm>
            <a:off x="457202" y="1680295"/>
            <a:ext cx="7841707" cy="395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507146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HEE &amp; NHSE FCP capability framework.</a:t>
            </a:r>
          </a:p>
        </p:txBody>
      </p:sp>
      <p:sp>
        <p:nvSpPr>
          <p:cNvPr id="6" name="Slide Number Placeholder 5"/>
          <p:cNvSpPr>
            <a:spLocks noGrp="1"/>
          </p:cNvSpPr>
          <p:nvPr>
            <p:ph type="sldNum" sz="quarter" idx="12"/>
          </p:nvPr>
        </p:nvSpPr>
        <p:spPr/>
        <p:txBody>
          <a:bodyPr/>
          <a:lstStyle/>
          <a:p>
            <a:fld id="{55CB88E4-8336-4F0E-BC73-C77F22E810C8}" type="slidenum">
              <a:rPr lang="en-GB" smtClean="0"/>
              <a:t>‹#›</a:t>
            </a:fld>
            <a:endParaRPr lang="en-GB"/>
          </a:p>
        </p:txBody>
      </p:sp>
    </p:spTree>
    <p:extLst>
      <p:ext uri="{BB962C8B-B14F-4D97-AF65-F5344CB8AC3E}">
        <p14:creationId xmlns:p14="http://schemas.microsoft.com/office/powerpoint/2010/main" val="261897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8638-A836-4568-974F-B4BCFED8725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0ADD23-2B7E-4361-8364-335C36E60845}"/>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7992A6-B7EE-4820-BCBF-DA64FD4B3AB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6E09F58-EA94-4118-97C1-F60868802EB9}"/>
              </a:ext>
            </a:extLst>
          </p:cNvPr>
          <p:cNvSpPr>
            <a:spLocks noGrp="1"/>
          </p:cNvSpPr>
          <p:nvPr>
            <p:ph type="ftr" sz="quarter" idx="11"/>
          </p:nvPr>
        </p:nvSpPr>
        <p:spPr/>
        <p:txBody>
          <a:bodyPr/>
          <a:lstStyle/>
          <a:p>
            <a:r>
              <a:rPr lang="en-GB"/>
              <a:t>HEE &amp; NHSE FCP capability framework.</a:t>
            </a:r>
          </a:p>
        </p:txBody>
      </p:sp>
      <p:sp>
        <p:nvSpPr>
          <p:cNvPr id="6" name="Slide Number Placeholder 5">
            <a:extLst>
              <a:ext uri="{FF2B5EF4-FFF2-40B4-BE49-F238E27FC236}">
                <a16:creationId xmlns:a16="http://schemas.microsoft.com/office/drawing/2014/main" id="{8F52ADCB-A329-488A-9B17-E6DB0CD0F5D1}"/>
              </a:ext>
            </a:extLst>
          </p:cNvPr>
          <p:cNvSpPr>
            <a:spLocks noGrp="1"/>
          </p:cNvSpPr>
          <p:nvPr>
            <p:ph type="sldNum" sz="quarter" idx="12"/>
          </p:nvPr>
        </p:nvSpPr>
        <p:spPr/>
        <p:txBody>
          <a:bodyPr/>
          <a:lstStyle/>
          <a:p>
            <a:fld id="{55CB88E4-8336-4F0E-BC73-C77F22E810C8}" type="slidenum">
              <a:rPr lang="en-GB" smtClean="0"/>
              <a:t>‹#›</a:t>
            </a:fld>
            <a:endParaRPr lang="en-GB"/>
          </a:p>
        </p:txBody>
      </p:sp>
    </p:spTree>
    <p:extLst>
      <p:ext uri="{BB962C8B-B14F-4D97-AF65-F5344CB8AC3E}">
        <p14:creationId xmlns:p14="http://schemas.microsoft.com/office/powerpoint/2010/main" val="240847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83"/>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a:blip r:embed="rId11"/>
          <a:stretch>
            <a:fillRect/>
          </a:stretch>
        </p:blipFill>
        <p:spPr>
          <a:xfrm>
            <a:off x="0" y="6189288"/>
            <a:ext cx="9144000" cy="254000"/>
          </a:xfrm>
          <a:prstGeom prst="rect">
            <a:avLst/>
          </a:prstGeom>
        </p:spPr>
      </p:pic>
    </p:spTree>
    <p:extLst>
      <p:ext uri="{BB962C8B-B14F-4D97-AF65-F5344CB8AC3E}">
        <p14:creationId xmlns:p14="http://schemas.microsoft.com/office/powerpoint/2010/main" val="4013706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richard.collier@hee.nhs.uk" TargetMode="Externa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hyperlink" Target="http://www.skillsforhealth.org.uk/services/item/574-musculoskeletal-core-skills-framework"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hee.nhs.uk/.../The%20Future%20of%20Primary%20Care%20report.pdf" TargetMode="External"/><Relationship Id="rId2" Type="http://schemas.openxmlformats.org/officeDocument/2006/relationships/hyperlink" Target="https://www.england.nhs.uk/wp-content/uploads/2016/04/gpfv.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skillsforhealth.org.uk/services/item/574-musculoskeletal-core-skills-framewor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4775" y="2117467"/>
            <a:ext cx="9144000" cy="3695607"/>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313382" y="1588581"/>
            <a:ext cx="8336363"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82" y="5555187"/>
            <a:ext cx="1798200" cy="1243501"/>
          </a:xfrm>
          <a:prstGeom prst="rect">
            <a:avLst/>
          </a:prstGeom>
        </p:spPr>
      </p:pic>
      <p:sp>
        <p:nvSpPr>
          <p:cNvPr id="8" name="TextBox 7"/>
          <p:cNvSpPr txBox="1"/>
          <p:nvPr/>
        </p:nvSpPr>
        <p:spPr>
          <a:xfrm>
            <a:off x="523814" y="159642"/>
            <a:ext cx="5011093" cy="1323439"/>
          </a:xfrm>
          <a:prstGeom prst="rect">
            <a:avLst/>
          </a:prstGeom>
          <a:noFill/>
        </p:spPr>
        <p:txBody>
          <a:bodyPr wrap="square" rtlCol="0">
            <a:spAutoFit/>
          </a:bodyPr>
          <a:lstStyle/>
          <a:p>
            <a:r>
              <a:rPr lang="en-GB" sz="1600" dirty="0"/>
              <a:t>Dr Richard Collier PhD MSc PFHEA </a:t>
            </a:r>
            <a:r>
              <a:rPr lang="en-GB" sz="1600" dirty="0" err="1"/>
              <a:t>GradDipPhys</a:t>
            </a:r>
            <a:r>
              <a:rPr lang="en-GB" sz="1600" dirty="0"/>
              <a:t> MCSP MMACP </a:t>
            </a:r>
            <a:r>
              <a:rPr lang="en-GB" sz="1600" dirty="0">
                <a:hlinkClick r:id="rId6"/>
              </a:rPr>
              <a:t>richard.collier@hee.nhs.uk</a:t>
            </a:r>
            <a:endParaRPr lang="en-GB" sz="1600" dirty="0"/>
          </a:p>
          <a:p>
            <a:endParaRPr lang="en-US" sz="1600" dirty="0"/>
          </a:p>
          <a:p>
            <a:r>
              <a:rPr lang="en-GB" sz="1600" dirty="0"/>
              <a:t>Health Education England</a:t>
            </a:r>
            <a:endParaRPr lang="en-US" sz="1600" dirty="0"/>
          </a:p>
          <a:p>
            <a:r>
              <a:rPr lang="en-GB" sz="1600" dirty="0"/>
              <a:t>Clinical Lead ACP &amp; Consultant Practitioners</a:t>
            </a:r>
            <a:endParaRPr lang="en-US" sz="1600" dirty="0"/>
          </a:p>
        </p:txBody>
      </p:sp>
      <p:sp>
        <p:nvSpPr>
          <p:cNvPr id="9" name="Title 1">
            <a:extLst>
              <a:ext uri="{FF2B5EF4-FFF2-40B4-BE49-F238E27FC236}">
                <a16:creationId xmlns:a16="http://schemas.microsoft.com/office/drawing/2014/main" id="{D7A16F56-C379-4E6E-9571-38883E129D6B}"/>
              </a:ext>
            </a:extLst>
          </p:cNvPr>
          <p:cNvSpPr txBox="1">
            <a:spLocks/>
          </p:cNvSpPr>
          <p:nvPr/>
        </p:nvSpPr>
        <p:spPr>
          <a:xfrm>
            <a:off x="3029361" y="989462"/>
            <a:ext cx="4898571" cy="931857"/>
          </a:xfrm>
          <a:prstGeom prst="rect">
            <a:avLst/>
          </a:prstGeom>
        </p:spPr>
        <p:txBody>
          <a:bodyPr>
            <a:noAutofit/>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sz="2600" dirty="0">
                <a:solidFill>
                  <a:schemeClr val="accent1"/>
                </a:solidFill>
                <a:latin typeface="Arial" panose="020B0604020202020204" pitchFamily="34" charset="0"/>
                <a:cs typeface="Arial" panose="020B0604020202020204" pitchFamily="34" charset="0"/>
              </a:rPr>
              <a:t/>
            </a:r>
            <a:br>
              <a:rPr lang="en-GB" sz="2600" dirty="0">
                <a:solidFill>
                  <a:schemeClr val="accent1"/>
                </a:solidFill>
                <a:latin typeface="Arial" panose="020B0604020202020204" pitchFamily="34" charset="0"/>
                <a:cs typeface="Arial" panose="020B0604020202020204" pitchFamily="34" charset="0"/>
              </a:rPr>
            </a:br>
            <a:r>
              <a:rPr lang="en-GB" sz="2600" dirty="0">
                <a:solidFill>
                  <a:schemeClr val="accent1"/>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34330E35-C78B-4132-BD1D-566A5F4C49C1}"/>
              </a:ext>
            </a:extLst>
          </p:cNvPr>
          <p:cNvSpPr txBox="1"/>
          <p:nvPr/>
        </p:nvSpPr>
        <p:spPr>
          <a:xfrm>
            <a:off x="466725" y="2570605"/>
            <a:ext cx="4286250" cy="1754326"/>
          </a:xfrm>
          <a:prstGeom prst="rect">
            <a:avLst/>
          </a:prstGeom>
          <a:noFill/>
        </p:spPr>
        <p:txBody>
          <a:bodyPr wrap="square" rtlCol="0">
            <a:spAutoFit/>
          </a:bodyPr>
          <a:lstStyle/>
          <a:p>
            <a:r>
              <a:rPr lang="en-GB" sz="3600" b="1" dirty="0">
                <a:solidFill>
                  <a:schemeClr val="tx2">
                    <a:lumMod val="60000"/>
                    <a:lumOff val="40000"/>
                  </a:schemeClr>
                </a:solidFill>
              </a:rPr>
              <a:t>Capability Framework for FPC Practitioners</a:t>
            </a: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190351-A4D0-4B20-ABCF-44C080D1532E}"/>
              </a:ext>
            </a:extLst>
          </p:cNvPr>
          <p:cNvSpPr>
            <a:spLocks noGrp="1"/>
          </p:cNvSpPr>
          <p:nvPr>
            <p:ph type="ctrTitle"/>
          </p:nvPr>
        </p:nvSpPr>
        <p:spPr>
          <a:xfrm>
            <a:off x="208864" y="904623"/>
            <a:ext cx="7772400" cy="679449"/>
          </a:xfrm>
        </p:spPr>
        <p:txBody>
          <a:bodyPr/>
          <a:lstStyle/>
          <a:p>
            <a:r>
              <a:rPr lang="en-GB" sz="2800" dirty="0">
                <a:solidFill>
                  <a:schemeClr val="accent2">
                    <a:lumMod val="75000"/>
                  </a:schemeClr>
                </a:solidFill>
                <a:latin typeface="Arial" panose="020B0604020202020204" pitchFamily="34" charset="0"/>
                <a:cs typeface="Arial" panose="020B0604020202020204" pitchFamily="34" charset="0"/>
              </a:rPr>
              <a:t>Elective Care High Impact Interventions: NHSE - First Contact Practitioner</a:t>
            </a:r>
            <a:endParaRPr lang="en-GB" sz="2800" dirty="0">
              <a:solidFill>
                <a:schemeClr val="accent2">
                  <a:lumMod val="75000"/>
                </a:schemeClr>
              </a:solidFill>
            </a:endParaRPr>
          </a:p>
        </p:txBody>
      </p:sp>
      <p:sp>
        <p:nvSpPr>
          <p:cNvPr id="6" name="Text Placeholder 5">
            <a:extLst>
              <a:ext uri="{FF2B5EF4-FFF2-40B4-BE49-F238E27FC236}">
                <a16:creationId xmlns:a16="http://schemas.microsoft.com/office/drawing/2014/main" id="{B7231770-8F8D-4D33-887C-376DB85C9AA3}"/>
              </a:ext>
            </a:extLst>
          </p:cNvPr>
          <p:cNvSpPr>
            <a:spLocks noGrp="1"/>
          </p:cNvSpPr>
          <p:nvPr>
            <p:ph type="body" sz="quarter" idx="13"/>
          </p:nvPr>
        </p:nvSpPr>
        <p:spPr>
          <a:xfrm>
            <a:off x="504827" y="1978024"/>
            <a:ext cx="7839075" cy="3495675"/>
          </a:xfrm>
        </p:spPr>
        <p:txBody>
          <a:bodyPr/>
          <a:lstStyle/>
          <a:p>
            <a:r>
              <a:rPr lang="en-GB" sz="1800" dirty="0"/>
              <a:t>…</a:t>
            </a:r>
            <a:r>
              <a:rPr lang="en-GB" sz="1800" b="1" dirty="0">
                <a:solidFill>
                  <a:srgbClr val="002060"/>
                </a:solidFill>
                <a:cs typeface="Arial" panose="020B0604020202020204" pitchFamily="34" charset="0"/>
              </a:rPr>
              <a:t> regions should work with STPs and their CCGs to deliver High Impact Interventions (HII) in the localities where they are most needed…</a:t>
            </a:r>
            <a:r>
              <a:rPr lang="en-GB" sz="1800" dirty="0">
                <a:solidFill>
                  <a:srgbClr val="7C2855"/>
                </a:solidFill>
                <a:cs typeface="Arial" panose="020B0604020202020204" pitchFamily="34" charset="0"/>
              </a:rPr>
              <a:t> include(</a:t>
            </a:r>
            <a:r>
              <a:rPr lang="en-GB" sz="1800" dirty="0" err="1">
                <a:solidFill>
                  <a:srgbClr val="7C2855"/>
                </a:solidFill>
                <a:cs typeface="Arial" panose="020B0604020202020204" pitchFamily="34" charset="0"/>
              </a:rPr>
              <a:t>ing</a:t>
            </a:r>
            <a:r>
              <a:rPr lang="en-GB" sz="1800" dirty="0">
                <a:solidFill>
                  <a:srgbClr val="7C2855"/>
                </a:solidFill>
                <a:cs typeface="Arial" panose="020B0604020202020204" pitchFamily="34" charset="0"/>
              </a:rPr>
              <a:t>) the development of </a:t>
            </a:r>
            <a:r>
              <a:rPr lang="en-GB" sz="1800" b="1" dirty="0">
                <a:solidFill>
                  <a:srgbClr val="7C2855"/>
                </a:solidFill>
                <a:cs typeface="Arial" panose="020B0604020202020204" pitchFamily="34" charset="0"/>
              </a:rPr>
              <a:t>First Contact Practitioner (FCP) services </a:t>
            </a:r>
            <a:r>
              <a:rPr lang="en-GB" sz="1800" dirty="0">
                <a:solidFill>
                  <a:srgbClr val="7C2855"/>
                </a:solidFill>
                <a:cs typeface="Arial" panose="020B0604020202020204" pitchFamily="34" charset="0"/>
              </a:rPr>
              <a:t>to ensure patients with musculoskeletal (MSK) conditions are seen by the right person in primary care </a:t>
            </a:r>
            <a:r>
              <a:rPr lang="en-GB" sz="1800" dirty="0">
                <a:solidFill>
                  <a:srgbClr val="FF0000"/>
                </a:solidFill>
                <a:cs typeface="Arial" panose="020B0604020202020204" pitchFamily="34" charset="0"/>
              </a:rPr>
              <a:t>setting and can receive appropriate care </a:t>
            </a:r>
            <a:r>
              <a:rPr lang="en-GB" sz="1800" dirty="0">
                <a:solidFill>
                  <a:srgbClr val="7C2855"/>
                </a:solidFill>
                <a:cs typeface="Arial" panose="020B0604020202020204" pitchFamily="34" charset="0"/>
              </a:rPr>
              <a:t>in a more timely manner. </a:t>
            </a:r>
            <a:endParaRPr lang="en-GB" sz="1800" b="1" dirty="0">
              <a:solidFill>
                <a:srgbClr val="002060"/>
              </a:solidFill>
              <a:cs typeface="Arial" panose="020B0604020202020204" pitchFamily="34" charset="0"/>
            </a:endParaRPr>
          </a:p>
          <a:p>
            <a:r>
              <a:rPr lang="en-GB" sz="1800" dirty="0">
                <a:solidFill>
                  <a:srgbClr val="000000"/>
                </a:solidFill>
                <a:cs typeface="Arial" panose="020B0604020202020204" pitchFamily="34" charset="0"/>
              </a:rPr>
              <a:t>… service specification sets out the </a:t>
            </a:r>
            <a:r>
              <a:rPr lang="en-GB" sz="1800" b="1" dirty="0">
                <a:solidFill>
                  <a:srgbClr val="002060"/>
                </a:solidFill>
                <a:cs typeface="Arial" panose="020B0604020202020204" pitchFamily="34" charset="0"/>
              </a:rPr>
              <a:t>key enablers and actions that </a:t>
            </a:r>
            <a:r>
              <a:rPr lang="en-GB" sz="1800" b="1" dirty="0">
                <a:solidFill>
                  <a:srgbClr val="FF0000"/>
                </a:solidFill>
                <a:cs typeface="Arial" panose="020B0604020202020204" pitchFamily="34" charset="0"/>
              </a:rPr>
              <a:t>each </a:t>
            </a:r>
            <a:r>
              <a:rPr lang="en-GB" sz="1800" dirty="0">
                <a:solidFill>
                  <a:srgbClr val="FF0000"/>
                </a:solidFill>
                <a:cs typeface="Arial" panose="020B0604020202020204" pitchFamily="34" charset="0"/>
              </a:rPr>
              <a:t>STPs should take </a:t>
            </a:r>
            <a:r>
              <a:rPr lang="en-GB" sz="1800" dirty="0">
                <a:solidFill>
                  <a:srgbClr val="000000"/>
                </a:solidFill>
                <a:cs typeface="Arial" panose="020B0604020202020204" pitchFamily="34" charset="0"/>
              </a:rPr>
              <a:t>- </a:t>
            </a:r>
            <a:r>
              <a:rPr lang="en-GB" sz="1800" dirty="0">
                <a:solidFill>
                  <a:srgbClr val="7C2855"/>
                </a:solidFill>
                <a:cs typeface="Arial" panose="020B0604020202020204" pitchFamily="34" charset="0"/>
              </a:rPr>
              <a:t>including identifying </a:t>
            </a:r>
            <a:r>
              <a:rPr lang="en-GB" sz="1800" dirty="0">
                <a:solidFill>
                  <a:srgbClr val="FF0000"/>
                </a:solidFill>
                <a:cs typeface="Arial" panose="020B0604020202020204" pitchFamily="34" charset="0"/>
              </a:rPr>
              <a:t>a minimum of one </a:t>
            </a:r>
            <a:r>
              <a:rPr lang="en-GB" sz="1800" b="1" dirty="0">
                <a:solidFill>
                  <a:srgbClr val="FF0000"/>
                </a:solidFill>
                <a:cs typeface="Arial" panose="020B0604020202020204" pitchFamily="34" charset="0"/>
              </a:rPr>
              <a:t>pilot site </a:t>
            </a:r>
            <a:r>
              <a:rPr lang="en-GB" sz="1800" b="1" dirty="0">
                <a:solidFill>
                  <a:srgbClr val="7C2855"/>
                </a:solidFill>
                <a:cs typeface="Arial" panose="020B0604020202020204" pitchFamily="34" charset="0"/>
              </a:rPr>
              <a:t>to roll out a first contact practitioner service </a:t>
            </a:r>
            <a:r>
              <a:rPr lang="en-GB" sz="1800" dirty="0">
                <a:solidFill>
                  <a:srgbClr val="7C2855"/>
                </a:solidFill>
                <a:cs typeface="Arial" panose="020B0604020202020204" pitchFamily="34" charset="0"/>
              </a:rPr>
              <a:t>and engagement with the national evaluation.</a:t>
            </a:r>
          </a:p>
          <a:p>
            <a:r>
              <a:rPr lang="en-GB" sz="1800" dirty="0">
                <a:solidFill>
                  <a:srgbClr val="FF0000"/>
                </a:solidFill>
                <a:latin typeface="Arial" panose="020B0604020202020204" pitchFamily="34" charset="0"/>
                <a:cs typeface="Arial" panose="020B0604020202020204" pitchFamily="34" charset="0"/>
              </a:rPr>
              <a:t>As a minimum </a:t>
            </a:r>
            <a:r>
              <a:rPr lang="en-GB" sz="1800" dirty="0">
                <a:latin typeface="Arial" panose="020B0604020202020204" pitchFamily="34" charset="0"/>
                <a:cs typeface="Arial" panose="020B0604020202020204" pitchFamily="34" charset="0"/>
              </a:rPr>
              <a:t>FCPs need to </a:t>
            </a:r>
            <a:r>
              <a:rPr lang="en-GB" sz="1800" b="1" dirty="0">
                <a:solidFill>
                  <a:schemeClr val="accent1">
                    <a:lumMod val="75000"/>
                  </a:schemeClr>
                </a:solidFill>
                <a:latin typeface="Arial" panose="020B0604020202020204" pitchFamily="34" charset="0"/>
                <a:cs typeface="Arial" panose="020B0604020202020204" pitchFamily="34" charset="0"/>
              </a:rPr>
              <a:t>meet the criteria of the </a:t>
            </a:r>
            <a:r>
              <a:rPr lang="en-GB" sz="1800" b="1" dirty="0">
                <a:solidFill>
                  <a:schemeClr val="accent1">
                    <a:lumMod val="75000"/>
                  </a:schemeClr>
                </a:solidFill>
                <a:latin typeface="Arial" panose="020B0604020202020204" pitchFamily="34" charset="0"/>
                <a:cs typeface="Arial" panose="020B0604020202020204" pitchFamily="34" charset="0"/>
                <a:hlinkClick r:id="rId2"/>
              </a:rPr>
              <a:t>HEE &amp; NHSE Capability Framework</a:t>
            </a:r>
            <a:r>
              <a:rPr lang="en-GB" sz="1800" b="1" dirty="0">
                <a:solidFill>
                  <a:schemeClr val="tx2">
                    <a:lumMod val="60000"/>
                    <a:lumOff val="40000"/>
                  </a:schemeClr>
                </a:solidFill>
                <a:latin typeface="Arial" panose="020B0604020202020204" pitchFamily="34" charset="0"/>
                <a:cs typeface="Arial" panose="020B0604020202020204" pitchFamily="34" charset="0"/>
                <a:hlinkClick r:id="rId2"/>
              </a:rPr>
              <a:t> </a:t>
            </a:r>
            <a:r>
              <a:rPr lang="en-GB" sz="1800" dirty="0">
                <a:latin typeface="Arial" panose="020B0604020202020204" pitchFamily="34" charset="0"/>
                <a:cs typeface="Arial" panose="020B0604020202020204" pitchFamily="34" charset="0"/>
              </a:rPr>
              <a:t>and be supported by appropriate governance and indemnity. </a:t>
            </a:r>
            <a:endParaRPr lang="en-GB" sz="1800" dirty="0"/>
          </a:p>
        </p:txBody>
      </p:sp>
    </p:spTree>
    <p:extLst>
      <p:ext uri="{BB962C8B-B14F-4D97-AF65-F5344CB8AC3E}">
        <p14:creationId xmlns:p14="http://schemas.microsoft.com/office/powerpoint/2010/main" val="383600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8052-55D7-49B3-B6A7-F03990CC95F9}"/>
              </a:ext>
            </a:extLst>
          </p:cNvPr>
          <p:cNvSpPr>
            <a:spLocks noGrp="1"/>
          </p:cNvSpPr>
          <p:nvPr>
            <p:ph type="ctrTitle"/>
          </p:nvPr>
        </p:nvSpPr>
        <p:spPr>
          <a:xfrm>
            <a:off x="361950" y="530230"/>
            <a:ext cx="7772400" cy="679449"/>
          </a:xfrm>
        </p:spPr>
        <p:txBody>
          <a:bodyPr/>
          <a:lstStyle/>
          <a:p>
            <a:r>
              <a:rPr lang="en-GB" dirty="0"/>
              <a:t>Drivers</a:t>
            </a:r>
          </a:p>
        </p:txBody>
      </p:sp>
      <p:sp>
        <p:nvSpPr>
          <p:cNvPr id="3" name="Text Placeholder 2">
            <a:extLst>
              <a:ext uri="{FF2B5EF4-FFF2-40B4-BE49-F238E27FC236}">
                <a16:creationId xmlns:a16="http://schemas.microsoft.com/office/drawing/2014/main" id="{90D1E381-C0F7-4C22-9B19-DEBEE00A88E0}"/>
              </a:ext>
            </a:extLst>
          </p:cNvPr>
          <p:cNvSpPr>
            <a:spLocks noGrp="1"/>
          </p:cNvSpPr>
          <p:nvPr>
            <p:ph type="body" sz="quarter" idx="13"/>
          </p:nvPr>
        </p:nvSpPr>
        <p:spPr>
          <a:xfrm>
            <a:off x="485775" y="1343029"/>
            <a:ext cx="4619297" cy="4343396"/>
          </a:xfrm>
        </p:spPr>
        <p:txBody>
          <a:bodyPr/>
          <a:lstStyle/>
          <a:p>
            <a:r>
              <a:rPr lang="en-GB" sz="2000" u="sng" dirty="0">
                <a:hlinkClick r:id="rId2"/>
              </a:rPr>
              <a:t>General Practice Forward View</a:t>
            </a:r>
            <a:r>
              <a:rPr lang="en-GB" sz="2000" dirty="0"/>
              <a:t>  and Primary Care Workforce Commission report </a:t>
            </a:r>
            <a:r>
              <a:rPr lang="en-GB" sz="2000" u="sng" dirty="0">
                <a:hlinkClick r:id="rId3"/>
              </a:rPr>
              <a:t>The Future of Primary Care: Creating Teams for Tomorrow</a:t>
            </a:r>
            <a:r>
              <a:rPr lang="en-GB" sz="2000" dirty="0"/>
              <a:t> </a:t>
            </a:r>
          </a:p>
          <a:p>
            <a:endParaRPr lang="en-GB" sz="2000" dirty="0"/>
          </a:p>
          <a:p>
            <a:r>
              <a:rPr lang="en-GB" sz="2000" dirty="0"/>
              <a:t>With NHS England, support the delivery of 5,000 more doctors working in general practice by 2020 and an increase to</a:t>
            </a:r>
            <a:r>
              <a:rPr lang="en-GB" sz="2000" dirty="0">
                <a:solidFill>
                  <a:schemeClr val="accent2"/>
                </a:solidFill>
              </a:rPr>
              <a:t> other multi-professional primary and community staff of 5,000</a:t>
            </a:r>
            <a:r>
              <a:rPr lang="en-GB" sz="2000" dirty="0"/>
              <a:t>, including 1,000 Physician Associates.</a:t>
            </a:r>
            <a:endParaRPr lang="en-GB" sz="2000" dirty="0">
              <a:effectLst>
                <a:glow>
                  <a:srgbClr val="000000"/>
                </a:glow>
                <a:outerShdw sx="0" sy="0">
                  <a:srgbClr val="000000"/>
                </a:outerShdw>
                <a:reflection stA="0" endPos="0" fadeDir="0" sx="0" sy="0"/>
              </a:effectLst>
            </a:endParaRPr>
          </a:p>
          <a:p>
            <a:endParaRPr lang="en-GB" dirty="0"/>
          </a:p>
        </p:txBody>
      </p:sp>
      <p:pic>
        <p:nvPicPr>
          <p:cNvPr id="6" name="Picture Placeholder 5">
            <a:extLst>
              <a:ext uri="{FF2B5EF4-FFF2-40B4-BE49-F238E27FC236}">
                <a16:creationId xmlns:a16="http://schemas.microsoft.com/office/drawing/2014/main" id="{109F5A6A-791A-42B7-94F4-A72EB05043CC}"/>
              </a:ext>
            </a:extLst>
          </p:cNvPr>
          <p:cNvPicPr>
            <a:picLocks noGrp="1" noChangeAspect="1"/>
          </p:cNvPicPr>
          <p:nvPr>
            <p:ph type="pic" sz="quarter" idx="14"/>
          </p:nvPr>
        </p:nvPicPr>
        <p:blipFill rotWithShape="1">
          <a:blip r:embed="rId4"/>
          <a:srcRect l="12845" t="7637" r="62254" b="7110"/>
          <a:stretch/>
        </p:blipFill>
        <p:spPr>
          <a:xfrm>
            <a:off x="5400676" y="1209679"/>
            <a:ext cx="3333750" cy="4565542"/>
          </a:xfrm>
          <a:prstGeom prst="rect">
            <a:avLst/>
          </a:prstGeom>
        </p:spPr>
      </p:pic>
    </p:spTree>
    <p:extLst>
      <p:ext uri="{BB962C8B-B14F-4D97-AF65-F5344CB8AC3E}">
        <p14:creationId xmlns:p14="http://schemas.microsoft.com/office/powerpoint/2010/main" val="256548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C23DAE-5B72-448A-8B6A-CD0A8E7369B0}"/>
              </a:ext>
            </a:extLst>
          </p:cNvPr>
          <p:cNvSpPr>
            <a:spLocks noGrp="1"/>
          </p:cNvSpPr>
          <p:nvPr>
            <p:ph type="ctrTitle"/>
          </p:nvPr>
        </p:nvSpPr>
        <p:spPr/>
        <p:txBody>
          <a:bodyPr/>
          <a:lstStyle/>
          <a:p>
            <a:r>
              <a:rPr lang="en-GB" b="0" dirty="0"/>
              <a:t>Structure of the framework</a:t>
            </a:r>
            <a:endParaRPr lang="en-GB" dirty="0"/>
          </a:p>
        </p:txBody>
      </p:sp>
      <p:sp>
        <p:nvSpPr>
          <p:cNvPr id="6" name="Text Placeholder 5">
            <a:extLst>
              <a:ext uri="{FF2B5EF4-FFF2-40B4-BE49-F238E27FC236}">
                <a16:creationId xmlns:a16="http://schemas.microsoft.com/office/drawing/2014/main" id="{1B876C9D-5534-45AA-86A0-1C432C54A97F}"/>
              </a:ext>
            </a:extLst>
          </p:cNvPr>
          <p:cNvSpPr>
            <a:spLocks noGrp="1"/>
          </p:cNvSpPr>
          <p:nvPr>
            <p:ph type="body" sz="quarter" idx="13"/>
          </p:nvPr>
        </p:nvSpPr>
        <p:spPr/>
        <p:txBody>
          <a:bodyPr/>
          <a:lstStyle/>
          <a:p>
            <a:pPr marL="0" indent="0">
              <a:buNone/>
            </a:pPr>
            <a:r>
              <a:rPr lang="en-GB" sz="2000" dirty="0"/>
              <a:t>The framework begins with a description of </a:t>
            </a:r>
            <a:r>
              <a:rPr lang="en-GB" sz="2000" dirty="0">
                <a:solidFill>
                  <a:schemeClr val="accent5">
                    <a:lumMod val="75000"/>
                  </a:schemeClr>
                </a:solidFill>
              </a:rPr>
              <a:t>professional values </a:t>
            </a:r>
            <a:r>
              <a:rPr lang="en-GB" sz="2000" dirty="0"/>
              <a:t>and </a:t>
            </a:r>
            <a:r>
              <a:rPr lang="en-GB" sz="2000" dirty="0">
                <a:solidFill>
                  <a:schemeClr val="accent5">
                    <a:lumMod val="75000"/>
                  </a:schemeClr>
                </a:solidFill>
              </a:rPr>
              <a:t>behaviours</a:t>
            </a:r>
            <a:r>
              <a:rPr lang="en-GB" sz="2000" dirty="0"/>
              <a:t> </a:t>
            </a:r>
            <a:r>
              <a:rPr lang="en-GB" sz="2000" dirty="0">
                <a:solidFill>
                  <a:schemeClr val="accent5">
                    <a:lumMod val="75000"/>
                  </a:schemeClr>
                </a:solidFill>
              </a:rPr>
              <a:t>(including knowledge and understanding) </a:t>
            </a:r>
            <a:r>
              <a:rPr lang="en-GB" sz="2000" dirty="0"/>
              <a:t>that underpin all the capabilities set out under four domains (14 capabilities). With each capability divided into further components.</a:t>
            </a:r>
          </a:p>
          <a:p>
            <a:pPr marL="0" indent="0">
              <a:buNone/>
            </a:pPr>
            <a:endParaRPr lang="en-GB" sz="2000" dirty="0"/>
          </a:p>
          <a:p>
            <a:pPr marL="0" indent="0">
              <a:buNone/>
            </a:pPr>
            <a:r>
              <a:rPr lang="en-GB" sz="2000" dirty="0"/>
              <a:t>The four domains of the framework are:</a:t>
            </a:r>
          </a:p>
          <a:p>
            <a:pPr lvl="1"/>
            <a:r>
              <a:rPr lang="en-GB" sz="2000" b="1" dirty="0"/>
              <a:t>Domain A. </a:t>
            </a:r>
            <a:r>
              <a:rPr lang="en-GB" sz="2000" dirty="0"/>
              <a:t>Person-Centred Approaches</a:t>
            </a:r>
          </a:p>
          <a:p>
            <a:pPr lvl="1"/>
            <a:r>
              <a:rPr lang="en-GB" sz="2000" b="1" dirty="0"/>
              <a:t>Domain B. </a:t>
            </a:r>
            <a:r>
              <a:rPr lang="en-GB" sz="2000" dirty="0"/>
              <a:t>Assessment, Investigation and Diagnosis</a:t>
            </a:r>
          </a:p>
          <a:p>
            <a:pPr lvl="1"/>
            <a:r>
              <a:rPr lang="en-GB" sz="2000" b="1" dirty="0"/>
              <a:t>Domain C. </a:t>
            </a:r>
            <a:r>
              <a:rPr lang="en-GB" sz="2000" dirty="0"/>
              <a:t>Condition Management, Interventions and Prevention</a:t>
            </a:r>
          </a:p>
          <a:p>
            <a:pPr lvl="1"/>
            <a:r>
              <a:rPr lang="en-GB" sz="2000" b="1" dirty="0"/>
              <a:t>Domain D. </a:t>
            </a:r>
            <a:r>
              <a:rPr lang="en-GB" sz="2000" dirty="0"/>
              <a:t>Service and Professional Development</a:t>
            </a:r>
          </a:p>
        </p:txBody>
      </p:sp>
    </p:spTree>
    <p:extLst>
      <p:ext uri="{BB962C8B-B14F-4D97-AF65-F5344CB8AC3E}">
        <p14:creationId xmlns:p14="http://schemas.microsoft.com/office/powerpoint/2010/main" val="10242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0764E2-E3D6-4641-A067-9B832958E8A1}"/>
              </a:ext>
            </a:extLst>
          </p:cNvPr>
          <p:cNvSpPr>
            <a:spLocks noGrp="1"/>
          </p:cNvSpPr>
          <p:nvPr>
            <p:ph type="ctrTitle"/>
          </p:nvPr>
        </p:nvSpPr>
        <p:spPr/>
        <p:txBody>
          <a:bodyPr/>
          <a:lstStyle/>
          <a:p>
            <a:r>
              <a:rPr lang="en-GB" b="0" dirty="0"/>
              <a:t>Professional values and behaviours</a:t>
            </a:r>
            <a:endParaRPr lang="en-GB" dirty="0"/>
          </a:p>
        </p:txBody>
      </p:sp>
      <p:sp>
        <p:nvSpPr>
          <p:cNvPr id="6" name="Text Placeholder 5">
            <a:extLst>
              <a:ext uri="{FF2B5EF4-FFF2-40B4-BE49-F238E27FC236}">
                <a16:creationId xmlns:a16="http://schemas.microsoft.com/office/drawing/2014/main" id="{42961BF8-152F-45F2-84DF-D8A32121F3EA}"/>
              </a:ext>
            </a:extLst>
          </p:cNvPr>
          <p:cNvSpPr>
            <a:spLocks noGrp="1"/>
          </p:cNvSpPr>
          <p:nvPr>
            <p:ph type="body" sz="quarter" idx="13"/>
          </p:nvPr>
        </p:nvSpPr>
        <p:spPr/>
        <p:txBody>
          <a:bodyPr/>
          <a:lstStyle/>
          <a:p>
            <a:r>
              <a:rPr lang="en-GB" dirty="0"/>
              <a:t>The values and behaviours set out in this section for first point of contact MSK practitioners emphasise a commitment to collaborative, person-centred and integrated services. The importance of these values and behaviours have been confirmed through focus group discussions with people with MSK conditions.</a:t>
            </a:r>
          </a:p>
        </p:txBody>
      </p:sp>
    </p:spTree>
    <p:extLst>
      <p:ext uri="{BB962C8B-B14F-4D97-AF65-F5344CB8AC3E}">
        <p14:creationId xmlns:p14="http://schemas.microsoft.com/office/powerpoint/2010/main" val="38792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2CDB37-BC1C-4AC5-948B-5A1A82935CFF}"/>
              </a:ext>
            </a:extLst>
          </p:cNvPr>
          <p:cNvSpPr>
            <a:spLocks noGrp="1"/>
          </p:cNvSpPr>
          <p:nvPr>
            <p:ph type="ctrTitle"/>
          </p:nvPr>
        </p:nvSpPr>
        <p:spPr>
          <a:xfrm>
            <a:off x="457200" y="1025530"/>
            <a:ext cx="8483600" cy="679449"/>
          </a:xfrm>
        </p:spPr>
        <p:txBody>
          <a:bodyPr/>
          <a:lstStyle/>
          <a:p>
            <a:r>
              <a:rPr lang="en-GB" b="0" dirty="0"/>
              <a:t>MSK underpinning knowledge and skills</a:t>
            </a:r>
            <a:endParaRPr lang="en-GB" dirty="0"/>
          </a:p>
        </p:txBody>
      </p:sp>
      <p:sp>
        <p:nvSpPr>
          <p:cNvPr id="9" name="Text Placeholder 8">
            <a:extLst>
              <a:ext uri="{FF2B5EF4-FFF2-40B4-BE49-F238E27FC236}">
                <a16:creationId xmlns:a16="http://schemas.microsoft.com/office/drawing/2014/main" id="{FA0829E5-1E92-419C-A4A4-7FBAEF0769ED}"/>
              </a:ext>
            </a:extLst>
          </p:cNvPr>
          <p:cNvSpPr>
            <a:spLocks noGrp="1"/>
          </p:cNvSpPr>
          <p:nvPr>
            <p:ph type="body" sz="quarter" idx="13"/>
          </p:nvPr>
        </p:nvSpPr>
        <p:spPr>
          <a:xfrm>
            <a:off x="457200" y="1802524"/>
            <a:ext cx="7839075" cy="3720662"/>
          </a:xfrm>
        </p:spPr>
        <p:txBody>
          <a:bodyPr/>
          <a:lstStyle/>
          <a:p>
            <a:r>
              <a:rPr lang="en-GB" sz="2000" dirty="0"/>
              <a:t>..comprehensive understanding of the normal structure and function of the MSK system.</a:t>
            </a:r>
          </a:p>
          <a:p>
            <a:r>
              <a:rPr lang="en-GB" sz="2000" dirty="0"/>
              <a:t>…understand the impact that MSK conditions have on individuals and on society in the context of the bio-psycho-social model and the framework of the World Health Organisation International Classification of Functioning, Disability and Health.</a:t>
            </a:r>
          </a:p>
          <a:p>
            <a:r>
              <a:rPr lang="en-GB" sz="2000" dirty="0"/>
              <a:t>…must have clinical-reasoning and problem-solving capabilities and critical self-awareness skills both to apply their knowledge and skills within their professional scope of practice…</a:t>
            </a:r>
          </a:p>
        </p:txBody>
      </p:sp>
    </p:spTree>
    <p:extLst>
      <p:ext uri="{BB962C8B-B14F-4D97-AF65-F5344CB8AC3E}">
        <p14:creationId xmlns:p14="http://schemas.microsoft.com/office/powerpoint/2010/main" val="383034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01ACB7-B991-483E-8771-B88B60B650FA}"/>
              </a:ext>
            </a:extLst>
          </p:cNvPr>
          <p:cNvSpPr/>
          <p:nvPr/>
        </p:nvSpPr>
        <p:spPr>
          <a:xfrm>
            <a:off x="420130" y="284206"/>
            <a:ext cx="8303740" cy="6307724"/>
          </a:xfrm>
          <a:prstGeom prst="rect">
            <a:avLst/>
          </a:prstGeom>
        </p:spPr>
        <p:txBody>
          <a:bodyPr wrap="square">
            <a:spAutoFit/>
          </a:bodyPr>
          <a:lstStyle/>
          <a:p>
            <a:r>
              <a:rPr lang="en-GB" b="1" dirty="0"/>
              <a:t>Domain A. </a:t>
            </a:r>
            <a:r>
              <a:rPr lang="en-GB" dirty="0"/>
              <a:t>Person-Centred Approaches</a:t>
            </a:r>
          </a:p>
          <a:p>
            <a:r>
              <a:rPr lang="en-GB" dirty="0"/>
              <a:t>	Capability 1. Communication</a:t>
            </a:r>
          </a:p>
          <a:p>
            <a:r>
              <a:rPr lang="en-GB" dirty="0"/>
              <a:t>	Capability 2. Person-Centred Care</a:t>
            </a:r>
          </a:p>
          <a:p>
            <a:r>
              <a:rPr lang="en-GB" dirty="0"/>
              <a:t/>
            </a:r>
            <a:br>
              <a:rPr lang="en-GB" dirty="0"/>
            </a:br>
            <a:r>
              <a:rPr lang="en-GB" b="1" dirty="0"/>
              <a:t>Domain B. </a:t>
            </a:r>
            <a:r>
              <a:rPr lang="en-GB" dirty="0"/>
              <a:t>Assessment, Investigation and Diagnosis</a:t>
            </a:r>
          </a:p>
          <a:p>
            <a:r>
              <a:rPr lang="en-GB" dirty="0"/>
              <a:t>	Capability 3. History-taking</a:t>
            </a:r>
          </a:p>
          <a:p>
            <a:r>
              <a:rPr lang="en-GB" dirty="0"/>
              <a:t>	Capability 4. Physical assessment</a:t>
            </a:r>
          </a:p>
          <a:p>
            <a:r>
              <a:rPr lang="en-GB" dirty="0"/>
              <a:t>	Capability 5. Investigations and diagnosis</a:t>
            </a:r>
          </a:p>
          <a:p>
            <a:r>
              <a:rPr lang="en-GB" dirty="0"/>
              <a:t/>
            </a:r>
            <a:br>
              <a:rPr lang="en-GB" dirty="0"/>
            </a:br>
            <a:r>
              <a:rPr lang="en-GB" b="1" dirty="0"/>
              <a:t>Domain C. </a:t>
            </a:r>
            <a:r>
              <a:rPr lang="en-GB" dirty="0"/>
              <a:t>Condition Management, Interventions and Prevention</a:t>
            </a:r>
          </a:p>
          <a:p>
            <a:r>
              <a:rPr lang="en-GB" dirty="0"/>
              <a:t>	Capability 6. Prevention and lifestyle interventions</a:t>
            </a:r>
          </a:p>
          <a:p>
            <a:r>
              <a:rPr lang="en-GB" dirty="0"/>
              <a:t>	Capability 7. Self-management and behaviour change</a:t>
            </a:r>
          </a:p>
          <a:p>
            <a:r>
              <a:rPr lang="en-GB" dirty="0"/>
              <a:t>	Capability 8. Pharmacotherapy</a:t>
            </a:r>
          </a:p>
          <a:p>
            <a:r>
              <a:rPr lang="en-GB" dirty="0"/>
              <a:t>	Capability 9. Injection therapy</a:t>
            </a:r>
          </a:p>
          <a:p>
            <a:r>
              <a:rPr lang="en-GB" dirty="0"/>
              <a:t>	Capability 10. Surgical interventions</a:t>
            </a:r>
          </a:p>
          <a:p>
            <a:r>
              <a:rPr lang="en-GB" dirty="0"/>
              <a:t>	Capability 11. Rehabilitative interventions</a:t>
            </a:r>
          </a:p>
          <a:p>
            <a:r>
              <a:rPr lang="en-GB" dirty="0"/>
              <a:t>	Capability 12. Interventions and care planning</a:t>
            </a:r>
          </a:p>
          <a:p>
            <a:r>
              <a:rPr lang="en-GB" dirty="0"/>
              <a:t>	Capability 13. Referrals and collaborative working</a:t>
            </a:r>
          </a:p>
          <a:p>
            <a:r>
              <a:rPr lang="en-GB" dirty="0"/>
              <a:t/>
            </a:r>
            <a:br>
              <a:rPr lang="en-GB" dirty="0"/>
            </a:br>
            <a:r>
              <a:rPr lang="en-GB" b="1" dirty="0"/>
              <a:t>Domain D. </a:t>
            </a:r>
            <a:r>
              <a:rPr lang="en-GB" dirty="0"/>
              <a:t>Service and Professional Development</a:t>
            </a:r>
          </a:p>
          <a:p>
            <a:r>
              <a:rPr lang="en-GB" dirty="0"/>
              <a:t>	Capability 14. Evidence-based practice and service development</a:t>
            </a:r>
            <a:br>
              <a:rPr lang="en-GB" dirty="0"/>
            </a:br>
            <a:endParaRPr lang="en-GB" dirty="0"/>
          </a:p>
        </p:txBody>
      </p:sp>
      <p:sp>
        <p:nvSpPr>
          <p:cNvPr id="2" name="Footer Placeholder 1">
            <a:extLst>
              <a:ext uri="{FF2B5EF4-FFF2-40B4-BE49-F238E27FC236}">
                <a16:creationId xmlns:a16="http://schemas.microsoft.com/office/drawing/2014/main" id="{1AA5C6F9-DA02-4CA8-8D24-585413D4F341}"/>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038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500"/>
                                        <p:tgtEl>
                                          <p:spTgt spid="11">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fade">
                                      <p:cBhvr>
                                        <p:cTn id="38" dur="500"/>
                                        <p:tgtEl>
                                          <p:spTgt spid="11">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animEffect transition="in" filter="fade">
                                      <p:cBhvr>
                                        <p:cTn id="41" dur="500"/>
                                        <p:tgtEl>
                                          <p:spTgt spid="11">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11" end="11"/>
                                            </p:txEl>
                                          </p:spTgt>
                                        </p:tgtEl>
                                        <p:attrNameLst>
                                          <p:attrName>style.visibility</p:attrName>
                                        </p:attrNameLst>
                                      </p:cBhvr>
                                      <p:to>
                                        <p:strVal val="visible"/>
                                      </p:to>
                                    </p:set>
                                    <p:animEffect transition="in" filter="fade">
                                      <p:cBhvr>
                                        <p:cTn id="44" dur="500"/>
                                        <p:tgtEl>
                                          <p:spTgt spid="11">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animEffect transition="in" filter="fade">
                                      <p:cBhvr>
                                        <p:cTn id="47" dur="500"/>
                                        <p:tgtEl>
                                          <p:spTgt spid="11">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xEl>
                                              <p:pRg st="13" end="13"/>
                                            </p:txEl>
                                          </p:spTgt>
                                        </p:tgtEl>
                                        <p:attrNameLst>
                                          <p:attrName>style.visibility</p:attrName>
                                        </p:attrNameLst>
                                      </p:cBhvr>
                                      <p:to>
                                        <p:strVal val="visible"/>
                                      </p:to>
                                    </p:set>
                                    <p:animEffect transition="in" filter="fade">
                                      <p:cBhvr>
                                        <p:cTn id="50" dur="500"/>
                                        <p:tgtEl>
                                          <p:spTgt spid="11">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xEl>
                                              <p:pRg st="14" end="14"/>
                                            </p:txEl>
                                          </p:spTgt>
                                        </p:tgtEl>
                                        <p:attrNameLst>
                                          <p:attrName>style.visibility</p:attrName>
                                        </p:attrNameLst>
                                      </p:cBhvr>
                                      <p:to>
                                        <p:strVal val="visible"/>
                                      </p:to>
                                    </p:set>
                                    <p:animEffect transition="in" filter="fade">
                                      <p:cBhvr>
                                        <p:cTn id="53" dur="500"/>
                                        <p:tgtEl>
                                          <p:spTgt spid="11">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xEl>
                                              <p:pRg st="15" end="15"/>
                                            </p:txEl>
                                          </p:spTgt>
                                        </p:tgtEl>
                                        <p:attrNameLst>
                                          <p:attrName>style.visibility</p:attrName>
                                        </p:attrNameLst>
                                      </p:cBhvr>
                                      <p:to>
                                        <p:strVal val="visible"/>
                                      </p:to>
                                    </p:set>
                                    <p:animEffect transition="in" filter="fade">
                                      <p:cBhvr>
                                        <p:cTn id="56" dur="500"/>
                                        <p:tgtEl>
                                          <p:spTgt spid="11">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xEl>
                                              <p:pRg st="16" end="16"/>
                                            </p:txEl>
                                          </p:spTgt>
                                        </p:tgtEl>
                                        <p:attrNameLst>
                                          <p:attrName>style.visibility</p:attrName>
                                        </p:attrNameLst>
                                      </p:cBhvr>
                                      <p:to>
                                        <p:strVal val="visible"/>
                                      </p:to>
                                    </p:set>
                                    <p:animEffect transition="in" filter="fade">
                                      <p:cBhvr>
                                        <p:cTn id="61" dur="500"/>
                                        <p:tgtEl>
                                          <p:spTgt spid="11">
                                            <p:txEl>
                                              <p:pRg st="16" end="16"/>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xEl>
                                              <p:pRg st="17" end="17"/>
                                            </p:txEl>
                                          </p:spTgt>
                                        </p:tgtEl>
                                        <p:attrNameLst>
                                          <p:attrName>style.visibility</p:attrName>
                                        </p:attrNameLst>
                                      </p:cBhvr>
                                      <p:to>
                                        <p:strVal val="visible"/>
                                      </p:to>
                                    </p:set>
                                    <p:animEffect transition="in" filter="fade">
                                      <p:cBhvr>
                                        <p:cTn id="64" dur="5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EFDA-FBB6-42BC-8032-DD907F661CCC}"/>
              </a:ext>
            </a:extLst>
          </p:cNvPr>
          <p:cNvSpPr>
            <a:spLocks noGrp="1"/>
          </p:cNvSpPr>
          <p:nvPr>
            <p:ph type="ctrTitle"/>
          </p:nvPr>
        </p:nvSpPr>
        <p:spPr>
          <a:xfrm>
            <a:off x="457202" y="1025530"/>
            <a:ext cx="8318498" cy="679449"/>
          </a:xfrm>
        </p:spPr>
        <p:txBody>
          <a:bodyPr/>
          <a:lstStyle/>
          <a:p>
            <a:r>
              <a:rPr lang="en-GB" sz="2400" dirty="0"/>
              <a:t>Domain B – </a:t>
            </a:r>
            <a:r>
              <a:rPr lang="en-GB" sz="2400" b="0" dirty="0"/>
              <a:t>Assessment, Investigation and Diagnosis</a:t>
            </a:r>
            <a:endParaRPr lang="en-GB" sz="2800" dirty="0"/>
          </a:p>
        </p:txBody>
      </p:sp>
      <p:sp>
        <p:nvSpPr>
          <p:cNvPr id="5" name="Text Placeholder 4">
            <a:extLst>
              <a:ext uri="{FF2B5EF4-FFF2-40B4-BE49-F238E27FC236}">
                <a16:creationId xmlns:a16="http://schemas.microsoft.com/office/drawing/2014/main" id="{E6EE6C30-50EB-411C-9639-371A5D0B68F7}"/>
              </a:ext>
            </a:extLst>
          </p:cNvPr>
          <p:cNvSpPr>
            <a:spLocks noGrp="1"/>
          </p:cNvSpPr>
          <p:nvPr>
            <p:ph type="body" sz="quarter" idx="13"/>
          </p:nvPr>
        </p:nvSpPr>
        <p:spPr/>
        <p:txBody>
          <a:bodyPr/>
          <a:lstStyle/>
          <a:p>
            <a:pPr marL="0" indent="0">
              <a:buNone/>
            </a:pPr>
            <a:r>
              <a:rPr lang="en-GB" dirty="0"/>
              <a:t>‘MSK first point of contact practitioners demonstrate skills in </a:t>
            </a:r>
            <a:r>
              <a:rPr lang="en-GB" dirty="0">
                <a:solidFill>
                  <a:srgbClr val="0070C0"/>
                </a:solidFill>
              </a:rPr>
              <a:t>problem-solving</a:t>
            </a:r>
            <a:r>
              <a:rPr lang="en-GB" dirty="0"/>
              <a:t>, </a:t>
            </a:r>
            <a:r>
              <a:rPr lang="en-GB" dirty="0">
                <a:solidFill>
                  <a:srgbClr val="0070C0"/>
                </a:solidFill>
              </a:rPr>
              <a:t>critical thinking </a:t>
            </a:r>
            <a:r>
              <a:rPr lang="en-GB" dirty="0"/>
              <a:t>and </a:t>
            </a:r>
            <a:r>
              <a:rPr lang="en-GB" dirty="0">
                <a:solidFill>
                  <a:srgbClr val="0070C0"/>
                </a:solidFill>
              </a:rPr>
              <a:t>evaluating</a:t>
            </a:r>
            <a:r>
              <a:rPr lang="en-GB" dirty="0"/>
              <a:t> the impact and outcomes of their interventions. They </a:t>
            </a:r>
            <a:r>
              <a:rPr lang="en-GB" dirty="0">
                <a:solidFill>
                  <a:srgbClr val="0070C0"/>
                </a:solidFill>
              </a:rPr>
              <a:t>analyse</a:t>
            </a:r>
            <a:r>
              <a:rPr lang="en-GB" dirty="0"/>
              <a:t> and </a:t>
            </a:r>
            <a:r>
              <a:rPr lang="en-GB" dirty="0">
                <a:solidFill>
                  <a:srgbClr val="0070C0"/>
                </a:solidFill>
              </a:rPr>
              <a:t>synthesise</a:t>
            </a:r>
            <a:r>
              <a:rPr lang="en-GB" dirty="0"/>
              <a:t> information, particularly in relation to </a:t>
            </a:r>
            <a:r>
              <a:rPr lang="en-GB" dirty="0">
                <a:solidFill>
                  <a:srgbClr val="0070C0"/>
                </a:solidFill>
              </a:rPr>
              <a:t>unfamiliar contexts </a:t>
            </a:r>
            <a:r>
              <a:rPr lang="en-GB" dirty="0"/>
              <a:t>and </a:t>
            </a:r>
            <a:r>
              <a:rPr lang="en-GB" dirty="0">
                <a:solidFill>
                  <a:srgbClr val="0070C0"/>
                </a:solidFill>
              </a:rPr>
              <a:t>presentations</a:t>
            </a:r>
            <a:r>
              <a:rPr lang="en-GB" dirty="0"/>
              <a:t> where information may be </a:t>
            </a:r>
            <a:r>
              <a:rPr lang="en-GB" dirty="0">
                <a:solidFill>
                  <a:srgbClr val="0070C0"/>
                </a:solidFill>
              </a:rPr>
              <a:t>incomplete or contradictory</a:t>
            </a:r>
            <a:r>
              <a:rPr lang="en-GB" dirty="0"/>
              <a:t>...’</a:t>
            </a:r>
          </a:p>
        </p:txBody>
      </p:sp>
    </p:spTree>
    <p:extLst>
      <p:ext uri="{BB962C8B-B14F-4D97-AF65-F5344CB8AC3E}">
        <p14:creationId xmlns:p14="http://schemas.microsoft.com/office/powerpoint/2010/main" val="36770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AC2EC2-7FEE-46D4-99E2-C364672787CD}"/>
              </a:ext>
            </a:extLst>
          </p:cNvPr>
          <p:cNvSpPr>
            <a:spLocks noGrp="1"/>
          </p:cNvSpPr>
          <p:nvPr>
            <p:ph type="ctrTitle"/>
          </p:nvPr>
        </p:nvSpPr>
        <p:spPr/>
        <p:txBody>
          <a:bodyPr/>
          <a:lstStyle/>
          <a:p>
            <a:r>
              <a:rPr lang="en-GB" sz="2800" dirty="0"/>
              <a:t>Domain B – </a:t>
            </a:r>
            <a:r>
              <a:rPr lang="en-GB" sz="2800" b="0" dirty="0"/>
              <a:t>Assessment, Investigation and Diagnosis (cont.)</a:t>
            </a:r>
          </a:p>
        </p:txBody>
      </p:sp>
      <p:sp>
        <p:nvSpPr>
          <p:cNvPr id="9" name="Text Placeholder 8">
            <a:extLst>
              <a:ext uri="{FF2B5EF4-FFF2-40B4-BE49-F238E27FC236}">
                <a16:creationId xmlns:a16="http://schemas.microsoft.com/office/drawing/2014/main" id="{7B3EB861-8696-4006-B56A-831EDCA46DD4}"/>
              </a:ext>
            </a:extLst>
          </p:cNvPr>
          <p:cNvSpPr>
            <a:spLocks noGrp="1"/>
          </p:cNvSpPr>
          <p:nvPr>
            <p:ph type="body" sz="quarter" idx="13"/>
          </p:nvPr>
        </p:nvSpPr>
        <p:spPr>
          <a:xfrm>
            <a:off x="457200" y="2231149"/>
            <a:ext cx="7839075" cy="3720662"/>
          </a:xfrm>
        </p:spPr>
        <p:txBody>
          <a:bodyPr/>
          <a:lstStyle/>
          <a:p>
            <a:pPr marL="0" indent="0">
              <a:buNone/>
            </a:pPr>
            <a:r>
              <a:rPr lang="en-GB" dirty="0"/>
              <a:t>‘MSK first point of contact practitioners demonstrate </a:t>
            </a:r>
            <a:r>
              <a:rPr lang="en-GB" dirty="0">
                <a:solidFill>
                  <a:srgbClr val="0070C0"/>
                </a:solidFill>
              </a:rPr>
              <a:t>safe, effective, autonomous and reflective practice</a:t>
            </a:r>
            <a:r>
              <a:rPr lang="en-GB" dirty="0"/>
              <a:t>, </a:t>
            </a:r>
            <a:r>
              <a:rPr lang="en-GB" dirty="0">
                <a:solidFill>
                  <a:srgbClr val="0070C0"/>
                </a:solidFill>
              </a:rPr>
              <a:t>informed</a:t>
            </a:r>
            <a:r>
              <a:rPr lang="en-GB" dirty="0"/>
              <a:t> by </a:t>
            </a:r>
            <a:r>
              <a:rPr lang="en-GB" dirty="0">
                <a:solidFill>
                  <a:srgbClr val="0070C0"/>
                </a:solidFill>
              </a:rPr>
              <a:t>available evidence and established best practice</a:t>
            </a:r>
            <a:r>
              <a:rPr lang="en-GB" dirty="0"/>
              <a:t>.’</a:t>
            </a:r>
          </a:p>
        </p:txBody>
      </p:sp>
    </p:spTree>
    <p:extLst>
      <p:ext uri="{BB962C8B-B14F-4D97-AF65-F5344CB8AC3E}">
        <p14:creationId xmlns:p14="http://schemas.microsoft.com/office/powerpoint/2010/main" val="389839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B475-36AB-450C-A729-B9AC1161FE2B}"/>
              </a:ext>
            </a:extLst>
          </p:cNvPr>
          <p:cNvSpPr>
            <a:spLocks noGrp="1"/>
          </p:cNvSpPr>
          <p:nvPr>
            <p:ph type="ctrTitle"/>
          </p:nvPr>
        </p:nvSpPr>
        <p:spPr>
          <a:xfrm>
            <a:off x="457200" y="1025530"/>
            <a:ext cx="8458200" cy="679449"/>
          </a:xfrm>
        </p:spPr>
        <p:txBody>
          <a:bodyPr/>
          <a:lstStyle/>
          <a:p>
            <a:r>
              <a:rPr lang="en-GB" sz="2400" dirty="0"/>
              <a:t>Domain B – </a:t>
            </a:r>
            <a:r>
              <a:rPr lang="en-GB" sz="2400" b="0" dirty="0"/>
              <a:t>Assessment, Investigation and Diagnosis</a:t>
            </a:r>
            <a:endParaRPr lang="en-GB" sz="2400" dirty="0"/>
          </a:p>
        </p:txBody>
      </p:sp>
      <p:sp>
        <p:nvSpPr>
          <p:cNvPr id="3" name="Text Placeholder 2">
            <a:extLst>
              <a:ext uri="{FF2B5EF4-FFF2-40B4-BE49-F238E27FC236}">
                <a16:creationId xmlns:a16="http://schemas.microsoft.com/office/drawing/2014/main" id="{84AAE611-E1DB-40DE-8D3A-494D141A6121}"/>
              </a:ext>
            </a:extLst>
          </p:cNvPr>
          <p:cNvSpPr>
            <a:spLocks noGrp="1"/>
          </p:cNvSpPr>
          <p:nvPr>
            <p:ph type="body" sz="quarter" idx="13"/>
          </p:nvPr>
        </p:nvSpPr>
        <p:spPr/>
        <p:txBody>
          <a:bodyPr/>
          <a:lstStyle/>
          <a:p>
            <a:r>
              <a:rPr lang="en-GB" dirty="0"/>
              <a:t>Capability 3</a:t>
            </a:r>
          </a:p>
          <a:p>
            <a:pPr lvl="1"/>
            <a:r>
              <a:rPr lang="en-GB" dirty="0"/>
              <a:t>History-taking</a:t>
            </a:r>
          </a:p>
          <a:p>
            <a:r>
              <a:rPr lang="en-GB" dirty="0"/>
              <a:t>Capability 4</a:t>
            </a:r>
          </a:p>
          <a:p>
            <a:pPr lvl="1"/>
            <a:r>
              <a:rPr lang="en-GB" dirty="0"/>
              <a:t>Physical assessment</a:t>
            </a:r>
          </a:p>
          <a:p>
            <a:r>
              <a:rPr lang="en-GB" dirty="0"/>
              <a:t>Capability 5</a:t>
            </a:r>
          </a:p>
          <a:p>
            <a:pPr lvl="1"/>
            <a:r>
              <a:rPr lang="en-GB" dirty="0"/>
              <a:t>Investigations and diagnosis</a:t>
            </a:r>
          </a:p>
        </p:txBody>
      </p:sp>
      <p:pic>
        <p:nvPicPr>
          <p:cNvPr id="1028" name="Picture 4" descr="Image result for listening">
            <a:extLst>
              <a:ext uri="{FF2B5EF4-FFF2-40B4-BE49-F238E27FC236}">
                <a16:creationId xmlns:a16="http://schemas.microsoft.com/office/drawing/2014/main" id="{F73C1AA2-6C3E-4FBC-AF3C-2BE3A8F17E9B}"/>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027" r="17027"/>
          <a:stretch>
            <a:fillRect/>
          </a:stretch>
        </p:blipFill>
        <p:spPr bwMode="auto">
          <a:xfrm>
            <a:off x="4751390" y="1563688"/>
            <a:ext cx="3673475"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23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5317-3823-4FD8-8378-CC2E0DB0AF0A}"/>
              </a:ext>
            </a:extLst>
          </p:cNvPr>
          <p:cNvSpPr>
            <a:spLocks noGrp="1"/>
          </p:cNvSpPr>
          <p:nvPr>
            <p:ph type="ctrTitle"/>
          </p:nvPr>
        </p:nvSpPr>
        <p:spPr/>
        <p:txBody>
          <a:bodyPr/>
          <a:lstStyle/>
          <a:p>
            <a:r>
              <a:rPr lang="en-GB" b="0" dirty="0"/>
              <a:t>The practitioner can do the following:</a:t>
            </a:r>
            <a:endParaRPr lang="en-GB" dirty="0"/>
          </a:p>
        </p:txBody>
      </p:sp>
      <p:sp>
        <p:nvSpPr>
          <p:cNvPr id="3" name="Text Placeholder 2">
            <a:extLst>
              <a:ext uri="{FF2B5EF4-FFF2-40B4-BE49-F238E27FC236}">
                <a16:creationId xmlns:a16="http://schemas.microsoft.com/office/drawing/2014/main" id="{A95E1509-0520-4246-B677-951CD0F6E327}"/>
              </a:ext>
            </a:extLst>
          </p:cNvPr>
          <p:cNvSpPr>
            <a:spLocks noGrp="1"/>
          </p:cNvSpPr>
          <p:nvPr>
            <p:ph type="body" sz="quarter" idx="13"/>
          </p:nvPr>
        </p:nvSpPr>
        <p:spPr/>
        <p:txBody>
          <a:bodyPr/>
          <a:lstStyle/>
          <a:p>
            <a:pPr marL="0" indent="0">
              <a:buNone/>
            </a:pPr>
            <a:r>
              <a:rPr lang="en-GB" sz="1600" u="sng" dirty="0"/>
              <a:t>Capability 5 - Investigation and Diagnosis</a:t>
            </a:r>
          </a:p>
          <a:p>
            <a:pPr marL="0" indent="0">
              <a:buNone/>
            </a:pPr>
            <a:endParaRPr lang="en-GB" sz="1600" dirty="0"/>
          </a:p>
          <a:p>
            <a:pPr marL="0" indent="0">
              <a:buNone/>
            </a:pPr>
            <a:r>
              <a:rPr lang="en-GB" sz="1800" dirty="0"/>
              <a:t>a) </a:t>
            </a:r>
            <a:r>
              <a:rPr lang="en-GB" sz="1800" dirty="0">
                <a:solidFill>
                  <a:srgbClr val="0070C0"/>
                </a:solidFill>
              </a:rPr>
              <a:t>Assess</a:t>
            </a:r>
            <a:r>
              <a:rPr lang="en-GB" sz="1800" dirty="0"/>
              <a:t> the </a:t>
            </a:r>
            <a:r>
              <a:rPr lang="en-GB" sz="1800" dirty="0">
                <a:solidFill>
                  <a:srgbClr val="0070C0"/>
                </a:solidFill>
              </a:rPr>
              <a:t>importance and meaning </a:t>
            </a:r>
            <a:r>
              <a:rPr lang="en-GB" sz="1800" dirty="0"/>
              <a:t>of presenting features from the clinical assessment, </a:t>
            </a:r>
            <a:r>
              <a:rPr lang="en-GB" sz="1800" dirty="0">
                <a:solidFill>
                  <a:srgbClr val="0070C0"/>
                </a:solidFill>
              </a:rPr>
              <a:t>recognising</a:t>
            </a:r>
            <a:r>
              <a:rPr lang="en-GB" sz="1800" dirty="0"/>
              <a:t> the different patterns, syndromes and conditions commonly seen in first point of contact roles.</a:t>
            </a:r>
          </a:p>
          <a:p>
            <a:pPr marL="0" indent="0">
              <a:buNone/>
            </a:pPr>
            <a:r>
              <a:rPr lang="en-GB" sz="1800" dirty="0"/>
              <a:t>b) </a:t>
            </a:r>
            <a:r>
              <a:rPr lang="en-GB" sz="1800" dirty="0">
                <a:solidFill>
                  <a:srgbClr val="0070C0"/>
                </a:solidFill>
              </a:rPr>
              <a:t>Identify potential serious pathology </a:t>
            </a:r>
            <a:r>
              <a:rPr lang="en-GB" sz="1800" dirty="0"/>
              <a:t>and </a:t>
            </a:r>
            <a:r>
              <a:rPr lang="en-GB" sz="1800" dirty="0">
                <a:solidFill>
                  <a:srgbClr val="0070C0"/>
                </a:solidFill>
              </a:rPr>
              <a:t>make appropriate </a:t>
            </a:r>
            <a:r>
              <a:rPr lang="en-GB" sz="1800" dirty="0"/>
              <a:t>onwards referral.</a:t>
            </a:r>
          </a:p>
          <a:p>
            <a:pPr marL="0" indent="0">
              <a:buNone/>
            </a:pPr>
            <a:r>
              <a:rPr lang="en-GB" sz="1800" dirty="0"/>
              <a:t>c) </a:t>
            </a:r>
            <a:r>
              <a:rPr lang="en-GB" sz="1800" dirty="0">
                <a:solidFill>
                  <a:srgbClr val="0070C0"/>
                </a:solidFill>
              </a:rPr>
              <a:t>Identify</a:t>
            </a:r>
            <a:r>
              <a:rPr lang="en-GB" sz="1800" dirty="0"/>
              <a:t> </a:t>
            </a:r>
            <a:r>
              <a:rPr lang="en-GB" sz="1800" dirty="0">
                <a:solidFill>
                  <a:srgbClr val="0070C0"/>
                </a:solidFill>
              </a:rPr>
              <a:t>risk factors for severity or impact </a:t>
            </a:r>
            <a:r>
              <a:rPr lang="en-GB" sz="1800" dirty="0"/>
              <a:t>and use tools where they exist to analyse and stratify risk of progression to long term pain and disability.</a:t>
            </a:r>
          </a:p>
          <a:p>
            <a:pPr marL="0" indent="0">
              <a:buNone/>
            </a:pPr>
            <a:r>
              <a:rPr lang="en-GB" sz="1800" dirty="0"/>
              <a:t>d) </a:t>
            </a:r>
            <a:r>
              <a:rPr lang="en-GB" sz="1800" dirty="0">
                <a:solidFill>
                  <a:srgbClr val="0070C0"/>
                </a:solidFill>
              </a:rPr>
              <a:t>Diagnose</a:t>
            </a:r>
            <a:r>
              <a:rPr lang="en-GB" sz="1800" dirty="0"/>
              <a:t> common problems that can usually be managed at first point of contact.</a:t>
            </a:r>
          </a:p>
          <a:p>
            <a:pPr marL="0" indent="0">
              <a:buNone/>
            </a:pPr>
            <a:r>
              <a:rPr lang="en-GB" sz="1800" dirty="0"/>
              <a:t>e) </a:t>
            </a:r>
            <a:r>
              <a:rPr lang="en-GB" sz="1800" dirty="0">
                <a:solidFill>
                  <a:srgbClr val="0070C0"/>
                </a:solidFill>
              </a:rPr>
              <a:t>Recognise and act </a:t>
            </a:r>
            <a:r>
              <a:rPr lang="en-GB" sz="1800" dirty="0"/>
              <a:t>where an early referral and diagnosis may be particularly important for optimising individuals’ long term outcomes..</a:t>
            </a:r>
          </a:p>
        </p:txBody>
      </p:sp>
    </p:spTree>
    <p:extLst>
      <p:ext uri="{BB962C8B-B14F-4D97-AF65-F5344CB8AC3E}">
        <p14:creationId xmlns:p14="http://schemas.microsoft.com/office/powerpoint/2010/main" val="218839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3ABF4-588D-4B2D-BB43-9AE32C2A2FC5}"/>
              </a:ext>
            </a:extLst>
          </p:cNvPr>
          <p:cNvSpPr>
            <a:spLocks noGrp="1"/>
          </p:cNvSpPr>
          <p:nvPr>
            <p:ph type="ctrTitle"/>
          </p:nvPr>
        </p:nvSpPr>
        <p:spPr>
          <a:xfrm>
            <a:off x="200025" y="320680"/>
            <a:ext cx="7772400" cy="679449"/>
          </a:xfrm>
        </p:spPr>
        <p:txBody>
          <a:bodyPr/>
          <a:lstStyle/>
          <a:p>
            <a:r>
              <a:rPr lang="en-GB" dirty="0"/>
              <a:t>Outline of Presentation</a:t>
            </a:r>
          </a:p>
        </p:txBody>
      </p:sp>
      <p:sp>
        <p:nvSpPr>
          <p:cNvPr id="6" name="Text Placeholder 5">
            <a:extLst>
              <a:ext uri="{FF2B5EF4-FFF2-40B4-BE49-F238E27FC236}">
                <a16:creationId xmlns:a16="http://schemas.microsoft.com/office/drawing/2014/main" id="{1B23D417-6D5F-4D7E-AE00-E455FED580AB}"/>
              </a:ext>
            </a:extLst>
          </p:cNvPr>
          <p:cNvSpPr>
            <a:spLocks noGrp="1"/>
          </p:cNvSpPr>
          <p:nvPr>
            <p:ph type="body" sz="quarter" idx="13"/>
          </p:nvPr>
        </p:nvSpPr>
        <p:spPr>
          <a:xfrm>
            <a:off x="431800" y="1135774"/>
            <a:ext cx="7978777" cy="4591926"/>
          </a:xfrm>
        </p:spPr>
        <p:txBody>
          <a:bodyPr/>
          <a:lstStyle/>
          <a:p>
            <a:r>
              <a:rPr lang="en-GB" dirty="0"/>
              <a:t>Scope of Framework – intended purpose</a:t>
            </a:r>
          </a:p>
          <a:p>
            <a:endParaRPr lang="en-GB" dirty="0"/>
          </a:p>
          <a:p>
            <a:r>
              <a:rPr lang="en-GB" dirty="0"/>
              <a:t>Commissioning, Why?, What? &amp; Who?</a:t>
            </a:r>
          </a:p>
          <a:p>
            <a:endParaRPr lang="en-GB" dirty="0"/>
          </a:p>
          <a:p>
            <a:r>
              <a:rPr lang="en-GB" dirty="0"/>
              <a:t>Drivers for Framework</a:t>
            </a:r>
          </a:p>
          <a:p>
            <a:pPr lvl="1"/>
            <a:endParaRPr lang="en-GB" dirty="0"/>
          </a:p>
          <a:p>
            <a:r>
              <a:rPr lang="en-GB" dirty="0">
                <a:hlinkClick r:id="rId2"/>
              </a:rPr>
              <a:t>MSK Capability Framework</a:t>
            </a:r>
            <a:endParaRPr lang="en-GB" dirty="0"/>
          </a:p>
          <a:p>
            <a:pPr lvl="1"/>
            <a:r>
              <a:rPr lang="en-GB" dirty="0"/>
              <a:t>Structure</a:t>
            </a:r>
          </a:p>
          <a:p>
            <a:pPr lvl="1"/>
            <a:r>
              <a:rPr lang="en-GB" dirty="0"/>
              <a:t>Capability Review</a:t>
            </a:r>
          </a:p>
          <a:p>
            <a:pPr lvl="1"/>
            <a:endParaRPr lang="en-GB" dirty="0"/>
          </a:p>
          <a:p>
            <a:pPr marL="400047" indent="-342900"/>
            <a:r>
              <a:rPr lang="en-GB" dirty="0"/>
              <a:t>Questions</a:t>
            </a:r>
          </a:p>
          <a:p>
            <a:pPr marL="457188" lvl="1" indent="0">
              <a:buNone/>
            </a:pPr>
            <a:endParaRPr lang="en-GB" dirty="0"/>
          </a:p>
          <a:p>
            <a:endParaRPr lang="en-GB" dirty="0"/>
          </a:p>
        </p:txBody>
      </p:sp>
    </p:spTree>
    <p:extLst>
      <p:ext uri="{BB962C8B-B14F-4D97-AF65-F5344CB8AC3E}">
        <p14:creationId xmlns:p14="http://schemas.microsoft.com/office/powerpoint/2010/main" val="6214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fade">
                                      <p:cBhvr>
                                        <p:cTn id="3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A85DC-DDA7-409F-BF57-A9C7BB13916E}"/>
              </a:ext>
            </a:extLst>
          </p:cNvPr>
          <p:cNvSpPr>
            <a:spLocks noGrp="1"/>
          </p:cNvSpPr>
          <p:nvPr>
            <p:ph type="ctrTitle"/>
          </p:nvPr>
        </p:nvSpPr>
        <p:spPr/>
        <p:txBody>
          <a:bodyPr/>
          <a:lstStyle/>
          <a:p>
            <a:r>
              <a:rPr lang="en-GB" b="0" dirty="0"/>
              <a:t>The practitioner can do the following:</a:t>
            </a:r>
            <a:endParaRPr lang="en-GB" dirty="0"/>
          </a:p>
        </p:txBody>
      </p:sp>
      <p:sp>
        <p:nvSpPr>
          <p:cNvPr id="6" name="Text Placeholder 5">
            <a:extLst>
              <a:ext uri="{FF2B5EF4-FFF2-40B4-BE49-F238E27FC236}">
                <a16:creationId xmlns:a16="http://schemas.microsoft.com/office/drawing/2014/main" id="{10F8E2AD-3E48-4FC6-88C9-DAC0495727D1}"/>
              </a:ext>
            </a:extLst>
          </p:cNvPr>
          <p:cNvSpPr>
            <a:spLocks noGrp="1"/>
          </p:cNvSpPr>
          <p:nvPr>
            <p:ph type="body" sz="quarter" idx="13"/>
          </p:nvPr>
        </p:nvSpPr>
        <p:spPr/>
        <p:txBody>
          <a:bodyPr/>
          <a:lstStyle/>
          <a:p>
            <a:pPr marL="0" indent="0">
              <a:buNone/>
            </a:pPr>
            <a:r>
              <a:rPr lang="en-GB" sz="1800" dirty="0"/>
              <a:t>f) </a:t>
            </a:r>
            <a:r>
              <a:rPr lang="en-GB" sz="1800" dirty="0">
                <a:solidFill>
                  <a:srgbClr val="0070C0"/>
                </a:solidFill>
              </a:rPr>
              <a:t>Recognise</a:t>
            </a:r>
            <a:r>
              <a:rPr lang="en-GB" sz="1800" dirty="0"/>
              <a:t> how MSK conditions and their impact can interact with mental health, and </a:t>
            </a:r>
            <a:r>
              <a:rPr lang="en-GB" sz="1800" dirty="0">
                <a:solidFill>
                  <a:srgbClr val="0070C0"/>
                </a:solidFill>
              </a:rPr>
              <a:t>identify</a:t>
            </a:r>
            <a:r>
              <a:rPr lang="en-GB" sz="1800" dirty="0"/>
              <a:t> when this is relevant.</a:t>
            </a:r>
          </a:p>
          <a:p>
            <a:pPr marL="0" indent="0">
              <a:buNone/>
            </a:pPr>
            <a:r>
              <a:rPr lang="en-GB" sz="1800" dirty="0"/>
              <a:t>g) </a:t>
            </a:r>
            <a:r>
              <a:rPr lang="en-GB" sz="1800" dirty="0">
                <a:solidFill>
                  <a:srgbClr val="0070C0"/>
                </a:solidFill>
              </a:rPr>
              <a:t>Understand</a:t>
            </a:r>
            <a:r>
              <a:rPr lang="en-GB" sz="1800" dirty="0"/>
              <a:t> how MSK problems may be a manifestation of injury not only from trauma but also abuse, recognising particular at-risk groups (such as older people with frailty and those with cognitive impairment) and </a:t>
            </a:r>
            <a:r>
              <a:rPr lang="en-GB" sz="1800" dirty="0">
                <a:solidFill>
                  <a:srgbClr val="0070C0"/>
                </a:solidFill>
              </a:rPr>
              <a:t>take appropriate action </a:t>
            </a:r>
            <a:r>
              <a:rPr lang="en-GB" sz="1800" dirty="0"/>
              <a:t>when there are grounds for concern.</a:t>
            </a:r>
          </a:p>
          <a:p>
            <a:pPr marL="0" indent="0">
              <a:buNone/>
            </a:pPr>
            <a:r>
              <a:rPr lang="en-GB" sz="1800" dirty="0"/>
              <a:t>h) </a:t>
            </a:r>
            <a:r>
              <a:rPr lang="en-GB" sz="1800" dirty="0">
                <a:solidFill>
                  <a:srgbClr val="0070C0"/>
                </a:solidFill>
              </a:rPr>
              <a:t>Instigate</a:t>
            </a:r>
            <a:r>
              <a:rPr lang="en-GB" sz="1800" dirty="0"/>
              <a:t> appropriate investigative tests to aid diagnosis and assessment.</a:t>
            </a:r>
          </a:p>
          <a:p>
            <a:pPr marL="0" indent="0">
              <a:buNone/>
            </a:pPr>
            <a:r>
              <a:rPr lang="en-GB" sz="1800" dirty="0"/>
              <a:t>i) </a:t>
            </a:r>
            <a:r>
              <a:rPr lang="en-GB" sz="1800" dirty="0">
                <a:solidFill>
                  <a:srgbClr val="0070C0"/>
                </a:solidFill>
              </a:rPr>
              <a:t>Understand</a:t>
            </a:r>
            <a:r>
              <a:rPr lang="en-GB" sz="1800" dirty="0"/>
              <a:t> and </a:t>
            </a:r>
            <a:r>
              <a:rPr lang="en-GB" sz="1800" dirty="0">
                <a:solidFill>
                  <a:srgbClr val="0070C0"/>
                </a:solidFill>
              </a:rPr>
              <a:t>interpret</a:t>
            </a:r>
            <a:r>
              <a:rPr lang="en-GB" sz="1800" dirty="0"/>
              <a:t> test results and </a:t>
            </a:r>
            <a:r>
              <a:rPr lang="en-GB" sz="1800" dirty="0">
                <a:solidFill>
                  <a:srgbClr val="0070C0"/>
                </a:solidFill>
              </a:rPr>
              <a:t>act</a:t>
            </a:r>
            <a:r>
              <a:rPr lang="en-GB" sz="1800" dirty="0"/>
              <a:t> appropriately, </a:t>
            </a:r>
            <a:r>
              <a:rPr lang="en-GB" sz="1800" dirty="0">
                <a:solidFill>
                  <a:srgbClr val="0070C0"/>
                </a:solidFill>
              </a:rPr>
              <a:t>demonstrating</a:t>
            </a:r>
            <a:r>
              <a:rPr lang="en-GB" sz="1800" dirty="0"/>
              <a:t> an understanding of the indications and limitations of different tests to </a:t>
            </a:r>
            <a:r>
              <a:rPr lang="en-GB" sz="1800" dirty="0">
                <a:solidFill>
                  <a:srgbClr val="0070C0"/>
                </a:solidFill>
              </a:rPr>
              <a:t>inform decision making </a:t>
            </a:r>
            <a:r>
              <a:rPr lang="en-GB" sz="1800" dirty="0"/>
              <a:t>and the imperative of using scarce, expensive or potentially harmful investigations judiciously.</a:t>
            </a:r>
          </a:p>
        </p:txBody>
      </p:sp>
    </p:spTree>
    <p:extLst>
      <p:ext uri="{BB962C8B-B14F-4D97-AF65-F5344CB8AC3E}">
        <p14:creationId xmlns:p14="http://schemas.microsoft.com/office/powerpoint/2010/main" val="215334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A90B75-4DA3-4D5B-80A9-138D375700A7}"/>
              </a:ext>
            </a:extLst>
          </p:cNvPr>
          <p:cNvSpPr>
            <a:spLocks noGrp="1"/>
          </p:cNvSpPr>
          <p:nvPr>
            <p:ph type="ctrTitle"/>
          </p:nvPr>
        </p:nvSpPr>
        <p:spPr/>
        <p:txBody>
          <a:bodyPr/>
          <a:lstStyle/>
          <a:p>
            <a:r>
              <a:rPr lang="en-GB" dirty="0"/>
              <a:t>Principles of Capability Review</a:t>
            </a:r>
          </a:p>
        </p:txBody>
      </p:sp>
      <p:sp>
        <p:nvSpPr>
          <p:cNvPr id="6" name="Text Placeholder 5">
            <a:extLst>
              <a:ext uri="{FF2B5EF4-FFF2-40B4-BE49-F238E27FC236}">
                <a16:creationId xmlns:a16="http://schemas.microsoft.com/office/drawing/2014/main" id="{22744086-7E7F-4507-BE34-1170797BBED2}"/>
              </a:ext>
            </a:extLst>
          </p:cNvPr>
          <p:cNvSpPr>
            <a:spLocks noGrp="1"/>
          </p:cNvSpPr>
          <p:nvPr>
            <p:ph type="body" sz="quarter" idx="13"/>
          </p:nvPr>
        </p:nvSpPr>
        <p:spPr/>
        <p:txBody>
          <a:bodyPr/>
          <a:lstStyle/>
          <a:p>
            <a:r>
              <a:rPr lang="en-GB" dirty="0"/>
              <a:t>This would be the process by which Practitioners would demonstrate that they meet the requirements of the Framework</a:t>
            </a:r>
          </a:p>
          <a:p>
            <a:r>
              <a:rPr lang="en-GB" dirty="0"/>
              <a:t>Needs to be comparable with the process that GPs in training undertake and be aligned to the ACP process already in use, e.g. ARCP.</a:t>
            </a:r>
          </a:p>
          <a:p>
            <a:r>
              <a:rPr lang="en-GB" dirty="0"/>
              <a:t>Needs to ensure that Patient safety and Public &amp; Peer confidence is demonstrated. </a:t>
            </a:r>
          </a:p>
        </p:txBody>
      </p:sp>
    </p:spTree>
    <p:extLst>
      <p:ext uri="{BB962C8B-B14F-4D97-AF65-F5344CB8AC3E}">
        <p14:creationId xmlns:p14="http://schemas.microsoft.com/office/powerpoint/2010/main" val="337176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FFFF-4583-49E0-93A6-F9E1C6450D26}"/>
              </a:ext>
            </a:extLst>
          </p:cNvPr>
          <p:cNvSpPr>
            <a:spLocks noGrp="1"/>
          </p:cNvSpPr>
          <p:nvPr>
            <p:ph type="ctrTitle"/>
          </p:nvPr>
        </p:nvSpPr>
        <p:spPr/>
        <p:txBody>
          <a:bodyPr/>
          <a:lstStyle/>
          <a:p>
            <a:r>
              <a:rPr lang="en-GB" dirty="0"/>
              <a:t>Principles of Capability Review</a:t>
            </a:r>
          </a:p>
        </p:txBody>
      </p:sp>
      <p:sp>
        <p:nvSpPr>
          <p:cNvPr id="5" name="Text Placeholder 4">
            <a:extLst>
              <a:ext uri="{FF2B5EF4-FFF2-40B4-BE49-F238E27FC236}">
                <a16:creationId xmlns:a16="http://schemas.microsoft.com/office/drawing/2014/main" id="{87FFD8CF-FA48-4FAB-BE92-8F630CD209EC}"/>
              </a:ext>
            </a:extLst>
          </p:cNvPr>
          <p:cNvSpPr>
            <a:spLocks noGrp="1"/>
          </p:cNvSpPr>
          <p:nvPr>
            <p:ph type="body" sz="quarter" idx="13"/>
          </p:nvPr>
        </p:nvSpPr>
        <p:spPr/>
        <p:txBody>
          <a:bodyPr/>
          <a:lstStyle/>
          <a:p>
            <a:pPr marL="0" indent="0">
              <a:buNone/>
            </a:pPr>
            <a:r>
              <a:rPr lang="en-GB" sz="2000" dirty="0"/>
              <a:t>1.	Health and care professionals developing competences or evolving scope of practice should do so within the </a:t>
            </a:r>
            <a:r>
              <a:rPr lang="en-GB" sz="2000" dirty="0">
                <a:solidFill>
                  <a:schemeClr val="accent2"/>
                </a:solidFill>
              </a:rPr>
              <a:t>framework</a:t>
            </a:r>
            <a:r>
              <a:rPr lang="en-GB" sz="2000" dirty="0"/>
              <a:t> of an agreed curriculum that sets out the knowledge, skills, values and behaviours that are required. The </a:t>
            </a:r>
            <a:r>
              <a:rPr lang="en-GB" sz="2000" dirty="0">
                <a:solidFill>
                  <a:schemeClr val="accent2"/>
                </a:solidFill>
              </a:rPr>
              <a:t>curriculum should specify appraisal and assessment requirements</a:t>
            </a:r>
            <a:r>
              <a:rPr lang="en-GB" sz="2000" dirty="0"/>
              <a:t>.</a:t>
            </a:r>
          </a:p>
          <a:p>
            <a:pPr marL="0" indent="0">
              <a:buNone/>
            </a:pPr>
            <a:endParaRPr lang="en-GB" sz="2000" dirty="0"/>
          </a:p>
          <a:p>
            <a:pPr marL="0" indent="0">
              <a:buNone/>
            </a:pPr>
            <a:r>
              <a:rPr lang="en-GB" sz="2000" dirty="0"/>
              <a:t>2.	Learners should have access to a </a:t>
            </a:r>
            <a:r>
              <a:rPr lang="en-GB" sz="2000" dirty="0">
                <a:solidFill>
                  <a:schemeClr val="accent2"/>
                </a:solidFill>
              </a:rPr>
              <a:t>portfolio</a:t>
            </a:r>
            <a:r>
              <a:rPr lang="en-GB" sz="2000" dirty="0"/>
              <a:t> that allows collection and presentation of evidence that demonstrates competency progression.</a:t>
            </a:r>
          </a:p>
          <a:p>
            <a:endParaRPr lang="en-GB" dirty="0"/>
          </a:p>
        </p:txBody>
      </p:sp>
    </p:spTree>
    <p:extLst>
      <p:ext uri="{BB962C8B-B14F-4D97-AF65-F5344CB8AC3E}">
        <p14:creationId xmlns:p14="http://schemas.microsoft.com/office/powerpoint/2010/main" val="135929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5F63B-3261-4EF0-9B85-D57025CFF057}"/>
              </a:ext>
            </a:extLst>
          </p:cNvPr>
          <p:cNvSpPr/>
          <p:nvPr/>
        </p:nvSpPr>
        <p:spPr>
          <a:xfrm>
            <a:off x="429916" y="1711262"/>
            <a:ext cx="8391525" cy="3785652"/>
          </a:xfrm>
          <a:prstGeom prst="rect">
            <a:avLst/>
          </a:prstGeom>
        </p:spPr>
        <p:txBody>
          <a:bodyPr wrap="square">
            <a:spAutoFit/>
          </a:bodyPr>
          <a:lstStyle/>
          <a:p>
            <a:r>
              <a:rPr lang="en-GB" sz="2000" dirty="0"/>
              <a:t>3.	Learners should be supported by trained supervisors/mentors/tutors with available time, resources and access to professional support where necessary. </a:t>
            </a:r>
          </a:p>
          <a:p>
            <a:endParaRPr lang="en-GB" sz="2000" dirty="0"/>
          </a:p>
          <a:p>
            <a:r>
              <a:rPr lang="en-GB" sz="2000" dirty="0"/>
              <a:t>4.	There should be a widely recognised, valid and reliable assessment process to review progression against the curriculum that provides a consistent standard to protect patient safety and supports transferability of competences across employers/roles/clinical environments.</a:t>
            </a:r>
          </a:p>
          <a:p>
            <a:endParaRPr lang="en-GB" sz="2000" dirty="0"/>
          </a:p>
          <a:p>
            <a:r>
              <a:rPr lang="en-GB" sz="2000" dirty="0"/>
              <a:t>5.	Once a defined level of competence has been achieved this should be documented within a register recognised by learners, faculty, employers and the wider public.</a:t>
            </a:r>
          </a:p>
        </p:txBody>
      </p:sp>
      <p:sp>
        <p:nvSpPr>
          <p:cNvPr id="11" name="Title 10">
            <a:extLst>
              <a:ext uri="{FF2B5EF4-FFF2-40B4-BE49-F238E27FC236}">
                <a16:creationId xmlns:a16="http://schemas.microsoft.com/office/drawing/2014/main" id="{500B02F6-5E81-4AA5-82EB-01248C8A9EC0}"/>
              </a:ext>
            </a:extLst>
          </p:cNvPr>
          <p:cNvSpPr>
            <a:spLocks noGrp="1"/>
          </p:cNvSpPr>
          <p:nvPr>
            <p:ph type="ctrTitle"/>
          </p:nvPr>
        </p:nvSpPr>
        <p:spPr>
          <a:xfrm>
            <a:off x="429916" y="1031813"/>
            <a:ext cx="7772400" cy="679449"/>
          </a:xfrm>
        </p:spPr>
        <p:txBody>
          <a:bodyPr/>
          <a:lstStyle/>
          <a:p>
            <a:r>
              <a:rPr lang="en-GB" dirty="0"/>
              <a:t>Principles of Capability Review</a:t>
            </a:r>
          </a:p>
        </p:txBody>
      </p:sp>
    </p:spTree>
    <p:extLst>
      <p:ext uri="{BB962C8B-B14F-4D97-AF65-F5344CB8AC3E}">
        <p14:creationId xmlns:p14="http://schemas.microsoft.com/office/powerpoint/2010/main" val="120363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34755F-3A7E-47A8-9CEA-0847EEBF902D}"/>
              </a:ext>
            </a:extLst>
          </p:cNvPr>
          <p:cNvPicPr>
            <a:picLocks noChangeAspect="1"/>
          </p:cNvPicPr>
          <p:nvPr/>
        </p:nvPicPr>
        <p:blipFill>
          <a:blip r:embed="rId2"/>
          <a:stretch>
            <a:fillRect/>
          </a:stretch>
        </p:blipFill>
        <p:spPr>
          <a:xfrm>
            <a:off x="1346200" y="1095374"/>
            <a:ext cx="6311900" cy="4733925"/>
          </a:xfrm>
          <a:prstGeom prst="rect">
            <a:avLst/>
          </a:prstGeom>
        </p:spPr>
      </p:pic>
    </p:spTree>
    <p:extLst>
      <p:ext uri="{BB962C8B-B14F-4D97-AF65-F5344CB8AC3E}">
        <p14:creationId xmlns:p14="http://schemas.microsoft.com/office/powerpoint/2010/main" val="389177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9C0A-91F7-43D9-A736-5341BA3FB90C}"/>
              </a:ext>
            </a:extLst>
          </p:cNvPr>
          <p:cNvSpPr>
            <a:spLocks noGrp="1"/>
          </p:cNvSpPr>
          <p:nvPr>
            <p:ph type="ctrTitle"/>
          </p:nvPr>
        </p:nvSpPr>
        <p:spPr>
          <a:xfrm>
            <a:off x="457200" y="1025530"/>
            <a:ext cx="4619299" cy="679449"/>
          </a:xfrm>
        </p:spPr>
        <p:txBody>
          <a:bodyPr/>
          <a:lstStyle/>
          <a:p>
            <a:r>
              <a:rPr lang="en-GB" dirty="0"/>
              <a:t>MSK Framework</a:t>
            </a:r>
          </a:p>
        </p:txBody>
      </p:sp>
      <p:sp>
        <p:nvSpPr>
          <p:cNvPr id="3" name="Text Placeholder 2">
            <a:extLst>
              <a:ext uri="{FF2B5EF4-FFF2-40B4-BE49-F238E27FC236}">
                <a16:creationId xmlns:a16="http://schemas.microsoft.com/office/drawing/2014/main" id="{62326FA2-47BB-463B-9B20-AB5273811A35}"/>
              </a:ext>
            </a:extLst>
          </p:cNvPr>
          <p:cNvSpPr>
            <a:spLocks noGrp="1"/>
          </p:cNvSpPr>
          <p:nvPr>
            <p:ph type="body" sz="quarter" idx="13"/>
          </p:nvPr>
        </p:nvSpPr>
        <p:spPr/>
        <p:txBody>
          <a:bodyPr/>
          <a:lstStyle/>
          <a:p>
            <a:r>
              <a:rPr lang="en-GB" dirty="0"/>
              <a:t>Scope of Framework</a:t>
            </a:r>
          </a:p>
          <a:p>
            <a:pPr lvl="1"/>
            <a:r>
              <a:rPr lang="en-GB" sz="1800" dirty="0"/>
              <a:t>all health professionals with a role as a </a:t>
            </a:r>
            <a:r>
              <a:rPr lang="en-GB" sz="1800" u="sng" dirty="0"/>
              <a:t>first point of contact for adults presenting with undiagnosed MSK conditions</a:t>
            </a:r>
          </a:p>
          <a:p>
            <a:pPr lvl="1"/>
            <a:r>
              <a:rPr lang="en-GB" sz="1800" dirty="0"/>
              <a:t>assess, diagnose, develop and agree a management plan, offer initial treatment advice (including self-management and treatment if the pathway allows) and discharge or make an onward referral</a:t>
            </a:r>
          </a:p>
          <a:p>
            <a:pPr lvl="1"/>
            <a:endParaRPr lang="en-GB" sz="1600" dirty="0"/>
          </a:p>
          <a:p>
            <a:pPr lvl="1"/>
            <a:endParaRPr lang="en-GB" sz="1600" dirty="0"/>
          </a:p>
        </p:txBody>
      </p:sp>
      <p:pic>
        <p:nvPicPr>
          <p:cNvPr id="14" name="Picture 13">
            <a:extLst>
              <a:ext uri="{FF2B5EF4-FFF2-40B4-BE49-F238E27FC236}">
                <a16:creationId xmlns:a16="http://schemas.microsoft.com/office/drawing/2014/main" id="{2D8E4CA1-29C3-474C-9A22-B207FC8EF9F7}"/>
              </a:ext>
            </a:extLst>
          </p:cNvPr>
          <p:cNvPicPr>
            <a:picLocks noChangeAspect="1"/>
          </p:cNvPicPr>
          <p:nvPr/>
        </p:nvPicPr>
        <p:blipFill>
          <a:blip r:embed="rId2"/>
          <a:stretch>
            <a:fillRect/>
          </a:stretch>
        </p:blipFill>
        <p:spPr>
          <a:xfrm>
            <a:off x="5663966" y="1365254"/>
            <a:ext cx="3064398" cy="4256109"/>
          </a:xfrm>
          <a:prstGeom prst="rect">
            <a:avLst/>
          </a:prstGeom>
        </p:spPr>
      </p:pic>
    </p:spTree>
    <p:extLst>
      <p:ext uri="{BB962C8B-B14F-4D97-AF65-F5344CB8AC3E}">
        <p14:creationId xmlns:p14="http://schemas.microsoft.com/office/powerpoint/2010/main" val="16675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2DCAD-CE73-47E3-98B4-876D54DC4D1F}"/>
              </a:ext>
            </a:extLst>
          </p:cNvPr>
          <p:cNvSpPr>
            <a:spLocks noGrp="1"/>
          </p:cNvSpPr>
          <p:nvPr>
            <p:ph type="ctrTitle"/>
          </p:nvPr>
        </p:nvSpPr>
        <p:spPr/>
        <p:txBody>
          <a:bodyPr/>
          <a:lstStyle/>
          <a:p>
            <a:r>
              <a:rPr lang="en-GB" sz="2800" dirty="0">
                <a:solidFill>
                  <a:schemeClr val="tx2">
                    <a:lumMod val="60000"/>
                    <a:lumOff val="40000"/>
                  </a:schemeClr>
                </a:solidFill>
              </a:rPr>
              <a:t>Capability Framework for FPC Practitioners</a:t>
            </a:r>
            <a:r>
              <a:rPr lang="en-GB" dirty="0">
                <a:solidFill>
                  <a:schemeClr val="tx2">
                    <a:lumMod val="60000"/>
                    <a:lumOff val="40000"/>
                  </a:schemeClr>
                </a:solidFill>
              </a:rPr>
              <a:t/>
            </a:r>
            <a:br>
              <a:rPr lang="en-GB" dirty="0">
                <a:solidFill>
                  <a:schemeClr val="tx2">
                    <a:lumMod val="60000"/>
                    <a:lumOff val="40000"/>
                  </a:schemeClr>
                </a:solidFill>
              </a:rPr>
            </a:br>
            <a:r>
              <a:rPr lang="en-GB" dirty="0">
                <a:solidFill>
                  <a:schemeClr val="tx2">
                    <a:lumMod val="60000"/>
                    <a:lumOff val="40000"/>
                  </a:schemeClr>
                </a:solidFill>
              </a:rPr>
              <a:t>Who Commissioned the work?</a:t>
            </a:r>
            <a:br>
              <a:rPr lang="en-GB" dirty="0">
                <a:solidFill>
                  <a:schemeClr val="tx2">
                    <a:lumMod val="60000"/>
                    <a:lumOff val="40000"/>
                  </a:schemeClr>
                </a:solidFill>
              </a:rPr>
            </a:br>
            <a:endParaRPr lang="en-GB" dirty="0"/>
          </a:p>
        </p:txBody>
      </p:sp>
      <p:sp>
        <p:nvSpPr>
          <p:cNvPr id="5" name="Text Placeholder 4">
            <a:extLst>
              <a:ext uri="{FF2B5EF4-FFF2-40B4-BE49-F238E27FC236}">
                <a16:creationId xmlns:a16="http://schemas.microsoft.com/office/drawing/2014/main" id="{4F23FF29-0787-40F0-B0A2-22D3D97CFD02}"/>
              </a:ext>
            </a:extLst>
          </p:cNvPr>
          <p:cNvSpPr>
            <a:spLocks noGrp="1"/>
          </p:cNvSpPr>
          <p:nvPr>
            <p:ph type="body" sz="quarter" idx="13"/>
          </p:nvPr>
        </p:nvSpPr>
        <p:spPr>
          <a:xfrm>
            <a:off x="466725" y="1583449"/>
            <a:ext cx="7839075" cy="3720662"/>
          </a:xfrm>
        </p:spPr>
        <p:txBody>
          <a:bodyPr/>
          <a:lstStyle/>
          <a:p>
            <a:pPr marL="0" indent="0">
              <a:buNone/>
            </a:pPr>
            <a:endParaRPr lang="en-GB" dirty="0"/>
          </a:p>
          <a:p>
            <a:pPr marL="0" indent="0">
              <a:buNone/>
            </a:pPr>
            <a:endParaRPr lang="en-GB" dirty="0"/>
          </a:p>
          <a:p>
            <a:pPr marL="0" indent="0">
              <a:buNone/>
            </a:pPr>
            <a:r>
              <a:rPr lang="en-GB" dirty="0"/>
              <a:t>‘This framework was </a:t>
            </a:r>
            <a:r>
              <a:rPr lang="en-GB" dirty="0">
                <a:solidFill>
                  <a:srgbClr val="FF0000"/>
                </a:solidFill>
              </a:rPr>
              <a:t>commissioned</a:t>
            </a:r>
            <a:r>
              <a:rPr lang="en-GB" dirty="0"/>
              <a:t> by Health Education England and NHS England Medical Directorate, building upon work previously undertaken by a national work programme delivered by the Arthritis and Musculoskeletal Alliance and its member organisations, working in partnership with the NHS England Clinical Policy Unit and the National Clinical Director for MSK.’</a:t>
            </a:r>
          </a:p>
        </p:txBody>
      </p:sp>
    </p:spTree>
    <p:extLst>
      <p:ext uri="{BB962C8B-B14F-4D97-AF65-F5344CB8AC3E}">
        <p14:creationId xmlns:p14="http://schemas.microsoft.com/office/powerpoint/2010/main" val="227661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4BA1E6-90D1-43E6-BC8F-892195208BAD}"/>
              </a:ext>
            </a:extLst>
          </p:cNvPr>
          <p:cNvSpPr>
            <a:spLocks noGrp="1"/>
          </p:cNvSpPr>
          <p:nvPr>
            <p:ph type="ctrTitle"/>
          </p:nvPr>
        </p:nvSpPr>
        <p:spPr>
          <a:xfrm>
            <a:off x="490539" y="463555"/>
            <a:ext cx="7772400" cy="679449"/>
          </a:xfrm>
        </p:spPr>
        <p:txBody>
          <a:bodyPr/>
          <a:lstStyle/>
          <a:p>
            <a:r>
              <a:rPr lang="en-GB" dirty="0"/>
              <a:t>Why??</a:t>
            </a:r>
          </a:p>
        </p:txBody>
      </p:sp>
      <p:sp>
        <p:nvSpPr>
          <p:cNvPr id="5" name="Text Placeholder 4">
            <a:extLst>
              <a:ext uri="{FF2B5EF4-FFF2-40B4-BE49-F238E27FC236}">
                <a16:creationId xmlns:a16="http://schemas.microsoft.com/office/drawing/2014/main" id="{99BEE795-5CE9-454A-AED7-087722F24544}"/>
              </a:ext>
            </a:extLst>
          </p:cNvPr>
          <p:cNvSpPr>
            <a:spLocks noGrp="1"/>
          </p:cNvSpPr>
          <p:nvPr>
            <p:ph type="body" sz="quarter" idx="13"/>
          </p:nvPr>
        </p:nvSpPr>
        <p:spPr>
          <a:xfrm>
            <a:off x="490539" y="1440574"/>
            <a:ext cx="7839075" cy="3720662"/>
          </a:xfrm>
        </p:spPr>
        <p:txBody>
          <a:bodyPr/>
          <a:lstStyle/>
          <a:p>
            <a:pPr marL="0" indent="0">
              <a:buNone/>
            </a:pPr>
            <a:r>
              <a:rPr lang="en-GB" sz="2200" dirty="0"/>
              <a:t>…</a:t>
            </a:r>
            <a:r>
              <a:rPr lang="en-GB" sz="2200" dirty="0">
                <a:solidFill>
                  <a:srgbClr val="FF0000"/>
                </a:solidFill>
              </a:rPr>
              <a:t>to support the transformation of services, </a:t>
            </a:r>
            <a:r>
              <a:rPr lang="en-GB" sz="2200" u="sng" dirty="0">
                <a:solidFill>
                  <a:srgbClr val="FF0000"/>
                </a:solidFill>
              </a:rPr>
              <a:t>placing skilled MSK practitioners earlier in patient pathways</a:t>
            </a:r>
            <a:r>
              <a:rPr lang="en-GB" sz="2200" dirty="0"/>
              <a:t>. </a:t>
            </a:r>
          </a:p>
          <a:p>
            <a:pPr marL="0" indent="0">
              <a:buNone/>
            </a:pPr>
            <a:endParaRPr lang="en-GB" sz="2200" dirty="0"/>
          </a:p>
          <a:p>
            <a:pPr marL="0" indent="0">
              <a:buNone/>
            </a:pPr>
            <a:r>
              <a:rPr lang="en-GB" sz="2200" dirty="0"/>
              <a:t>The aim is to ensure </a:t>
            </a:r>
            <a:r>
              <a:rPr lang="en-GB" sz="2200" dirty="0">
                <a:solidFill>
                  <a:srgbClr val="FF0000"/>
                </a:solidFill>
              </a:rPr>
              <a:t>expert diagnosis, prevention, supported self-management advice, early treatment and onwards referral</a:t>
            </a:r>
            <a:r>
              <a:rPr lang="en-GB" sz="2200" dirty="0"/>
              <a:t>, where needed, is available to </a:t>
            </a:r>
            <a:r>
              <a:rPr lang="en-GB" sz="2200" u="sng" dirty="0"/>
              <a:t>anyone</a:t>
            </a:r>
            <a:r>
              <a:rPr lang="en-GB" sz="2200" dirty="0"/>
              <a:t> presenting with an MSK condition. It meets the needs and wishes of people with MSK conditions, identified through focus groups.</a:t>
            </a:r>
          </a:p>
        </p:txBody>
      </p:sp>
    </p:spTree>
    <p:extLst>
      <p:ext uri="{BB962C8B-B14F-4D97-AF65-F5344CB8AC3E}">
        <p14:creationId xmlns:p14="http://schemas.microsoft.com/office/powerpoint/2010/main" val="83830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424718-7D75-4527-9248-50F986247578}"/>
              </a:ext>
            </a:extLst>
          </p:cNvPr>
          <p:cNvSpPr>
            <a:spLocks noGrp="1"/>
          </p:cNvSpPr>
          <p:nvPr>
            <p:ph type="body" sz="quarter" idx="13"/>
          </p:nvPr>
        </p:nvSpPr>
        <p:spPr>
          <a:xfrm>
            <a:off x="409578" y="507124"/>
            <a:ext cx="3486148" cy="3720662"/>
          </a:xfrm>
        </p:spPr>
        <p:txBody>
          <a:bodyPr/>
          <a:lstStyle/>
          <a:p>
            <a:pPr marL="0" indent="0">
              <a:buNone/>
            </a:pPr>
            <a:r>
              <a:rPr lang="en-GB" dirty="0"/>
              <a:t>The framework sets out standards for consistent, safe and effective practice across a </a:t>
            </a:r>
            <a:r>
              <a:rPr lang="en-GB" dirty="0">
                <a:solidFill>
                  <a:srgbClr val="FF0000"/>
                </a:solidFill>
              </a:rPr>
              <a:t>range of practitioners </a:t>
            </a:r>
            <a:r>
              <a:rPr lang="en-GB" dirty="0"/>
              <a:t>working as part of a multi-professional team…</a:t>
            </a:r>
          </a:p>
        </p:txBody>
      </p:sp>
      <p:sp>
        <p:nvSpPr>
          <p:cNvPr id="7" name="Text Placeholder 2">
            <a:extLst>
              <a:ext uri="{FF2B5EF4-FFF2-40B4-BE49-F238E27FC236}">
                <a16:creationId xmlns:a16="http://schemas.microsoft.com/office/drawing/2014/main" id="{57DE8E53-DF8C-4EC6-95DE-35E579E46F1B}"/>
              </a:ext>
            </a:extLst>
          </p:cNvPr>
          <p:cNvSpPr>
            <a:spLocks noGrp="1"/>
          </p:cNvSpPr>
          <p:nvPr>
            <p:ph type="body" sz="quarter" idx="13"/>
          </p:nvPr>
        </p:nvSpPr>
        <p:spPr>
          <a:xfrm>
            <a:off x="4118434" y="1444178"/>
            <a:ext cx="4619297" cy="3720662"/>
          </a:xfrm>
        </p:spPr>
        <p:txBody>
          <a:bodyPr/>
          <a:lstStyle/>
          <a:p>
            <a:pPr marL="0" indent="0">
              <a:buNone/>
            </a:pPr>
            <a:r>
              <a:rPr lang="en-GB" dirty="0"/>
              <a:t>This includes those working in a range of settings, including </a:t>
            </a:r>
            <a:r>
              <a:rPr lang="en-GB" dirty="0">
                <a:solidFill>
                  <a:srgbClr val="FF0000"/>
                </a:solidFill>
              </a:rPr>
              <a:t>primary and community care, emergency care or occupational health services</a:t>
            </a:r>
            <a:r>
              <a:rPr lang="en-GB" dirty="0"/>
              <a:t>. </a:t>
            </a:r>
          </a:p>
          <a:p>
            <a:pPr marL="0" indent="0">
              <a:buNone/>
            </a:pPr>
            <a:endParaRPr lang="en-GB" dirty="0"/>
          </a:p>
          <a:p>
            <a:pPr marL="0" indent="0">
              <a:buNone/>
            </a:pPr>
            <a:r>
              <a:rPr lang="en-GB" dirty="0"/>
              <a:t>The framework supports the implementation of the NHS England supported </a:t>
            </a:r>
            <a:r>
              <a:rPr lang="en-GB" dirty="0">
                <a:solidFill>
                  <a:srgbClr val="FF0000"/>
                </a:solidFill>
              </a:rPr>
              <a:t>first contact practitioner model </a:t>
            </a:r>
            <a:r>
              <a:rPr lang="en-GB" dirty="0"/>
              <a:t>of care into service delivery.</a:t>
            </a:r>
          </a:p>
        </p:txBody>
      </p:sp>
    </p:spTree>
    <p:extLst>
      <p:ext uri="{BB962C8B-B14F-4D97-AF65-F5344CB8AC3E}">
        <p14:creationId xmlns:p14="http://schemas.microsoft.com/office/powerpoint/2010/main" val="25453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9500-A69A-4F7C-ACD4-411834A225F7}"/>
              </a:ext>
            </a:extLst>
          </p:cNvPr>
          <p:cNvSpPr>
            <a:spLocks noGrp="1"/>
          </p:cNvSpPr>
          <p:nvPr>
            <p:ph type="ctrTitle"/>
          </p:nvPr>
        </p:nvSpPr>
        <p:spPr/>
        <p:txBody>
          <a:bodyPr/>
          <a:lstStyle/>
          <a:p>
            <a:r>
              <a:rPr lang="en-GB" dirty="0"/>
              <a:t>Who is the Framework for??</a:t>
            </a:r>
          </a:p>
        </p:txBody>
      </p:sp>
      <p:sp>
        <p:nvSpPr>
          <p:cNvPr id="3" name="Text Placeholder 2">
            <a:extLst>
              <a:ext uri="{FF2B5EF4-FFF2-40B4-BE49-F238E27FC236}">
                <a16:creationId xmlns:a16="http://schemas.microsoft.com/office/drawing/2014/main" id="{76735248-97D7-4A99-946C-CDF57A5C784E}"/>
              </a:ext>
            </a:extLst>
          </p:cNvPr>
          <p:cNvSpPr>
            <a:spLocks noGrp="1"/>
          </p:cNvSpPr>
          <p:nvPr>
            <p:ph type="body" sz="quarter" idx="13"/>
          </p:nvPr>
        </p:nvSpPr>
        <p:spPr/>
        <p:txBody>
          <a:bodyPr/>
          <a:lstStyle/>
          <a:p>
            <a:pPr marL="0" indent="0">
              <a:buNone/>
            </a:pPr>
            <a:r>
              <a:rPr lang="en-GB" sz="2000" dirty="0"/>
              <a:t>‘Many health professionals (such as GPs and physiotherapists) will already be working in </a:t>
            </a:r>
            <a:r>
              <a:rPr lang="en-GB" sz="2000" dirty="0">
                <a:solidFill>
                  <a:srgbClr val="FF0000"/>
                </a:solidFill>
              </a:rPr>
              <a:t>accordance</a:t>
            </a:r>
            <a:r>
              <a:rPr lang="en-GB" sz="2000" dirty="0"/>
              <a:t> with the capabilities, while for </a:t>
            </a:r>
            <a:r>
              <a:rPr lang="en-GB" sz="2000" dirty="0">
                <a:solidFill>
                  <a:srgbClr val="FF0000"/>
                </a:solidFill>
              </a:rPr>
              <a:t>others</a:t>
            </a:r>
            <a:r>
              <a:rPr lang="en-GB" sz="2000" dirty="0"/>
              <a:t> the capabilities will provide a framework for continuing professional development.’</a:t>
            </a:r>
          </a:p>
          <a:p>
            <a:pPr marL="0" indent="0">
              <a:buNone/>
            </a:pPr>
            <a:endParaRPr lang="en-GB" sz="2000" dirty="0"/>
          </a:p>
          <a:p>
            <a:pPr marL="0" indent="0">
              <a:buNone/>
            </a:pPr>
            <a:r>
              <a:rPr lang="en-GB" sz="2000" dirty="0">
                <a:cs typeface="Arial" panose="020B0604020202020204" pitchFamily="34" charset="0"/>
              </a:rPr>
              <a:t>FCPs can be other professionals who have </a:t>
            </a:r>
            <a:r>
              <a:rPr lang="en-GB" sz="2000" dirty="0">
                <a:solidFill>
                  <a:srgbClr val="FF0000"/>
                </a:solidFill>
                <a:cs typeface="Arial" panose="020B0604020202020204" pitchFamily="34" charset="0"/>
              </a:rPr>
              <a:t>demonstrated </a:t>
            </a:r>
            <a:r>
              <a:rPr lang="en-GB" sz="2000" dirty="0">
                <a:cs typeface="Arial" panose="020B0604020202020204" pitchFamily="34" charset="0"/>
              </a:rPr>
              <a:t>appropriate training and experience.</a:t>
            </a:r>
            <a:endParaRPr lang="en-GB" sz="2000" dirty="0"/>
          </a:p>
        </p:txBody>
      </p:sp>
      <p:pic>
        <p:nvPicPr>
          <p:cNvPr id="8" name="Picture 7">
            <a:extLst>
              <a:ext uri="{FF2B5EF4-FFF2-40B4-BE49-F238E27FC236}">
                <a16:creationId xmlns:a16="http://schemas.microsoft.com/office/drawing/2014/main" id="{0676768D-709B-4D91-8E6B-91A0A77F459B}"/>
              </a:ext>
            </a:extLst>
          </p:cNvPr>
          <p:cNvPicPr>
            <a:picLocks noChangeAspect="1"/>
          </p:cNvPicPr>
          <p:nvPr/>
        </p:nvPicPr>
        <p:blipFill>
          <a:blip r:embed="rId2"/>
          <a:stretch>
            <a:fillRect/>
          </a:stretch>
        </p:blipFill>
        <p:spPr>
          <a:xfrm>
            <a:off x="5486648" y="1529911"/>
            <a:ext cx="3066554" cy="4255377"/>
          </a:xfrm>
          <a:prstGeom prst="rect">
            <a:avLst/>
          </a:prstGeom>
        </p:spPr>
      </p:pic>
    </p:spTree>
    <p:extLst>
      <p:ext uri="{BB962C8B-B14F-4D97-AF65-F5344CB8AC3E}">
        <p14:creationId xmlns:p14="http://schemas.microsoft.com/office/powerpoint/2010/main" val="79983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D484-0113-4A23-9B1A-E345D5D8DA09}"/>
              </a:ext>
            </a:extLst>
          </p:cNvPr>
          <p:cNvSpPr>
            <a:spLocks noGrp="1"/>
          </p:cNvSpPr>
          <p:nvPr>
            <p:ph type="ctrTitle"/>
          </p:nvPr>
        </p:nvSpPr>
        <p:spPr>
          <a:xfrm>
            <a:off x="490539" y="593043"/>
            <a:ext cx="7772400" cy="679449"/>
          </a:xfrm>
        </p:spPr>
        <p:txBody>
          <a:bodyPr/>
          <a:lstStyle/>
          <a:p>
            <a:r>
              <a:rPr lang="en-GB" dirty="0"/>
              <a:t>Drivers</a:t>
            </a:r>
          </a:p>
        </p:txBody>
      </p:sp>
      <p:sp>
        <p:nvSpPr>
          <p:cNvPr id="7" name="Text Placeholder 6">
            <a:extLst>
              <a:ext uri="{FF2B5EF4-FFF2-40B4-BE49-F238E27FC236}">
                <a16:creationId xmlns:a16="http://schemas.microsoft.com/office/drawing/2014/main" id="{00AB152D-76B4-46C2-92DA-FB87346AB70F}"/>
              </a:ext>
            </a:extLst>
          </p:cNvPr>
          <p:cNvSpPr>
            <a:spLocks noGrp="1"/>
          </p:cNvSpPr>
          <p:nvPr>
            <p:ph type="body" sz="quarter" idx="13"/>
          </p:nvPr>
        </p:nvSpPr>
        <p:spPr>
          <a:xfrm>
            <a:off x="423864" y="1411227"/>
            <a:ext cx="7839075" cy="4087530"/>
          </a:xfrm>
        </p:spPr>
        <p:txBody>
          <a:bodyPr/>
          <a:lstStyle/>
          <a:p>
            <a:r>
              <a:rPr lang="en-GB" sz="2000" dirty="0"/>
              <a:t>Drivers for development of the framework include policy e.g. </a:t>
            </a:r>
            <a:r>
              <a:rPr lang="en-GB" sz="2000" dirty="0">
                <a:solidFill>
                  <a:srgbClr val="FF0000"/>
                </a:solidFill>
              </a:rPr>
              <a:t>GP Forward View </a:t>
            </a:r>
            <a:r>
              <a:rPr lang="en-GB" sz="2000" dirty="0"/>
              <a:t>and the national work programme delivered by the Arthritis and Musculoskeletal Alliance (ARMA) and its member organisations, working in partnership with the NHS England Clinical Policy Unit, with the National Clinical Director for MSK and the </a:t>
            </a:r>
            <a:r>
              <a:rPr lang="en-GB" sz="2000" dirty="0">
                <a:solidFill>
                  <a:srgbClr val="FF0000"/>
                </a:solidFill>
              </a:rPr>
              <a:t>Elective Care Transformation Programme</a:t>
            </a:r>
            <a:r>
              <a:rPr lang="en-GB" sz="2000" dirty="0"/>
              <a:t>.</a:t>
            </a:r>
          </a:p>
          <a:p>
            <a:endParaRPr lang="en-GB" sz="2000" dirty="0"/>
          </a:p>
          <a:p>
            <a:r>
              <a:rPr lang="en-GB" sz="2000" dirty="0"/>
              <a:t>Workforce demands and reducing GP numbers</a:t>
            </a:r>
          </a:p>
          <a:p>
            <a:endParaRPr lang="en-GB" sz="2000" dirty="0"/>
          </a:p>
          <a:p>
            <a:r>
              <a:rPr lang="en-GB" sz="2000" dirty="0"/>
              <a:t>Patient safety, public &amp; peer confidence and scope of practice demands/issues.</a:t>
            </a:r>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857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5F9D-9190-48DC-A1D3-CFC61122CFAA}"/>
              </a:ext>
            </a:extLst>
          </p:cNvPr>
          <p:cNvSpPr>
            <a:spLocks noGrp="1"/>
          </p:cNvSpPr>
          <p:nvPr>
            <p:ph type="ctrTitle"/>
          </p:nvPr>
        </p:nvSpPr>
        <p:spPr/>
        <p:txBody>
          <a:bodyPr/>
          <a:lstStyle/>
          <a:p>
            <a:r>
              <a:rPr lang="en-GB" dirty="0"/>
              <a:t>Drivers</a:t>
            </a:r>
          </a:p>
        </p:txBody>
      </p:sp>
      <p:sp>
        <p:nvSpPr>
          <p:cNvPr id="3" name="Text Placeholder 2">
            <a:extLst>
              <a:ext uri="{FF2B5EF4-FFF2-40B4-BE49-F238E27FC236}">
                <a16:creationId xmlns:a16="http://schemas.microsoft.com/office/drawing/2014/main" id="{D874B9A4-8F21-4008-A773-D3669C5EA16B}"/>
              </a:ext>
            </a:extLst>
          </p:cNvPr>
          <p:cNvSpPr>
            <a:spLocks noGrp="1"/>
          </p:cNvSpPr>
          <p:nvPr>
            <p:ph type="body" sz="quarter" idx="13"/>
          </p:nvPr>
        </p:nvSpPr>
        <p:spPr/>
        <p:txBody>
          <a:bodyPr/>
          <a:lstStyle/>
          <a:p>
            <a:r>
              <a:rPr lang="en-GB" b="1" dirty="0">
                <a:solidFill>
                  <a:schemeClr val="accent2"/>
                </a:solidFill>
                <a:cs typeface="Arial" panose="020B0604020202020204" pitchFamily="34" charset="0"/>
              </a:rPr>
              <a:t>Five Year Forward View Next Steps </a:t>
            </a:r>
            <a:r>
              <a:rPr lang="en-GB" b="1" dirty="0">
                <a:solidFill>
                  <a:srgbClr val="002060"/>
                </a:solidFill>
                <a:cs typeface="Arial" panose="020B0604020202020204" pitchFamily="34" charset="0"/>
              </a:rPr>
              <a:t>highlights that some patients are referred to hospital unnecessarily with significant unwarranted variation in referral patterns</a:t>
            </a:r>
            <a:endParaRPr lang="en-GB" dirty="0"/>
          </a:p>
        </p:txBody>
      </p:sp>
      <p:pic>
        <p:nvPicPr>
          <p:cNvPr id="6" name="Picture Placeholder 5">
            <a:extLst>
              <a:ext uri="{FF2B5EF4-FFF2-40B4-BE49-F238E27FC236}">
                <a16:creationId xmlns:a16="http://schemas.microsoft.com/office/drawing/2014/main" id="{48B14729-CF7D-4E7B-9D79-FC709784F9F6}"/>
              </a:ext>
            </a:extLst>
          </p:cNvPr>
          <p:cNvPicPr>
            <a:picLocks noGrp="1" noChangeAspect="1"/>
          </p:cNvPicPr>
          <p:nvPr>
            <p:ph type="pic" sz="quarter" idx="14"/>
          </p:nvPr>
        </p:nvPicPr>
        <p:blipFill>
          <a:blip r:embed="rId2"/>
          <a:srcRect t="3756" b="3756"/>
          <a:stretch>
            <a:fillRect/>
          </a:stretch>
        </p:blipFill>
        <p:spPr>
          <a:prstGeom prst="rect">
            <a:avLst/>
          </a:prstGeom>
        </p:spPr>
      </p:pic>
    </p:spTree>
    <p:extLst>
      <p:ext uri="{BB962C8B-B14F-4D97-AF65-F5344CB8AC3E}">
        <p14:creationId xmlns:p14="http://schemas.microsoft.com/office/powerpoint/2010/main" val="3681915351"/>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E template RC" id="{51396B71-A0AE-4109-91B2-4761A449EDEF}" vid="{AA5AAD9D-18F2-4F4E-873D-0052CBB09B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HEE presentation RC</Template>
  <TotalTime>746</TotalTime>
  <Words>1317</Words>
  <Application>Microsoft Office PowerPoint</Application>
  <PresentationFormat>On-screen Show (4:3)</PresentationFormat>
  <Paragraphs>125</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HEE PPT - Master slide deck</vt:lpstr>
      <vt:lpstr>PowerPoint Presentation</vt:lpstr>
      <vt:lpstr>Outline of Presentation</vt:lpstr>
      <vt:lpstr>MSK Framework</vt:lpstr>
      <vt:lpstr>Capability Framework for FPC Practitioners Who Commissioned the work? </vt:lpstr>
      <vt:lpstr>Why??</vt:lpstr>
      <vt:lpstr>PowerPoint Presentation</vt:lpstr>
      <vt:lpstr>Who is the Framework for??</vt:lpstr>
      <vt:lpstr>Drivers</vt:lpstr>
      <vt:lpstr>Drivers</vt:lpstr>
      <vt:lpstr>Elective Care High Impact Interventions: NHSE - First Contact Practitioner</vt:lpstr>
      <vt:lpstr>Drivers</vt:lpstr>
      <vt:lpstr>Structure of the framework</vt:lpstr>
      <vt:lpstr>Professional values and behaviours</vt:lpstr>
      <vt:lpstr>MSK underpinning knowledge and skills</vt:lpstr>
      <vt:lpstr>PowerPoint Presentation</vt:lpstr>
      <vt:lpstr>Domain B – Assessment, Investigation and Diagnosis</vt:lpstr>
      <vt:lpstr>Domain B – Assessment, Investigation and Diagnosis (cont.)</vt:lpstr>
      <vt:lpstr>Domain B – Assessment, Investigation and Diagnosis</vt:lpstr>
      <vt:lpstr>The practitioner can do the following:</vt:lpstr>
      <vt:lpstr>The practitioner can do the following:</vt:lpstr>
      <vt:lpstr>Principles of Capability Review</vt:lpstr>
      <vt:lpstr>Principles of Capability Review</vt:lpstr>
      <vt:lpstr>Principles of Capability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Collier</dc:creator>
  <cp:lastModifiedBy>Cheryl Gurgul</cp:lastModifiedBy>
  <cp:revision>59</cp:revision>
  <dcterms:created xsi:type="dcterms:W3CDTF">2018-05-03T12:36:52Z</dcterms:created>
  <dcterms:modified xsi:type="dcterms:W3CDTF">2018-07-24T08:58:19Z</dcterms:modified>
</cp:coreProperties>
</file>