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60" r:id="rId8"/>
    <p:sldId id="259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980B81-3034-48EF-9641-086C90FF948C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1DCE41-B1A2-4D07-A00A-2FD84D6D3897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29600" cy="1828800"/>
          </a:xfrm>
        </p:spPr>
        <p:txBody>
          <a:bodyPr/>
          <a:lstStyle/>
          <a:p>
            <a:r>
              <a:rPr lang="en-GB" dirty="0" smtClean="0"/>
              <a:t>South Tees </a:t>
            </a:r>
            <a:r>
              <a:rPr lang="en-GB" dirty="0"/>
              <a:t>P</a:t>
            </a:r>
            <a:r>
              <a:rPr lang="en-GB" dirty="0" smtClean="0"/>
              <a:t>ulmonary </a:t>
            </a:r>
            <a:r>
              <a:rPr lang="en-GB" dirty="0"/>
              <a:t>R</a:t>
            </a:r>
            <a:r>
              <a:rPr lang="en-GB" dirty="0" smtClean="0"/>
              <a:t>ehabilitation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7776864" cy="3168352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Why Pulmonary Hydrotherapy is working for our patients.</a:t>
            </a:r>
          </a:p>
          <a:p>
            <a:endParaRPr lang="en-GB" b="1" dirty="0"/>
          </a:p>
          <a:p>
            <a:pPr algn="ctr"/>
            <a:r>
              <a:rPr lang="en-GB" sz="1900" b="1" dirty="0" smtClean="0"/>
              <a:t>Innovation in exercise (North-East CSP event May 2018)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 smtClean="0"/>
              <a:t>Rebecca </a:t>
            </a:r>
            <a:r>
              <a:rPr lang="en-GB" b="1" dirty="0" err="1" smtClean="0"/>
              <a:t>Shea</a:t>
            </a:r>
            <a:r>
              <a:rPr lang="en-GB" b="1" dirty="0" smtClean="0"/>
              <a:t> </a:t>
            </a:r>
          </a:p>
          <a:p>
            <a:pPr algn="ctr"/>
            <a:r>
              <a:rPr lang="en-GB" b="1" dirty="0" smtClean="0"/>
              <a:t> Service Lead for Pulmonary Rehabilitation, South Tees NHS Foundation Trust.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8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err="1"/>
              <a:t>Arborelius</a:t>
            </a:r>
            <a:r>
              <a:rPr lang="en-GB" sz="1800" dirty="0"/>
              <a:t> M, </a:t>
            </a:r>
            <a:r>
              <a:rPr lang="en-GB" sz="1800" dirty="0" err="1"/>
              <a:t>Balludin</a:t>
            </a:r>
            <a:r>
              <a:rPr lang="en-GB" sz="1800" dirty="0"/>
              <a:t> UI, </a:t>
            </a:r>
            <a:r>
              <a:rPr lang="en-GB" sz="1800" dirty="0" err="1"/>
              <a:t>Lilja</a:t>
            </a:r>
            <a:r>
              <a:rPr lang="en-GB" sz="1800" dirty="0"/>
              <a:t> B, </a:t>
            </a:r>
            <a:r>
              <a:rPr lang="en-GB" sz="1800" dirty="0" err="1"/>
              <a:t>Lundergren</a:t>
            </a:r>
            <a:r>
              <a:rPr lang="en-GB" sz="1800" dirty="0"/>
              <a:t> CEG (1972). </a:t>
            </a:r>
            <a:r>
              <a:rPr lang="en-GB" sz="1800" b="1" dirty="0"/>
              <a:t>Hemodynamic changes in man during immersion with head above water.</a:t>
            </a:r>
            <a:r>
              <a:rPr lang="en-GB" sz="1800" dirty="0"/>
              <a:t> </a:t>
            </a:r>
            <a:r>
              <a:rPr lang="en-GB" sz="1800" i="1" dirty="0"/>
              <a:t>Aerospace </a:t>
            </a:r>
            <a:r>
              <a:rPr lang="en-GB" sz="1800" i="1" dirty="0" smtClean="0"/>
              <a:t>Medicine</a:t>
            </a:r>
            <a:r>
              <a:rPr lang="en-GB" sz="1800" dirty="0" smtClean="0"/>
              <a:t>;</a:t>
            </a:r>
            <a:r>
              <a:rPr lang="en-GB" sz="1800" b="1" dirty="0" smtClean="0"/>
              <a:t>43</a:t>
            </a:r>
            <a:r>
              <a:rPr lang="en-GB" sz="1800" dirty="0" smtClean="0"/>
              <a:t>:592–8.</a:t>
            </a:r>
          </a:p>
          <a:p>
            <a:endParaRPr lang="en-GB" sz="1800" dirty="0" smtClean="0"/>
          </a:p>
          <a:p>
            <a:r>
              <a:rPr lang="en-GB" sz="1800" dirty="0" err="1"/>
              <a:t>Frontera</a:t>
            </a:r>
            <a:r>
              <a:rPr lang="en-GB" sz="1800" dirty="0"/>
              <a:t>, W.R., Herring, S.A., </a:t>
            </a:r>
            <a:r>
              <a:rPr lang="en-GB" sz="1800" dirty="0" err="1"/>
              <a:t>Micheli</a:t>
            </a:r>
            <a:r>
              <a:rPr lang="en-GB" sz="1800" dirty="0"/>
              <a:t>, L.J., &amp; Silver, J.K. (2008). </a:t>
            </a:r>
            <a:r>
              <a:rPr lang="en-GB" sz="1800" b="1" dirty="0" err="1"/>
              <a:t>Medicina</a:t>
            </a:r>
            <a:r>
              <a:rPr lang="en-GB" sz="1800" b="1" dirty="0"/>
              <a:t> </a:t>
            </a:r>
            <a:r>
              <a:rPr lang="en-GB" sz="1800" b="1" dirty="0" err="1"/>
              <a:t>deportiva</a:t>
            </a:r>
            <a:r>
              <a:rPr lang="en-GB" sz="1800" b="1" dirty="0"/>
              <a:t> </a:t>
            </a:r>
            <a:r>
              <a:rPr lang="es-ES" sz="1800" b="1" dirty="0"/>
              <a:t>clínica: Tratamiento médico y rehabilitación</a:t>
            </a:r>
            <a:r>
              <a:rPr lang="es-ES" sz="1800" i="1" dirty="0"/>
              <a:t>. </a:t>
            </a:r>
            <a:r>
              <a:rPr lang="es-ES" sz="1800" i="1" dirty="0" err="1"/>
              <a:t>Wicker</a:t>
            </a:r>
            <a:r>
              <a:rPr lang="es-ES" sz="1800" i="1" dirty="0"/>
              <a:t> A. Rehabilitación acuática </a:t>
            </a:r>
            <a:r>
              <a:rPr lang="es-ES" sz="1800" dirty="0"/>
              <a:t>(pp.</a:t>
            </a:r>
            <a:r>
              <a:rPr lang="en-GB" sz="1800" dirty="0"/>
              <a:t>257–271). Madrid: Elsevier</a:t>
            </a:r>
            <a:r>
              <a:rPr lang="en-GB" sz="1800" dirty="0" smtClean="0"/>
              <a:t>.</a:t>
            </a:r>
          </a:p>
          <a:p>
            <a:endParaRPr lang="en-GB" sz="1800" dirty="0"/>
          </a:p>
          <a:p>
            <a:r>
              <a:rPr lang="en-GB" sz="1800" dirty="0" smtClean="0"/>
              <a:t>McNamara </a:t>
            </a:r>
            <a:r>
              <a:rPr lang="en-GB" sz="1800" dirty="0"/>
              <a:t>RJ, </a:t>
            </a:r>
            <a:r>
              <a:rPr lang="en-GB" sz="1800" dirty="0" err="1"/>
              <a:t>McKeough</a:t>
            </a:r>
            <a:r>
              <a:rPr lang="en-GB" sz="1800" dirty="0"/>
              <a:t> ZJ, McKenzie DK, Alison </a:t>
            </a:r>
            <a:r>
              <a:rPr lang="en-GB" sz="1800" dirty="0" smtClean="0"/>
              <a:t>JA (2013). </a:t>
            </a:r>
            <a:r>
              <a:rPr lang="en-GB" sz="1800" b="1" dirty="0" smtClean="0"/>
              <a:t>Water-based </a:t>
            </a:r>
            <a:r>
              <a:rPr lang="en-GB" sz="1800" b="1" dirty="0"/>
              <a:t>exercise training for chronic obstructive pulmonary </a:t>
            </a:r>
            <a:r>
              <a:rPr lang="en-GB" sz="1800" b="1" dirty="0" smtClean="0"/>
              <a:t>disease. </a:t>
            </a:r>
            <a:r>
              <a:rPr lang="en-GB" sz="1800" i="1" dirty="0" smtClean="0"/>
              <a:t>Cochrane </a:t>
            </a:r>
            <a:r>
              <a:rPr lang="en-GB" sz="1800" i="1" dirty="0"/>
              <a:t>Database of Systematic </a:t>
            </a:r>
            <a:r>
              <a:rPr lang="en-GB" sz="1800" i="1" dirty="0" smtClean="0"/>
              <a:t>Reviews</a:t>
            </a:r>
            <a:r>
              <a:rPr lang="en-GB" sz="1800" dirty="0" smtClean="0"/>
              <a:t>, </a:t>
            </a:r>
            <a:r>
              <a:rPr lang="en-GB" sz="1800" dirty="0"/>
              <a:t>Issue 12</a:t>
            </a:r>
            <a:r>
              <a:rPr lang="en-GB" sz="1800" dirty="0" smtClean="0"/>
              <a:t>.</a:t>
            </a:r>
          </a:p>
          <a:p>
            <a:endParaRPr lang="en-GB" sz="1800" b="1" dirty="0"/>
          </a:p>
          <a:p>
            <a:r>
              <a:rPr lang="en-GB" sz="1800" dirty="0" smtClean="0"/>
              <a:t>Perk </a:t>
            </a:r>
            <a:r>
              <a:rPr lang="en-GB" sz="1800" dirty="0"/>
              <a:t>J, Perk L, Boden C</a:t>
            </a:r>
            <a:r>
              <a:rPr lang="en-GB" sz="1800" dirty="0" smtClean="0"/>
              <a:t>. (1996) </a:t>
            </a:r>
            <a:r>
              <a:rPr lang="en-GB" sz="1800" b="1" dirty="0"/>
              <a:t>Cardiorespiratory adaptation </a:t>
            </a:r>
            <a:r>
              <a:rPr lang="en-GB" sz="1800" b="1" dirty="0" smtClean="0"/>
              <a:t>of COPD </a:t>
            </a:r>
            <a:r>
              <a:rPr lang="en-GB" sz="1800" b="1" dirty="0"/>
              <a:t>patients to physical training on land and in </a:t>
            </a:r>
            <a:r>
              <a:rPr lang="en-GB" sz="1800" b="1" dirty="0" smtClean="0"/>
              <a:t>water. </a:t>
            </a:r>
            <a:r>
              <a:rPr lang="en-GB" sz="1800" i="1" dirty="0" smtClean="0"/>
              <a:t>European </a:t>
            </a:r>
            <a:r>
              <a:rPr lang="en-GB" sz="1800" i="1" dirty="0"/>
              <a:t>Respiratory </a:t>
            </a:r>
            <a:r>
              <a:rPr lang="en-GB" sz="1800" i="1" dirty="0" smtClean="0"/>
              <a:t>Journal</a:t>
            </a:r>
            <a:r>
              <a:rPr lang="en-GB" sz="1800" dirty="0" smtClean="0"/>
              <a:t>;</a:t>
            </a:r>
            <a:r>
              <a:rPr lang="en-GB" sz="1800" b="1" dirty="0" smtClean="0"/>
              <a:t>9</a:t>
            </a:r>
            <a:r>
              <a:rPr lang="en-GB" sz="1800" dirty="0" smtClean="0"/>
              <a:t>:248–52.</a:t>
            </a:r>
          </a:p>
          <a:p>
            <a:endParaRPr lang="en-GB" sz="1800" dirty="0" smtClean="0"/>
          </a:p>
          <a:p>
            <a:r>
              <a:rPr lang="en-GB" sz="1800" dirty="0" err="1" smtClean="0"/>
              <a:t>Schoenhofer</a:t>
            </a:r>
            <a:r>
              <a:rPr lang="en-GB" sz="1800" dirty="0"/>
              <a:t>, B., Koehler, D., &amp; </a:t>
            </a:r>
            <a:r>
              <a:rPr lang="en-GB" sz="1800" dirty="0" err="1"/>
              <a:t>Polkey</a:t>
            </a:r>
            <a:r>
              <a:rPr lang="en-GB" sz="1800" dirty="0"/>
              <a:t>, M.I. (2004). </a:t>
            </a:r>
            <a:r>
              <a:rPr lang="en-GB" sz="1800" b="1" dirty="0"/>
              <a:t>Influence of immersion in water on muscle function and breathing pattern in patients with severe diaphragm weakness</a:t>
            </a:r>
            <a:r>
              <a:rPr lang="en-GB" sz="1800" dirty="0"/>
              <a:t>. </a:t>
            </a:r>
            <a:r>
              <a:rPr lang="en-GB" sz="1800" i="1" dirty="0"/>
              <a:t>Chest, 125</a:t>
            </a:r>
            <a:r>
              <a:rPr lang="en-GB" sz="1800" dirty="0"/>
              <a:t>(6), 2069–2074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1303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Background to the service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Recently expanded Pulmonary Rehabilitation service</a:t>
            </a:r>
          </a:p>
          <a:p>
            <a:r>
              <a:rPr lang="en-GB" dirty="0" smtClean="0"/>
              <a:t>Covers a large catchment area within South Tees region</a:t>
            </a:r>
          </a:p>
          <a:p>
            <a:r>
              <a:rPr lang="en-GB" dirty="0" smtClean="0"/>
              <a:t>Number of different lung pathologies treated</a:t>
            </a:r>
          </a:p>
          <a:p>
            <a:r>
              <a:rPr lang="en-GB" dirty="0" smtClean="0"/>
              <a:t>MRC 2-5, diverse variety of patient ages</a:t>
            </a:r>
          </a:p>
          <a:p>
            <a:r>
              <a:rPr lang="en-GB" dirty="0" smtClean="0"/>
              <a:t>Small </a:t>
            </a:r>
            <a:r>
              <a:rPr lang="en-GB" dirty="0" err="1"/>
              <a:t>D</a:t>
            </a:r>
            <a:r>
              <a:rPr lang="en-GB" dirty="0" err="1" smtClean="0"/>
              <a:t>omicillary</a:t>
            </a:r>
            <a:r>
              <a:rPr lang="en-GB" dirty="0" smtClean="0"/>
              <a:t> home visit service </a:t>
            </a:r>
          </a:p>
          <a:p>
            <a:r>
              <a:rPr lang="en-GB" dirty="0" smtClean="0"/>
              <a:t>Established service that has evolved over past 20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4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1399032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The idea and the development of a pilot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Team discussion- why do some of our patients struggle/drop out of land-based programmes? </a:t>
            </a:r>
          </a:p>
          <a:p>
            <a:endParaRPr lang="en-GB" sz="2800" dirty="0" smtClean="0"/>
          </a:p>
          <a:p>
            <a:r>
              <a:rPr lang="en-GB" sz="2800" dirty="0"/>
              <a:t>H</a:t>
            </a:r>
            <a:r>
              <a:rPr lang="en-GB" sz="2800" dirty="0" smtClean="0"/>
              <a:t>ydrotherapy resources available within South Tees to trial. Supportive managers. </a:t>
            </a:r>
          </a:p>
          <a:p>
            <a:pPr marL="64008" indent="0">
              <a:buNone/>
            </a:pPr>
            <a:endParaRPr lang="en-GB" sz="2800" dirty="0" smtClean="0"/>
          </a:p>
          <a:p>
            <a:r>
              <a:rPr lang="en-GB" sz="2800" dirty="0" smtClean="0"/>
              <a:t>The completion of a risk assessment!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Evidence…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040560"/>
          </a:xfrm>
        </p:spPr>
        <p:txBody>
          <a:bodyPr>
            <a:normAutofit/>
          </a:bodyPr>
          <a:lstStyle/>
          <a:p>
            <a:r>
              <a:rPr lang="en-GB" sz="2000" dirty="0"/>
              <a:t>In the past, water-based exercise had been thought </a:t>
            </a:r>
            <a:r>
              <a:rPr lang="en-GB" sz="2000" b="1" dirty="0"/>
              <a:t>unsafe</a:t>
            </a:r>
            <a:r>
              <a:rPr lang="en-GB" sz="2000" dirty="0"/>
              <a:t> for people with COPD because of potential increases in cardiac and respiratory work </a:t>
            </a:r>
            <a:r>
              <a:rPr lang="en-GB" sz="2000" dirty="0" smtClean="0"/>
              <a:t>with increased </a:t>
            </a:r>
            <a:r>
              <a:rPr lang="en-GB" sz="2000" dirty="0"/>
              <a:t>chest wall pressure resulting from water immersion(</a:t>
            </a:r>
            <a:r>
              <a:rPr lang="en-GB" sz="2000" dirty="0" err="1"/>
              <a:t>Arborelius</a:t>
            </a:r>
            <a:r>
              <a:rPr lang="en-GB" sz="2000" dirty="0"/>
              <a:t> 1972).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b="1" dirty="0" smtClean="0"/>
              <a:t>There is some research that has been done… </a:t>
            </a:r>
          </a:p>
          <a:p>
            <a:r>
              <a:rPr lang="en-GB" sz="2000" dirty="0" smtClean="0"/>
              <a:t>There </a:t>
            </a:r>
            <a:r>
              <a:rPr lang="en-GB" sz="2000" dirty="0"/>
              <a:t>is </a:t>
            </a:r>
            <a:r>
              <a:rPr lang="en-GB" sz="2000" b="1" dirty="0"/>
              <a:t>limited </a:t>
            </a:r>
            <a:r>
              <a:rPr lang="en-GB" sz="2000" dirty="0"/>
              <a:t>quality evidence that water-based exercise training is </a:t>
            </a:r>
            <a:r>
              <a:rPr lang="en-GB" sz="2000" b="1" dirty="0"/>
              <a:t>safe </a:t>
            </a:r>
            <a:r>
              <a:rPr lang="en-GB" sz="2000" dirty="0"/>
              <a:t>and improves exercise capacity and quality of life in </a:t>
            </a:r>
            <a:r>
              <a:rPr lang="en-GB" sz="2000" dirty="0" smtClean="0"/>
              <a:t>people with </a:t>
            </a:r>
            <a:r>
              <a:rPr lang="en-GB" sz="2000" dirty="0"/>
              <a:t>COPD immediately after </a:t>
            </a:r>
            <a:r>
              <a:rPr lang="en-GB" sz="2000" dirty="0" smtClean="0"/>
              <a:t>training (McNamara </a:t>
            </a:r>
            <a:r>
              <a:rPr lang="en-GB" sz="2000" i="1" dirty="0" smtClean="0"/>
              <a:t>et al</a:t>
            </a:r>
            <a:r>
              <a:rPr lang="en-GB" sz="2000" dirty="0" smtClean="0"/>
              <a:t>., 2013). </a:t>
            </a:r>
          </a:p>
          <a:p>
            <a:r>
              <a:rPr lang="en-GB" sz="2000" dirty="0" smtClean="0"/>
              <a:t>Perk (1996) found </a:t>
            </a:r>
            <a:r>
              <a:rPr lang="en-GB" sz="2000" dirty="0"/>
              <a:t>that a </a:t>
            </a:r>
            <a:r>
              <a:rPr lang="en-GB" sz="2000" dirty="0" smtClean="0"/>
              <a:t>single head </a:t>
            </a:r>
            <a:r>
              <a:rPr lang="en-GB" sz="2000" dirty="0"/>
              <a:t>out of water exercise session in water can be performed </a:t>
            </a:r>
            <a:r>
              <a:rPr lang="en-GB" sz="2000" b="1" dirty="0" smtClean="0"/>
              <a:t>safely </a:t>
            </a:r>
            <a:r>
              <a:rPr lang="en-GB" sz="2000" dirty="0" smtClean="0"/>
              <a:t>without </a:t>
            </a:r>
            <a:r>
              <a:rPr lang="en-GB" sz="2000" dirty="0"/>
              <a:t>adverse events and with maintenance of oxygen </a:t>
            </a:r>
            <a:r>
              <a:rPr lang="en-GB" sz="2000" dirty="0" smtClean="0"/>
              <a:t>saturation even </a:t>
            </a:r>
            <a:r>
              <a:rPr lang="en-GB" sz="2000" dirty="0"/>
              <a:t>in those with </a:t>
            </a:r>
            <a:r>
              <a:rPr lang="en-GB" sz="2000" b="1" dirty="0"/>
              <a:t>severe </a:t>
            </a:r>
            <a:r>
              <a:rPr lang="en-GB" sz="2000" dirty="0" smtClean="0"/>
              <a:t>disease.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402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b="1" dirty="0" smtClean="0"/>
              <a:t>The ‘for and against’ argument continues… </a:t>
            </a:r>
          </a:p>
          <a:p>
            <a:endParaRPr lang="en-GB" sz="2000" dirty="0" smtClean="0"/>
          </a:p>
          <a:p>
            <a:r>
              <a:rPr lang="en-GB" sz="2000" dirty="0" smtClean="0"/>
              <a:t>There </a:t>
            </a:r>
            <a:r>
              <a:rPr lang="en-GB" sz="2000" dirty="0"/>
              <a:t>is </a:t>
            </a:r>
            <a:r>
              <a:rPr lang="en-GB" sz="2000" b="1" dirty="0"/>
              <a:t>controversy</a:t>
            </a:r>
            <a:r>
              <a:rPr lang="en-GB" sz="2000" dirty="0"/>
              <a:t> in </a:t>
            </a:r>
            <a:r>
              <a:rPr lang="en-GB" sz="2000" dirty="0" smtClean="0"/>
              <a:t>the </a:t>
            </a:r>
            <a:r>
              <a:rPr lang="en-GB" sz="2000" dirty="0"/>
              <a:t>literature regarding the beneficial and </a:t>
            </a:r>
            <a:r>
              <a:rPr lang="en-GB" sz="2000" dirty="0" smtClean="0"/>
              <a:t>harmful effects </a:t>
            </a:r>
            <a:r>
              <a:rPr lang="en-GB" sz="2000" dirty="0"/>
              <a:t>of water exercise for the respiratory system in people with respiratory problems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r>
              <a:rPr lang="en-GB" sz="2000" dirty="0"/>
              <a:t>S</a:t>
            </a:r>
            <a:r>
              <a:rPr lang="en-GB" sz="2000" dirty="0" smtClean="0"/>
              <a:t>tudies </a:t>
            </a:r>
            <a:r>
              <a:rPr lang="en-GB" sz="2000" dirty="0"/>
              <a:t>have shown that hydrostatic </a:t>
            </a:r>
            <a:r>
              <a:rPr lang="en-GB" sz="2000" b="1" dirty="0"/>
              <a:t>pressure</a:t>
            </a:r>
            <a:r>
              <a:rPr lang="en-GB" sz="2000" dirty="0"/>
              <a:t> exerts resistance </a:t>
            </a:r>
            <a:r>
              <a:rPr lang="en-GB" sz="2000" dirty="0" smtClean="0"/>
              <a:t>against inspiratory </a:t>
            </a:r>
            <a:r>
              <a:rPr lang="en-GB" sz="2000" dirty="0"/>
              <a:t>muscle strength and limits chest </a:t>
            </a:r>
            <a:r>
              <a:rPr lang="en-GB" sz="2000" dirty="0" smtClean="0"/>
              <a:t>expansion (</a:t>
            </a:r>
            <a:r>
              <a:rPr lang="en-GB" sz="2000" dirty="0" err="1" smtClean="0"/>
              <a:t>Frontera</a:t>
            </a:r>
            <a:r>
              <a:rPr lang="en-GB" sz="2000" dirty="0"/>
              <a:t>, Herring, </a:t>
            </a:r>
            <a:r>
              <a:rPr lang="en-GB" sz="2000" dirty="0" err="1"/>
              <a:t>Micheli</a:t>
            </a:r>
            <a:r>
              <a:rPr lang="en-GB" sz="2000" dirty="0"/>
              <a:t>, &amp; </a:t>
            </a:r>
            <a:r>
              <a:rPr lang="en-GB" sz="2000" dirty="0" smtClean="0"/>
              <a:t>Silver,2008)</a:t>
            </a:r>
          </a:p>
          <a:p>
            <a:endParaRPr lang="en-GB" sz="2000" dirty="0" smtClean="0"/>
          </a:p>
          <a:p>
            <a:r>
              <a:rPr lang="en-GB" sz="2000" dirty="0"/>
              <a:t>On the </a:t>
            </a:r>
            <a:r>
              <a:rPr lang="en-GB" sz="2000" dirty="0" err="1" smtClean="0"/>
              <a:t>otherhand</a:t>
            </a:r>
            <a:r>
              <a:rPr lang="en-GB" sz="2000" dirty="0"/>
              <a:t>, patients with chronic obstructive pulmonary disease may </a:t>
            </a:r>
            <a:r>
              <a:rPr lang="en-GB" sz="2000" b="1" dirty="0"/>
              <a:t>benefit</a:t>
            </a:r>
            <a:r>
              <a:rPr lang="en-GB" sz="2000" dirty="0"/>
              <a:t> from </a:t>
            </a:r>
            <a:r>
              <a:rPr lang="en-GB" sz="2000" dirty="0" smtClean="0"/>
              <a:t>the hydrostatic </a:t>
            </a:r>
            <a:r>
              <a:rPr lang="en-GB" sz="2000" dirty="0"/>
              <a:t>pressure exerted during immersion, which facilitates </a:t>
            </a:r>
            <a:r>
              <a:rPr lang="en-GB" sz="2000" dirty="0" smtClean="0"/>
              <a:t>expiration (</a:t>
            </a:r>
            <a:r>
              <a:rPr lang="en-GB" sz="2000" dirty="0" err="1" smtClean="0"/>
              <a:t>Schoenhofer</a:t>
            </a:r>
            <a:r>
              <a:rPr lang="en-GB" sz="2000" dirty="0"/>
              <a:t> </a:t>
            </a:r>
            <a:r>
              <a:rPr lang="en-GB" sz="2000" i="1" dirty="0" smtClean="0"/>
              <a:t>et al., </a:t>
            </a:r>
            <a:r>
              <a:rPr lang="en-GB" sz="2000" dirty="0"/>
              <a:t>2004)</a:t>
            </a:r>
          </a:p>
        </p:txBody>
      </p:sp>
    </p:spTree>
    <p:extLst>
      <p:ext uri="{BB962C8B-B14F-4D97-AF65-F5344CB8AC3E}">
        <p14:creationId xmlns:p14="http://schemas.microsoft.com/office/powerpoint/2010/main" val="350458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The 2016-2017 pilot</a:t>
            </a:r>
            <a:endParaRPr lang="en-GB" dirty="0"/>
          </a:p>
        </p:txBody>
      </p:sp>
      <p:pic>
        <p:nvPicPr>
          <p:cNvPr id="1026" name="Picture 2" descr="\\stas155\desktop$\rshea\Hydro%20pulmonary%20rehab%20class%20201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48813"/>
            <a:ext cx="6552728" cy="427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602128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			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9037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Outcomes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6 minute walk</a:t>
            </a:r>
          </a:p>
          <a:p>
            <a:pPr marL="64008" indent="0">
              <a:buNone/>
            </a:pPr>
            <a:endParaRPr lang="en-GB" dirty="0" smtClean="0"/>
          </a:p>
          <a:p>
            <a:r>
              <a:rPr lang="en-GB" dirty="0"/>
              <a:t>CAT TEST</a:t>
            </a:r>
          </a:p>
          <a:p>
            <a:endParaRPr lang="en-GB" dirty="0" smtClean="0"/>
          </a:p>
          <a:p>
            <a:r>
              <a:rPr lang="en-GB" dirty="0" smtClean="0"/>
              <a:t>PHQ-9 GAD 7 trial</a:t>
            </a:r>
          </a:p>
          <a:p>
            <a:pPr marL="64008" indent="0">
              <a:buNone/>
            </a:pPr>
            <a:endParaRPr lang="en-GB" dirty="0" smtClean="0"/>
          </a:p>
          <a:p>
            <a:r>
              <a:rPr lang="en-GB" dirty="0" smtClean="0"/>
              <a:t>Patient satisfaction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326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892480" cy="1399032"/>
          </a:xfrm>
        </p:spPr>
        <p:txBody>
          <a:bodyPr/>
          <a:lstStyle/>
          <a:p>
            <a:pPr algn="ctr"/>
            <a:r>
              <a:rPr lang="en-GB" dirty="0" smtClean="0"/>
              <a:t>Innovations and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TV- </a:t>
            </a:r>
            <a:r>
              <a:rPr lang="en-GB" dirty="0"/>
              <a:t>LOCAL NEWS</a:t>
            </a:r>
            <a:r>
              <a:rPr lang="en-GB" dirty="0" smtClean="0"/>
              <a:t>!</a:t>
            </a:r>
          </a:p>
          <a:p>
            <a:r>
              <a:rPr lang="en-GB" dirty="0" smtClean="0"/>
              <a:t>CSP publication </a:t>
            </a:r>
            <a:endParaRPr lang="en-GB" dirty="0"/>
          </a:p>
          <a:p>
            <a:r>
              <a:rPr lang="en-GB" dirty="0" smtClean="0"/>
              <a:t>Visits/networking with other professions in our own Trust and other UK Trusts 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NHS </a:t>
            </a:r>
            <a:r>
              <a:rPr lang="en-GB" dirty="0"/>
              <a:t>bright ideas application and subsequent </a:t>
            </a:r>
            <a:r>
              <a:rPr lang="en-GB" dirty="0" smtClean="0"/>
              <a:t>positive feedback</a:t>
            </a:r>
          </a:p>
          <a:p>
            <a:r>
              <a:rPr lang="en-GB" dirty="0" smtClean="0"/>
              <a:t>Currently we are collecting data and auditing any admissions or re-admissions to JCUH in a 12 month period (post-course).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8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thoughts/ideas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 smtClean="0"/>
              <a:t>For South Tees</a:t>
            </a:r>
            <a:r>
              <a:rPr lang="en-GB" sz="2800" dirty="0" smtClean="0"/>
              <a:t>: Increase in slots in the hydro timetable or a twice weekly option. This would enable us to roll the programme out to more people whilst keeping a low waiting list. Also the possibility of including frailer patients: MRC 4-5’s or Oxygen users</a:t>
            </a:r>
          </a:p>
          <a:p>
            <a:pPr marL="64008" indent="0">
              <a:buNone/>
            </a:pPr>
            <a:endParaRPr lang="en-GB" sz="2800" dirty="0" smtClean="0"/>
          </a:p>
          <a:p>
            <a:r>
              <a:rPr lang="en-GB" sz="2800" dirty="0" smtClean="0"/>
              <a:t>Other NHS venues and services adopting the idea. </a:t>
            </a:r>
          </a:p>
          <a:p>
            <a:pPr marL="64008" indent="0">
              <a:buNone/>
            </a:pPr>
            <a:endParaRPr lang="en-GB" sz="2800" dirty="0" smtClean="0"/>
          </a:p>
          <a:p>
            <a:r>
              <a:rPr lang="en-GB" sz="2800" dirty="0" smtClean="0"/>
              <a:t>Possible projects in conjunction with local councils or the private sector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852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138</TotalTime>
  <Words>639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Verdana</vt:lpstr>
      <vt:lpstr>Wingdings 2</vt:lpstr>
      <vt:lpstr>Verve</vt:lpstr>
      <vt:lpstr>South Tees Pulmonary Rehabilitation </vt:lpstr>
      <vt:lpstr>Background to the service </vt:lpstr>
      <vt:lpstr>The idea and the development of a pilot </vt:lpstr>
      <vt:lpstr>Evidence…</vt:lpstr>
      <vt:lpstr>Evidence…</vt:lpstr>
      <vt:lpstr>The 2016-2017 pilot</vt:lpstr>
      <vt:lpstr>Outcomes </vt:lpstr>
      <vt:lpstr>Innovations and Developments</vt:lpstr>
      <vt:lpstr>Future thoughts/ideas </vt:lpstr>
      <vt:lpstr>References </vt:lpstr>
    </vt:vector>
  </TitlesOfParts>
  <Company>South Tees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tees pulmonary rehabilitation</dc:title>
  <dc:creator>Shea Rebecca (RTR) South Tees NHS Trust</dc:creator>
  <cp:lastModifiedBy>Cheryl Gurgul</cp:lastModifiedBy>
  <cp:revision>13</cp:revision>
  <dcterms:created xsi:type="dcterms:W3CDTF">2018-04-27T18:17:25Z</dcterms:created>
  <dcterms:modified xsi:type="dcterms:W3CDTF">2018-07-24T09:12:44Z</dcterms:modified>
</cp:coreProperties>
</file>