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5"/>
  </p:notesMasterIdLst>
  <p:sldIdLst>
    <p:sldId id="256" r:id="rId2"/>
    <p:sldId id="299" r:id="rId3"/>
    <p:sldId id="298" r:id="rId4"/>
    <p:sldId id="267" r:id="rId5"/>
    <p:sldId id="281" r:id="rId6"/>
    <p:sldId id="282" r:id="rId7"/>
    <p:sldId id="283" r:id="rId8"/>
    <p:sldId id="270" r:id="rId9"/>
    <p:sldId id="284" r:id="rId10"/>
    <p:sldId id="285" r:id="rId11"/>
    <p:sldId id="271" r:id="rId12"/>
    <p:sldId id="279" r:id="rId13"/>
    <p:sldId id="2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8869" autoAdjust="0"/>
  </p:normalViewPr>
  <p:slideViewPr>
    <p:cSldViewPr snapToGrid="0">
      <p:cViewPr varScale="1">
        <p:scale>
          <a:sx n="100" d="100"/>
          <a:sy n="100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DF524-35D6-4C95-8A7B-749077CBFFC4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239AB9-7100-4CB5-A60D-CE232621013D}">
      <dgm:prSet phldrT="[Text]" custT="1"/>
      <dgm:spPr/>
      <dgm:t>
        <a:bodyPr/>
        <a:lstStyle/>
        <a:p>
          <a:r>
            <a:rPr lang="en-GB" sz="1600" b="1" dirty="0" smtClean="0"/>
            <a:t>The potential for improved patient care- now proven</a:t>
          </a:r>
        </a:p>
        <a:p>
          <a:r>
            <a:rPr lang="en-GB" sz="1600" b="1" dirty="0" smtClean="0"/>
            <a:t>Meeting patient demand through improved choice for patients- successful self referral models</a:t>
          </a:r>
        </a:p>
        <a:p>
          <a:r>
            <a:rPr lang="en-GB" sz="1600" b="1" dirty="0" smtClean="0"/>
            <a:t>Increased professional responsibility for allied health professionals- physios best placed</a:t>
          </a:r>
        </a:p>
        <a:p>
          <a:r>
            <a:rPr lang="en-GB" sz="1600" b="1" dirty="0" smtClean="0"/>
            <a:t>Reducing the workload of general practitioners- now proven</a:t>
          </a:r>
          <a:endParaRPr lang="en-GB" sz="1600" dirty="0"/>
        </a:p>
      </dgm:t>
    </dgm:pt>
    <dgm:pt modelId="{88A7E240-7547-4AF6-8D1E-A5870E98FE9A}" type="parTrans" cxnId="{D3BCDFAD-79E5-4C9B-A52F-3E9862A16574}">
      <dgm:prSet/>
      <dgm:spPr/>
      <dgm:t>
        <a:bodyPr/>
        <a:lstStyle/>
        <a:p>
          <a:endParaRPr lang="en-GB"/>
        </a:p>
      </dgm:t>
    </dgm:pt>
    <dgm:pt modelId="{C6D07016-0DCD-4B27-B5EE-B960FB116E58}" type="sibTrans" cxnId="{D3BCDFAD-79E5-4C9B-A52F-3E9862A16574}">
      <dgm:prSet/>
      <dgm:spPr/>
      <dgm:t>
        <a:bodyPr/>
        <a:lstStyle/>
        <a:p>
          <a:endParaRPr lang="en-GB"/>
        </a:p>
      </dgm:t>
    </dgm:pt>
    <dgm:pt modelId="{64DDBF40-0FE0-4DBA-9BB7-F9197BDE4ACA}">
      <dgm:prSet phldrT="[Text]" custT="1"/>
      <dgm:spPr/>
      <dgm:t>
        <a:bodyPr/>
        <a:lstStyle/>
        <a:p>
          <a:r>
            <a:rPr lang="en-GB" sz="1800" b="1" dirty="0" smtClean="0"/>
            <a:t>Missing Red flags</a:t>
          </a:r>
        </a:p>
        <a:p>
          <a:r>
            <a:rPr lang="en-GB" sz="1800" b="1" dirty="0" smtClean="0"/>
            <a:t>GP better at dealing with patients with complexity and multi morbidity</a:t>
          </a:r>
        </a:p>
        <a:p>
          <a:r>
            <a:rPr lang="en-GB" sz="1800" b="1" dirty="0" smtClean="0"/>
            <a:t>The general practitioner as patient advocate in systems with gate-keeping services</a:t>
          </a:r>
        </a:p>
        <a:p>
          <a:r>
            <a:rPr lang="en-GB" sz="1800" b="1" dirty="0" smtClean="0"/>
            <a:t>Use of general practitioners with special interest in musculoskeletal medicine</a:t>
          </a:r>
          <a:endParaRPr lang="en-GB" sz="1800" dirty="0"/>
        </a:p>
      </dgm:t>
    </dgm:pt>
    <dgm:pt modelId="{72EDE412-C01C-4BEC-A8F4-2563C9871DEB}" type="parTrans" cxnId="{EE41D480-5883-45E8-B932-782980FCD35E}">
      <dgm:prSet/>
      <dgm:spPr/>
      <dgm:t>
        <a:bodyPr/>
        <a:lstStyle/>
        <a:p>
          <a:endParaRPr lang="en-GB"/>
        </a:p>
      </dgm:t>
    </dgm:pt>
    <dgm:pt modelId="{57B283AD-CCEA-4CB8-AB2A-A361D4CA046A}" type="sibTrans" cxnId="{EE41D480-5883-45E8-B932-782980FCD35E}">
      <dgm:prSet/>
      <dgm:spPr/>
      <dgm:t>
        <a:bodyPr/>
        <a:lstStyle/>
        <a:p>
          <a:endParaRPr lang="en-GB"/>
        </a:p>
      </dgm:t>
    </dgm:pt>
    <dgm:pt modelId="{9DA2B8E8-3B0C-4A24-97B4-EBF6F5235CFE}">
      <dgm:prSet/>
      <dgm:spPr/>
      <dgm:t>
        <a:bodyPr/>
        <a:lstStyle/>
        <a:p>
          <a:endParaRPr lang="en-GB"/>
        </a:p>
      </dgm:t>
    </dgm:pt>
    <dgm:pt modelId="{C55FA717-523E-42FA-8E8F-909829E8B5D1}" type="parTrans" cxnId="{E0082556-94C1-46A0-8823-9A0589440D5C}">
      <dgm:prSet/>
      <dgm:spPr/>
      <dgm:t>
        <a:bodyPr/>
        <a:lstStyle/>
        <a:p>
          <a:endParaRPr lang="en-GB"/>
        </a:p>
      </dgm:t>
    </dgm:pt>
    <dgm:pt modelId="{128D6018-DED5-4A29-9825-4F59915259A6}" type="sibTrans" cxnId="{E0082556-94C1-46A0-8823-9A0589440D5C}">
      <dgm:prSet/>
      <dgm:spPr/>
      <dgm:t>
        <a:bodyPr/>
        <a:lstStyle/>
        <a:p>
          <a:endParaRPr lang="en-GB"/>
        </a:p>
      </dgm:t>
    </dgm:pt>
    <dgm:pt modelId="{6536B5C7-3C77-4BD9-879B-DFCCED7887B9}">
      <dgm:prSet/>
      <dgm:spPr/>
      <dgm:t>
        <a:bodyPr/>
        <a:lstStyle/>
        <a:p>
          <a:endParaRPr lang="en-GB"/>
        </a:p>
      </dgm:t>
    </dgm:pt>
    <dgm:pt modelId="{28E63028-3845-4DF2-B44E-4DBA0735459F}" type="parTrans" cxnId="{BECDC379-EBA6-4882-AE39-C48508E26C79}">
      <dgm:prSet/>
      <dgm:spPr/>
      <dgm:t>
        <a:bodyPr/>
        <a:lstStyle/>
        <a:p>
          <a:endParaRPr lang="en-GB"/>
        </a:p>
      </dgm:t>
    </dgm:pt>
    <dgm:pt modelId="{836F928A-8346-4C5C-87C5-878CB1F09A71}" type="sibTrans" cxnId="{BECDC379-EBA6-4882-AE39-C48508E26C79}">
      <dgm:prSet/>
      <dgm:spPr/>
      <dgm:t>
        <a:bodyPr/>
        <a:lstStyle/>
        <a:p>
          <a:endParaRPr lang="en-GB"/>
        </a:p>
      </dgm:t>
    </dgm:pt>
    <dgm:pt modelId="{9B036354-8A21-4A27-8466-B60C5822B4E5}">
      <dgm:prSet/>
      <dgm:spPr/>
      <dgm:t>
        <a:bodyPr/>
        <a:lstStyle/>
        <a:p>
          <a:endParaRPr lang="en-GB"/>
        </a:p>
      </dgm:t>
    </dgm:pt>
    <dgm:pt modelId="{ED9C5B1A-72FD-40D4-B36E-0C8E3194BDC7}" type="parTrans" cxnId="{D2DE2133-F10C-4989-BC39-0C81FB99DFCB}">
      <dgm:prSet/>
      <dgm:spPr/>
      <dgm:t>
        <a:bodyPr/>
        <a:lstStyle/>
        <a:p>
          <a:endParaRPr lang="en-GB"/>
        </a:p>
      </dgm:t>
    </dgm:pt>
    <dgm:pt modelId="{75C9350E-0C8C-458C-9BFB-801262BC34E4}" type="sibTrans" cxnId="{D2DE2133-F10C-4989-BC39-0C81FB99DFCB}">
      <dgm:prSet/>
      <dgm:spPr/>
      <dgm:t>
        <a:bodyPr/>
        <a:lstStyle/>
        <a:p>
          <a:endParaRPr lang="en-GB"/>
        </a:p>
      </dgm:t>
    </dgm:pt>
    <dgm:pt modelId="{0077AB87-FC86-43FF-B424-DB28FF2FA496}">
      <dgm:prSet/>
      <dgm:spPr/>
      <dgm:t>
        <a:bodyPr/>
        <a:lstStyle/>
        <a:p>
          <a:endParaRPr lang="en-GB"/>
        </a:p>
      </dgm:t>
    </dgm:pt>
    <dgm:pt modelId="{33650E6F-4455-4370-B5E8-79109BB63649}" type="parTrans" cxnId="{E78DD6E8-04E6-4871-8A3A-FB0C15E2E254}">
      <dgm:prSet/>
      <dgm:spPr/>
      <dgm:t>
        <a:bodyPr/>
        <a:lstStyle/>
        <a:p>
          <a:endParaRPr lang="en-GB"/>
        </a:p>
      </dgm:t>
    </dgm:pt>
    <dgm:pt modelId="{F1DE8CFB-A881-4936-8DD6-73084F4AD477}" type="sibTrans" cxnId="{E78DD6E8-04E6-4871-8A3A-FB0C15E2E254}">
      <dgm:prSet/>
      <dgm:spPr/>
      <dgm:t>
        <a:bodyPr/>
        <a:lstStyle/>
        <a:p>
          <a:endParaRPr lang="en-GB"/>
        </a:p>
      </dgm:t>
    </dgm:pt>
    <dgm:pt modelId="{1F932AC8-6BDF-49CB-A4A3-48CDF0EDC0F5}">
      <dgm:prSet/>
      <dgm:spPr/>
      <dgm:t>
        <a:bodyPr/>
        <a:lstStyle/>
        <a:p>
          <a:endParaRPr lang="en-GB"/>
        </a:p>
      </dgm:t>
    </dgm:pt>
    <dgm:pt modelId="{A789F110-7F11-4EFC-AC45-B383064D7A56}" type="parTrans" cxnId="{745CE228-C9B1-48EB-ADC6-B19541C211BE}">
      <dgm:prSet/>
      <dgm:spPr/>
      <dgm:t>
        <a:bodyPr/>
        <a:lstStyle/>
        <a:p>
          <a:endParaRPr lang="en-GB"/>
        </a:p>
      </dgm:t>
    </dgm:pt>
    <dgm:pt modelId="{2EF84D51-0E42-4EC9-AA23-E952189199C0}" type="sibTrans" cxnId="{745CE228-C9B1-48EB-ADC6-B19541C211BE}">
      <dgm:prSet/>
      <dgm:spPr/>
      <dgm:t>
        <a:bodyPr/>
        <a:lstStyle/>
        <a:p>
          <a:endParaRPr lang="en-GB"/>
        </a:p>
      </dgm:t>
    </dgm:pt>
    <dgm:pt modelId="{B75459E6-D1A9-4BB8-8E26-D6F4F578D1A7}">
      <dgm:prSet/>
      <dgm:spPr/>
      <dgm:t>
        <a:bodyPr/>
        <a:lstStyle/>
        <a:p>
          <a:endParaRPr lang="en-GB"/>
        </a:p>
      </dgm:t>
    </dgm:pt>
    <dgm:pt modelId="{199768F3-330B-41A4-9E06-1CD419532F2B}" type="parTrans" cxnId="{E5270DA6-8AEC-4558-80CF-2525EFBACE67}">
      <dgm:prSet/>
      <dgm:spPr/>
      <dgm:t>
        <a:bodyPr/>
        <a:lstStyle/>
        <a:p>
          <a:endParaRPr lang="en-GB"/>
        </a:p>
      </dgm:t>
    </dgm:pt>
    <dgm:pt modelId="{4B5738BB-BE70-49B1-88E8-CEA226B8BABA}" type="sibTrans" cxnId="{E5270DA6-8AEC-4558-80CF-2525EFBACE67}">
      <dgm:prSet/>
      <dgm:spPr/>
      <dgm:t>
        <a:bodyPr/>
        <a:lstStyle/>
        <a:p>
          <a:endParaRPr lang="en-GB"/>
        </a:p>
      </dgm:t>
    </dgm:pt>
    <dgm:pt modelId="{E5D03D6C-5621-4526-BA44-F9D5B67850A9}" type="pres">
      <dgm:prSet presAssocID="{B34DF524-35D6-4C95-8A7B-749077CBFFC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D1A915-02A4-4BC3-8DE8-BF2DF33C0FEF}" type="pres">
      <dgm:prSet presAssocID="{B34DF524-35D6-4C95-8A7B-749077CBFFC4}" presName="divider" presStyleLbl="fgShp" presStyleIdx="0" presStyleCnt="1"/>
      <dgm:spPr/>
    </dgm:pt>
    <dgm:pt modelId="{B6F922E2-BE5D-4955-A2DD-9E8341FCD53D}" type="pres">
      <dgm:prSet presAssocID="{EC239AB9-7100-4CB5-A60D-CE232621013D}" presName="downArrow" presStyleLbl="node1" presStyleIdx="0" presStyleCnt="2"/>
      <dgm:spPr/>
    </dgm:pt>
    <dgm:pt modelId="{1BEEC488-ADF5-44EF-B1C8-025AB8A140CA}" type="pres">
      <dgm:prSet presAssocID="{EC239AB9-7100-4CB5-A60D-CE232621013D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3064F2-474A-404D-B511-E60821AAF070}" type="pres">
      <dgm:prSet presAssocID="{64DDBF40-0FE0-4DBA-9BB7-F9197BDE4ACA}" presName="upArrow" presStyleLbl="node1" presStyleIdx="1" presStyleCnt="2"/>
      <dgm:spPr/>
    </dgm:pt>
    <dgm:pt modelId="{596732CF-35FB-4131-A426-91FAA1B87055}" type="pres">
      <dgm:prSet presAssocID="{64DDBF40-0FE0-4DBA-9BB7-F9197BDE4ACA}" presName="upArrowText" presStyleLbl="revTx" presStyleIdx="1" presStyleCnt="2" custScaleY="978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5270DA6-8AEC-4558-80CF-2525EFBACE67}" srcId="{B34DF524-35D6-4C95-8A7B-749077CBFFC4}" destId="{B75459E6-D1A9-4BB8-8E26-D6F4F578D1A7}" srcOrd="7" destOrd="0" parTransId="{199768F3-330B-41A4-9E06-1CD419532F2B}" sibTransId="{4B5738BB-BE70-49B1-88E8-CEA226B8BABA}"/>
    <dgm:cxn modelId="{EE41D480-5883-45E8-B932-782980FCD35E}" srcId="{B34DF524-35D6-4C95-8A7B-749077CBFFC4}" destId="{64DDBF40-0FE0-4DBA-9BB7-F9197BDE4ACA}" srcOrd="1" destOrd="0" parTransId="{72EDE412-C01C-4BEC-A8F4-2563C9871DEB}" sibTransId="{57B283AD-CCEA-4CB8-AB2A-A361D4CA046A}"/>
    <dgm:cxn modelId="{D3BCDFAD-79E5-4C9B-A52F-3E9862A16574}" srcId="{B34DF524-35D6-4C95-8A7B-749077CBFFC4}" destId="{EC239AB9-7100-4CB5-A60D-CE232621013D}" srcOrd="0" destOrd="0" parTransId="{88A7E240-7547-4AF6-8D1E-A5870E98FE9A}" sibTransId="{C6D07016-0DCD-4B27-B5EE-B960FB116E58}"/>
    <dgm:cxn modelId="{D2DE2133-F10C-4989-BC39-0C81FB99DFCB}" srcId="{B34DF524-35D6-4C95-8A7B-749077CBFFC4}" destId="{9B036354-8A21-4A27-8466-B60C5822B4E5}" srcOrd="4" destOrd="0" parTransId="{ED9C5B1A-72FD-40D4-B36E-0C8E3194BDC7}" sibTransId="{75C9350E-0C8C-458C-9BFB-801262BC34E4}"/>
    <dgm:cxn modelId="{BECDC379-EBA6-4882-AE39-C48508E26C79}" srcId="{B34DF524-35D6-4C95-8A7B-749077CBFFC4}" destId="{6536B5C7-3C77-4BD9-879B-DFCCED7887B9}" srcOrd="3" destOrd="0" parTransId="{28E63028-3845-4DF2-B44E-4DBA0735459F}" sibTransId="{836F928A-8346-4C5C-87C5-878CB1F09A71}"/>
    <dgm:cxn modelId="{4C3B0E16-B1FA-4294-9C5C-809B692436BF}" type="presOf" srcId="{B34DF524-35D6-4C95-8A7B-749077CBFFC4}" destId="{E5D03D6C-5621-4526-BA44-F9D5B67850A9}" srcOrd="0" destOrd="0" presId="urn:microsoft.com/office/officeart/2005/8/layout/arrow3"/>
    <dgm:cxn modelId="{E390FA1F-A021-4404-8021-AD788DAB818C}" type="presOf" srcId="{64DDBF40-0FE0-4DBA-9BB7-F9197BDE4ACA}" destId="{596732CF-35FB-4131-A426-91FAA1B87055}" srcOrd="0" destOrd="0" presId="urn:microsoft.com/office/officeart/2005/8/layout/arrow3"/>
    <dgm:cxn modelId="{745CE228-C9B1-48EB-ADC6-B19541C211BE}" srcId="{B34DF524-35D6-4C95-8A7B-749077CBFFC4}" destId="{1F932AC8-6BDF-49CB-A4A3-48CDF0EDC0F5}" srcOrd="6" destOrd="0" parTransId="{A789F110-7F11-4EFC-AC45-B383064D7A56}" sibTransId="{2EF84D51-0E42-4EC9-AA23-E952189199C0}"/>
    <dgm:cxn modelId="{2223FBD8-F049-46ED-9E74-E6B271ACDE7F}" type="presOf" srcId="{EC239AB9-7100-4CB5-A60D-CE232621013D}" destId="{1BEEC488-ADF5-44EF-B1C8-025AB8A140CA}" srcOrd="0" destOrd="0" presId="urn:microsoft.com/office/officeart/2005/8/layout/arrow3"/>
    <dgm:cxn modelId="{E0082556-94C1-46A0-8823-9A0589440D5C}" srcId="{B34DF524-35D6-4C95-8A7B-749077CBFFC4}" destId="{9DA2B8E8-3B0C-4A24-97B4-EBF6F5235CFE}" srcOrd="2" destOrd="0" parTransId="{C55FA717-523E-42FA-8E8F-909829E8B5D1}" sibTransId="{128D6018-DED5-4A29-9825-4F59915259A6}"/>
    <dgm:cxn modelId="{E78DD6E8-04E6-4871-8A3A-FB0C15E2E254}" srcId="{B34DF524-35D6-4C95-8A7B-749077CBFFC4}" destId="{0077AB87-FC86-43FF-B424-DB28FF2FA496}" srcOrd="5" destOrd="0" parTransId="{33650E6F-4455-4370-B5E8-79109BB63649}" sibTransId="{F1DE8CFB-A881-4936-8DD6-73084F4AD477}"/>
    <dgm:cxn modelId="{DF7EB9FB-85D1-436D-BCEA-5D51B6CBBF1B}" type="presParOf" srcId="{E5D03D6C-5621-4526-BA44-F9D5B67850A9}" destId="{1BD1A915-02A4-4BC3-8DE8-BF2DF33C0FEF}" srcOrd="0" destOrd="0" presId="urn:microsoft.com/office/officeart/2005/8/layout/arrow3"/>
    <dgm:cxn modelId="{E8CFF5D1-AFA7-43AA-9828-9054EAAF1A05}" type="presParOf" srcId="{E5D03D6C-5621-4526-BA44-F9D5B67850A9}" destId="{B6F922E2-BE5D-4955-A2DD-9E8341FCD53D}" srcOrd="1" destOrd="0" presId="urn:microsoft.com/office/officeart/2005/8/layout/arrow3"/>
    <dgm:cxn modelId="{A5516846-7946-467A-9FAC-5B0EFEEF328A}" type="presParOf" srcId="{E5D03D6C-5621-4526-BA44-F9D5B67850A9}" destId="{1BEEC488-ADF5-44EF-B1C8-025AB8A140CA}" srcOrd="2" destOrd="0" presId="urn:microsoft.com/office/officeart/2005/8/layout/arrow3"/>
    <dgm:cxn modelId="{24067E34-79A3-46F9-88DC-BE2B953AC058}" type="presParOf" srcId="{E5D03D6C-5621-4526-BA44-F9D5B67850A9}" destId="{403064F2-474A-404D-B511-E60821AAF070}" srcOrd="3" destOrd="0" presId="urn:microsoft.com/office/officeart/2005/8/layout/arrow3"/>
    <dgm:cxn modelId="{7F7F7A43-77BC-4E91-A5AA-9DEB3A8BC65A}" type="presParOf" srcId="{E5D03D6C-5621-4526-BA44-F9D5B67850A9}" destId="{596732CF-35FB-4131-A426-91FAA1B8705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95FCE6-5438-4205-9540-1E8664CC3DF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DC1F42BA-AFE7-48AD-B272-89F85DFBF1DE}">
      <dgm:prSet phldrT="[Text]"/>
      <dgm:spPr/>
      <dgm:t>
        <a:bodyPr/>
        <a:lstStyle/>
        <a:p>
          <a:r>
            <a:rPr lang="en-GB" dirty="0" smtClean="0"/>
            <a:t>Integration across whole pathway</a:t>
          </a:r>
          <a:endParaRPr lang="en-GB" dirty="0"/>
        </a:p>
      </dgm:t>
    </dgm:pt>
    <dgm:pt modelId="{E1476584-BB86-4C78-BE84-6B1B43B34C95}" type="parTrans" cxnId="{91CE5022-E196-475A-81B5-F82CBDE56B96}">
      <dgm:prSet/>
      <dgm:spPr/>
      <dgm:t>
        <a:bodyPr/>
        <a:lstStyle/>
        <a:p>
          <a:endParaRPr lang="en-GB"/>
        </a:p>
      </dgm:t>
    </dgm:pt>
    <dgm:pt modelId="{B2333F22-3298-46CC-93B1-04FEB8381D98}" type="sibTrans" cxnId="{91CE5022-E196-475A-81B5-F82CBDE56B96}">
      <dgm:prSet/>
      <dgm:spPr/>
      <dgm:t>
        <a:bodyPr/>
        <a:lstStyle/>
        <a:p>
          <a:endParaRPr lang="en-GB"/>
        </a:p>
      </dgm:t>
    </dgm:pt>
    <dgm:pt modelId="{E4B38814-F638-49E9-93F1-37432B26918E}">
      <dgm:prSet phldrT="[Text]"/>
      <dgm:spPr/>
      <dgm:t>
        <a:bodyPr/>
        <a:lstStyle/>
        <a:p>
          <a:r>
            <a:rPr lang="en-GB" dirty="0" smtClean="0"/>
            <a:t>ACP training</a:t>
          </a:r>
          <a:endParaRPr lang="en-GB" dirty="0"/>
        </a:p>
      </dgm:t>
    </dgm:pt>
    <dgm:pt modelId="{3338DC0B-E0AA-4A38-9748-9AC6ADC8DD82}" type="parTrans" cxnId="{5EC9BF15-5630-4591-850F-7AA5726FBCD3}">
      <dgm:prSet/>
      <dgm:spPr/>
      <dgm:t>
        <a:bodyPr/>
        <a:lstStyle/>
        <a:p>
          <a:endParaRPr lang="en-GB"/>
        </a:p>
      </dgm:t>
    </dgm:pt>
    <dgm:pt modelId="{4B8DC74F-4E37-4BD7-B7A4-BA9256B8AE3A}" type="sibTrans" cxnId="{5EC9BF15-5630-4591-850F-7AA5726FBCD3}">
      <dgm:prSet/>
      <dgm:spPr/>
      <dgm:t>
        <a:bodyPr/>
        <a:lstStyle/>
        <a:p>
          <a:endParaRPr lang="en-GB"/>
        </a:p>
      </dgm:t>
    </dgm:pt>
    <dgm:pt modelId="{0DC84371-F8D5-43C5-B179-535C5D5CF593}">
      <dgm:prSet phldrT="[Text]"/>
      <dgm:spPr/>
      <dgm:t>
        <a:bodyPr/>
        <a:lstStyle/>
        <a:p>
          <a:r>
            <a:rPr lang="en-GB" dirty="0" smtClean="0"/>
            <a:t>Receptionist training</a:t>
          </a:r>
          <a:endParaRPr lang="en-GB" dirty="0"/>
        </a:p>
      </dgm:t>
    </dgm:pt>
    <dgm:pt modelId="{BA25B1B9-7FF6-493E-B49B-7D4D8CFF41AB}" type="parTrans" cxnId="{E9A1EB07-290A-4A7F-B8EA-30AC903B0748}">
      <dgm:prSet/>
      <dgm:spPr/>
      <dgm:t>
        <a:bodyPr/>
        <a:lstStyle/>
        <a:p>
          <a:endParaRPr lang="en-GB"/>
        </a:p>
      </dgm:t>
    </dgm:pt>
    <dgm:pt modelId="{E0557A4F-C44F-4E4C-86D0-F596ACB53670}" type="sibTrans" cxnId="{E9A1EB07-290A-4A7F-B8EA-30AC903B0748}">
      <dgm:prSet/>
      <dgm:spPr/>
      <dgm:t>
        <a:bodyPr/>
        <a:lstStyle/>
        <a:p>
          <a:endParaRPr lang="en-GB"/>
        </a:p>
      </dgm:t>
    </dgm:pt>
    <dgm:pt modelId="{461675F3-FCE3-47E8-B389-A672789FB178}" type="pres">
      <dgm:prSet presAssocID="{2995FCE6-5438-4205-9540-1E8664CC3DF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86DC0A8-9CF6-4E0C-9085-0B98D3360AEB}" type="pres">
      <dgm:prSet presAssocID="{DC1F42BA-AFE7-48AD-B272-89F85DFBF1D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FECFE8-9C56-4B34-9DE6-24865B6FF5BC}" type="pres">
      <dgm:prSet presAssocID="{DC1F42BA-AFE7-48AD-B272-89F85DFBF1DE}" presName="gear1srcNode" presStyleLbl="node1" presStyleIdx="0" presStyleCnt="3"/>
      <dgm:spPr/>
      <dgm:t>
        <a:bodyPr/>
        <a:lstStyle/>
        <a:p>
          <a:endParaRPr lang="en-GB"/>
        </a:p>
      </dgm:t>
    </dgm:pt>
    <dgm:pt modelId="{F47E6DA9-E48B-4916-9E3E-6948823CDF47}" type="pres">
      <dgm:prSet presAssocID="{DC1F42BA-AFE7-48AD-B272-89F85DFBF1DE}" presName="gear1dstNode" presStyleLbl="node1" presStyleIdx="0" presStyleCnt="3"/>
      <dgm:spPr/>
      <dgm:t>
        <a:bodyPr/>
        <a:lstStyle/>
        <a:p>
          <a:endParaRPr lang="en-GB"/>
        </a:p>
      </dgm:t>
    </dgm:pt>
    <dgm:pt modelId="{3AF2F16D-58A4-44C1-A040-011DB25024C6}" type="pres">
      <dgm:prSet presAssocID="{E4B38814-F638-49E9-93F1-37432B26918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7E1150-294F-4327-A681-57CF1CF445FE}" type="pres">
      <dgm:prSet presAssocID="{E4B38814-F638-49E9-93F1-37432B26918E}" presName="gear2srcNode" presStyleLbl="node1" presStyleIdx="1" presStyleCnt="3"/>
      <dgm:spPr/>
      <dgm:t>
        <a:bodyPr/>
        <a:lstStyle/>
        <a:p>
          <a:endParaRPr lang="en-GB"/>
        </a:p>
      </dgm:t>
    </dgm:pt>
    <dgm:pt modelId="{F2C0E04A-7980-4091-9403-E925ECE593CB}" type="pres">
      <dgm:prSet presAssocID="{E4B38814-F638-49E9-93F1-37432B26918E}" presName="gear2dstNode" presStyleLbl="node1" presStyleIdx="1" presStyleCnt="3"/>
      <dgm:spPr/>
      <dgm:t>
        <a:bodyPr/>
        <a:lstStyle/>
        <a:p>
          <a:endParaRPr lang="en-GB"/>
        </a:p>
      </dgm:t>
    </dgm:pt>
    <dgm:pt modelId="{41406E0F-1105-4DD2-8859-1834DE140FCC}" type="pres">
      <dgm:prSet presAssocID="{0DC84371-F8D5-43C5-B179-535C5D5CF593}" presName="gear3" presStyleLbl="node1" presStyleIdx="2" presStyleCnt="3"/>
      <dgm:spPr/>
      <dgm:t>
        <a:bodyPr/>
        <a:lstStyle/>
        <a:p>
          <a:endParaRPr lang="en-GB"/>
        </a:p>
      </dgm:t>
    </dgm:pt>
    <dgm:pt modelId="{47100A2C-AA9F-40C1-B1BE-0E84C6474291}" type="pres">
      <dgm:prSet presAssocID="{0DC84371-F8D5-43C5-B179-535C5D5CF59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30DE01-F533-47EF-AA85-C034161B012E}" type="pres">
      <dgm:prSet presAssocID="{0DC84371-F8D5-43C5-B179-535C5D5CF593}" presName="gear3srcNode" presStyleLbl="node1" presStyleIdx="2" presStyleCnt="3"/>
      <dgm:spPr/>
      <dgm:t>
        <a:bodyPr/>
        <a:lstStyle/>
        <a:p>
          <a:endParaRPr lang="en-GB"/>
        </a:p>
      </dgm:t>
    </dgm:pt>
    <dgm:pt modelId="{46E0A70E-2D79-49DE-A71A-6EFB11CB1B7B}" type="pres">
      <dgm:prSet presAssocID="{0DC84371-F8D5-43C5-B179-535C5D5CF593}" presName="gear3dstNode" presStyleLbl="node1" presStyleIdx="2" presStyleCnt="3"/>
      <dgm:spPr/>
      <dgm:t>
        <a:bodyPr/>
        <a:lstStyle/>
        <a:p>
          <a:endParaRPr lang="en-GB"/>
        </a:p>
      </dgm:t>
    </dgm:pt>
    <dgm:pt modelId="{1DCDAE82-A738-4F54-BF94-1C5746DE0E9A}" type="pres">
      <dgm:prSet presAssocID="{B2333F22-3298-46CC-93B1-04FEB8381D98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2FA7413A-4FA1-42AB-9397-14E714E123D0}" type="pres">
      <dgm:prSet presAssocID="{4B8DC74F-4E37-4BD7-B7A4-BA9256B8AE3A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5C108E00-FFF5-4F5D-88C8-549185C73C13}" type="pres">
      <dgm:prSet presAssocID="{E0557A4F-C44F-4E4C-86D0-F596ACB53670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8B611B7-BC99-4B37-AFB6-843E2F952DD6}" type="presOf" srcId="{B2333F22-3298-46CC-93B1-04FEB8381D98}" destId="{1DCDAE82-A738-4F54-BF94-1C5746DE0E9A}" srcOrd="0" destOrd="0" presId="urn:microsoft.com/office/officeart/2005/8/layout/gear1"/>
    <dgm:cxn modelId="{4F48EE35-5C1D-406C-9E42-1D3CCF4A7099}" type="presOf" srcId="{DC1F42BA-AFE7-48AD-B272-89F85DFBF1DE}" destId="{F47E6DA9-E48B-4916-9E3E-6948823CDF47}" srcOrd="2" destOrd="0" presId="urn:microsoft.com/office/officeart/2005/8/layout/gear1"/>
    <dgm:cxn modelId="{91CE5022-E196-475A-81B5-F82CBDE56B96}" srcId="{2995FCE6-5438-4205-9540-1E8664CC3DF6}" destId="{DC1F42BA-AFE7-48AD-B272-89F85DFBF1DE}" srcOrd="0" destOrd="0" parTransId="{E1476584-BB86-4C78-BE84-6B1B43B34C95}" sibTransId="{B2333F22-3298-46CC-93B1-04FEB8381D98}"/>
    <dgm:cxn modelId="{6F990AB6-036D-4B23-BC37-3267C4F113DE}" type="presOf" srcId="{E4B38814-F638-49E9-93F1-37432B26918E}" destId="{F2C0E04A-7980-4091-9403-E925ECE593CB}" srcOrd="2" destOrd="0" presId="urn:microsoft.com/office/officeart/2005/8/layout/gear1"/>
    <dgm:cxn modelId="{80782A29-B5B3-4E4D-8756-0C550A120E26}" type="presOf" srcId="{0DC84371-F8D5-43C5-B179-535C5D5CF593}" destId="{47100A2C-AA9F-40C1-B1BE-0E84C6474291}" srcOrd="1" destOrd="0" presId="urn:microsoft.com/office/officeart/2005/8/layout/gear1"/>
    <dgm:cxn modelId="{4F7A60B3-6DEE-4683-9B72-03A0B3114CDF}" type="presOf" srcId="{DC1F42BA-AFE7-48AD-B272-89F85DFBF1DE}" destId="{B86DC0A8-9CF6-4E0C-9085-0B98D3360AEB}" srcOrd="0" destOrd="0" presId="urn:microsoft.com/office/officeart/2005/8/layout/gear1"/>
    <dgm:cxn modelId="{6D0482E7-6F6E-4E6D-8237-34DC96DEB631}" type="presOf" srcId="{E0557A4F-C44F-4E4C-86D0-F596ACB53670}" destId="{5C108E00-FFF5-4F5D-88C8-549185C73C13}" srcOrd="0" destOrd="0" presId="urn:microsoft.com/office/officeart/2005/8/layout/gear1"/>
    <dgm:cxn modelId="{94B6CC6E-5219-4215-9A53-7D8E212E33CD}" type="presOf" srcId="{0DC84371-F8D5-43C5-B179-535C5D5CF593}" destId="{41406E0F-1105-4DD2-8859-1834DE140FCC}" srcOrd="0" destOrd="0" presId="urn:microsoft.com/office/officeart/2005/8/layout/gear1"/>
    <dgm:cxn modelId="{B671A063-0B75-4787-B995-A5AF873A854C}" type="presOf" srcId="{E4B38814-F638-49E9-93F1-37432B26918E}" destId="{3AF2F16D-58A4-44C1-A040-011DB25024C6}" srcOrd="0" destOrd="0" presId="urn:microsoft.com/office/officeart/2005/8/layout/gear1"/>
    <dgm:cxn modelId="{D1A9EAC8-0F47-485C-A011-3D7E44495785}" type="presOf" srcId="{DC1F42BA-AFE7-48AD-B272-89F85DFBF1DE}" destId="{2DFECFE8-9C56-4B34-9DE6-24865B6FF5BC}" srcOrd="1" destOrd="0" presId="urn:microsoft.com/office/officeart/2005/8/layout/gear1"/>
    <dgm:cxn modelId="{42343D2C-6DC9-4BA9-8117-865FCD78E368}" type="presOf" srcId="{0DC84371-F8D5-43C5-B179-535C5D5CF593}" destId="{46E0A70E-2D79-49DE-A71A-6EFB11CB1B7B}" srcOrd="3" destOrd="0" presId="urn:microsoft.com/office/officeart/2005/8/layout/gear1"/>
    <dgm:cxn modelId="{8FA0EABD-73B2-43D9-BFEA-DE5F53150568}" type="presOf" srcId="{E4B38814-F638-49E9-93F1-37432B26918E}" destId="{E97E1150-294F-4327-A681-57CF1CF445FE}" srcOrd="1" destOrd="0" presId="urn:microsoft.com/office/officeart/2005/8/layout/gear1"/>
    <dgm:cxn modelId="{5EC9BF15-5630-4591-850F-7AA5726FBCD3}" srcId="{2995FCE6-5438-4205-9540-1E8664CC3DF6}" destId="{E4B38814-F638-49E9-93F1-37432B26918E}" srcOrd="1" destOrd="0" parTransId="{3338DC0B-E0AA-4A38-9748-9AC6ADC8DD82}" sibTransId="{4B8DC74F-4E37-4BD7-B7A4-BA9256B8AE3A}"/>
    <dgm:cxn modelId="{E9A1EB07-290A-4A7F-B8EA-30AC903B0748}" srcId="{2995FCE6-5438-4205-9540-1E8664CC3DF6}" destId="{0DC84371-F8D5-43C5-B179-535C5D5CF593}" srcOrd="2" destOrd="0" parTransId="{BA25B1B9-7FF6-493E-B49B-7D4D8CFF41AB}" sibTransId="{E0557A4F-C44F-4E4C-86D0-F596ACB53670}"/>
    <dgm:cxn modelId="{B89FFC01-7731-4ADB-9E28-E7DBC4D6E8AA}" type="presOf" srcId="{2995FCE6-5438-4205-9540-1E8664CC3DF6}" destId="{461675F3-FCE3-47E8-B389-A672789FB178}" srcOrd="0" destOrd="0" presId="urn:microsoft.com/office/officeart/2005/8/layout/gear1"/>
    <dgm:cxn modelId="{C1B628CB-AE02-462C-89BF-5713E40FFFED}" type="presOf" srcId="{4B8DC74F-4E37-4BD7-B7A4-BA9256B8AE3A}" destId="{2FA7413A-4FA1-42AB-9397-14E714E123D0}" srcOrd="0" destOrd="0" presId="urn:microsoft.com/office/officeart/2005/8/layout/gear1"/>
    <dgm:cxn modelId="{94C7C9BB-7E1D-487E-A36E-96035C4CB5F9}" type="presOf" srcId="{0DC84371-F8D5-43C5-B179-535C5D5CF593}" destId="{7A30DE01-F533-47EF-AA85-C034161B012E}" srcOrd="2" destOrd="0" presId="urn:microsoft.com/office/officeart/2005/8/layout/gear1"/>
    <dgm:cxn modelId="{399380B3-5ACA-4A7C-BDDF-D0456C086EE2}" type="presParOf" srcId="{461675F3-FCE3-47E8-B389-A672789FB178}" destId="{B86DC0A8-9CF6-4E0C-9085-0B98D3360AEB}" srcOrd="0" destOrd="0" presId="urn:microsoft.com/office/officeart/2005/8/layout/gear1"/>
    <dgm:cxn modelId="{42B5D382-DE74-4901-92BE-4EA5D7BE605C}" type="presParOf" srcId="{461675F3-FCE3-47E8-B389-A672789FB178}" destId="{2DFECFE8-9C56-4B34-9DE6-24865B6FF5BC}" srcOrd="1" destOrd="0" presId="urn:microsoft.com/office/officeart/2005/8/layout/gear1"/>
    <dgm:cxn modelId="{E571C032-964B-43C6-BE6F-CE71BB30CFB2}" type="presParOf" srcId="{461675F3-FCE3-47E8-B389-A672789FB178}" destId="{F47E6DA9-E48B-4916-9E3E-6948823CDF47}" srcOrd="2" destOrd="0" presId="urn:microsoft.com/office/officeart/2005/8/layout/gear1"/>
    <dgm:cxn modelId="{D88A7B1D-6933-4A3B-9785-EC664EA984AF}" type="presParOf" srcId="{461675F3-FCE3-47E8-B389-A672789FB178}" destId="{3AF2F16D-58A4-44C1-A040-011DB25024C6}" srcOrd="3" destOrd="0" presId="urn:microsoft.com/office/officeart/2005/8/layout/gear1"/>
    <dgm:cxn modelId="{FF75030C-3017-4D10-AEDD-D0559C1EEF8A}" type="presParOf" srcId="{461675F3-FCE3-47E8-B389-A672789FB178}" destId="{E97E1150-294F-4327-A681-57CF1CF445FE}" srcOrd="4" destOrd="0" presId="urn:microsoft.com/office/officeart/2005/8/layout/gear1"/>
    <dgm:cxn modelId="{0A932CFC-0D69-420E-BFCC-3CB19CF9A0B0}" type="presParOf" srcId="{461675F3-FCE3-47E8-B389-A672789FB178}" destId="{F2C0E04A-7980-4091-9403-E925ECE593CB}" srcOrd="5" destOrd="0" presId="urn:microsoft.com/office/officeart/2005/8/layout/gear1"/>
    <dgm:cxn modelId="{2F004578-7FC9-4021-BFED-898DC0562E43}" type="presParOf" srcId="{461675F3-FCE3-47E8-B389-A672789FB178}" destId="{41406E0F-1105-4DD2-8859-1834DE140FCC}" srcOrd="6" destOrd="0" presId="urn:microsoft.com/office/officeart/2005/8/layout/gear1"/>
    <dgm:cxn modelId="{370A3F9A-0129-4A14-9DAC-5E2DCAB7A03D}" type="presParOf" srcId="{461675F3-FCE3-47E8-B389-A672789FB178}" destId="{47100A2C-AA9F-40C1-B1BE-0E84C6474291}" srcOrd="7" destOrd="0" presId="urn:microsoft.com/office/officeart/2005/8/layout/gear1"/>
    <dgm:cxn modelId="{A1F1B37A-9F0D-460A-9665-707C6349F883}" type="presParOf" srcId="{461675F3-FCE3-47E8-B389-A672789FB178}" destId="{7A30DE01-F533-47EF-AA85-C034161B012E}" srcOrd="8" destOrd="0" presId="urn:microsoft.com/office/officeart/2005/8/layout/gear1"/>
    <dgm:cxn modelId="{5FADF585-127A-4A51-ABC4-0858E7961697}" type="presParOf" srcId="{461675F3-FCE3-47E8-B389-A672789FB178}" destId="{46E0A70E-2D79-49DE-A71A-6EFB11CB1B7B}" srcOrd="9" destOrd="0" presId="urn:microsoft.com/office/officeart/2005/8/layout/gear1"/>
    <dgm:cxn modelId="{50C57785-C4C6-41A6-97A7-A64D57217B82}" type="presParOf" srcId="{461675F3-FCE3-47E8-B389-A672789FB178}" destId="{1DCDAE82-A738-4F54-BF94-1C5746DE0E9A}" srcOrd="10" destOrd="0" presId="urn:microsoft.com/office/officeart/2005/8/layout/gear1"/>
    <dgm:cxn modelId="{EEBE44BF-7F5A-44B7-A111-CD3D04544F25}" type="presParOf" srcId="{461675F3-FCE3-47E8-B389-A672789FB178}" destId="{2FA7413A-4FA1-42AB-9397-14E714E123D0}" srcOrd="11" destOrd="0" presId="urn:microsoft.com/office/officeart/2005/8/layout/gear1"/>
    <dgm:cxn modelId="{40FC7CD4-882C-4BC0-AC19-424DE7667929}" type="presParOf" srcId="{461675F3-FCE3-47E8-B389-A672789FB178}" destId="{5C108E00-FFF5-4F5D-88C8-549185C73C1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1A915-02A4-4BC3-8DE8-BF2DF33C0FEF}">
      <dsp:nvSpPr>
        <dsp:cNvPr id="0" name=""/>
        <dsp:cNvSpPr/>
      </dsp:nvSpPr>
      <dsp:spPr>
        <a:xfrm rot="21300000">
          <a:off x="29719" y="2547683"/>
          <a:ext cx="9625216" cy="110223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F922E2-BE5D-4955-A2DD-9E8341FCD53D}">
      <dsp:nvSpPr>
        <dsp:cNvPr id="0" name=""/>
        <dsp:cNvSpPr/>
      </dsp:nvSpPr>
      <dsp:spPr>
        <a:xfrm>
          <a:off x="1162158" y="309880"/>
          <a:ext cx="2905396" cy="247904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EC488-ADF5-44EF-B1C8-025AB8A140CA}">
      <dsp:nvSpPr>
        <dsp:cNvPr id="0" name=""/>
        <dsp:cNvSpPr/>
      </dsp:nvSpPr>
      <dsp:spPr>
        <a:xfrm>
          <a:off x="5132867" y="0"/>
          <a:ext cx="3099089" cy="2602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The potential for improved patient care- now proven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Meeting patient demand through improved choice for patients- successful self referral models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Increased professional responsibility for allied health professionals- physios best placed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Reducing the workload of general practitioners- now proven</a:t>
          </a:r>
          <a:endParaRPr lang="en-GB" sz="1600" kern="1200" dirty="0"/>
        </a:p>
      </dsp:txBody>
      <dsp:txXfrm>
        <a:off x="5132867" y="0"/>
        <a:ext cx="3099089" cy="2602992"/>
      </dsp:txXfrm>
    </dsp:sp>
    <dsp:sp modelId="{403064F2-474A-404D-B511-E60821AAF070}">
      <dsp:nvSpPr>
        <dsp:cNvPr id="0" name=""/>
        <dsp:cNvSpPr/>
      </dsp:nvSpPr>
      <dsp:spPr>
        <a:xfrm>
          <a:off x="5617100" y="3408680"/>
          <a:ext cx="2905396" cy="247904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732CF-35FB-4131-A426-91FAA1B87055}">
      <dsp:nvSpPr>
        <dsp:cNvPr id="0" name=""/>
        <dsp:cNvSpPr/>
      </dsp:nvSpPr>
      <dsp:spPr>
        <a:xfrm>
          <a:off x="1452698" y="3622212"/>
          <a:ext cx="3099089" cy="2547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Missing Red flags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GP better at dealing with patients with complexity and multi morbidity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The general practitioner as patient advocate in systems with gate-keeping services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Use of general practitioners with special interest in musculoskeletal medicine</a:t>
          </a:r>
          <a:endParaRPr lang="en-GB" sz="1800" kern="1200" dirty="0"/>
        </a:p>
      </dsp:txBody>
      <dsp:txXfrm>
        <a:off x="1452698" y="3622212"/>
        <a:ext cx="3099089" cy="2547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DC0A8-9CF6-4E0C-9085-0B98D3360AEB}">
      <dsp:nvSpPr>
        <dsp:cNvPr id="0" name=""/>
        <dsp:cNvSpPr/>
      </dsp:nvSpPr>
      <dsp:spPr>
        <a:xfrm>
          <a:off x="2051594" y="1913708"/>
          <a:ext cx="2338977" cy="233897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Integration across whole pathway</a:t>
          </a:r>
          <a:endParaRPr lang="en-GB" sz="1400" kern="1200" dirty="0"/>
        </a:p>
      </dsp:txBody>
      <dsp:txXfrm>
        <a:off x="2521832" y="2461602"/>
        <a:ext cx="1398501" cy="1202283"/>
      </dsp:txXfrm>
    </dsp:sp>
    <dsp:sp modelId="{3AF2F16D-58A4-44C1-A040-011DB25024C6}">
      <dsp:nvSpPr>
        <dsp:cNvPr id="0" name=""/>
        <dsp:cNvSpPr/>
      </dsp:nvSpPr>
      <dsp:spPr>
        <a:xfrm>
          <a:off x="690734" y="1360859"/>
          <a:ext cx="1701074" cy="170107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ACP training</a:t>
          </a:r>
          <a:endParaRPr lang="en-GB" sz="1400" kern="1200" dirty="0"/>
        </a:p>
      </dsp:txBody>
      <dsp:txXfrm>
        <a:off x="1118984" y="1791698"/>
        <a:ext cx="844574" cy="839396"/>
      </dsp:txXfrm>
    </dsp:sp>
    <dsp:sp modelId="{41406E0F-1105-4DD2-8859-1834DE140FCC}">
      <dsp:nvSpPr>
        <dsp:cNvPr id="0" name=""/>
        <dsp:cNvSpPr/>
      </dsp:nvSpPr>
      <dsp:spPr>
        <a:xfrm rot="20700000">
          <a:off x="1643509" y="187291"/>
          <a:ext cx="1666705" cy="166670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Receptionist training</a:t>
          </a:r>
          <a:endParaRPr lang="en-GB" sz="1400" kern="1200" dirty="0"/>
        </a:p>
      </dsp:txBody>
      <dsp:txXfrm rot="-20700000">
        <a:off x="2009067" y="552849"/>
        <a:ext cx="935590" cy="935590"/>
      </dsp:txXfrm>
    </dsp:sp>
    <dsp:sp modelId="{1DCDAE82-A738-4F54-BF94-1C5746DE0E9A}">
      <dsp:nvSpPr>
        <dsp:cNvPr id="0" name=""/>
        <dsp:cNvSpPr/>
      </dsp:nvSpPr>
      <dsp:spPr>
        <a:xfrm>
          <a:off x="1872382" y="1560397"/>
          <a:ext cx="2993890" cy="2993890"/>
        </a:xfrm>
        <a:prstGeom prst="circularArrow">
          <a:avLst>
            <a:gd name="adj1" fmla="val 4688"/>
            <a:gd name="adj2" fmla="val 299029"/>
            <a:gd name="adj3" fmla="val 2517608"/>
            <a:gd name="adj4" fmla="val 1585817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7413A-4FA1-42AB-9397-14E714E123D0}">
      <dsp:nvSpPr>
        <dsp:cNvPr id="0" name=""/>
        <dsp:cNvSpPr/>
      </dsp:nvSpPr>
      <dsp:spPr>
        <a:xfrm>
          <a:off x="389477" y="984225"/>
          <a:ext cx="2175248" cy="21752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08E00-FFF5-4F5D-88C8-549185C73C13}">
      <dsp:nvSpPr>
        <dsp:cNvPr id="0" name=""/>
        <dsp:cNvSpPr/>
      </dsp:nvSpPr>
      <dsp:spPr>
        <a:xfrm>
          <a:off x="1257983" y="-178030"/>
          <a:ext cx="2345356" cy="23453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AD941-14DD-4DAD-9366-83DC6D4100F0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9369F-509D-4C47-A0D1-2C9F0834C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5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9369F-509D-4C47-A0D1-2C9F0834CD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988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It is time to have this debate with openness, dialogue,</a:t>
            </a:r>
          </a:p>
          <a:p>
            <a:pPr marL="0" indent="0">
              <a:buNone/>
            </a:pPr>
            <a:r>
              <a:rPr lang="en-GB" dirty="0" smtClean="0"/>
              <a:t>and curiosity and to set aside professional tensions and</a:t>
            </a:r>
          </a:p>
          <a:p>
            <a:pPr marL="0" indent="0">
              <a:buNone/>
            </a:pPr>
            <a:r>
              <a:rPr lang="en-GB" dirty="0" smtClean="0"/>
              <a:t>traditional hierarchies. Although such tensions are</a:t>
            </a:r>
          </a:p>
          <a:p>
            <a:pPr marL="0" indent="0">
              <a:buNone/>
            </a:pPr>
            <a:r>
              <a:rPr lang="en-GB" dirty="0" smtClean="0"/>
              <a:t>understandable, focusing on them draws attention away</a:t>
            </a:r>
          </a:p>
          <a:p>
            <a:pPr marL="0" indent="0">
              <a:buNone/>
            </a:pPr>
            <a:r>
              <a:rPr lang="en-GB" dirty="0" smtClean="0"/>
              <a:t>from the primary goal, namely to improve the care of</a:t>
            </a:r>
          </a:p>
          <a:p>
            <a:pPr marL="0" indent="0">
              <a:buNone/>
            </a:pPr>
            <a:r>
              <a:rPr lang="en-GB" dirty="0" smtClean="0"/>
              <a:t>patients with musculoskeletal problems. Any change in</a:t>
            </a:r>
          </a:p>
          <a:p>
            <a:pPr marL="0" indent="0">
              <a:buNone/>
            </a:pPr>
            <a:r>
              <a:rPr lang="en-GB" dirty="0" smtClean="0"/>
              <a:t>care pathways will, of course, need to be closely examined</a:t>
            </a:r>
          </a:p>
          <a:p>
            <a:pPr marL="0" indent="0">
              <a:buNone/>
            </a:pPr>
            <a:r>
              <a:rPr lang="en-GB" dirty="0" smtClean="0"/>
              <a:t>in terms of patient experience, safety, and clinical and</a:t>
            </a:r>
          </a:p>
          <a:p>
            <a:pPr marL="0" indent="0">
              <a:buNone/>
            </a:pPr>
            <a:r>
              <a:rPr lang="en-GB" dirty="0" smtClean="0"/>
              <a:t>cost-effectiveness.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9369F-509D-4C47-A0D1-2C9F0834CD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4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Saved GP appointments and cost both direct and indirect – </a:t>
            </a:r>
          </a:p>
          <a:p>
            <a:pPr lvl="0"/>
            <a:r>
              <a:rPr lang="en-GB" dirty="0" smtClean="0"/>
              <a:t>155 appointments saved over a period of 6 months. </a:t>
            </a:r>
          </a:p>
          <a:p>
            <a:pPr lvl="0"/>
            <a:r>
              <a:rPr lang="en-GB" dirty="0" smtClean="0"/>
              <a:t>Compared to a GP trainee 40% more patients were managed with advice only. </a:t>
            </a:r>
          </a:p>
          <a:p>
            <a:pPr lvl="0"/>
            <a:r>
              <a:rPr lang="en-GB" dirty="0" smtClean="0"/>
              <a:t>Reduced prescription costs - Compared to GP trainee, over 40% fewer prescriptions were requested by physiotherapist</a:t>
            </a:r>
          </a:p>
          <a:p>
            <a:r>
              <a:rPr lang="en-GB" dirty="0" smtClean="0"/>
              <a:t>• Low investigation rate of 8%</a:t>
            </a:r>
          </a:p>
          <a:p>
            <a:r>
              <a:rPr lang="en-GB" dirty="0" smtClean="0"/>
              <a:t>• Low secondary rate referral of 6% with 100% conversion rate</a:t>
            </a:r>
          </a:p>
          <a:p>
            <a:r>
              <a:rPr lang="en-GB" dirty="0" smtClean="0"/>
              <a:t>• Reduced referrals to physiotherapy services by 14%. </a:t>
            </a:r>
          </a:p>
          <a:p>
            <a:r>
              <a:rPr lang="en-GB" dirty="0" smtClean="0"/>
              <a:t>• High patient satisfaction</a:t>
            </a:r>
          </a:p>
          <a:p>
            <a:r>
              <a:rPr lang="en-GB" dirty="0" smtClean="0"/>
              <a:t>– 100% rated the service good or excellent, 100% would recommend service to friends and family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9369F-509D-4C47-A0D1-2C9F0834CD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36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1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0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95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5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00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0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1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2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91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7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7314-CA08-44FC-98FC-03CA0FFC6BFD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60866-43B7-4086-ADC4-CE8135EDC6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2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First Contact Practitioner </a:t>
            </a:r>
            <a:r>
              <a:rPr lang="en-GB" smtClean="0"/>
              <a:t>pilot in a  </a:t>
            </a:r>
            <a:r>
              <a:rPr lang="en-GB" dirty="0" smtClean="0"/>
              <a:t>South Lambeth GP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Rashida Pickford- Consultant Physiotherapist</a:t>
            </a:r>
          </a:p>
          <a:p>
            <a:r>
              <a:rPr lang="en-GB" dirty="0" smtClean="0"/>
              <a:t>June 2018</a:t>
            </a:r>
            <a:endParaRPr lang="en-GB" dirty="0"/>
          </a:p>
          <a:p>
            <a:r>
              <a:rPr lang="en-GB" dirty="0" smtClean="0"/>
              <a:t>Sarah Friel- Advanced Physiotherapy Practitioner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849" y="136917"/>
            <a:ext cx="33337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4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-2503" b="2503"/>
          <a:stretch/>
        </p:blipFill>
        <p:spPr>
          <a:xfrm>
            <a:off x="2135561" y="188641"/>
            <a:ext cx="8064895" cy="57534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563" y="5065498"/>
            <a:ext cx="33337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Difficulties with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2" y="2656114"/>
            <a:ext cx="10218058" cy="3520848"/>
          </a:xfrm>
        </p:spPr>
        <p:txBody>
          <a:bodyPr>
            <a:normAutofit/>
          </a:bodyPr>
          <a:lstStyle/>
          <a:p>
            <a:r>
              <a:rPr lang="en-GB" dirty="0" smtClean="0"/>
              <a:t>Funding- Pump Priming needed</a:t>
            </a:r>
          </a:p>
          <a:p>
            <a:r>
              <a:rPr lang="en-GB" altLang="en-US" dirty="0" smtClean="0"/>
              <a:t>Sustainability- Training</a:t>
            </a:r>
          </a:p>
          <a:p>
            <a:r>
              <a:rPr lang="en-GB" altLang="en-US" dirty="0" smtClean="0"/>
              <a:t>Governance, supervision and mentoring</a:t>
            </a:r>
          </a:p>
          <a:p>
            <a:r>
              <a:rPr lang="en-GB" altLang="en-US" dirty="0" smtClean="0"/>
              <a:t>Patient access- Direct booking via reception, Telephone triage, e-consult </a:t>
            </a:r>
          </a:p>
          <a:p>
            <a:r>
              <a:rPr lang="en-GB" altLang="en-US" dirty="0" smtClean="0"/>
              <a:t>Confusing titles- Clarity of Roles</a:t>
            </a:r>
            <a:endParaRPr lang="en-GB" dirty="0" smtClean="0"/>
          </a:p>
          <a:p>
            <a:r>
              <a:rPr lang="en-GB" dirty="0" smtClean="0"/>
              <a:t>Equity across Lambeth and Southwark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4563" y="5065498"/>
            <a:ext cx="3333750" cy="1504950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84458487"/>
              </p:ext>
            </p:extLst>
          </p:nvPr>
        </p:nvGraphicFramePr>
        <p:xfrm>
          <a:off x="7663542" y="1"/>
          <a:ext cx="4528457" cy="4252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34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83386" y="3390900"/>
            <a:ext cx="998855" cy="435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Patient has an MSK problem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575175" y="180975"/>
            <a:ext cx="775970" cy="233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Self manages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055620" y="584201"/>
            <a:ext cx="1126490" cy="3613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Accesses e-consult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575175" y="584836"/>
            <a:ext cx="775970" cy="4562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Telephone triage </a:t>
            </a:r>
            <a:r>
              <a:rPr lang="en-GB" sz="800" dirty="0" smtClean="0">
                <a:latin typeface="Calibri"/>
                <a:ea typeface="Calibri"/>
                <a:cs typeface="Times New Roman"/>
              </a:rPr>
              <a:t>by FCP for MSK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75175" y="1073786"/>
            <a:ext cx="775970" cy="3613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 smtClean="0">
                <a:latin typeface="Calibri"/>
                <a:ea typeface="Calibri"/>
                <a:cs typeface="Times New Roman"/>
              </a:rPr>
              <a:t>FU  by FCP 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055620" y="2487930"/>
            <a:ext cx="1126490" cy="4673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Patient telephones GP surgery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639310" y="2019935"/>
            <a:ext cx="1126490" cy="552450"/>
          </a:xfrm>
          <a:prstGeom prst="rect">
            <a:avLst/>
          </a:prstGeom>
          <a:solidFill>
            <a:srgbClr val="FFFFFF"/>
          </a:solidFill>
          <a:ln w="444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b="1" dirty="0">
                <a:latin typeface="Calibri"/>
                <a:ea typeface="Calibri"/>
                <a:cs typeface="Times New Roman"/>
              </a:rPr>
              <a:t>Reception </a:t>
            </a:r>
            <a:r>
              <a:rPr lang="en-GB" sz="800" b="1" dirty="0" smtClean="0">
                <a:latin typeface="Calibri"/>
                <a:ea typeface="Calibri"/>
                <a:cs typeface="Times New Roman"/>
              </a:rPr>
              <a:t>signposts </a:t>
            </a:r>
            <a:r>
              <a:rPr lang="en-GB" sz="800" b="1" dirty="0">
                <a:latin typeface="Calibri"/>
                <a:ea typeface="Calibri"/>
                <a:cs typeface="Times New Roman"/>
              </a:rPr>
              <a:t>according to nature of problem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055620" y="4507231"/>
            <a:ext cx="1126490" cy="4464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Patient books appointment online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9378299" y="5489117"/>
            <a:ext cx="998855" cy="3295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Refer to LIMS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055620" y="5904028"/>
            <a:ext cx="112649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Patient self refers to physio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14" name="Elbow Connector 13"/>
          <p:cNvCxnSpPr>
            <a:endCxn id="11" idx="1"/>
          </p:cNvCxnSpPr>
          <p:nvPr/>
        </p:nvCxnSpPr>
        <p:spPr>
          <a:xfrm rot="16200000" flipH="1">
            <a:off x="2173128" y="3847942"/>
            <a:ext cx="903288" cy="8616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0"/>
            <a:endCxn id="9" idx="1"/>
          </p:cNvCxnSpPr>
          <p:nvPr/>
        </p:nvCxnSpPr>
        <p:spPr>
          <a:xfrm rot="5400000" flipH="1" flipV="1">
            <a:off x="2284571" y="2619853"/>
            <a:ext cx="669290" cy="8728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9" idx="0"/>
            <a:endCxn id="10" idx="1"/>
          </p:cNvCxnSpPr>
          <p:nvPr/>
        </p:nvCxnSpPr>
        <p:spPr>
          <a:xfrm rot="5400000" flipH="1" flipV="1">
            <a:off x="4033202" y="1881824"/>
            <a:ext cx="191770" cy="102044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5" idx="0"/>
            <a:endCxn id="18" idx="2"/>
          </p:cNvCxnSpPr>
          <p:nvPr/>
        </p:nvCxnSpPr>
        <p:spPr>
          <a:xfrm flipV="1">
            <a:off x="6987541" y="3292476"/>
            <a:ext cx="1905" cy="52260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490335" y="2719071"/>
            <a:ext cx="998220" cy="573405"/>
          </a:xfrm>
          <a:prstGeom prst="rect">
            <a:avLst/>
          </a:prstGeom>
          <a:solidFill>
            <a:srgbClr val="FFFFFF"/>
          </a:solidFill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b="1" dirty="0">
                <a:latin typeface="Calibri"/>
                <a:ea typeface="Calibri"/>
                <a:cs typeface="Times New Roman"/>
              </a:rPr>
              <a:t>Patient sees FCP for assessment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914004" y="2561633"/>
            <a:ext cx="1071880" cy="580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Referred </a:t>
            </a:r>
            <a:r>
              <a:rPr lang="en-GB" sz="800" dirty="0" smtClean="0">
                <a:latin typeface="Calibri"/>
                <a:ea typeface="Calibri"/>
                <a:cs typeface="Times New Roman"/>
              </a:rPr>
              <a:t>to mental health, voluntary sector or community services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914005" y="2015152"/>
            <a:ext cx="998220" cy="3924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Referred to secondary care??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914005" y="1429640"/>
            <a:ext cx="998220" cy="4140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Discharged with advice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7914005" y="894081"/>
            <a:ext cx="998220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Request investigation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392670" y="350837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392670" y="350710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488430" y="3815080"/>
            <a:ext cx="998220" cy="5092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Patient sees GP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7987664" y="5402609"/>
            <a:ext cx="1132672" cy="504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Manages  according to checklist/stratification tool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Text Box 291"/>
          <p:cNvSpPr txBox="1">
            <a:spLocks noChangeArrowheads="1"/>
          </p:cNvSpPr>
          <p:nvPr/>
        </p:nvSpPr>
        <p:spPr bwMode="auto">
          <a:xfrm>
            <a:off x="7987665" y="4288926"/>
            <a:ext cx="998220" cy="3718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Request investigation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Text Box 292"/>
          <p:cNvSpPr txBox="1">
            <a:spLocks noChangeArrowheads="1"/>
          </p:cNvSpPr>
          <p:nvPr/>
        </p:nvSpPr>
        <p:spPr bwMode="auto">
          <a:xfrm>
            <a:off x="7987665" y="4830507"/>
            <a:ext cx="998220" cy="41440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Medication?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30" name="Straight Arrow Connector 29"/>
          <p:cNvCxnSpPr>
            <a:endCxn id="28" idx="1"/>
          </p:cNvCxnSpPr>
          <p:nvPr/>
        </p:nvCxnSpPr>
        <p:spPr>
          <a:xfrm>
            <a:off x="7738111" y="4474867"/>
            <a:ext cx="2495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" idx="2"/>
            <a:endCxn id="13" idx="1"/>
          </p:cNvCxnSpPr>
          <p:nvPr/>
        </p:nvCxnSpPr>
        <p:spPr>
          <a:xfrm rot="16200000" flipH="1">
            <a:off x="1466157" y="4543166"/>
            <a:ext cx="2306118" cy="8728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4" idx="0"/>
            <a:endCxn id="6" idx="1"/>
          </p:cNvCxnSpPr>
          <p:nvPr/>
        </p:nvCxnSpPr>
        <p:spPr>
          <a:xfrm rot="5400000" flipH="1" flipV="1">
            <a:off x="1306195" y="1641477"/>
            <a:ext cx="2626042" cy="8728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6" idx="3"/>
            <a:endCxn id="5" idx="1"/>
          </p:cNvCxnSpPr>
          <p:nvPr/>
        </p:nvCxnSpPr>
        <p:spPr>
          <a:xfrm flipV="1">
            <a:off x="4182111" y="297816"/>
            <a:ext cx="393065" cy="4670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3"/>
            <a:endCxn id="8" idx="1"/>
          </p:cNvCxnSpPr>
          <p:nvPr/>
        </p:nvCxnSpPr>
        <p:spPr>
          <a:xfrm>
            <a:off x="4182111" y="764859"/>
            <a:ext cx="393065" cy="4895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3"/>
            <a:endCxn id="7" idx="1"/>
          </p:cNvCxnSpPr>
          <p:nvPr/>
        </p:nvCxnSpPr>
        <p:spPr>
          <a:xfrm>
            <a:off x="4182110" y="764859"/>
            <a:ext cx="393065" cy="48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308"/>
          <p:cNvSpPr txBox="1">
            <a:spLocks noChangeArrowheads="1"/>
          </p:cNvSpPr>
          <p:nvPr/>
        </p:nvSpPr>
        <p:spPr bwMode="auto">
          <a:xfrm>
            <a:off x="4703128" y="4449446"/>
            <a:ext cx="998855" cy="5099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Online decision support for patients?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946309" y="2858177"/>
            <a:ext cx="544027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8" name="Straight Connector 37"/>
          <p:cNvCxnSpPr>
            <a:stCxn id="10" idx="2"/>
            <a:endCxn id="36" idx="0"/>
          </p:cNvCxnSpPr>
          <p:nvPr/>
        </p:nvCxnSpPr>
        <p:spPr>
          <a:xfrm>
            <a:off x="5202555" y="2572385"/>
            <a:ext cx="0" cy="1877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6" idx="3"/>
            <a:endCxn id="18" idx="1"/>
          </p:cNvCxnSpPr>
          <p:nvPr/>
        </p:nvCxnSpPr>
        <p:spPr>
          <a:xfrm flipV="1">
            <a:off x="5701983" y="3005774"/>
            <a:ext cx="788353" cy="16986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096001" y="4170541"/>
            <a:ext cx="3974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>
            <a:off x="5765800" y="2253616"/>
            <a:ext cx="722630" cy="1773555"/>
          </a:xfrm>
          <a:prstGeom prst="bentConnector3">
            <a:avLst>
              <a:gd name="adj1" fmla="val 263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4824496" y="5670190"/>
            <a:ext cx="871855" cy="3295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 smtClean="0">
                <a:latin typeface="Calibri"/>
                <a:ea typeface="Calibri"/>
                <a:cs typeface="Times New Roman"/>
              </a:rPr>
              <a:t> Face to face Assessment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4697761" y="6196446"/>
            <a:ext cx="871855" cy="3295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Telephone </a:t>
            </a:r>
            <a:r>
              <a:rPr lang="en-GB" sz="800" dirty="0" smtClean="0">
                <a:latin typeface="Calibri"/>
                <a:ea typeface="Calibri"/>
                <a:cs typeface="Times New Roman"/>
              </a:rPr>
              <a:t>assessment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51" name="Elbow Connector 50"/>
          <p:cNvCxnSpPr>
            <a:stCxn id="25" idx="3"/>
            <a:endCxn id="133" idx="1"/>
          </p:cNvCxnSpPr>
          <p:nvPr/>
        </p:nvCxnSpPr>
        <p:spPr>
          <a:xfrm>
            <a:off x="7486651" y="4069715"/>
            <a:ext cx="501015" cy="224137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9" idx="1"/>
          </p:cNvCxnSpPr>
          <p:nvPr/>
        </p:nvCxnSpPr>
        <p:spPr>
          <a:xfrm>
            <a:off x="7738111" y="5037707"/>
            <a:ext cx="249555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grpSp>
        <p:nvGrpSpPr>
          <p:cNvPr id="88" name="Group 87"/>
          <p:cNvGrpSpPr/>
          <p:nvPr/>
        </p:nvGrpSpPr>
        <p:grpSpPr>
          <a:xfrm>
            <a:off x="7488555" y="1079819"/>
            <a:ext cx="425450" cy="1925955"/>
            <a:chOff x="5964555" y="1079818"/>
            <a:chExt cx="425450" cy="1925955"/>
          </a:xfrm>
        </p:grpSpPr>
        <p:cxnSp>
          <p:nvCxnSpPr>
            <p:cNvPr id="74" name="Elbow Connector 73"/>
            <p:cNvCxnSpPr>
              <a:stCxn id="18" idx="3"/>
              <a:endCxn id="22" idx="1"/>
            </p:cNvCxnSpPr>
            <p:nvPr/>
          </p:nvCxnSpPr>
          <p:spPr>
            <a:xfrm flipV="1">
              <a:off x="5964555" y="1079818"/>
              <a:ext cx="425450" cy="192595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177280" y="1636650"/>
              <a:ext cx="212725" cy="1215357"/>
              <a:chOff x="6177280" y="1636650"/>
              <a:chExt cx="212725" cy="1215357"/>
            </a:xfrm>
          </p:grpSpPr>
          <p:cxnSp>
            <p:nvCxnSpPr>
              <p:cNvPr id="76" name="Straight Arrow Connector 75"/>
              <p:cNvCxnSpPr>
                <a:endCxn id="21" idx="1"/>
              </p:cNvCxnSpPr>
              <p:nvPr/>
            </p:nvCxnSpPr>
            <p:spPr>
              <a:xfrm>
                <a:off x="6177280" y="1636650"/>
                <a:ext cx="212725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endCxn id="20" idx="1"/>
              </p:cNvCxnSpPr>
              <p:nvPr/>
            </p:nvCxnSpPr>
            <p:spPr>
              <a:xfrm>
                <a:off x="6177280" y="2211367"/>
                <a:ext cx="212725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>
                <a:endCxn id="19" idx="1"/>
              </p:cNvCxnSpPr>
              <p:nvPr/>
            </p:nvCxnSpPr>
            <p:spPr>
              <a:xfrm>
                <a:off x="6177280" y="2719071"/>
                <a:ext cx="212724" cy="13293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2" name="Cloud Callout 121"/>
          <p:cNvSpPr/>
          <p:nvPr/>
        </p:nvSpPr>
        <p:spPr>
          <a:xfrm>
            <a:off x="3014212" y="1208424"/>
            <a:ext cx="1452134" cy="806728"/>
          </a:xfrm>
          <a:prstGeom prst="cloudCallout">
            <a:avLst>
              <a:gd name="adj1" fmla="val 51658"/>
              <a:gd name="adj2" fmla="val 66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ea typeface="Calibri"/>
                <a:cs typeface="Times New Roman"/>
              </a:rPr>
              <a:t>Confidence of GP receptionist will vary </a:t>
            </a:r>
          </a:p>
        </p:txBody>
      </p:sp>
      <p:sp>
        <p:nvSpPr>
          <p:cNvPr id="123" name="Cloud Callout 122"/>
          <p:cNvSpPr/>
          <p:nvPr/>
        </p:nvSpPr>
        <p:spPr>
          <a:xfrm>
            <a:off x="2855640" y="3056255"/>
            <a:ext cx="2107520" cy="1114286"/>
          </a:xfrm>
          <a:prstGeom prst="cloudCallout">
            <a:avLst>
              <a:gd name="adj1" fmla="val 39101"/>
              <a:gd name="adj2" fmla="val -8414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How do we define the subset of patients or  conditions for FCP? Decision cannot be based just on capacity</a:t>
            </a:r>
            <a:endParaRPr lang="en-GB" sz="800" dirty="0">
              <a:ea typeface="Calibri"/>
              <a:cs typeface="Times New Roman"/>
            </a:endParaRPr>
          </a:p>
        </p:txBody>
      </p:sp>
      <p:sp>
        <p:nvSpPr>
          <p:cNvPr id="124" name="Cloud Callout 123"/>
          <p:cNvSpPr/>
          <p:nvPr/>
        </p:nvSpPr>
        <p:spPr>
          <a:xfrm>
            <a:off x="5484141" y="531337"/>
            <a:ext cx="1908529" cy="998696"/>
          </a:xfrm>
          <a:prstGeom prst="cloudCallout">
            <a:avLst>
              <a:gd name="adj1" fmla="val -35565"/>
              <a:gd name="adj2" fmla="val 88672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Sustainable practice receptionist training. What is the ‘triage’ criteria?</a:t>
            </a:r>
            <a:endParaRPr lang="en-GB" sz="800" dirty="0">
              <a:ea typeface="Calibri"/>
              <a:cs typeface="Times New Roman"/>
            </a:endParaRPr>
          </a:p>
        </p:txBody>
      </p:sp>
      <p:sp>
        <p:nvSpPr>
          <p:cNvPr id="125" name="Cloud Callout 124"/>
          <p:cNvSpPr/>
          <p:nvPr/>
        </p:nvSpPr>
        <p:spPr>
          <a:xfrm>
            <a:off x="7987664" y="3142383"/>
            <a:ext cx="1492712" cy="927332"/>
          </a:xfrm>
          <a:prstGeom prst="cloudCallout">
            <a:avLst>
              <a:gd name="adj1" fmla="val -76077"/>
              <a:gd name="adj2" fmla="val -32032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Potential deskilling of GPs?  </a:t>
            </a:r>
            <a:endParaRPr lang="en-GB" sz="800" dirty="0">
              <a:ea typeface="Calibri"/>
              <a:cs typeface="Times New Roman"/>
            </a:endParaRPr>
          </a:p>
        </p:txBody>
      </p:sp>
      <p:sp>
        <p:nvSpPr>
          <p:cNvPr id="127" name="Cloud Callout 126"/>
          <p:cNvSpPr/>
          <p:nvPr/>
        </p:nvSpPr>
        <p:spPr>
          <a:xfrm>
            <a:off x="1683385" y="2538536"/>
            <a:ext cx="1100248" cy="593884"/>
          </a:xfrm>
          <a:prstGeom prst="cloudCallout">
            <a:avLst>
              <a:gd name="adj1" fmla="val 2100"/>
              <a:gd name="adj2" fmla="val 78133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chemeClr val="lt1"/>
                </a:solidFill>
                <a:ea typeface="Calibri"/>
                <a:cs typeface="Times New Roman"/>
              </a:rPr>
              <a:t>What is the self care option?</a:t>
            </a:r>
          </a:p>
        </p:txBody>
      </p:sp>
      <p:sp>
        <p:nvSpPr>
          <p:cNvPr id="128" name="Cloud Callout 127"/>
          <p:cNvSpPr/>
          <p:nvPr/>
        </p:nvSpPr>
        <p:spPr>
          <a:xfrm>
            <a:off x="8985884" y="765494"/>
            <a:ext cx="1502604" cy="1114595"/>
          </a:xfrm>
          <a:prstGeom prst="cloudCallout">
            <a:avLst>
              <a:gd name="adj1" fmla="val -78334"/>
              <a:gd name="adj2" fmla="val 54289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ERS if not </a:t>
            </a:r>
            <a:r>
              <a:rPr lang="en-GB" sz="800" dirty="0" smtClean="0">
                <a:solidFill>
                  <a:srgbClr val="FFFFFF"/>
                </a:solidFill>
                <a:ea typeface="Calibri"/>
                <a:cs typeface="Times New Roman"/>
              </a:rPr>
              <a:t>GSTT</a:t>
            </a:r>
            <a:endParaRPr lang="en-GB" sz="800" dirty="0">
              <a:ea typeface="Calibri"/>
              <a:cs typeface="Times New Roman"/>
            </a:endParaRPr>
          </a:p>
        </p:txBody>
      </p:sp>
      <p:cxnSp>
        <p:nvCxnSpPr>
          <p:cNvPr id="130" name="Straight Arrow Connector 129"/>
          <p:cNvCxnSpPr>
            <a:stCxn id="27" idx="3"/>
            <a:endCxn id="12" idx="1"/>
          </p:cNvCxnSpPr>
          <p:nvPr/>
        </p:nvCxnSpPr>
        <p:spPr>
          <a:xfrm flipV="1">
            <a:off x="9120336" y="5653900"/>
            <a:ext cx="257962" cy="80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33" name="Text Box 16"/>
          <p:cNvSpPr txBox="1">
            <a:spLocks noChangeArrowheads="1"/>
          </p:cNvSpPr>
          <p:nvPr/>
        </p:nvSpPr>
        <p:spPr bwMode="auto">
          <a:xfrm>
            <a:off x="7987666" y="6104079"/>
            <a:ext cx="998221" cy="4140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latin typeface="Calibri"/>
                <a:ea typeface="Calibri"/>
                <a:cs typeface="Times New Roman"/>
              </a:rPr>
              <a:t>Discharged with advice</a:t>
            </a:r>
            <a:endParaRPr lang="en-GB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flipV="1">
            <a:off x="7729401" y="5709888"/>
            <a:ext cx="249554" cy="281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0" name="Cloud Callout 59"/>
          <p:cNvSpPr/>
          <p:nvPr/>
        </p:nvSpPr>
        <p:spPr>
          <a:xfrm>
            <a:off x="1830494" y="5190105"/>
            <a:ext cx="1313178" cy="628576"/>
          </a:xfrm>
          <a:prstGeom prst="cloudCallout">
            <a:avLst>
              <a:gd name="adj1" fmla="val 40916"/>
              <a:gd name="adj2" fmla="val -9587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No conversation with patient to give direction</a:t>
            </a:r>
            <a:endParaRPr lang="en-GB" sz="800" dirty="0">
              <a:ea typeface="Calibri"/>
              <a:cs typeface="Times New Roman"/>
            </a:endParaRPr>
          </a:p>
        </p:txBody>
      </p:sp>
      <p:cxnSp>
        <p:nvCxnSpPr>
          <p:cNvPr id="3" name="Elbow Connector 2"/>
          <p:cNvCxnSpPr>
            <a:stCxn id="13" idx="3"/>
            <a:endCxn id="49" idx="1"/>
          </p:cNvCxnSpPr>
          <p:nvPr/>
        </p:nvCxnSpPr>
        <p:spPr>
          <a:xfrm flipV="1">
            <a:off x="4182110" y="5834973"/>
            <a:ext cx="642386" cy="29765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3" idx="3"/>
            <a:endCxn id="50" idx="1"/>
          </p:cNvCxnSpPr>
          <p:nvPr/>
        </p:nvCxnSpPr>
        <p:spPr>
          <a:xfrm>
            <a:off x="4182110" y="6132628"/>
            <a:ext cx="515650" cy="2286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loud Callout 66"/>
          <p:cNvSpPr/>
          <p:nvPr/>
        </p:nvSpPr>
        <p:spPr>
          <a:xfrm>
            <a:off x="3599454" y="4865090"/>
            <a:ext cx="1403007" cy="839292"/>
          </a:xfrm>
          <a:prstGeom prst="cloudCallout">
            <a:avLst>
              <a:gd name="adj1" fmla="val -35565"/>
              <a:gd name="adj2" fmla="val 88672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800" dirty="0">
                <a:solidFill>
                  <a:srgbClr val="FFFFFF"/>
                </a:solidFill>
                <a:ea typeface="Calibri"/>
                <a:cs typeface="Times New Roman"/>
              </a:rPr>
              <a:t>How does this fit into the pathway?  Southwark </a:t>
            </a:r>
            <a:r>
              <a:rPr lang="en-GB" sz="800" dirty="0" smtClean="0">
                <a:solidFill>
                  <a:srgbClr val="FFFFFF"/>
                </a:solidFill>
                <a:ea typeface="Calibri"/>
                <a:cs typeface="Times New Roman"/>
              </a:rPr>
              <a:t>pilot evaluation</a:t>
            </a:r>
            <a:endParaRPr lang="en-GB" sz="800" dirty="0">
              <a:ea typeface="Calibri"/>
              <a:cs typeface="Times New Roman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4701" y="5999755"/>
            <a:ext cx="2133612" cy="85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Unique challenges of London- different drivers, Hubs and Federations</a:t>
            </a:r>
          </a:p>
          <a:p>
            <a:r>
              <a:rPr lang="en-GB" dirty="0" smtClean="0"/>
              <a:t>Get commissioners on board</a:t>
            </a:r>
          </a:p>
          <a:p>
            <a:r>
              <a:rPr lang="en-GB" dirty="0" smtClean="0"/>
              <a:t>Engage all stakeholders early</a:t>
            </a:r>
          </a:p>
          <a:p>
            <a:r>
              <a:rPr lang="en-GB" dirty="0" smtClean="0"/>
              <a:t>Don’t give up!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73" y="3396343"/>
            <a:ext cx="4136570" cy="3106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563" y="5065498"/>
            <a:ext cx="33337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4215" y="0"/>
            <a:ext cx="6905625" cy="4219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9840" y="0"/>
            <a:ext cx="3333750" cy="150495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87084" y="4259035"/>
            <a:ext cx="3562811" cy="2291981"/>
            <a:chOff x="441784" y="262742"/>
            <a:chExt cx="3562811" cy="2291981"/>
          </a:xfrm>
        </p:grpSpPr>
        <p:sp>
          <p:nvSpPr>
            <p:cNvPr id="9" name="Rectangle 8"/>
            <p:cNvSpPr/>
            <p:nvPr/>
          </p:nvSpPr>
          <p:spPr>
            <a:xfrm>
              <a:off x="441784" y="262742"/>
              <a:ext cx="3562811" cy="2291981"/>
            </a:xfrm>
            <a:prstGeom prst="rect">
              <a:avLst/>
            </a:prstGeom>
            <a:ln>
              <a:solidFill>
                <a:srgbClr val="FFFF00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441784" y="262742"/>
              <a:ext cx="3562811" cy="229198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/>
                <a:t>Impact on population Health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Greatest cause of disability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3</a:t>
              </a:r>
              <a:r>
                <a:rPr lang="en-GB" sz="1300" kern="1200" baseline="30000" dirty="0" smtClean="0"/>
                <a:t>rd</a:t>
              </a:r>
              <a:r>
                <a:rPr lang="en-GB" sz="1300" kern="1200" dirty="0" smtClean="0"/>
                <a:t> greatest impact on health. 2</a:t>
              </a:r>
              <a:r>
                <a:rPr lang="en-GB" sz="1300" kern="1200" baseline="30000" dirty="0" smtClean="0"/>
                <a:t>nd</a:t>
              </a:r>
              <a:r>
                <a:rPr lang="en-GB" sz="1300" kern="1200" dirty="0" smtClean="0"/>
                <a:t> most common cause of sickness absence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Co morbidities common </a:t>
              </a:r>
              <a:r>
                <a:rPr lang="en-GB" sz="1300" kern="1200" dirty="0" err="1" smtClean="0"/>
                <a:t>e.g</a:t>
              </a:r>
              <a:r>
                <a:rPr lang="en-GB" sz="1300" kern="1200" dirty="0" smtClean="0"/>
                <a:t> 79% of patients with arthritis report anxiety and depression because of their condition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91 % say they are not given information about exercise or self care </a:t>
              </a:r>
              <a:endParaRPr lang="en-GB" sz="13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04547" y="4463990"/>
            <a:ext cx="3585029" cy="2087026"/>
            <a:chOff x="6970829" y="936670"/>
            <a:chExt cx="3410070" cy="1882070"/>
          </a:xfrm>
        </p:grpSpPr>
        <p:sp>
          <p:nvSpPr>
            <p:cNvPr id="12" name="Rectangle 11"/>
            <p:cNvSpPr/>
            <p:nvPr/>
          </p:nvSpPr>
          <p:spPr>
            <a:xfrm>
              <a:off x="6970829" y="936670"/>
              <a:ext cx="3410070" cy="1882070"/>
            </a:xfrm>
            <a:prstGeom prst="rect">
              <a:avLst/>
            </a:prstGeom>
            <a:ln>
              <a:solidFill>
                <a:srgbClr val="0070C0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rgbClr r="0" g="0" b="0"/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6970829" y="936670"/>
              <a:ext cx="3410070" cy="1882070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/>
                <a:t>Demand on GPs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1 in 5 people see their GP with an MSK issue every year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Is 17% of all GP appointments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The most common cause of repeat appointments</a:t>
              </a:r>
              <a:endParaRPr lang="en-GB" sz="13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344229" y="4219575"/>
            <a:ext cx="3743122" cy="2331442"/>
            <a:chOff x="3404845" y="3728190"/>
            <a:chExt cx="3510000" cy="2147906"/>
          </a:xfrm>
        </p:grpSpPr>
        <p:sp>
          <p:nvSpPr>
            <p:cNvPr id="19" name="Rectangle 18"/>
            <p:cNvSpPr/>
            <p:nvPr/>
          </p:nvSpPr>
          <p:spPr>
            <a:xfrm>
              <a:off x="3404845" y="3728190"/>
              <a:ext cx="3510000" cy="2147906"/>
            </a:xfrm>
            <a:prstGeom prst="rect">
              <a:avLst/>
            </a:prstGeom>
            <a:ln>
              <a:solidFill>
                <a:srgbClr val="FFC000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rgbClr r="0" g="0" b="0"/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3404845" y="3728190"/>
              <a:ext cx="3510000" cy="2147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smtClean="0"/>
                <a:t>Cost and variation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MSK treatment in England costs the NHS £5 billion, with the highest spending areas allocate 3 times more for MSK treatment than the lowest not accounting for in variation of incidence, prevalence or severity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300" kern="1200" dirty="0" smtClean="0"/>
                <a:t>Variation due to levels of unnecessary investigations and GP referrals 24% of all orthopaedic referrals by GPs judged by consultants to be unnecessary and 43%to be of low value</a:t>
              </a:r>
              <a:endParaRPr lang="en-GB" sz="1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61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378416"/>
              </p:ext>
            </p:extLst>
          </p:nvPr>
        </p:nvGraphicFramePr>
        <p:xfrm>
          <a:off x="460830" y="261257"/>
          <a:ext cx="9684656" cy="619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61713" y="5362154"/>
            <a:ext cx="2676599" cy="120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8D1877EB-B714-42E0-ACAB-337056452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539750"/>
            <a:ext cx="5184378" cy="65700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dirty="0"/>
              <a:t>FCP </a:t>
            </a:r>
            <a:r>
              <a:rPr lang="en-GB" altLang="en-US" dirty="0" smtClean="0"/>
              <a:t>Pilot</a:t>
            </a:r>
            <a:endParaRPr lang="en-GB" altLang="en-US" dirty="0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10BDF0D5-7B79-47F6-AF59-D416932C4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049" y="1556793"/>
            <a:ext cx="8629265" cy="432013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2000" dirty="0" smtClean="0"/>
              <a:t>April </a:t>
            </a:r>
            <a:r>
              <a:rPr lang="en-GB" altLang="en-US" sz="2000" dirty="0"/>
              <a:t>to October 2017’, 6/12 pilot service of an ‘advanced MSK practitioner’ within a South Lambeth </a:t>
            </a:r>
            <a:r>
              <a:rPr lang="en-GB" altLang="en-US" sz="2000" dirty="0" smtClean="0"/>
              <a:t>GP practice </a:t>
            </a:r>
            <a:r>
              <a:rPr lang="en-GB" altLang="en-US" sz="2000" dirty="0"/>
              <a:t>.</a:t>
            </a:r>
          </a:p>
          <a:p>
            <a:pPr eaLnBrk="1" hangingPunct="1"/>
            <a:r>
              <a:rPr lang="en-GB" altLang="en-US" sz="2000" dirty="0" smtClean="0"/>
              <a:t>1 afternoon per week, 4hr session </a:t>
            </a:r>
            <a:endParaRPr lang="en-GB" altLang="en-US" sz="2000" dirty="0"/>
          </a:p>
          <a:p>
            <a:pPr eaLnBrk="1" hangingPunct="1"/>
            <a:r>
              <a:rPr lang="en-GB" altLang="en-US" sz="2000" dirty="0"/>
              <a:t>Close supervision by a GP</a:t>
            </a:r>
          </a:p>
          <a:p>
            <a:pPr eaLnBrk="1" hangingPunct="1"/>
            <a:r>
              <a:rPr lang="en-GB" altLang="en-US" sz="2000" dirty="0"/>
              <a:t>Initially 30 minute slots, reduced to 20 minutes.  </a:t>
            </a:r>
          </a:p>
          <a:p>
            <a:pPr eaLnBrk="1" hangingPunct="1"/>
            <a:r>
              <a:rPr lang="en-GB" altLang="en-US" sz="2000" dirty="0"/>
              <a:t>Direct referral - Patients booked in by reception</a:t>
            </a:r>
          </a:p>
          <a:p>
            <a:pPr marL="0" indent="0">
              <a:buNone/>
            </a:pPr>
            <a:r>
              <a:rPr lang="en-GB" altLang="en-US" sz="2000" dirty="0"/>
              <a:t>                            </a:t>
            </a:r>
            <a:r>
              <a:rPr lang="en-GB" altLang="en-US" sz="2000" dirty="0" smtClean="0"/>
              <a:t>  - </a:t>
            </a:r>
            <a:r>
              <a:rPr lang="en-GB" altLang="en-US" sz="2000" dirty="0"/>
              <a:t>GP/pharmacist/Nurse. </a:t>
            </a:r>
          </a:p>
          <a:p>
            <a:pPr eaLnBrk="1" hangingPunct="1"/>
            <a:endParaRPr lang="en-GB" altLang="en-US" b="0" dirty="0"/>
          </a:p>
          <a:p>
            <a:pPr eaLnBrk="1" hangingPunct="1">
              <a:defRPr/>
            </a:pPr>
            <a:endParaRPr lang="en-GB" altLang="en-US" b="0" dirty="0"/>
          </a:p>
          <a:p>
            <a:pPr eaLnBrk="1" hangingPunct="1"/>
            <a:endParaRPr lang="en-GB" altLang="en-US" dirty="0"/>
          </a:p>
          <a:p>
            <a:pPr marL="0" indent="0" defTabSz="685800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dirty="0"/>
              <a:t> 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525" y="4991357"/>
            <a:ext cx="33337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4"/>
          <a:stretch>
            <a:fillRect/>
          </a:stretch>
        </p:blipFill>
        <p:spPr bwMode="auto">
          <a:xfrm>
            <a:off x="859993" y="713921"/>
            <a:ext cx="8208714" cy="55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343" y="5650450"/>
            <a:ext cx="2037970" cy="91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5938" b="7689"/>
          <a:stretch/>
        </p:blipFill>
        <p:spPr>
          <a:xfrm>
            <a:off x="2351585" y="564804"/>
            <a:ext cx="7776665" cy="54420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171" y="5571823"/>
            <a:ext cx="2212141" cy="99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Picture Placeholder 1"/>
          <p:cNvSpPr>
            <a:spLocks noGrp="1" noTextEdit="1"/>
          </p:cNvSpPr>
          <p:nvPr>
            <p:ph idx="4294967295"/>
          </p:nvPr>
        </p:nvSpPr>
        <p:spPr>
          <a:xfrm>
            <a:off x="7785100" y="1979613"/>
            <a:ext cx="2254250" cy="2138362"/>
          </a:xfrm>
        </p:spPr>
      </p:sp>
      <p:sp>
        <p:nvSpPr>
          <p:cNvPr id="221188" name="Content Placeholder 3"/>
          <p:cNvSpPr>
            <a:spLocks noGrp="1"/>
          </p:cNvSpPr>
          <p:nvPr>
            <p:ph idx="4294967295"/>
          </p:nvPr>
        </p:nvSpPr>
        <p:spPr>
          <a:xfrm>
            <a:off x="2144714" y="1979614"/>
            <a:ext cx="5356225" cy="3698875"/>
          </a:xfrm>
        </p:spPr>
        <p:txBody>
          <a:bodyPr/>
          <a:lstStyle/>
          <a:p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2523" b="4101"/>
          <a:stretch/>
        </p:blipFill>
        <p:spPr>
          <a:xfrm>
            <a:off x="1751527" y="11040"/>
            <a:ext cx="9401577" cy="64651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349" y="5668058"/>
            <a:ext cx="1998963" cy="90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335" y="785611"/>
            <a:ext cx="3036514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GP capacity- 155 GP appointments saved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276563" y="235975"/>
            <a:ext cx="4701253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Managing demand for elective care</a:t>
            </a:r>
          </a:p>
          <a:p>
            <a:r>
              <a:rPr lang="en-GB" dirty="0" smtClean="0"/>
              <a:t>Reduction in referrals to secondary care</a:t>
            </a:r>
          </a:p>
          <a:p>
            <a:r>
              <a:rPr lang="en-GB" dirty="0" smtClean="0"/>
              <a:t>Conversion to surgery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30668" y="1566552"/>
            <a:ext cx="1922782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Safety </a:t>
            </a:r>
          </a:p>
          <a:p>
            <a:r>
              <a:rPr lang="en-GB" dirty="0" smtClean="0"/>
              <a:t>No adverse incidents reported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88853" y="5995219"/>
            <a:ext cx="2181460" cy="6463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A&amp;E attendances To be measured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811037" y="1742597"/>
            <a:ext cx="3651161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Reduced prescription cost  - 40</a:t>
            </a:r>
            <a:r>
              <a:rPr lang="en-GB" dirty="0"/>
              <a:t>% fewer prescriptions were requested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82603" y="4719798"/>
            <a:ext cx="3193960" cy="92333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Health and work Potential to speed up return to work- needs to be measured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811037" y="5584770"/>
            <a:ext cx="4010260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GP capability</a:t>
            </a:r>
          </a:p>
          <a:p>
            <a:r>
              <a:rPr lang="en-GB" dirty="0" smtClean="0"/>
              <a:t>Training GP team and Student placement</a:t>
            </a:r>
            <a:endParaRPr lang="en-GB" dirty="0"/>
          </a:p>
        </p:txBody>
      </p:sp>
      <p:sp>
        <p:nvSpPr>
          <p:cNvPr id="12" name="Isosceles Triangle 11"/>
          <p:cNvSpPr/>
          <p:nvPr/>
        </p:nvSpPr>
        <p:spPr>
          <a:xfrm flipH="1">
            <a:off x="3928058" y="2665927"/>
            <a:ext cx="3535250" cy="1701780"/>
          </a:xfrm>
          <a:prstGeom prst="triangle">
            <a:avLst/>
          </a:prstGeom>
          <a:ln>
            <a:solidFill>
              <a:srgbClr val="FFFF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rgbClr val="FF0000"/>
                </a:solidFill>
              </a:rPr>
              <a:t>Impact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5394" y="3892013"/>
            <a:ext cx="29692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Low investigation rate  - 8%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83334" y="2967294"/>
            <a:ext cx="296922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Low referral to secondary care – 6%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83335" y="1742597"/>
            <a:ext cx="296922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53% of patients were given advice only and continued self management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1037" y="3492843"/>
            <a:ext cx="3739573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Reduced referrals to physiotherapy services by 14%.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6622" y="4664333"/>
            <a:ext cx="296922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High patient satisfaction</a:t>
            </a:r>
          </a:p>
          <a:p>
            <a:r>
              <a:rPr lang="en-GB" dirty="0"/>
              <a:t>– 100% rated the service good or excellent, 100% would recommend service to friends and </a:t>
            </a:r>
            <a:r>
              <a:rPr lang="en-GB" dirty="0" smtClean="0"/>
              <a:t>family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811037" y="2681548"/>
            <a:ext cx="3739573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/>
              <a:t>40% more patients were managed with advice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72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404665"/>
            <a:ext cx="8247644" cy="51434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5421" y="5341256"/>
            <a:ext cx="2722891" cy="122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854</Words>
  <Application>Microsoft Office PowerPoint</Application>
  <PresentationFormat>Widescreen</PresentationFormat>
  <Paragraphs>121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First Contact Practitioner pilot in a  South Lambeth GP practice</vt:lpstr>
      <vt:lpstr>PowerPoint Presentation</vt:lpstr>
      <vt:lpstr>PowerPoint Presentation</vt:lpstr>
      <vt:lpstr>FCP Pilot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Difficulties with implementation</vt:lpstr>
      <vt:lpstr>PowerPoint Presentation</vt:lpstr>
      <vt:lpstr>Conclusion</vt:lpstr>
    </vt:vector>
  </TitlesOfParts>
  <Company>GSTT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Pickford Rashida</dc:creator>
  <cp:lastModifiedBy>Cheryl Gurgul</cp:lastModifiedBy>
  <cp:revision>54</cp:revision>
  <dcterms:created xsi:type="dcterms:W3CDTF">2018-03-05T15:49:06Z</dcterms:created>
  <dcterms:modified xsi:type="dcterms:W3CDTF">2018-07-24T08:58:04Z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e0b6e79e-d525-4146-a8a3-9835e5bcc5c8</vt:lpwstr>
  </property>
</Properties>
</file>