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1" r:id="rId3"/>
    <p:sldId id="260" r:id="rId4"/>
    <p:sldId id="258" r:id="rId5"/>
    <p:sldId id="262" r:id="rId6"/>
    <p:sldId id="263" r:id="rId7"/>
    <p:sldId id="256" r:id="rId8"/>
    <p:sldId id="264"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379249-D215-4DF2-AB33-6641133856D2}" type="datetimeFigureOut">
              <a:rPr lang="en-GB" smtClean="0"/>
              <a:t>24/07/2018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0B9466-7A4E-4477-9BD7-E1F1E4C44B18}" type="slidenum">
              <a:rPr lang="en-GB" smtClean="0"/>
              <a:t>‹#›</a:t>
            </a:fld>
            <a:endParaRPr lang="en-GB"/>
          </a:p>
        </p:txBody>
      </p:sp>
    </p:spTree>
    <p:extLst>
      <p:ext uri="{BB962C8B-B14F-4D97-AF65-F5344CB8AC3E}">
        <p14:creationId xmlns:p14="http://schemas.microsoft.com/office/powerpoint/2010/main" val="29916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you want to sign up just click on this logo in the Professional and union- Physiotherapy works-resources section of the website.</a:t>
            </a:r>
            <a:endParaRPr lang="en-GB" dirty="0"/>
          </a:p>
        </p:txBody>
      </p:sp>
      <p:sp>
        <p:nvSpPr>
          <p:cNvPr id="4" name="Slide Number Placeholder 3"/>
          <p:cNvSpPr>
            <a:spLocks noGrp="1"/>
          </p:cNvSpPr>
          <p:nvPr>
            <p:ph type="sldNum" sz="quarter" idx="10"/>
          </p:nvPr>
        </p:nvSpPr>
        <p:spPr/>
        <p:txBody>
          <a:bodyPr/>
          <a:lstStyle/>
          <a:p>
            <a:fld id="{430B9466-7A4E-4477-9BD7-E1F1E4C44B18}" type="slidenum">
              <a:rPr lang="en-GB" smtClean="0"/>
              <a:t>1</a:t>
            </a:fld>
            <a:endParaRPr lang="en-GB"/>
          </a:p>
        </p:txBody>
      </p:sp>
    </p:spTree>
    <p:extLst>
      <p:ext uri="{BB962C8B-B14F-4D97-AF65-F5344CB8AC3E}">
        <p14:creationId xmlns:p14="http://schemas.microsoft.com/office/powerpoint/2010/main" val="2648772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this is true it is a bit one sided.</a:t>
            </a:r>
            <a:r>
              <a:rPr lang="en-GB" baseline="0" dirty="0" smtClean="0"/>
              <a:t> W</a:t>
            </a:r>
            <a:r>
              <a:rPr lang="en-GB" dirty="0" smtClean="0"/>
              <a:t>e also believe that mentors can learn a lot too and by reflecting on how they are ‘being a mentor’ they can demonstrate</a:t>
            </a:r>
            <a:r>
              <a:rPr lang="en-GB" baseline="0" dirty="0" smtClean="0"/>
              <a:t> learning for their portfolio.</a:t>
            </a:r>
            <a:endParaRPr lang="en-GB" dirty="0"/>
          </a:p>
        </p:txBody>
      </p:sp>
      <p:sp>
        <p:nvSpPr>
          <p:cNvPr id="4" name="Slide Number Placeholder 3"/>
          <p:cNvSpPr>
            <a:spLocks noGrp="1"/>
          </p:cNvSpPr>
          <p:nvPr>
            <p:ph type="sldNum" sz="quarter" idx="10"/>
          </p:nvPr>
        </p:nvSpPr>
        <p:spPr/>
        <p:txBody>
          <a:bodyPr/>
          <a:lstStyle/>
          <a:p>
            <a:fld id="{430B9466-7A4E-4477-9BD7-E1F1E4C44B18}" type="slidenum">
              <a:rPr lang="en-GB" smtClean="0"/>
              <a:t>2</a:t>
            </a:fld>
            <a:endParaRPr lang="en-GB"/>
          </a:p>
        </p:txBody>
      </p:sp>
    </p:spTree>
    <p:extLst>
      <p:ext uri="{BB962C8B-B14F-4D97-AF65-F5344CB8AC3E}">
        <p14:creationId xmlns:p14="http://schemas.microsoft.com/office/powerpoint/2010/main" val="3174930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CSP suggests a one year commitment in the first instance.</a:t>
            </a:r>
            <a:endParaRPr lang="en-GB" dirty="0"/>
          </a:p>
        </p:txBody>
      </p:sp>
      <p:sp>
        <p:nvSpPr>
          <p:cNvPr id="4" name="Slide Number Placeholder 3"/>
          <p:cNvSpPr>
            <a:spLocks noGrp="1"/>
          </p:cNvSpPr>
          <p:nvPr>
            <p:ph type="sldNum" sz="quarter" idx="10"/>
          </p:nvPr>
        </p:nvSpPr>
        <p:spPr/>
        <p:txBody>
          <a:bodyPr/>
          <a:lstStyle/>
          <a:p>
            <a:fld id="{430B9466-7A4E-4477-9BD7-E1F1E4C44B18}" type="slidenum">
              <a:rPr lang="en-GB" smtClean="0"/>
              <a:t>4</a:t>
            </a:fld>
            <a:endParaRPr lang="en-GB"/>
          </a:p>
        </p:txBody>
      </p:sp>
    </p:spTree>
    <p:extLst>
      <p:ext uri="{BB962C8B-B14F-4D97-AF65-F5344CB8AC3E}">
        <p14:creationId xmlns:p14="http://schemas.microsoft.com/office/powerpoint/2010/main" val="2549663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resources on the website include a table that maps the relationship between the Code and HCPC standards and guidance.</a:t>
            </a:r>
          </a:p>
          <a:p>
            <a:endParaRPr lang="en-GB" dirty="0"/>
          </a:p>
        </p:txBody>
      </p:sp>
      <p:sp>
        <p:nvSpPr>
          <p:cNvPr id="4" name="Slide Number Placeholder 3"/>
          <p:cNvSpPr>
            <a:spLocks noGrp="1"/>
          </p:cNvSpPr>
          <p:nvPr>
            <p:ph type="sldNum" sz="quarter" idx="10"/>
          </p:nvPr>
        </p:nvSpPr>
        <p:spPr/>
        <p:txBody>
          <a:bodyPr/>
          <a:lstStyle/>
          <a:p>
            <a:fld id="{430B9466-7A4E-4477-9BD7-E1F1E4C44B18}" type="slidenum">
              <a:rPr lang="en-GB" smtClean="0"/>
              <a:t>8</a:t>
            </a:fld>
            <a:endParaRPr lang="en-GB"/>
          </a:p>
        </p:txBody>
      </p:sp>
    </p:spTree>
    <p:extLst>
      <p:ext uri="{BB962C8B-B14F-4D97-AF65-F5344CB8AC3E}">
        <p14:creationId xmlns:p14="http://schemas.microsoft.com/office/powerpoint/2010/main" val="219535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A928868-3C68-4D56-BC98-774C46F19928}"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404376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928868-3C68-4D56-BC98-774C46F19928}"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38997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928868-3C68-4D56-BC98-774C46F19928}"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426901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928868-3C68-4D56-BC98-774C46F19928}"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213812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928868-3C68-4D56-BC98-774C46F19928}"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262512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A928868-3C68-4D56-BC98-774C46F19928}" type="datetimeFigureOut">
              <a:rPr lang="en-GB" smtClean="0"/>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331632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928868-3C68-4D56-BC98-774C46F19928}" type="datetimeFigureOut">
              <a:rPr lang="en-GB" smtClean="0"/>
              <a:t>24/07/2018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3156781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A928868-3C68-4D56-BC98-774C46F19928}" type="datetimeFigureOut">
              <a:rPr lang="en-GB" smtClean="0"/>
              <a:t>24/07/2018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2115104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28868-3C68-4D56-BC98-774C46F19928}" type="datetimeFigureOut">
              <a:rPr lang="en-GB" smtClean="0"/>
              <a:t>24/07/2018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290893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928868-3C68-4D56-BC98-774C46F19928}" type="datetimeFigureOut">
              <a:rPr lang="en-GB" smtClean="0"/>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4178433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928868-3C68-4D56-BC98-774C46F19928}" type="datetimeFigureOut">
              <a:rPr lang="en-GB" smtClean="0"/>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34F8D-DFB0-499D-9EE1-C57D917DF1CD}" type="slidenum">
              <a:rPr lang="en-GB" smtClean="0"/>
              <a:t>‹#›</a:t>
            </a:fld>
            <a:endParaRPr lang="en-GB"/>
          </a:p>
        </p:txBody>
      </p:sp>
    </p:spTree>
    <p:extLst>
      <p:ext uri="{BB962C8B-B14F-4D97-AF65-F5344CB8AC3E}">
        <p14:creationId xmlns:p14="http://schemas.microsoft.com/office/powerpoint/2010/main" val="3611190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928868-3C68-4D56-BC98-774C46F19928}" type="datetimeFigureOut">
              <a:rPr lang="en-GB" smtClean="0"/>
              <a:t>24/07/2018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34F8D-DFB0-499D-9EE1-C57D917DF1CD}" type="slidenum">
              <a:rPr lang="en-GB" smtClean="0"/>
              <a:t>‹#›</a:t>
            </a:fld>
            <a:endParaRPr lang="en-GB"/>
          </a:p>
        </p:txBody>
      </p:sp>
    </p:spTree>
    <p:extLst>
      <p:ext uri="{BB962C8B-B14F-4D97-AF65-F5344CB8AC3E}">
        <p14:creationId xmlns:p14="http://schemas.microsoft.com/office/powerpoint/2010/main" val="2608269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sp.org.uk/documents/csp-mentoring-scheme-downloads" TargetMode="External"/><Relationship Id="rId2" Type="http://schemas.openxmlformats.org/officeDocument/2006/relationships/hyperlink" Target="http://www.csp.org.uk/documents/mentoring-scheme-faq"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www.csp.org.uk/publications/code-members-professional-values-behaviour" TargetMode="External"/><Relationship Id="rId4" Type="http://schemas.openxmlformats.org/officeDocument/2006/relationships/hyperlink" Target="http://www.csp.org.uk/professional-union/professionalism/csp-expectations-members/code-professional-values/appendix-c-m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95687"/>
          </a:xfrm>
        </p:spPr>
        <p:txBody>
          <a:bodyPr>
            <a:normAutofit fontScale="90000"/>
          </a:bodyPr>
          <a:lstStyle/>
          <a:p>
            <a:pPr algn="ctr"/>
            <a:r>
              <a:rPr lang="en-GB" dirty="0" smtClean="0">
                <a:latin typeface="Arial" panose="020B0604020202020204" pitchFamily="34" charset="0"/>
                <a:cs typeface="Arial" panose="020B0604020202020204" pitchFamily="34" charset="0"/>
              </a:rPr>
              <a:t>The CSP mentoring scheme offers members career and continued professional development support via a digital portal</a:t>
            </a:r>
            <a:endParaRPr lang="en-GB"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3"/>
          <a:stretch>
            <a:fillRect/>
          </a:stretch>
        </p:blipFill>
        <p:spPr>
          <a:xfrm>
            <a:off x="3714750" y="2620169"/>
            <a:ext cx="4762500" cy="2762250"/>
          </a:xfrm>
          <a:prstGeom prst="rect">
            <a:avLst/>
          </a:prstGeom>
        </p:spPr>
      </p:pic>
    </p:spTree>
    <p:extLst>
      <p:ext uri="{BB962C8B-B14F-4D97-AF65-F5344CB8AC3E}">
        <p14:creationId xmlns:p14="http://schemas.microsoft.com/office/powerpoint/2010/main" val="262687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CSP stance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endParaRPr lang="en-GB" sz="3200" dirty="0" smtClean="0">
              <a:latin typeface="Arial" panose="020B0604020202020204" pitchFamily="34" charset="0"/>
              <a:cs typeface="Arial" panose="020B0604020202020204" pitchFamily="34" charset="0"/>
            </a:endParaRPr>
          </a:p>
          <a:p>
            <a:pPr marL="0" indent="0">
              <a:buNone/>
            </a:pPr>
            <a:r>
              <a:rPr lang="en-GB" sz="3200" dirty="0" smtClean="0">
                <a:latin typeface="Arial" panose="020B0604020202020204" pitchFamily="34" charset="0"/>
                <a:cs typeface="Arial" panose="020B0604020202020204" pitchFamily="34" charset="0"/>
              </a:rPr>
              <a:t>“Sharing knowledge and expertise is fundamental to our progress both as individuals and for the profession. By building a strong mentoring relationship you can develop great insights in to areas you are less familiar with, or completely new to. For mentors, this is the chance to give back, and share your experience and knowledge”.</a:t>
            </a:r>
            <a:endParaRPr lang="en-GB" sz="32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10001819" y="365125"/>
            <a:ext cx="1714500" cy="1714500"/>
          </a:xfrm>
          <a:prstGeom prst="rect">
            <a:avLst/>
          </a:prstGeom>
        </p:spPr>
      </p:pic>
    </p:spTree>
    <p:extLst>
      <p:ext uri="{BB962C8B-B14F-4D97-AF65-F5344CB8AC3E}">
        <p14:creationId xmlns:p14="http://schemas.microsoft.com/office/powerpoint/2010/main" val="185810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What is a mentor?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sz="3200" dirty="0" smtClean="0">
                <a:latin typeface="Arial" panose="020B0604020202020204" pitchFamily="34" charset="0"/>
                <a:cs typeface="Arial" panose="020B0604020202020204" pitchFamily="34" charset="0"/>
              </a:rPr>
              <a:t>A mentor is someone encourages and supports a mentee to make the most of themselves and their career.</a:t>
            </a:r>
          </a:p>
          <a:p>
            <a:r>
              <a:rPr lang="en-GB" sz="3200" dirty="0" smtClean="0">
                <a:latin typeface="Arial" panose="020B0604020202020204" pitchFamily="34" charset="0"/>
                <a:cs typeface="Arial" panose="020B0604020202020204" pitchFamily="34" charset="0"/>
              </a:rPr>
              <a:t>Final decisions are always in the mentees hands, but a mentor can be invaluable in guiding a mentee to identify the support they need, consider their options and gain new information. </a:t>
            </a:r>
          </a:p>
          <a:p>
            <a:r>
              <a:rPr lang="en-GB" sz="3200" dirty="0" smtClean="0">
                <a:latin typeface="Arial" panose="020B0604020202020204" pitchFamily="34" charset="0"/>
                <a:cs typeface="Arial" panose="020B0604020202020204" pitchFamily="34" charset="0"/>
              </a:rPr>
              <a:t>As a mentor, the role is to be a trusted confidante, helping the mentee to make informed choices.</a:t>
            </a:r>
            <a:endParaRPr lang="en-GB" sz="32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9933580" y="170656"/>
            <a:ext cx="1714500" cy="1714500"/>
          </a:xfrm>
          <a:prstGeom prst="rect">
            <a:avLst/>
          </a:prstGeom>
        </p:spPr>
      </p:pic>
    </p:spTree>
    <p:extLst>
      <p:ext uri="{BB962C8B-B14F-4D97-AF65-F5344CB8AC3E}">
        <p14:creationId xmlns:p14="http://schemas.microsoft.com/office/powerpoint/2010/main" val="2649181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What is professional mentoring?</a:t>
            </a:r>
            <a:br>
              <a:rPr lang="en-GB" dirty="0" smtClean="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endParaRPr lang="en-GB" sz="3200" dirty="0" smtClean="0">
              <a:latin typeface="Arial" panose="020B0604020202020204" pitchFamily="34" charset="0"/>
              <a:cs typeface="Arial" panose="020B0604020202020204" pitchFamily="34" charset="0"/>
            </a:endParaRPr>
          </a:p>
          <a:p>
            <a:pPr marL="0" indent="0">
              <a:buNone/>
            </a:pPr>
            <a:endParaRPr lang="en-GB" sz="3200" dirty="0" smtClean="0">
              <a:latin typeface="Arial" panose="020B0604020202020204" pitchFamily="34" charset="0"/>
              <a:cs typeface="Arial" panose="020B0604020202020204" pitchFamily="34" charset="0"/>
            </a:endParaRPr>
          </a:p>
          <a:p>
            <a:pPr marL="0" indent="0">
              <a:buNone/>
            </a:pPr>
            <a:r>
              <a:rPr lang="en-GB" sz="3200" dirty="0" smtClean="0">
                <a:latin typeface="Arial" panose="020B0604020202020204" pitchFamily="34" charset="0"/>
                <a:cs typeface="Arial" panose="020B0604020202020204" pitchFamily="34" charset="0"/>
              </a:rPr>
              <a:t>‘A one-to-one, non-judgemental relationship in which an individual mentor voluntarily gives time to support and encourage another. This relationship is typically developed at a time of transition in the mentee’s life, and lasts for a significant and sustained period of time’.</a:t>
            </a:r>
          </a:p>
          <a:p>
            <a:pPr marL="0" indent="0">
              <a:buNone/>
            </a:pPr>
            <a:r>
              <a:rPr lang="en-GB" sz="2400" dirty="0" smtClean="0">
                <a:latin typeface="Arial" panose="020B0604020202020204" pitchFamily="34" charset="0"/>
                <a:cs typeface="Arial" panose="020B0604020202020204" pitchFamily="34" charset="0"/>
              </a:rPr>
              <a:t>(Home Office, Active Community Unit, 2001)</a:t>
            </a:r>
            <a:endParaRPr lang="en-GB" sz="24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9960875" y="610785"/>
            <a:ext cx="1714500" cy="1714500"/>
          </a:xfrm>
          <a:prstGeom prst="rect">
            <a:avLst/>
          </a:prstGeom>
        </p:spPr>
      </p:pic>
    </p:spTree>
    <p:extLst>
      <p:ext uri="{BB962C8B-B14F-4D97-AF65-F5344CB8AC3E}">
        <p14:creationId xmlns:p14="http://schemas.microsoft.com/office/powerpoint/2010/main" val="34280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normAutofit fontScale="90000"/>
          </a:bodyPr>
          <a:lstStyle/>
          <a:p>
            <a:r>
              <a:rPr lang="en-GB" dirty="0" smtClean="0">
                <a:latin typeface="Arial" panose="020B0604020202020204" pitchFamily="34" charset="0"/>
                <a:cs typeface="Arial" panose="020B0604020202020204" pitchFamily="34" charset="0"/>
              </a:rPr>
              <a:t>What Mentoring Is Not</a:t>
            </a:r>
            <a:br>
              <a:rPr lang="en-GB" dirty="0" smtClean="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GB" sz="3200" dirty="0" smtClean="0">
                <a:latin typeface="Arial" panose="020B0604020202020204" pitchFamily="34" charset="0"/>
                <a:cs typeface="Arial" panose="020B0604020202020204" pitchFamily="34" charset="0"/>
              </a:rPr>
              <a:t>a counselling service</a:t>
            </a:r>
          </a:p>
          <a:p>
            <a:r>
              <a:rPr lang="en-GB" sz="3200" dirty="0" smtClean="0">
                <a:latin typeface="Arial" panose="020B0604020202020204" pitchFamily="34" charset="0"/>
                <a:cs typeface="Arial" panose="020B0604020202020204" pitchFamily="34" charset="0"/>
              </a:rPr>
              <a:t>a training service</a:t>
            </a:r>
          </a:p>
          <a:p>
            <a:r>
              <a:rPr lang="en-GB" sz="3200" dirty="0" smtClean="0">
                <a:latin typeface="Arial" panose="020B0604020202020204" pitchFamily="34" charset="0"/>
                <a:cs typeface="Arial" panose="020B0604020202020204" pitchFamily="34" charset="0"/>
              </a:rPr>
              <a:t>a coaching service</a:t>
            </a:r>
          </a:p>
          <a:p>
            <a:r>
              <a:rPr lang="en-GB" sz="3200" dirty="0" smtClean="0">
                <a:latin typeface="Arial" panose="020B0604020202020204" pitchFamily="34" charset="0"/>
                <a:cs typeface="Arial" panose="020B0604020202020204" pitchFamily="34" charset="0"/>
              </a:rPr>
              <a:t>a therapeutic service</a:t>
            </a:r>
          </a:p>
          <a:p>
            <a:r>
              <a:rPr lang="en-GB" sz="3200" dirty="0" smtClean="0">
                <a:latin typeface="Arial" panose="020B0604020202020204" pitchFamily="34" charset="0"/>
                <a:cs typeface="Arial" panose="020B0604020202020204" pitchFamily="34" charset="0"/>
              </a:rPr>
              <a:t>a way to sort out all your problems</a:t>
            </a:r>
          </a:p>
          <a:p>
            <a:r>
              <a:rPr lang="en-GB" sz="3200" dirty="0" smtClean="0">
                <a:latin typeface="Arial" panose="020B0604020202020204" pitchFamily="34" charset="0"/>
                <a:cs typeface="Arial" panose="020B0604020202020204" pitchFamily="34" charset="0"/>
              </a:rPr>
              <a:t>it is NOT the mentor’s responsibility to make the mentee’s career a success; the ultimate responsibility for making their career successful is down to the mentee!</a:t>
            </a:r>
            <a:endParaRPr lang="en-GB" sz="32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9524147" y="365125"/>
            <a:ext cx="1714500" cy="1714500"/>
          </a:xfrm>
          <a:prstGeom prst="rect">
            <a:avLst/>
          </a:prstGeom>
        </p:spPr>
      </p:pic>
    </p:spTree>
    <p:extLst>
      <p:ext uri="{BB962C8B-B14F-4D97-AF65-F5344CB8AC3E}">
        <p14:creationId xmlns:p14="http://schemas.microsoft.com/office/powerpoint/2010/main" val="2070199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Agreeing a mentoring contract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endParaRPr lang="en-GB" sz="3200" dirty="0" smtClean="0">
              <a:latin typeface="Arial" panose="020B0604020202020204" pitchFamily="34" charset="0"/>
              <a:cs typeface="Arial" panose="020B0604020202020204" pitchFamily="34" charset="0"/>
            </a:endParaRPr>
          </a:p>
          <a:p>
            <a:pPr marL="0" indent="0">
              <a:buNone/>
            </a:pPr>
            <a:r>
              <a:rPr lang="en-GB" sz="3200" dirty="0" smtClean="0">
                <a:latin typeface="Arial" panose="020B0604020202020204" pitchFamily="34" charset="0"/>
                <a:cs typeface="Arial" panose="020B0604020202020204" pitchFamily="34" charset="0"/>
              </a:rPr>
              <a:t>At the beginning of any CSP mentor/mentee relationship a contract should be agreed. A mentoring contract has been developed within the spirit of the CSP’s Code of Members’ Professional Values and Behaviours and the code set down by the European Mentoring and Coaching Council.</a:t>
            </a:r>
          </a:p>
          <a:p>
            <a:pPr marL="0" indent="0">
              <a:buNone/>
            </a:pPr>
            <a:endParaRPr lang="en-GB" dirty="0" smtClean="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081344" y="365125"/>
            <a:ext cx="1719221" cy="1713124"/>
          </a:xfrm>
          <a:prstGeom prst="rect">
            <a:avLst/>
          </a:prstGeom>
        </p:spPr>
      </p:pic>
    </p:spTree>
    <p:extLst>
      <p:ext uri="{BB962C8B-B14F-4D97-AF65-F5344CB8AC3E}">
        <p14:creationId xmlns:p14="http://schemas.microsoft.com/office/powerpoint/2010/main" val="149418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1194" y="286604"/>
            <a:ext cx="9430603" cy="1392072"/>
          </a:xfrm>
        </p:spPr>
        <p:txBody>
          <a:bodyPr>
            <a:normAutofit fontScale="90000"/>
          </a:bodyPr>
          <a:lstStyle/>
          <a:p>
            <a:r>
              <a:rPr lang="en-GB" sz="4800" dirty="0" smtClean="0">
                <a:latin typeface="Arial" panose="020B0604020202020204" pitchFamily="34" charset="0"/>
                <a:cs typeface="Arial" panose="020B0604020202020204" pitchFamily="34" charset="0"/>
              </a:rPr>
              <a:t>Code of Members' Professional Values and Behaviour</a:t>
            </a:r>
            <a:endParaRPr lang="en-GB" sz="4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41194" y="2088107"/>
            <a:ext cx="11218460" cy="4490114"/>
          </a:xfrm>
        </p:spPr>
        <p:txBody>
          <a:bodyPr>
            <a:normAutofit lnSpcReduction="10000"/>
          </a:bodyPr>
          <a:lstStyle/>
          <a:p>
            <a:r>
              <a:rPr lang="en-GB" sz="3200" dirty="0" smtClean="0">
                <a:latin typeface="Arial" panose="020B0604020202020204" pitchFamily="34" charset="0"/>
                <a:cs typeface="Arial" panose="020B0604020202020204" pitchFamily="34" charset="0"/>
              </a:rPr>
              <a:t>The Code is a positive assertion of the values and</a:t>
            </a:r>
          </a:p>
          <a:p>
            <a:r>
              <a:rPr lang="en-GB" sz="3200" dirty="0" smtClean="0">
                <a:latin typeface="Arial" panose="020B0604020202020204" pitchFamily="34" charset="0"/>
                <a:cs typeface="Arial" panose="020B0604020202020204" pitchFamily="34" charset="0"/>
              </a:rPr>
              <a:t>behaviour that the CSP expects of all its members.  </a:t>
            </a:r>
          </a:p>
          <a:p>
            <a:pPr algn="l"/>
            <a:endParaRPr lang="en-GB" sz="3200" dirty="0" smtClean="0">
              <a:latin typeface="Arial" panose="020B0604020202020204" pitchFamily="34" charset="0"/>
              <a:cs typeface="Arial" panose="020B0604020202020204" pitchFamily="34" charset="0"/>
            </a:endParaRPr>
          </a:p>
          <a:p>
            <a:pPr algn="l"/>
            <a:r>
              <a:rPr lang="en-GB" sz="3200" dirty="0" smtClean="0">
                <a:latin typeface="Arial" panose="020B0604020202020204" pitchFamily="34" charset="0"/>
                <a:cs typeface="Arial" panose="020B0604020202020204" pitchFamily="34" charset="0"/>
              </a:rPr>
              <a:t>It is built around four key principles:</a:t>
            </a:r>
          </a:p>
          <a:p>
            <a:pPr marL="457200" indent="-457200" algn="l">
              <a:buAutoNum type="arabicPeriod"/>
            </a:pPr>
            <a:r>
              <a:rPr lang="en-GB" sz="3200" dirty="0" smtClean="0">
                <a:latin typeface="Arial" panose="020B0604020202020204" pitchFamily="34" charset="0"/>
                <a:cs typeface="Arial" panose="020B0604020202020204" pitchFamily="34" charset="0"/>
              </a:rPr>
              <a:t>Taking responsibility for your actions</a:t>
            </a:r>
          </a:p>
          <a:p>
            <a:pPr algn="l"/>
            <a:r>
              <a:rPr lang="en-GB" sz="3200" dirty="0" smtClean="0">
                <a:latin typeface="Arial" panose="020B0604020202020204" pitchFamily="34" charset="0"/>
                <a:cs typeface="Arial" panose="020B0604020202020204" pitchFamily="34" charset="0"/>
              </a:rPr>
              <a:t>2. Behaving ethically</a:t>
            </a:r>
          </a:p>
          <a:p>
            <a:pPr algn="l"/>
            <a:r>
              <a:rPr lang="en-GB" sz="3200" dirty="0" smtClean="0">
                <a:latin typeface="Arial" panose="020B0604020202020204" pitchFamily="34" charset="0"/>
                <a:cs typeface="Arial" panose="020B0604020202020204" pitchFamily="34" charset="0"/>
              </a:rPr>
              <a:t>3. Delivering an effective service</a:t>
            </a:r>
          </a:p>
          <a:p>
            <a:pPr algn="l"/>
            <a:r>
              <a:rPr lang="en-GB" sz="3200" dirty="0" smtClean="0">
                <a:latin typeface="Arial" panose="020B0604020202020204" pitchFamily="34" charset="0"/>
                <a:cs typeface="Arial" panose="020B0604020202020204" pitchFamily="34" charset="0"/>
              </a:rPr>
              <a:t>4. Striving to achieve excellence</a:t>
            </a:r>
          </a:p>
          <a:p>
            <a:endParaRPr lang="en-GB" dirty="0" smtClean="0"/>
          </a:p>
        </p:txBody>
      </p:sp>
      <p:pic>
        <p:nvPicPr>
          <p:cNvPr id="4" name="Picture 3"/>
          <p:cNvPicPr>
            <a:picLocks noChangeAspect="1"/>
          </p:cNvPicPr>
          <p:nvPr/>
        </p:nvPicPr>
        <p:blipFill>
          <a:blip r:embed="rId2"/>
          <a:stretch>
            <a:fillRect/>
          </a:stretch>
        </p:blipFill>
        <p:spPr>
          <a:xfrm>
            <a:off x="10151944" y="112429"/>
            <a:ext cx="1714500" cy="1714500"/>
          </a:xfrm>
          <a:prstGeom prst="rect">
            <a:avLst/>
          </a:prstGeom>
        </p:spPr>
      </p:pic>
    </p:spTree>
    <p:extLst>
      <p:ext uri="{BB962C8B-B14F-4D97-AF65-F5344CB8AC3E}">
        <p14:creationId xmlns:p14="http://schemas.microsoft.com/office/powerpoint/2010/main" val="2219243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087436" cy="1763926"/>
          </a:xfrm>
        </p:spPr>
        <p:txBody>
          <a:bodyPr>
            <a:normAutofit fontScale="90000"/>
          </a:bodyPr>
          <a:lstStyle/>
          <a:p>
            <a:r>
              <a:rPr lang="en-GB" dirty="0" smtClean="0">
                <a:latin typeface="Arial" panose="020B0604020202020204" pitchFamily="34" charset="0"/>
                <a:cs typeface="Arial" panose="020B0604020202020204" pitchFamily="34" charset="0"/>
              </a:rPr>
              <a:t>You can use the code as a basis for reflective CPD and map your mentoring activity against it.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306472"/>
            <a:ext cx="10515600" cy="3870491"/>
          </a:xfrm>
        </p:spPr>
        <p:txBody>
          <a:bodyPr>
            <a:normAutofit/>
          </a:bodyPr>
          <a:lstStyle/>
          <a:p>
            <a:pPr marL="0" indent="0">
              <a:buNone/>
            </a:pPr>
            <a:r>
              <a:rPr lang="en-GB" dirty="0" smtClean="0">
                <a:latin typeface="Arial" panose="020B0604020202020204" pitchFamily="34" charset="0"/>
                <a:cs typeface="Arial" panose="020B0604020202020204" pitchFamily="34" charset="0"/>
              </a:rPr>
              <a:t>E.g. the fourth key principle maps well to a mentoring role:</a:t>
            </a:r>
          </a:p>
          <a:p>
            <a:pPr marL="0" indent="0">
              <a:buNone/>
            </a:pPr>
            <a:r>
              <a:rPr lang="en-GB" b="1" dirty="0" smtClean="0">
                <a:latin typeface="Arial" panose="020B0604020202020204" pitchFamily="34" charset="0"/>
                <a:cs typeface="Arial" panose="020B0604020202020204" pitchFamily="34" charset="0"/>
              </a:rPr>
              <a:t>CSP members strive to achieve excellence. </a:t>
            </a:r>
          </a:p>
          <a:p>
            <a:pPr marL="0" indent="0">
              <a:buNone/>
            </a:pPr>
            <a:r>
              <a:rPr lang="en-GB" dirty="0" smtClean="0">
                <a:latin typeface="Arial" panose="020B0604020202020204" pitchFamily="34" charset="0"/>
                <a:cs typeface="Arial" panose="020B0604020202020204" pitchFamily="34" charset="0"/>
              </a:rPr>
              <a:t>Members;</a:t>
            </a:r>
          </a:p>
          <a:p>
            <a:pPr marL="0" indent="0">
              <a:buNone/>
            </a:pPr>
            <a:r>
              <a:rPr lang="en-GB" dirty="0" smtClean="0">
                <a:latin typeface="Arial" panose="020B0604020202020204" pitchFamily="34" charset="0"/>
                <a:cs typeface="Arial" panose="020B0604020202020204" pitchFamily="34" charset="0"/>
              </a:rPr>
              <a:t>• Seek to continuously improve</a:t>
            </a:r>
          </a:p>
          <a:p>
            <a:pPr marL="0" indent="0">
              <a:buNone/>
            </a:pPr>
            <a:r>
              <a:rPr lang="en-GB" dirty="0" smtClean="0">
                <a:latin typeface="Arial" panose="020B0604020202020204" pitchFamily="34" charset="0"/>
                <a:cs typeface="Arial" panose="020B0604020202020204" pitchFamily="34" charset="0"/>
              </a:rPr>
              <a:t>• Demonstrate innovation and leadership</a:t>
            </a:r>
          </a:p>
          <a:p>
            <a:pPr marL="0" indent="0">
              <a:buNone/>
            </a:pPr>
            <a:r>
              <a:rPr lang="en-GB" dirty="0" smtClean="0">
                <a:latin typeface="Arial" panose="020B0604020202020204" pitchFamily="34" charset="0"/>
                <a:cs typeface="Arial" panose="020B0604020202020204" pitchFamily="34" charset="0"/>
              </a:rPr>
              <a:t>• Support others’ learning and development</a:t>
            </a:r>
          </a:p>
          <a:p>
            <a:pPr marL="0" indent="0">
              <a:buNone/>
            </a:pPr>
            <a:r>
              <a:rPr lang="en-GB" dirty="0" smtClean="0">
                <a:latin typeface="Arial" panose="020B0604020202020204" pitchFamily="34" charset="0"/>
                <a:cs typeface="Arial" panose="020B0604020202020204" pitchFamily="34" charset="0"/>
              </a:rPr>
              <a:t>• Support the development of physiotherapy. </a:t>
            </a:r>
          </a:p>
        </p:txBody>
      </p:sp>
      <p:pic>
        <p:nvPicPr>
          <p:cNvPr id="4" name="Picture 3"/>
          <p:cNvPicPr>
            <a:picLocks noChangeAspect="1"/>
          </p:cNvPicPr>
          <p:nvPr/>
        </p:nvPicPr>
        <p:blipFill>
          <a:blip r:embed="rId3"/>
          <a:stretch>
            <a:fillRect/>
          </a:stretch>
        </p:blipFill>
        <p:spPr>
          <a:xfrm>
            <a:off x="10094992" y="365125"/>
            <a:ext cx="1719221" cy="1719221"/>
          </a:xfrm>
          <a:prstGeom prst="rect">
            <a:avLst/>
          </a:prstGeom>
        </p:spPr>
      </p:pic>
    </p:spTree>
    <p:extLst>
      <p:ext uri="{BB962C8B-B14F-4D97-AF65-F5344CB8AC3E}">
        <p14:creationId xmlns:p14="http://schemas.microsoft.com/office/powerpoint/2010/main" val="256085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23663" cy="1325563"/>
          </a:xfrm>
        </p:spPr>
        <p:txBody>
          <a:bodyPr/>
          <a:lstStyle/>
          <a:p>
            <a:r>
              <a:rPr lang="en-GB" dirty="0" smtClean="0">
                <a:latin typeface="Arial" panose="020B0604020202020204" pitchFamily="34" charset="0"/>
                <a:cs typeface="Arial" panose="020B0604020202020204" pitchFamily="34" charset="0"/>
              </a:rPr>
              <a:t>Links to resources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smtClean="0">
              <a:latin typeface="Arial" panose="020B0604020202020204" pitchFamily="34" charset="0"/>
              <a:cs typeface="Arial" panose="020B0604020202020204" pitchFamily="34" charset="0"/>
              <a:hlinkClick r:id="rId2"/>
            </a:endParaRPr>
          </a:p>
          <a:p>
            <a:r>
              <a:rPr lang="en-GB" dirty="0" smtClean="0">
                <a:latin typeface="Arial" panose="020B0604020202020204" pitchFamily="34" charset="0"/>
                <a:cs typeface="Arial" panose="020B0604020202020204" pitchFamily="34" charset="0"/>
                <a:hlinkClick r:id="rId2"/>
              </a:rPr>
              <a:t>http://www.csp.org.uk/documents/mentoring-scheme-faq</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hlinkClick r:id="rId3"/>
              </a:rPr>
              <a:t>http://www.csp.org.uk/documents/csp-mentoring-scheme-downloads</a:t>
            </a:r>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hlinkClick r:id="rId4"/>
              </a:rPr>
              <a:t>http://www.csp.org.uk/professional-union/professionalism/csp-expectations-members/code-professional-values/appendix-c-mapp</a:t>
            </a:r>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hlinkClick r:id="rId5"/>
              </a:rPr>
              <a:t>http://www.csp.org.uk/publications/code-members-professional-values-behaviour</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6"/>
          <a:stretch>
            <a:fillRect/>
          </a:stretch>
        </p:blipFill>
        <p:spPr>
          <a:xfrm>
            <a:off x="9767445" y="168295"/>
            <a:ext cx="1719221" cy="1719221"/>
          </a:xfrm>
          <a:prstGeom prst="rect">
            <a:avLst/>
          </a:prstGeom>
        </p:spPr>
      </p:pic>
    </p:spTree>
    <p:extLst>
      <p:ext uri="{BB962C8B-B14F-4D97-AF65-F5344CB8AC3E}">
        <p14:creationId xmlns:p14="http://schemas.microsoft.com/office/powerpoint/2010/main" val="367926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560</Words>
  <Application>Microsoft Office PowerPoint</Application>
  <PresentationFormat>Widescreen</PresentationFormat>
  <Paragraphs>54</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The CSP mentoring scheme offers members career and continued professional development support via a digital portal</vt:lpstr>
      <vt:lpstr>CSP stance</vt:lpstr>
      <vt:lpstr>What is a mentor?</vt:lpstr>
      <vt:lpstr>What is professional mentoring? </vt:lpstr>
      <vt:lpstr>What Mentoring Is Not </vt:lpstr>
      <vt:lpstr>Agreeing a mentoring contract</vt:lpstr>
      <vt:lpstr>Code of Members' Professional Values and Behaviour</vt:lpstr>
      <vt:lpstr>You can use the code as a basis for reflective CPD and map your mentoring activity against it.</vt:lpstr>
      <vt:lpstr>Links to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Members' Professional Values and Behaviour</dc:title>
  <dc:creator>Tracey</dc:creator>
  <cp:lastModifiedBy>Cheryl Gurgul</cp:lastModifiedBy>
  <cp:revision>22</cp:revision>
  <dcterms:created xsi:type="dcterms:W3CDTF">2017-10-03T12:07:23Z</dcterms:created>
  <dcterms:modified xsi:type="dcterms:W3CDTF">2018-07-24T10:19:00Z</dcterms:modified>
</cp:coreProperties>
</file>