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7" r:id="rId4"/>
    <p:sldId id="258" r:id="rId5"/>
    <p:sldId id="266" r:id="rId6"/>
    <p:sldId id="262" r:id="rId7"/>
    <p:sldId id="263" r:id="rId8"/>
    <p:sldId id="264" r:id="rId9"/>
    <p:sldId id="265" r:id="rId10"/>
    <p:sldId id="269" r:id="rId11"/>
    <p:sldId id="270" r:id="rId12"/>
    <p:sldId id="271" r:id="rId13"/>
    <p:sldId id="272" r:id="rId14"/>
    <p:sldId id="273" r:id="rId15"/>
    <p:sldId id="276" r:id="rId16"/>
    <p:sldId id="275" r:id="rId17"/>
    <p:sldId id="274"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2" d="100"/>
          <a:sy n="112" d="100"/>
        </p:scale>
        <p:origin x="55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7/24/2018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7/24/2018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7/24/2018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7/24/2018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7/24/2018</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claretscience3.wikispaces.com/MOUNTAIN+LANDSCAPES" TargetMode="External"/><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www.kittlingbooks.com/2017/05/the-wheres-brick-wall-weekly-link-round.html" TargetMode="Externa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mailto:lisa.horne1@nhs.net"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4DF88-974B-4114-A8BB-FAF22F98ADA6}"/>
              </a:ext>
            </a:extLst>
          </p:cNvPr>
          <p:cNvSpPr>
            <a:spLocks noGrp="1"/>
          </p:cNvSpPr>
          <p:nvPr>
            <p:ph type="ctrTitle"/>
          </p:nvPr>
        </p:nvSpPr>
        <p:spPr>
          <a:xfrm>
            <a:off x="2589212" y="1282147"/>
            <a:ext cx="8915399" cy="2262781"/>
          </a:xfrm>
        </p:spPr>
        <p:txBody>
          <a:bodyPr/>
          <a:lstStyle/>
          <a:p>
            <a:pPr algn="ctr"/>
            <a:r>
              <a:rPr lang="en-GB" dirty="0">
                <a:latin typeface="Arial" panose="020B0604020202020204" pitchFamily="34" charset="0"/>
                <a:cs typeface="Arial" panose="020B0604020202020204" pitchFamily="34" charset="0"/>
              </a:rPr>
              <a:t>Halton MSKCATS Service    Transformation</a:t>
            </a:r>
          </a:p>
        </p:txBody>
      </p:sp>
      <p:sp>
        <p:nvSpPr>
          <p:cNvPr id="3" name="Subtitle 2">
            <a:extLst>
              <a:ext uri="{FF2B5EF4-FFF2-40B4-BE49-F238E27FC236}">
                <a16:creationId xmlns:a16="http://schemas.microsoft.com/office/drawing/2014/main" id="{48F53643-6F17-4676-838D-B27EAC778C9D}"/>
              </a:ext>
            </a:extLst>
          </p:cNvPr>
          <p:cNvSpPr>
            <a:spLocks noGrp="1"/>
          </p:cNvSpPr>
          <p:nvPr>
            <p:ph type="subTitle" idx="1"/>
          </p:nvPr>
        </p:nvSpPr>
        <p:spPr>
          <a:xfrm>
            <a:off x="2589212" y="3982249"/>
            <a:ext cx="8915399" cy="1126283"/>
          </a:xfrm>
        </p:spPr>
        <p:txBody>
          <a:bodyPr>
            <a:normAutofit lnSpcReduction="10000"/>
          </a:bodyPr>
          <a:lstStyle/>
          <a:p>
            <a:pPr algn="ctr"/>
            <a:r>
              <a:rPr lang="en-GB" dirty="0">
                <a:latin typeface="Arial" panose="020B0604020202020204" pitchFamily="34" charset="0"/>
                <a:cs typeface="Arial" panose="020B0604020202020204" pitchFamily="34" charset="0"/>
              </a:rPr>
              <a:t>Lisa Horne </a:t>
            </a:r>
            <a:r>
              <a:rPr lang="en-GB" dirty="0" err="1">
                <a:latin typeface="Arial" panose="020B0604020202020204" pitchFamily="34" charset="0"/>
                <a:cs typeface="Arial" panose="020B0604020202020204" pitchFamily="34" charset="0"/>
              </a:rPr>
              <a:t>BHSc</a:t>
            </a:r>
            <a:r>
              <a:rPr lang="en-GB" dirty="0">
                <a:latin typeface="Arial" panose="020B0604020202020204" pitchFamily="34" charset="0"/>
                <a:cs typeface="Arial" panose="020B0604020202020204" pitchFamily="34" charset="0"/>
              </a:rPr>
              <a:t>, SRP, MCSP</a:t>
            </a:r>
          </a:p>
          <a:p>
            <a:pPr algn="ctr"/>
            <a:r>
              <a:rPr lang="en-GB" dirty="0">
                <a:latin typeface="Arial" panose="020B0604020202020204" pitchFamily="34" charset="0"/>
                <a:cs typeface="Arial" panose="020B0604020202020204" pitchFamily="34" charset="0"/>
              </a:rPr>
              <a:t>Team Lead and Advanced Musculoskeletal Physiotherapy Practitioner</a:t>
            </a:r>
          </a:p>
          <a:p>
            <a:pPr algn="ctr"/>
            <a:r>
              <a:rPr lang="en-GB" dirty="0">
                <a:latin typeface="Arial" panose="020B0604020202020204" pitchFamily="34" charset="0"/>
                <a:cs typeface="Arial" panose="020B0604020202020204" pitchFamily="34" charset="0"/>
              </a:rPr>
              <a:t>Halton Hospital </a:t>
            </a:r>
          </a:p>
        </p:txBody>
      </p:sp>
    </p:spTree>
    <p:extLst>
      <p:ext uri="{BB962C8B-B14F-4D97-AF65-F5344CB8AC3E}">
        <p14:creationId xmlns:p14="http://schemas.microsoft.com/office/powerpoint/2010/main" val="3293313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3DCCD7-BEBD-49D7-ADCD-F1A976447C22}"/>
              </a:ext>
            </a:extLst>
          </p:cNvPr>
          <p:cNvSpPr>
            <a:spLocks noGrp="1"/>
          </p:cNvSpPr>
          <p:nvPr>
            <p:ph type="title"/>
          </p:nvPr>
        </p:nvSpPr>
        <p:spPr>
          <a:xfrm>
            <a:off x="3003742" y="3012186"/>
            <a:ext cx="7306449" cy="833628"/>
          </a:xfrm>
        </p:spPr>
        <p:txBody>
          <a:bodyPr/>
          <a:lstStyle/>
          <a:p>
            <a:r>
              <a:rPr lang="en-GB" dirty="0"/>
              <a:t>TRANSFORMATION IN PICTURES</a:t>
            </a:r>
          </a:p>
        </p:txBody>
      </p:sp>
    </p:spTree>
    <p:extLst>
      <p:ext uri="{BB962C8B-B14F-4D97-AF65-F5344CB8AC3E}">
        <p14:creationId xmlns:p14="http://schemas.microsoft.com/office/powerpoint/2010/main" val="737744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4">
            <a:extLst>
              <a:ext uri="{FF2B5EF4-FFF2-40B4-BE49-F238E27FC236}">
                <a16:creationId xmlns:a16="http://schemas.microsoft.com/office/drawing/2014/main" id="{D5F2B537-6CDC-4E25-B71F-FAB6BF076734}"/>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2771335" y="1491175"/>
            <a:ext cx="7680960" cy="4149969"/>
          </a:xfrm>
          <a:prstGeom prst="rect">
            <a:avLst/>
          </a:prstGeom>
        </p:spPr>
      </p:pic>
    </p:spTree>
    <p:extLst>
      <p:ext uri="{BB962C8B-B14F-4D97-AF65-F5344CB8AC3E}">
        <p14:creationId xmlns:p14="http://schemas.microsoft.com/office/powerpoint/2010/main" val="2353049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53CF51C-C0EC-4BF0-844B-DE04D2C67CAD}"/>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2672862" y="1730325"/>
            <a:ext cx="7258929" cy="3896751"/>
          </a:xfrm>
          <a:prstGeom prst="rect">
            <a:avLst/>
          </a:prstGeom>
        </p:spPr>
      </p:pic>
    </p:spTree>
    <p:extLst>
      <p:ext uri="{BB962C8B-B14F-4D97-AF65-F5344CB8AC3E}">
        <p14:creationId xmlns:p14="http://schemas.microsoft.com/office/powerpoint/2010/main" val="1223905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5EF8884-9A11-4B8C-B762-58F2D6245CD9}"/>
              </a:ext>
            </a:extLst>
          </p:cNvPr>
          <p:cNvPicPr>
            <a:picLocks noChangeAspect="1"/>
          </p:cNvPicPr>
          <p:nvPr/>
        </p:nvPicPr>
        <p:blipFill>
          <a:blip r:embed="rId2"/>
          <a:stretch>
            <a:fillRect/>
          </a:stretch>
        </p:blipFill>
        <p:spPr>
          <a:xfrm>
            <a:off x="3201573" y="409136"/>
            <a:ext cx="6280052" cy="6280052"/>
          </a:xfrm>
          <a:prstGeom prst="rect">
            <a:avLst/>
          </a:prstGeom>
        </p:spPr>
      </p:pic>
    </p:spTree>
    <p:extLst>
      <p:ext uri="{BB962C8B-B14F-4D97-AF65-F5344CB8AC3E}">
        <p14:creationId xmlns:p14="http://schemas.microsoft.com/office/powerpoint/2010/main" val="38584999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3BA96B-11E3-49D7-8DCE-EF56AF067694}"/>
              </a:ext>
            </a:extLst>
          </p:cNvPr>
          <p:cNvPicPr>
            <a:picLocks noChangeAspect="1"/>
          </p:cNvPicPr>
          <p:nvPr/>
        </p:nvPicPr>
        <p:blipFill>
          <a:blip r:embed="rId2"/>
          <a:stretch>
            <a:fillRect/>
          </a:stretch>
        </p:blipFill>
        <p:spPr>
          <a:xfrm>
            <a:off x="1661160" y="1988820"/>
            <a:ext cx="8869680" cy="2880360"/>
          </a:xfrm>
          <a:prstGeom prst="rect">
            <a:avLst/>
          </a:prstGeom>
        </p:spPr>
      </p:pic>
    </p:spTree>
    <p:extLst>
      <p:ext uri="{BB962C8B-B14F-4D97-AF65-F5344CB8AC3E}">
        <p14:creationId xmlns:p14="http://schemas.microsoft.com/office/powerpoint/2010/main" val="34278324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2195A59-7C36-46B2-9BAA-5C134045F286}"/>
              </a:ext>
            </a:extLst>
          </p:cNvPr>
          <p:cNvPicPr>
            <a:picLocks noChangeAspect="1"/>
          </p:cNvPicPr>
          <p:nvPr/>
        </p:nvPicPr>
        <p:blipFill>
          <a:blip r:embed="rId2"/>
          <a:stretch>
            <a:fillRect/>
          </a:stretch>
        </p:blipFill>
        <p:spPr>
          <a:xfrm>
            <a:off x="1651141" y="949569"/>
            <a:ext cx="10287000" cy="5324622"/>
          </a:xfrm>
          <a:prstGeom prst="rect">
            <a:avLst/>
          </a:prstGeom>
        </p:spPr>
      </p:pic>
    </p:spTree>
    <p:extLst>
      <p:ext uri="{BB962C8B-B14F-4D97-AF65-F5344CB8AC3E}">
        <p14:creationId xmlns:p14="http://schemas.microsoft.com/office/powerpoint/2010/main" val="37591801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B4D76C-76EA-420A-9646-722A50C135EB}"/>
              </a:ext>
            </a:extLst>
          </p:cNvPr>
          <p:cNvPicPr>
            <a:picLocks noChangeAspect="1"/>
          </p:cNvPicPr>
          <p:nvPr/>
        </p:nvPicPr>
        <p:blipFill>
          <a:blip r:embed="rId2"/>
          <a:stretch>
            <a:fillRect/>
          </a:stretch>
        </p:blipFill>
        <p:spPr>
          <a:xfrm>
            <a:off x="2247569" y="899516"/>
            <a:ext cx="8947053" cy="5591908"/>
          </a:xfrm>
          <a:prstGeom prst="rect">
            <a:avLst/>
          </a:prstGeom>
        </p:spPr>
      </p:pic>
    </p:spTree>
    <p:extLst>
      <p:ext uri="{BB962C8B-B14F-4D97-AF65-F5344CB8AC3E}">
        <p14:creationId xmlns:p14="http://schemas.microsoft.com/office/powerpoint/2010/main" val="25181200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C55502-2D57-42A1-B2D1-E855852E6612}"/>
              </a:ext>
            </a:extLst>
          </p:cNvPr>
          <p:cNvPicPr>
            <a:picLocks noChangeAspect="1"/>
          </p:cNvPicPr>
          <p:nvPr/>
        </p:nvPicPr>
        <p:blipFill>
          <a:blip r:embed="rId2"/>
          <a:stretch>
            <a:fillRect/>
          </a:stretch>
        </p:blipFill>
        <p:spPr>
          <a:xfrm>
            <a:off x="3238500" y="1603717"/>
            <a:ext cx="6552614" cy="4459458"/>
          </a:xfrm>
          <a:prstGeom prst="rect">
            <a:avLst/>
          </a:prstGeom>
        </p:spPr>
      </p:pic>
    </p:spTree>
    <p:extLst>
      <p:ext uri="{BB962C8B-B14F-4D97-AF65-F5344CB8AC3E}">
        <p14:creationId xmlns:p14="http://schemas.microsoft.com/office/powerpoint/2010/main" val="4247617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5C627-D55B-485B-8EA6-300C73C0C403}"/>
              </a:ext>
            </a:extLst>
          </p:cNvPr>
          <p:cNvSpPr>
            <a:spLocks noGrp="1"/>
          </p:cNvSpPr>
          <p:nvPr>
            <p:ph type="title"/>
          </p:nvPr>
        </p:nvSpPr>
        <p:spPr>
          <a:xfrm>
            <a:off x="2592925" y="624110"/>
            <a:ext cx="8911687" cy="740864"/>
          </a:xfrm>
        </p:spPr>
        <p:txBody>
          <a:bodyPr/>
          <a:lstStyle/>
          <a:p>
            <a:pPr algn="ctr"/>
            <a:r>
              <a:rPr lang="en-GB" dirty="0">
                <a:latin typeface="Arial" panose="020B0604020202020204" pitchFamily="34" charset="0"/>
                <a:cs typeface="Arial" panose="020B0604020202020204" pitchFamily="34" charset="0"/>
              </a:rPr>
              <a:t>Service Description</a:t>
            </a:r>
          </a:p>
        </p:txBody>
      </p:sp>
      <p:sp>
        <p:nvSpPr>
          <p:cNvPr id="3" name="Content Placeholder 2">
            <a:extLst>
              <a:ext uri="{FF2B5EF4-FFF2-40B4-BE49-F238E27FC236}">
                <a16:creationId xmlns:a16="http://schemas.microsoft.com/office/drawing/2014/main" id="{30164A7E-C6F0-4060-8900-EB17CD33A2FE}"/>
              </a:ext>
            </a:extLst>
          </p:cNvPr>
          <p:cNvSpPr>
            <a:spLocks noGrp="1"/>
          </p:cNvSpPr>
          <p:nvPr>
            <p:ph idx="1"/>
          </p:nvPr>
        </p:nvSpPr>
        <p:spPr>
          <a:xfrm>
            <a:off x="2589212" y="1364974"/>
            <a:ext cx="8915400" cy="5493026"/>
          </a:xfrm>
        </p:spPr>
        <p:txBody>
          <a:bodyPr>
            <a:normAutofit lnSpcReduction="10000"/>
          </a:bodyPr>
          <a:lstStyle/>
          <a:p>
            <a:r>
              <a:rPr lang="en-GB" dirty="0">
                <a:latin typeface="Arial" panose="020B0604020202020204" pitchFamily="34" charset="0"/>
                <a:cs typeface="Arial" panose="020B0604020202020204" pitchFamily="34" charset="0"/>
              </a:rPr>
              <a:t>Commissioned service from Halton CCG offering first point of contact service for patients with MSK conditions</a:t>
            </a:r>
          </a:p>
          <a:p>
            <a:r>
              <a:rPr lang="en-GB" dirty="0">
                <a:latin typeface="Arial" panose="020B0604020202020204" pitchFamily="34" charset="0"/>
                <a:cs typeface="Arial" panose="020B0604020202020204" pitchFamily="34" charset="0"/>
              </a:rPr>
              <a:t>Based in Widnes and Runcorn, North West England</a:t>
            </a:r>
          </a:p>
          <a:p>
            <a:r>
              <a:rPr lang="en-GB" dirty="0">
                <a:latin typeface="Arial" panose="020B0604020202020204" pitchFamily="34" charset="0"/>
                <a:cs typeface="Arial" panose="020B0604020202020204" pitchFamily="34" charset="0"/>
              </a:rPr>
              <a:t>Team of 9 clinicians (5.5wte) and 4 admin staff (3 </a:t>
            </a:r>
            <a:r>
              <a:rPr lang="en-GB" dirty="0" err="1">
                <a:latin typeface="Arial" panose="020B0604020202020204" pitchFamily="34" charset="0"/>
                <a:cs typeface="Arial" panose="020B0604020202020204" pitchFamily="34" charset="0"/>
              </a:rPr>
              <a:t>wte</a:t>
            </a:r>
            <a:r>
              <a:rPr lang="en-GB" dirty="0">
                <a:latin typeface="Arial" panose="020B0604020202020204" pitchFamily="34" charset="0"/>
                <a:cs typeface="Arial" panose="020B0604020202020204" pitchFamily="34" charset="0"/>
              </a:rPr>
              <a:t>)</a:t>
            </a:r>
          </a:p>
          <a:p>
            <a:r>
              <a:rPr lang="en-GB" dirty="0">
                <a:latin typeface="Arial" panose="020B0604020202020204" pitchFamily="34" charset="0"/>
                <a:cs typeface="Arial" panose="020B0604020202020204" pitchFamily="34" charset="0"/>
              </a:rPr>
              <a:t>Had orthopaedic/rheumatology triage service at Halton for 14 years- but it was an interface service between primary and secondary care.</a:t>
            </a:r>
          </a:p>
          <a:p>
            <a:r>
              <a:rPr lang="en-GB" dirty="0">
                <a:latin typeface="Arial" panose="020B0604020202020204" pitchFamily="34" charset="0"/>
                <a:cs typeface="Arial" panose="020B0604020202020204" pitchFamily="34" charset="0"/>
              </a:rPr>
              <a:t>April 2017 moved to first point of contact service based in primary care</a:t>
            </a:r>
          </a:p>
          <a:p>
            <a:r>
              <a:rPr lang="en-GB" dirty="0">
                <a:latin typeface="Arial" panose="020B0604020202020204" pitchFamily="34" charset="0"/>
                <a:cs typeface="Arial" panose="020B0604020202020204" pitchFamily="34" charset="0"/>
              </a:rPr>
              <a:t>Have a specific base in both Widnes and Runcorn towns rather than being based in GP practices, so service deals with all GPs practices in our own department.</a:t>
            </a:r>
          </a:p>
          <a:p>
            <a:r>
              <a:rPr lang="en-GB" dirty="0">
                <a:latin typeface="Arial" panose="020B0604020202020204" pitchFamily="34" charset="0"/>
                <a:cs typeface="Arial" panose="020B0604020202020204" pitchFamily="34" charset="0"/>
              </a:rPr>
              <a:t>Patients contact our service direct via telephone line, register with our admin team and then answer Red flag questions. Depending on answers to red flag questions given an urgent telephone triage appointment (same day) or routine appointment (currently 2 weeks)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Addendum May 30</a:t>
            </a:r>
            <a:r>
              <a:rPr lang="en-GB" baseline="30000" dirty="0">
                <a:latin typeface="Arial" panose="020B0604020202020204" pitchFamily="34" charset="0"/>
                <a:cs typeface="Arial" panose="020B0604020202020204" pitchFamily="34" charset="0"/>
              </a:rPr>
              <a:t>th</a:t>
            </a:r>
            <a:r>
              <a:rPr lang="en-GB" dirty="0">
                <a:latin typeface="Arial" panose="020B0604020202020204" pitchFamily="34" charset="0"/>
                <a:cs typeface="Arial" panose="020B0604020202020204" pitchFamily="34" charset="0"/>
              </a:rPr>
              <a:t> – not currently able to run telephone triage as demand far outweighs capacity - will discuss this later in presentation!!!</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3331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EBCD5-646D-4E9B-BDD5-0472351FDB87}"/>
              </a:ext>
            </a:extLst>
          </p:cNvPr>
          <p:cNvSpPr>
            <a:spLocks noGrp="1"/>
          </p:cNvSpPr>
          <p:nvPr>
            <p:ph type="title"/>
          </p:nvPr>
        </p:nvSpPr>
        <p:spPr/>
        <p:txBody>
          <a:bodyPr/>
          <a:lstStyle/>
          <a:p>
            <a:r>
              <a:rPr lang="en-GB" dirty="0"/>
              <a:t>Current Process due to capacity and     							demand</a:t>
            </a:r>
          </a:p>
        </p:txBody>
      </p:sp>
      <p:sp>
        <p:nvSpPr>
          <p:cNvPr id="3" name="Content Placeholder 2">
            <a:extLst>
              <a:ext uri="{FF2B5EF4-FFF2-40B4-BE49-F238E27FC236}">
                <a16:creationId xmlns:a16="http://schemas.microsoft.com/office/drawing/2014/main" id="{9AB95FA6-EB62-4342-9AE0-E423D3B5354B}"/>
              </a:ext>
            </a:extLst>
          </p:cNvPr>
          <p:cNvSpPr>
            <a:spLocks noGrp="1"/>
          </p:cNvSpPr>
          <p:nvPr>
            <p:ph idx="1"/>
          </p:nvPr>
        </p:nvSpPr>
        <p:spPr/>
        <p:txBody>
          <a:bodyPr>
            <a:normAutofit lnSpcReduction="10000"/>
          </a:bodyPr>
          <a:lstStyle/>
          <a:p>
            <a:r>
              <a:rPr lang="en-GB" dirty="0"/>
              <a:t>Self referral paper referral</a:t>
            </a:r>
          </a:p>
          <a:p>
            <a:r>
              <a:rPr lang="en-GB" dirty="0"/>
              <a:t>Patients register as previous – red flag questions asked- positive ones- still get a call on day</a:t>
            </a:r>
          </a:p>
          <a:p>
            <a:r>
              <a:rPr lang="en-GB" dirty="0"/>
              <a:t>Everyone else send a paper referral in post and send it back to us </a:t>
            </a:r>
          </a:p>
          <a:p>
            <a:r>
              <a:rPr lang="en-GB" dirty="0"/>
              <a:t>Triaged by AMPP daily</a:t>
            </a:r>
          </a:p>
          <a:p>
            <a:endParaRPr lang="en-GB" dirty="0"/>
          </a:p>
          <a:p>
            <a:r>
              <a:rPr lang="en-GB" dirty="0"/>
              <a:t>Thought get complaints as not how we marketed  the service originally but no complaints so far!!!  In fact less complaints as not complaining about the wait for telephone triage.</a:t>
            </a:r>
          </a:p>
          <a:p>
            <a:r>
              <a:rPr lang="en-GB" dirty="0"/>
              <a:t>Temporary measure as making changes (again!!) to MSKCATS service in June 18</a:t>
            </a:r>
          </a:p>
        </p:txBody>
      </p:sp>
    </p:spTree>
    <p:extLst>
      <p:ext uri="{BB962C8B-B14F-4D97-AF65-F5344CB8AC3E}">
        <p14:creationId xmlns:p14="http://schemas.microsoft.com/office/powerpoint/2010/main" val="1552433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22A57-32AB-4D5B-8666-48FE2AB773C4}"/>
              </a:ext>
            </a:extLst>
          </p:cNvPr>
          <p:cNvSpPr>
            <a:spLocks noGrp="1"/>
          </p:cNvSpPr>
          <p:nvPr>
            <p:ph type="title"/>
          </p:nvPr>
        </p:nvSpPr>
        <p:spPr>
          <a:xfrm>
            <a:off x="2592925" y="624110"/>
            <a:ext cx="8911687" cy="860133"/>
          </a:xfrm>
        </p:spPr>
        <p:txBody>
          <a:bodyPr/>
          <a:lstStyle/>
          <a:p>
            <a:pPr algn="ctr"/>
            <a:r>
              <a:rPr lang="en-GB" dirty="0">
                <a:latin typeface="Arial" panose="020B0604020202020204" pitchFamily="34" charset="0"/>
                <a:cs typeface="Arial" panose="020B0604020202020204" pitchFamily="34" charset="0"/>
              </a:rPr>
              <a:t>Service Description (</a:t>
            </a:r>
            <a:r>
              <a:rPr lang="en-GB" dirty="0" err="1">
                <a:latin typeface="Arial" panose="020B0604020202020204" pitchFamily="34" charset="0"/>
                <a:cs typeface="Arial" panose="020B0604020202020204" pitchFamily="34" charset="0"/>
              </a:rPr>
              <a:t>cont</a:t>
            </a:r>
            <a:r>
              <a:rPr lang="en-GB" dirty="0">
                <a:latin typeface="Arial" panose="020B0604020202020204" pitchFamily="34" charset="0"/>
                <a:cs typeface="Arial" panose="020B0604020202020204" pitchFamily="34" charset="0"/>
              </a:rPr>
              <a:t>)</a:t>
            </a:r>
          </a:p>
        </p:txBody>
      </p:sp>
      <p:sp>
        <p:nvSpPr>
          <p:cNvPr id="3" name="Content Placeholder 2">
            <a:extLst>
              <a:ext uri="{FF2B5EF4-FFF2-40B4-BE49-F238E27FC236}">
                <a16:creationId xmlns:a16="http://schemas.microsoft.com/office/drawing/2014/main" id="{1245C784-C2F7-44E2-816D-8DF687E1ED20}"/>
              </a:ext>
            </a:extLst>
          </p:cNvPr>
          <p:cNvSpPr>
            <a:spLocks noGrp="1"/>
          </p:cNvSpPr>
          <p:nvPr>
            <p:ph idx="1"/>
          </p:nvPr>
        </p:nvSpPr>
        <p:spPr>
          <a:xfrm>
            <a:off x="2589212" y="1391478"/>
            <a:ext cx="8915400" cy="4519744"/>
          </a:xfrm>
        </p:spPr>
        <p:txBody>
          <a:bodyPr>
            <a:normAutofit/>
          </a:bodyPr>
          <a:lstStyle/>
          <a:p>
            <a:r>
              <a:rPr lang="en-GB" dirty="0">
                <a:latin typeface="Arial" panose="020B0604020202020204" pitchFamily="34" charset="0"/>
                <a:cs typeface="Arial" panose="020B0604020202020204" pitchFamily="34" charset="0"/>
              </a:rPr>
              <a:t>Next steps could be :</a:t>
            </a:r>
          </a:p>
          <a:p>
            <a:r>
              <a:rPr lang="en-GB" dirty="0">
                <a:latin typeface="Arial" panose="020B0604020202020204" pitchFamily="34" charset="0"/>
                <a:cs typeface="Arial" panose="020B0604020202020204" pitchFamily="34" charset="0"/>
              </a:rPr>
              <a:t>Self management</a:t>
            </a:r>
          </a:p>
          <a:p>
            <a:r>
              <a:rPr lang="en-GB" dirty="0">
                <a:latin typeface="Arial" panose="020B0604020202020204" pitchFamily="34" charset="0"/>
                <a:cs typeface="Arial" panose="020B0604020202020204" pitchFamily="34" charset="0"/>
              </a:rPr>
              <a:t>Face to Face appointment in MSKCATS</a:t>
            </a:r>
          </a:p>
          <a:p>
            <a:r>
              <a:rPr lang="en-GB" dirty="0">
                <a:latin typeface="Arial" panose="020B0604020202020204" pitchFamily="34" charset="0"/>
                <a:cs typeface="Arial" panose="020B0604020202020204" pitchFamily="34" charset="0"/>
              </a:rPr>
              <a:t>Primary care Rheumatology or Pain Clinic</a:t>
            </a:r>
          </a:p>
          <a:p>
            <a:r>
              <a:rPr lang="en-GB" dirty="0">
                <a:latin typeface="Arial" panose="020B0604020202020204" pitchFamily="34" charset="0"/>
                <a:cs typeface="Arial" panose="020B0604020202020204" pitchFamily="34" charset="0"/>
              </a:rPr>
              <a:t>Therapies</a:t>
            </a:r>
          </a:p>
          <a:p>
            <a:r>
              <a:rPr lang="en-GB" dirty="0">
                <a:latin typeface="Arial" panose="020B0604020202020204" pitchFamily="34" charset="0"/>
                <a:cs typeface="Arial" panose="020B0604020202020204" pitchFamily="34" charset="0"/>
              </a:rPr>
              <a:t>Secondary Care</a:t>
            </a:r>
          </a:p>
          <a:p>
            <a:r>
              <a:rPr lang="en-GB" dirty="0">
                <a:latin typeface="Arial" panose="020B0604020202020204" pitchFamily="34" charset="0"/>
                <a:cs typeface="Arial" panose="020B0604020202020204" pitchFamily="34" charset="0"/>
              </a:rPr>
              <a:t>GP</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If Face to face MSKCATS appointment – have same management options plus AMPPs can order diagnostics</a:t>
            </a:r>
          </a:p>
          <a:p>
            <a:endParaRPr lang="en-GB" dirty="0"/>
          </a:p>
          <a:p>
            <a:endParaRPr lang="en-GB" dirty="0"/>
          </a:p>
        </p:txBody>
      </p:sp>
    </p:spTree>
    <p:extLst>
      <p:ext uri="{BB962C8B-B14F-4D97-AF65-F5344CB8AC3E}">
        <p14:creationId xmlns:p14="http://schemas.microsoft.com/office/powerpoint/2010/main" val="3639898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619173F-0264-4C0D-8B99-EFD0BB45A202}"/>
              </a:ext>
            </a:extLst>
          </p:cNvPr>
          <p:cNvSpPr>
            <a:spLocks noGrp="1"/>
          </p:cNvSpPr>
          <p:nvPr>
            <p:ph type="title"/>
          </p:nvPr>
        </p:nvSpPr>
        <p:spPr>
          <a:xfrm>
            <a:off x="2592924" y="624110"/>
            <a:ext cx="8911687" cy="754116"/>
          </a:xfrm>
        </p:spPr>
        <p:txBody>
          <a:bodyPr>
            <a:normAutofit fontScale="90000"/>
          </a:bodyPr>
          <a:lstStyle/>
          <a:p>
            <a:pPr algn="ctr"/>
            <a:r>
              <a:rPr lang="en-GB" dirty="0">
                <a:latin typeface="Arial" panose="020B0604020202020204" pitchFamily="34" charset="0"/>
                <a:cs typeface="Arial" panose="020B0604020202020204" pitchFamily="34" charset="0"/>
              </a:rPr>
              <a:t>Transformation Process Timeline Key Dates</a:t>
            </a:r>
          </a:p>
        </p:txBody>
      </p:sp>
      <p:sp>
        <p:nvSpPr>
          <p:cNvPr id="5" name="Content Placeholder 4">
            <a:extLst>
              <a:ext uri="{FF2B5EF4-FFF2-40B4-BE49-F238E27FC236}">
                <a16:creationId xmlns:a16="http://schemas.microsoft.com/office/drawing/2014/main" id="{DCA3F753-9ED6-4117-830F-60671CD6EE10}"/>
              </a:ext>
            </a:extLst>
          </p:cNvPr>
          <p:cNvSpPr>
            <a:spLocks noGrp="1"/>
          </p:cNvSpPr>
          <p:nvPr>
            <p:ph sz="half" idx="1"/>
          </p:nvPr>
        </p:nvSpPr>
        <p:spPr>
          <a:xfrm>
            <a:off x="1550505" y="1563756"/>
            <a:ext cx="3008244" cy="5294243"/>
          </a:xfrm>
        </p:spPr>
        <p:txBody>
          <a:bodyPr>
            <a:normAutofit fontScale="55000" lnSpcReduction="20000"/>
          </a:bodyPr>
          <a:lstStyle/>
          <a:p>
            <a:r>
              <a:rPr lang="en-GB" sz="2900" dirty="0">
                <a:latin typeface="Arial" panose="020B0604020202020204" pitchFamily="34" charset="0"/>
                <a:cs typeface="Arial" panose="020B0604020202020204" pitchFamily="34" charset="0"/>
              </a:rPr>
              <a:t>Dec 2014</a:t>
            </a:r>
          </a:p>
          <a:p>
            <a:r>
              <a:rPr lang="en-GB" sz="2900" dirty="0">
                <a:latin typeface="Arial" panose="020B0604020202020204" pitchFamily="34" charset="0"/>
                <a:cs typeface="Arial" panose="020B0604020202020204" pitchFamily="34" charset="0"/>
              </a:rPr>
              <a:t>Jan 15- Aug 15</a:t>
            </a:r>
          </a:p>
          <a:p>
            <a:r>
              <a:rPr lang="en-GB" sz="2900" dirty="0">
                <a:latin typeface="Arial" panose="020B0604020202020204" pitchFamily="34" charset="0"/>
                <a:cs typeface="Arial" panose="020B0604020202020204" pitchFamily="34" charset="0"/>
              </a:rPr>
              <a:t>Sept 15</a:t>
            </a:r>
          </a:p>
          <a:p>
            <a:r>
              <a:rPr lang="en-GB" sz="2900" dirty="0">
                <a:latin typeface="Arial" panose="020B0604020202020204" pitchFamily="34" charset="0"/>
                <a:cs typeface="Arial" panose="020B0604020202020204" pitchFamily="34" charset="0"/>
              </a:rPr>
              <a:t>Oct 15</a:t>
            </a:r>
          </a:p>
          <a:p>
            <a:r>
              <a:rPr lang="en-GB" sz="2900" dirty="0">
                <a:latin typeface="Arial" panose="020B0604020202020204" pitchFamily="34" charset="0"/>
                <a:cs typeface="Arial" panose="020B0604020202020204" pitchFamily="34" charset="0"/>
              </a:rPr>
              <a:t>Jan 16</a:t>
            </a:r>
          </a:p>
          <a:p>
            <a:r>
              <a:rPr lang="en-GB" sz="2900" dirty="0">
                <a:latin typeface="Arial" panose="020B0604020202020204" pitchFamily="34" charset="0"/>
                <a:cs typeface="Arial" panose="020B0604020202020204" pitchFamily="34" charset="0"/>
              </a:rPr>
              <a:t>March 16</a:t>
            </a:r>
          </a:p>
          <a:p>
            <a:r>
              <a:rPr lang="en-GB" sz="2900" dirty="0">
                <a:latin typeface="Arial" panose="020B0604020202020204" pitchFamily="34" charset="0"/>
                <a:cs typeface="Arial" panose="020B0604020202020204" pitchFamily="34" charset="0"/>
              </a:rPr>
              <a:t>April 16</a:t>
            </a:r>
          </a:p>
          <a:p>
            <a:r>
              <a:rPr lang="en-GB" sz="2900" dirty="0">
                <a:latin typeface="Arial" panose="020B0604020202020204" pitchFamily="34" charset="0"/>
                <a:cs typeface="Arial" panose="020B0604020202020204" pitchFamily="34" charset="0"/>
              </a:rPr>
              <a:t>May 16</a:t>
            </a:r>
          </a:p>
          <a:p>
            <a:r>
              <a:rPr lang="en-GB" sz="2900" dirty="0">
                <a:latin typeface="Arial" panose="020B0604020202020204" pitchFamily="34" charset="0"/>
                <a:cs typeface="Arial" panose="020B0604020202020204" pitchFamily="34" charset="0"/>
              </a:rPr>
              <a:t>July 16</a:t>
            </a:r>
          </a:p>
          <a:p>
            <a:r>
              <a:rPr lang="en-GB" sz="2900" dirty="0">
                <a:latin typeface="Arial" panose="020B0604020202020204" pitchFamily="34" charset="0"/>
                <a:cs typeface="Arial" panose="020B0604020202020204" pitchFamily="34" charset="0"/>
              </a:rPr>
              <a:t>Aug 16- March 17</a:t>
            </a:r>
          </a:p>
          <a:p>
            <a:r>
              <a:rPr lang="en-GB" sz="2900" dirty="0">
                <a:latin typeface="Arial" panose="020B0604020202020204" pitchFamily="34" charset="0"/>
                <a:cs typeface="Arial" panose="020B0604020202020204" pitchFamily="34" charset="0"/>
              </a:rPr>
              <a:t>April 17</a:t>
            </a:r>
          </a:p>
          <a:p>
            <a:r>
              <a:rPr lang="en-GB" sz="2900" dirty="0">
                <a:latin typeface="Arial" panose="020B0604020202020204" pitchFamily="34" charset="0"/>
                <a:cs typeface="Arial" panose="020B0604020202020204" pitchFamily="34" charset="0"/>
              </a:rPr>
              <a:t>ongoing</a:t>
            </a:r>
          </a:p>
          <a:p>
            <a:endParaRPr lang="en-GB" dirty="0"/>
          </a:p>
          <a:p>
            <a:endParaRPr lang="en-GB" dirty="0"/>
          </a:p>
          <a:p>
            <a:endParaRPr lang="en-GB" dirty="0"/>
          </a:p>
          <a:p>
            <a:pPr marL="0" indent="0">
              <a:buNone/>
            </a:pPr>
            <a:endParaRPr lang="en-GB" dirty="0"/>
          </a:p>
          <a:p>
            <a:pPr marL="0" indent="0">
              <a:buNone/>
            </a:pPr>
            <a:endParaRPr lang="en-GB" dirty="0"/>
          </a:p>
          <a:p>
            <a:endParaRPr lang="en-GB" dirty="0"/>
          </a:p>
          <a:p>
            <a:pPr marL="0" indent="0">
              <a:buNone/>
            </a:pPr>
            <a:endParaRPr lang="en-GB" dirty="0"/>
          </a:p>
          <a:p>
            <a:endParaRPr lang="en-GB" dirty="0"/>
          </a:p>
          <a:p>
            <a:endParaRPr lang="en-GB" dirty="0"/>
          </a:p>
          <a:p>
            <a:pPr marL="0" indent="0">
              <a:buNone/>
            </a:pPr>
            <a:endParaRPr lang="en-GB" dirty="0"/>
          </a:p>
          <a:p>
            <a:endParaRPr lang="en-GB" dirty="0"/>
          </a:p>
          <a:p>
            <a:endParaRPr lang="en-GB" dirty="0"/>
          </a:p>
          <a:p>
            <a:endParaRPr lang="en-GB" dirty="0"/>
          </a:p>
        </p:txBody>
      </p:sp>
      <p:sp>
        <p:nvSpPr>
          <p:cNvPr id="6" name="Content Placeholder 5">
            <a:extLst>
              <a:ext uri="{FF2B5EF4-FFF2-40B4-BE49-F238E27FC236}">
                <a16:creationId xmlns:a16="http://schemas.microsoft.com/office/drawing/2014/main" id="{B858C2B1-CB1C-40A1-9F3E-C5EC20548F4D}"/>
              </a:ext>
            </a:extLst>
          </p:cNvPr>
          <p:cNvSpPr>
            <a:spLocks noGrp="1"/>
          </p:cNvSpPr>
          <p:nvPr>
            <p:ph sz="half" idx="2"/>
          </p:nvPr>
        </p:nvSpPr>
        <p:spPr>
          <a:xfrm>
            <a:off x="3829878" y="1563755"/>
            <a:ext cx="8083826" cy="5804453"/>
          </a:xfrm>
        </p:spPr>
        <p:txBody>
          <a:bodyPr>
            <a:normAutofit fontScale="55000" lnSpcReduction="20000"/>
          </a:bodyPr>
          <a:lstStyle/>
          <a:p>
            <a:r>
              <a:rPr lang="en-GB" sz="2900" dirty="0">
                <a:latin typeface="Arial" panose="020B0604020202020204" pitchFamily="34" charset="0"/>
                <a:cs typeface="Arial" panose="020B0604020202020204" pitchFamily="34" charset="0"/>
              </a:rPr>
              <a:t>Initial consultation with stakeholders, patients and CCG </a:t>
            </a:r>
          </a:p>
          <a:p>
            <a:r>
              <a:rPr lang="en-GB" sz="2900" dirty="0">
                <a:latin typeface="Arial" panose="020B0604020202020204" pitchFamily="34" charset="0"/>
                <a:cs typeface="Arial" panose="020B0604020202020204" pitchFamily="34" charset="0"/>
              </a:rPr>
              <a:t>Workgroups &amp; process mapping of current and potential  models </a:t>
            </a:r>
          </a:p>
          <a:p>
            <a:r>
              <a:rPr lang="en-GB" sz="2900" dirty="0">
                <a:latin typeface="Arial" panose="020B0604020202020204" pitchFamily="34" charset="0"/>
                <a:cs typeface="Arial" panose="020B0604020202020204" pitchFamily="34" charset="0"/>
              </a:rPr>
              <a:t>Lisa Horne became MSK Clinical lead for Halton CCG</a:t>
            </a:r>
          </a:p>
          <a:p>
            <a:r>
              <a:rPr lang="en-GB" sz="2900" dirty="0">
                <a:latin typeface="Arial" panose="020B0604020202020204" pitchFamily="34" charset="0"/>
                <a:cs typeface="Arial" panose="020B0604020202020204" pitchFamily="34" charset="0"/>
              </a:rPr>
              <a:t>3 month trial began in a GP practice to see effects of 1</a:t>
            </a:r>
            <a:r>
              <a:rPr lang="en-GB" sz="2900" baseline="30000" dirty="0">
                <a:latin typeface="Arial" panose="020B0604020202020204" pitchFamily="34" charset="0"/>
                <a:cs typeface="Arial" panose="020B0604020202020204" pitchFamily="34" charset="0"/>
              </a:rPr>
              <a:t>st</a:t>
            </a:r>
            <a:r>
              <a:rPr lang="en-GB" sz="2900" dirty="0">
                <a:latin typeface="Arial" panose="020B0604020202020204" pitchFamily="34" charset="0"/>
                <a:cs typeface="Arial" panose="020B0604020202020204" pitchFamily="34" charset="0"/>
              </a:rPr>
              <a:t> point post</a:t>
            </a:r>
          </a:p>
          <a:p>
            <a:r>
              <a:rPr lang="en-GB" sz="2900" dirty="0">
                <a:latin typeface="Arial" panose="020B0604020202020204" pitchFamily="34" charset="0"/>
                <a:cs typeface="Arial" panose="020B0604020202020204" pitchFamily="34" charset="0"/>
              </a:rPr>
              <a:t>Collating trial evidence and preparing business case for CCG</a:t>
            </a:r>
          </a:p>
          <a:p>
            <a:r>
              <a:rPr lang="en-GB" sz="2900" dirty="0">
                <a:latin typeface="Arial" panose="020B0604020202020204" pitchFamily="34" charset="0"/>
                <a:cs typeface="Arial" panose="020B0604020202020204" pitchFamily="34" charset="0"/>
              </a:rPr>
              <a:t>1</a:t>
            </a:r>
            <a:r>
              <a:rPr lang="en-GB" sz="2900" baseline="30000" dirty="0">
                <a:latin typeface="Arial" panose="020B0604020202020204" pitchFamily="34" charset="0"/>
                <a:cs typeface="Arial" panose="020B0604020202020204" pitchFamily="34" charset="0"/>
              </a:rPr>
              <a:t>st</a:t>
            </a:r>
            <a:r>
              <a:rPr lang="en-GB" sz="2900" dirty="0">
                <a:latin typeface="Arial" panose="020B0604020202020204" pitchFamily="34" charset="0"/>
                <a:cs typeface="Arial" panose="020B0604020202020204" pitchFamily="34" charset="0"/>
              </a:rPr>
              <a:t> proposal taken to CCG Service Development Committee-rejected</a:t>
            </a:r>
          </a:p>
          <a:p>
            <a:r>
              <a:rPr lang="en-GB" sz="2900" dirty="0">
                <a:latin typeface="Arial" panose="020B0604020202020204" pitchFamily="34" charset="0"/>
                <a:cs typeface="Arial" panose="020B0604020202020204" pitchFamily="34" charset="0"/>
              </a:rPr>
              <a:t>Audit done in GP practices on hidden demand</a:t>
            </a:r>
          </a:p>
          <a:p>
            <a:r>
              <a:rPr lang="en-GB" sz="2900" dirty="0">
                <a:latin typeface="Arial" panose="020B0604020202020204" pitchFamily="34" charset="0"/>
                <a:cs typeface="Arial" panose="020B0604020202020204" pitchFamily="34" charset="0"/>
              </a:rPr>
              <a:t>Resubmitted proposal –accepted subject to Finance approval</a:t>
            </a:r>
          </a:p>
          <a:p>
            <a:r>
              <a:rPr lang="en-GB" sz="2900" dirty="0">
                <a:latin typeface="Arial" panose="020B0604020202020204" pitchFamily="34" charset="0"/>
                <a:cs typeface="Arial" panose="020B0604020202020204" pitchFamily="34" charset="0"/>
              </a:rPr>
              <a:t>Full financial support given and green light for service redesign</a:t>
            </a:r>
          </a:p>
          <a:p>
            <a:r>
              <a:rPr lang="en-GB" sz="2900" dirty="0">
                <a:latin typeface="Arial" panose="020B0604020202020204" pitchFamily="34" charset="0"/>
                <a:cs typeface="Arial" panose="020B0604020202020204" pitchFamily="34" charset="0"/>
              </a:rPr>
              <a:t>Recruitment, Pathway design, marketing of service, EMIS training</a:t>
            </a:r>
          </a:p>
          <a:p>
            <a:r>
              <a:rPr lang="en-GB" sz="2900" dirty="0">
                <a:latin typeface="Arial" panose="020B0604020202020204" pitchFamily="34" charset="0"/>
                <a:cs typeface="Arial" panose="020B0604020202020204" pitchFamily="34" charset="0"/>
              </a:rPr>
              <a:t>Service went live </a:t>
            </a:r>
          </a:p>
          <a:p>
            <a:r>
              <a:rPr lang="en-GB" sz="2900" dirty="0">
                <a:latin typeface="Arial" panose="020B0604020202020204" pitchFamily="34" charset="0"/>
                <a:cs typeface="Arial" panose="020B0604020202020204" pitchFamily="34" charset="0"/>
              </a:rPr>
              <a:t>Several redevelopments and ongoing changes to keep up with demand</a:t>
            </a:r>
          </a:p>
          <a:p>
            <a:pPr marL="0" indent="0">
              <a:buNone/>
            </a:pPr>
            <a:endParaRPr lang="en-GB" sz="2900" dirty="0">
              <a:latin typeface="Arial" panose="020B0604020202020204" pitchFamily="34" charset="0"/>
              <a:cs typeface="Arial" panose="020B0604020202020204" pitchFamily="34" charset="0"/>
            </a:endParaRPr>
          </a:p>
          <a:p>
            <a:endParaRPr lang="en-GB" dirty="0"/>
          </a:p>
          <a:p>
            <a:endParaRPr lang="en-GB" dirty="0"/>
          </a:p>
          <a:p>
            <a:endParaRPr lang="en-GB" dirty="0"/>
          </a:p>
          <a:p>
            <a:endParaRPr lang="en-GB" dirty="0"/>
          </a:p>
          <a:p>
            <a:pPr marL="0" indent="0">
              <a:buNone/>
            </a:pPr>
            <a:endParaRPr lang="en-GB" dirty="0"/>
          </a:p>
          <a:p>
            <a:pPr marL="0" indent="0">
              <a:buNone/>
            </a:pPr>
            <a:r>
              <a:rPr lang="en-GB" dirty="0"/>
              <a:t> </a:t>
            </a:r>
          </a:p>
          <a:p>
            <a:endParaRPr lang="en-GB" dirty="0"/>
          </a:p>
          <a:p>
            <a:endParaRPr lang="en-GB" dirty="0"/>
          </a:p>
          <a:p>
            <a:pPr marL="0" indent="0">
              <a:buNone/>
            </a:pPr>
            <a:endParaRPr lang="en-GB" dirty="0"/>
          </a:p>
          <a:p>
            <a:endParaRPr lang="en-GB" dirty="0"/>
          </a:p>
          <a:p>
            <a:endParaRPr lang="en-GB" dirty="0"/>
          </a:p>
        </p:txBody>
      </p:sp>
    </p:spTree>
    <p:extLst>
      <p:ext uri="{BB962C8B-B14F-4D97-AF65-F5344CB8AC3E}">
        <p14:creationId xmlns:p14="http://schemas.microsoft.com/office/powerpoint/2010/main" val="2949203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63E90-AFE4-4AAA-A374-DAEDC0415E4E}"/>
              </a:ext>
            </a:extLst>
          </p:cNvPr>
          <p:cNvSpPr>
            <a:spLocks noGrp="1"/>
          </p:cNvSpPr>
          <p:nvPr>
            <p:ph type="title"/>
          </p:nvPr>
        </p:nvSpPr>
        <p:spPr>
          <a:xfrm>
            <a:off x="2592925" y="624110"/>
            <a:ext cx="8911687" cy="793873"/>
          </a:xfrm>
        </p:spPr>
        <p:txBody>
          <a:bodyPr/>
          <a:lstStyle/>
          <a:p>
            <a:pPr algn="ctr"/>
            <a:r>
              <a:rPr lang="en-GB" dirty="0">
                <a:latin typeface="Arial" panose="020B0604020202020204" pitchFamily="34" charset="0"/>
                <a:cs typeface="Arial" panose="020B0604020202020204" pitchFamily="34" charset="0"/>
              </a:rPr>
              <a:t>Barriers</a:t>
            </a:r>
          </a:p>
        </p:txBody>
      </p:sp>
      <p:sp>
        <p:nvSpPr>
          <p:cNvPr id="3" name="Content Placeholder 2">
            <a:extLst>
              <a:ext uri="{FF2B5EF4-FFF2-40B4-BE49-F238E27FC236}">
                <a16:creationId xmlns:a16="http://schemas.microsoft.com/office/drawing/2014/main" id="{AB90E754-BB71-4494-90F2-EB157E8E2A1C}"/>
              </a:ext>
            </a:extLst>
          </p:cNvPr>
          <p:cNvSpPr>
            <a:spLocks noGrp="1"/>
          </p:cNvSpPr>
          <p:nvPr>
            <p:ph idx="1"/>
          </p:nvPr>
        </p:nvSpPr>
        <p:spPr>
          <a:xfrm>
            <a:off x="2589212" y="1311965"/>
            <a:ext cx="8915400" cy="5141844"/>
          </a:xfrm>
        </p:spPr>
        <p:txBody>
          <a:bodyPr>
            <a:normAutofit fontScale="92500" lnSpcReduction="10000"/>
          </a:bodyPr>
          <a:lstStyle/>
          <a:p>
            <a:r>
              <a:rPr lang="en-GB" dirty="0">
                <a:latin typeface="Arial" panose="020B0604020202020204" pitchFamily="34" charset="0"/>
                <a:cs typeface="Arial" panose="020B0604020202020204" pitchFamily="34" charset="0"/>
              </a:rPr>
              <a:t>Length of time transformation takes</a:t>
            </a:r>
          </a:p>
          <a:p>
            <a:r>
              <a:rPr lang="en-GB" dirty="0">
                <a:latin typeface="Arial" panose="020B0604020202020204" pitchFamily="34" charset="0"/>
                <a:cs typeface="Arial" panose="020B0604020202020204" pitchFamily="34" charset="0"/>
              </a:rPr>
              <a:t>Limited services already doing role to help us with the process</a:t>
            </a:r>
          </a:p>
          <a:p>
            <a:r>
              <a:rPr lang="en-GB" dirty="0">
                <a:latin typeface="Arial" panose="020B0604020202020204" pitchFamily="34" charset="0"/>
                <a:cs typeface="Arial" panose="020B0604020202020204" pitchFamily="34" charset="0"/>
              </a:rPr>
              <a:t>GPs- some where against the change (and still are) and appear to want it to fail</a:t>
            </a:r>
          </a:p>
          <a:p>
            <a:r>
              <a:rPr lang="en-GB" dirty="0">
                <a:latin typeface="Arial" panose="020B0604020202020204" pitchFamily="34" charset="0"/>
                <a:cs typeface="Arial" panose="020B0604020202020204" pitchFamily="34" charset="0"/>
              </a:rPr>
              <a:t>Feel their GP role is under threat</a:t>
            </a:r>
          </a:p>
          <a:p>
            <a:r>
              <a:rPr lang="en-GB" dirty="0">
                <a:latin typeface="Arial" panose="020B0604020202020204" pitchFamily="34" charset="0"/>
                <a:cs typeface="Arial" panose="020B0604020202020204" pitchFamily="34" charset="0"/>
              </a:rPr>
              <a:t>Feel some funding is under threat </a:t>
            </a:r>
            <a:r>
              <a:rPr lang="en-GB" dirty="0" err="1">
                <a:latin typeface="Arial" panose="020B0604020202020204" pitchFamily="34" charset="0"/>
                <a:cs typeface="Arial" panose="020B0604020202020204" pitchFamily="34" charset="0"/>
              </a:rPr>
              <a:t>eg</a:t>
            </a:r>
            <a:r>
              <a:rPr lang="en-GB" dirty="0">
                <a:latin typeface="Arial" panose="020B0604020202020204" pitchFamily="34" charset="0"/>
                <a:cs typeface="Arial" panose="020B0604020202020204" pitchFamily="34" charset="0"/>
              </a:rPr>
              <a:t> injection</a:t>
            </a:r>
          </a:p>
          <a:p>
            <a:r>
              <a:rPr lang="en-GB" dirty="0">
                <a:latin typeface="Arial" panose="020B0604020202020204" pitchFamily="34" charset="0"/>
                <a:cs typeface="Arial" panose="020B0604020202020204" pitchFamily="34" charset="0"/>
              </a:rPr>
              <a:t> Cultural shift for patients- feel they need to see GP </a:t>
            </a:r>
          </a:p>
          <a:p>
            <a:r>
              <a:rPr lang="en-GB" dirty="0">
                <a:latin typeface="Arial" panose="020B0604020202020204" pitchFamily="34" charset="0"/>
                <a:cs typeface="Arial" panose="020B0604020202020204" pitchFamily="34" charset="0"/>
              </a:rPr>
              <a:t> GPs doing things we don’t agree with- ordering investigations when not needed, even if patients are under MSKCATS care</a:t>
            </a:r>
          </a:p>
          <a:p>
            <a:r>
              <a:rPr lang="en-GB" dirty="0">
                <a:latin typeface="Arial" panose="020B0604020202020204" pitchFamily="34" charset="0"/>
                <a:cs typeface="Arial" panose="020B0604020202020204" pitchFamily="34" charset="0"/>
              </a:rPr>
              <a:t>Changing to EMIS</a:t>
            </a:r>
          </a:p>
          <a:p>
            <a:r>
              <a:rPr lang="en-GB" dirty="0">
                <a:latin typeface="Arial" panose="020B0604020202020204" pitchFamily="34" charset="0"/>
                <a:cs typeface="Arial" panose="020B0604020202020204" pitchFamily="34" charset="0"/>
              </a:rPr>
              <a:t>Stress of staff – were not fully staffed until Sept due to competencies training and holidays and 8a need to give 3 months notice so external recruits had to wait longer for!</a:t>
            </a:r>
          </a:p>
          <a:p>
            <a:r>
              <a:rPr lang="en-GB" dirty="0">
                <a:latin typeface="Arial" panose="020B0604020202020204" pitchFamily="34" charset="0"/>
                <a:cs typeface="Arial" panose="020B0604020202020204" pitchFamily="34" charset="0"/>
              </a:rPr>
              <a:t>For a time had to run our old service in parallel with the new service as our old service was on Lorenzo and some patients still in the system. Never got to neutral position prior to launch </a:t>
            </a:r>
          </a:p>
          <a:p>
            <a:r>
              <a:rPr lang="en-GB" dirty="0">
                <a:latin typeface="Arial" panose="020B0604020202020204" pitchFamily="34" charset="0"/>
                <a:cs typeface="Arial" panose="020B0604020202020204" pitchFamily="34" charset="0"/>
              </a:rPr>
              <a:t>Acute Trusts- if these 1</a:t>
            </a:r>
            <a:r>
              <a:rPr lang="en-GB" baseline="30000" dirty="0">
                <a:latin typeface="Arial" panose="020B0604020202020204" pitchFamily="34" charset="0"/>
                <a:cs typeface="Arial" panose="020B0604020202020204" pitchFamily="34" charset="0"/>
              </a:rPr>
              <a:t>st</a:t>
            </a:r>
            <a:r>
              <a:rPr lang="en-GB" dirty="0">
                <a:latin typeface="Arial" panose="020B0604020202020204" pitchFamily="34" charset="0"/>
                <a:cs typeface="Arial" panose="020B0604020202020204" pitchFamily="34" charset="0"/>
              </a:rPr>
              <a:t> point contact services are successful, then acute trusts may lose business and income! Might not be as supportive as they could be</a:t>
            </a:r>
          </a:p>
          <a:p>
            <a:endParaRPr lang="en-GB" dirty="0"/>
          </a:p>
        </p:txBody>
      </p:sp>
    </p:spTree>
    <p:extLst>
      <p:ext uri="{BB962C8B-B14F-4D97-AF65-F5344CB8AC3E}">
        <p14:creationId xmlns:p14="http://schemas.microsoft.com/office/powerpoint/2010/main" val="40545763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36F8E-DBB1-421F-80EC-D75CD444EE1B}"/>
              </a:ext>
            </a:extLst>
          </p:cNvPr>
          <p:cNvSpPr>
            <a:spLocks noGrp="1"/>
          </p:cNvSpPr>
          <p:nvPr>
            <p:ph type="title"/>
          </p:nvPr>
        </p:nvSpPr>
        <p:spPr>
          <a:xfrm>
            <a:off x="2592925" y="624110"/>
            <a:ext cx="8911687" cy="754116"/>
          </a:xfrm>
        </p:spPr>
        <p:txBody>
          <a:bodyPr/>
          <a:lstStyle/>
          <a:p>
            <a:pPr algn="ctr"/>
            <a:r>
              <a:rPr lang="en-GB" dirty="0">
                <a:latin typeface="Arial" panose="020B0604020202020204" pitchFamily="34" charset="0"/>
                <a:cs typeface="Arial" panose="020B0604020202020204" pitchFamily="34" charset="0"/>
              </a:rPr>
              <a:t>Outcomes</a:t>
            </a:r>
          </a:p>
        </p:txBody>
      </p:sp>
      <p:sp>
        <p:nvSpPr>
          <p:cNvPr id="3" name="Content Placeholder 2">
            <a:extLst>
              <a:ext uri="{FF2B5EF4-FFF2-40B4-BE49-F238E27FC236}">
                <a16:creationId xmlns:a16="http://schemas.microsoft.com/office/drawing/2014/main" id="{D588A23C-7813-4301-8D8B-D4212AB20AE8}"/>
              </a:ext>
            </a:extLst>
          </p:cNvPr>
          <p:cNvSpPr>
            <a:spLocks noGrp="1"/>
          </p:cNvSpPr>
          <p:nvPr>
            <p:ph idx="1"/>
          </p:nvPr>
        </p:nvSpPr>
        <p:spPr>
          <a:xfrm>
            <a:off x="2589212" y="1378226"/>
            <a:ext cx="8915400" cy="5049078"/>
          </a:xfrm>
        </p:spPr>
        <p:txBody>
          <a:bodyPr/>
          <a:lstStyle/>
          <a:p>
            <a:r>
              <a:rPr lang="en-GB" dirty="0">
                <a:latin typeface="Arial" panose="020B0604020202020204" pitchFamily="34" charset="0"/>
                <a:cs typeface="Arial" panose="020B0604020202020204" pitchFamily="34" charset="0"/>
              </a:rPr>
              <a:t>Reduced pathway for patients- 2 week wait for telephone triage and 2 week wait for face to face appointment rather than 8 week wait for GP appointment and referral into MSKCATS </a:t>
            </a:r>
          </a:p>
          <a:p>
            <a:r>
              <a:rPr lang="en-GB" dirty="0">
                <a:latin typeface="Arial" panose="020B0604020202020204" pitchFamily="34" charset="0"/>
                <a:cs typeface="Arial" panose="020B0604020202020204" pitchFamily="34" charset="0"/>
              </a:rPr>
              <a:t>Paper self referral- posted out within 24hours- when get them back triaged within 48 hours. Sending physio/OT/Podiatry referrals direct so cutting out telephone triage wait.</a:t>
            </a:r>
          </a:p>
          <a:p>
            <a:r>
              <a:rPr lang="en-GB" dirty="0">
                <a:latin typeface="Arial" panose="020B0604020202020204" pitchFamily="34" charset="0"/>
                <a:cs typeface="Arial" panose="020B0604020202020204" pitchFamily="34" charset="0"/>
              </a:rPr>
              <a:t>Reduced investigations</a:t>
            </a:r>
          </a:p>
          <a:p>
            <a:r>
              <a:rPr lang="en-GB" dirty="0">
                <a:latin typeface="Arial" panose="020B0604020202020204" pitchFamily="34" charset="0"/>
                <a:cs typeface="Arial" panose="020B0604020202020204" pitchFamily="34" charset="0"/>
              </a:rPr>
              <a:t>Reduced referrals into secondary care</a:t>
            </a:r>
          </a:p>
          <a:p>
            <a:r>
              <a:rPr lang="en-GB" dirty="0">
                <a:latin typeface="Arial" panose="020B0604020202020204" pitchFamily="34" charset="0"/>
                <a:cs typeface="Arial" panose="020B0604020202020204" pitchFamily="34" charset="0"/>
              </a:rPr>
              <a:t>Reduced physiotherapy waiting list from 16/17 weeks to 7 weeks</a:t>
            </a:r>
          </a:p>
          <a:p>
            <a:r>
              <a:rPr lang="en-GB" dirty="0">
                <a:latin typeface="Arial" panose="020B0604020202020204" pitchFamily="34" charset="0"/>
                <a:cs typeface="Arial" panose="020B0604020202020204" pitchFamily="34" charset="0"/>
              </a:rPr>
              <a:t>To date saved CCG £750K since go live (£500K taking into consideration the £250K pump prime) (awaiting more accurate figures from CCG)</a:t>
            </a:r>
          </a:p>
          <a:p>
            <a:r>
              <a:rPr lang="en-GB" dirty="0">
                <a:latin typeface="Arial" panose="020B0604020202020204" pitchFamily="34" charset="0"/>
                <a:cs typeface="Arial" panose="020B0604020202020204" pitchFamily="34" charset="0"/>
              </a:rPr>
              <a:t>Conversion rates in secondary care 75-90% (April 17-Aug 17)</a:t>
            </a:r>
          </a:p>
          <a:p>
            <a:r>
              <a:rPr lang="en-GB" dirty="0">
                <a:latin typeface="Arial" panose="020B0604020202020204" pitchFamily="34" charset="0"/>
                <a:cs typeface="Arial" panose="020B0604020202020204" pitchFamily="34" charset="0"/>
              </a:rPr>
              <a:t>Friends and Family Test </a:t>
            </a:r>
          </a:p>
          <a:p>
            <a:r>
              <a:rPr lang="en-GB" dirty="0">
                <a:latin typeface="Arial" panose="020B0604020202020204" pitchFamily="34" charset="0"/>
                <a:cs typeface="Arial" panose="020B0604020202020204" pitchFamily="34" charset="0"/>
              </a:rPr>
              <a:t>Monthly report to CCG using data collected from EMIS</a:t>
            </a:r>
          </a:p>
        </p:txBody>
      </p:sp>
    </p:spTree>
    <p:extLst>
      <p:ext uri="{BB962C8B-B14F-4D97-AF65-F5344CB8AC3E}">
        <p14:creationId xmlns:p14="http://schemas.microsoft.com/office/powerpoint/2010/main" val="2759200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CC5B9-8B69-4326-B7F7-F30BB5E27FB6}"/>
              </a:ext>
            </a:extLst>
          </p:cNvPr>
          <p:cNvSpPr>
            <a:spLocks noGrp="1"/>
          </p:cNvSpPr>
          <p:nvPr>
            <p:ph type="title"/>
          </p:nvPr>
        </p:nvSpPr>
        <p:spPr>
          <a:xfrm>
            <a:off x="2592925" y="624110"/>
            <a:ext cx="8911687" cy="767368"/>
          </a:xfrm>
        </p:spPr>
        <p:txBody>
          <a:bodyPr/>
          <a:lstStyle/>
          <a:p>
            <a:pPr algn="ctr"/>
            <a:r>
              <a:rPr lang="en-GB" dirty="0">
                <a:latin typeface="Arial" panose="020B0604020202020204" pitchFamily="34" charset="0"/>
                <a:cs typeface="Arial" panose="020B0604020202020204" pitchFamily="34" charset="0"/>
              </a:rPr>
              <a:t>Hindsight</a:t>
            </a:r>
          </a:p>
        </p:txBody>
      </p:sp>
      <p:sp>
        <p:nvSpPr>
          <p:cNvPr id="3" name="Content Placeholder 2">
            <a:extLst>
              <a:ext uri="{FF2B5EF4-FFF2-40B4-BE49-F238E27FC236}">
                <a16:creationId xmlns:a16="http://schemas.microsoft.com/office/drawing/2014/main" id="{6344EE3A-7CB1-44D0-88F8-F5C26E03F0EA}"/>
              </a:ext>
            </a:extLst>
          </p:cNvPr>
          <p:cNvSpPr>
            <a:spLocks noGrp="1"/>
          </p:cNvSpPr>
          <p:nvPr>
            <p:ph idx="1"/>
          </p:nvPr>
        </p:nvSpPr>
        <p:spPr>
          <a:xfrm>
            <a:off x="2589212" y="1391478"/>
            <a:ext cx="8915400" cy="4982818"/>
          </a:xfrm>
        </p:spPr>
        <p:txBody>
          <a:bodyPr>
            <a:normAutofit lnSpcReduction="10000"/>
          </a:bodyPr>
          <a:lstStyle/>
          <a:p>
            <a:r>
              <a:rPr lang="en-GB" dirty="0">
                <a:latin typeface="Arial" panose="020B0604020202020204" pitchFamily="34" charset="0"/>
                <a:cs typeface="Arial" panose="020B0604020202020204" pitchFamily="34" charset="0"/>
              </a:rPr>
              <a:t>Capacity/demand still not correct- wish would have asked for more pump prime money to get more staff however, if we had, probably would have got rejected.</a:t>
            </a:r>
          </a:p>
          <a:p>
            <a:r>
              <a:rPr lang="en-GB" dirty="0">
                <a:latin typeface="Arial" panose="020B0604020202020204" pitchFamily="34" charset="0"/>
                <a:cs typeface="Arial" panose="020B0604020202020204" pitchFamily="34" charset="0"/>
              </a:rPr>
              <a:t>AMPPs due to capacity are 100% clinical at present- should have factored in a 80/20 split to allow for service development time. Affects waiting times when they do service development.</a:t>
            </a:r>
          </a:p>
          <a:p>
            <a:r>
              <a:rPr lang="en-GB" dirty="0">
                <a:latin typeface="Arial" panose="020B0604020202020204" pitchFamily="34" charset="0"/>
                <a:cs typeface="Arial" panose="020B0604020202020204" pitchFamily="34" charset="0"/>
              </a:rPr>
              <a:t>Push for GPs not to be allowed to order investigations from very beginning as they go over our heads if they don’t agree with what we do (even if ours is evidence based)</a:t>
            </a:r>
          </a:p>
          <a:p>
            <a:r>
              <a:rPr lang="en-GB" dirty="0">
                <a:latin typeface="Arial" panose="020B0604020202020204" pitchFamily="34" charset="0"/>
                <a:cs typeface="Arial" panose="020B0604020202020204" pitchFamily="34" charset="0"/>
              </a:rPr>
              <a:t>Don’t launch service during a holiday time (it was Easter holidays when we launched!)</a:t>
            </a:r>
          </a:p>
          <a:p>
            <a:r>
              <a:rPr lang="en-GB" dirty="0">
                <a:latin typeface="Arial" panose="020B0604020202020204" pitchFamily="34" charset="0"/>
                <a:cs typeface="Arial" panose="020B0604020202020204" pitchFamily="34" charset="0"/>
              </a:rPr>
              <a:t>Try to be as fully staffed as possible when launch </a:t>
            </a:r>
          </a:p>
          <a:p>
            <a:r>
              <a:rPr lang="en-GB" dirty="0">
                <a:latin typeface="Arial" panose="020B0604020202020204" pitchFamily="34" charset="0"/>
                <a:cs typeface="Arial" panose="020B0604020202020204" pitchFamily="34" charset="0"/>
              </a:rPr>
              <a:t>EMIS training was not tailored properly to our needs but only know that now we understand the system!</a:t>
            </a:r>
          </a:p>
          <a:p>
            <a:r>
              <a:rPr lang="en-GB" dirty="0">
                <a:latin typeface="Arial" panose="020B0604020202020204" pitchFamily="34" charset="0"/>
                <a:cs typeface="Arial" panose="020B0604020202020204" pitchFamily="34" charset="0"/>
              </a:rPr>
              <a:t>If doing a trial- be careful how you market it. The trail almost cost us the service as didn't get right type of patients initially- all chronic patients and didn’t give us good evidence initially  </a:t>
            </a:r>
          </a:p>
          <a:p>
            <a:pPr marL="0" indent="0">
              <a:buNone/>
            </a:pPr>
            <a:endParaRPr lang="en-GB" dirty="0"/>
          </a:p>
          <a:p>
            <a:endParaRPr lang="en-GB" dirty="0"/>
          </a:p>
        </p:txBody>
      </p:sp>
    </p:spTree>
    <p:extLst>
      <p:ext uri="{BB962C8B-B14F-4D97-AF65-F5344CB8AC3E}">
        <p14:creationId xmlns:p14="http://schemas.microsoft.com/office/powerpoint/2010/main" val="2788780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542B4-CBEE-4B86-8E18-0A7272D974EB}"/>
              </a:ext>
            </a:extLst>
          </p:cNvPr>
          <p:cNvSpPr>
            <a:spLocks noGrp="1"/>
          </p:cNvSpPr>
          <p:nvPr>
            <p:ph type="title"/>
          </p:nvPr>
        </p:nvSpPr>
        <p:spPr>
          <a:xfrm>
            <a:off x="2592925" y="624110"/>
            <a:ext cx="8911687" cy="747490"/>
          </a:xfrm>
        </p:spPr>
        <p:txBody>
          <a:bodyPr/>
          <a:lstStyle/>
          <a:p>
            <a:pPr algn="ctr"/>
            <a:r>
              <a:rPr lang="en-GB" dirty="0">
                <a:latin typeface="Arial" panose="020B0604020202020204" pitchFamily="34" charset="0"/>
                <a:cs typeface="Arial" panose="020B0604020202020204" pitchFamily="34" charset="0"/>
              </a:rPr>
              <a:t>Future for Halton</a:t>
            </a:r>
          </a:p>
        </p:txBody>
      </p:sp>
      <p:sp>
        <p:nvSpPr>
          <p:cNvPr id="3" name="Content Placeholder 2">
            <a:extLst>
              <a:ext uri="{FF2B5EF4-FFF2-40B4-BE49-F238E27FC236}">
                <a16:creationId xmlns:a16="http://schemas.microsoft.com/office/drawing/2014/main" id="{721BFB8C-86AA-4705-9B5C-E01895404B32}"/>
              </a:ext>
            </a:extLst>
          </p:cNvPr>
          <p:cNvSpPr>
            <a:spLocks noGrp="1"/>
          </p:cNvSpPr>
          <p:nvPr>
            <p:ph idx="1"/>
          </p:nvPr>
        </p:nvSpPr>
        <p:spPr>
          <a:xfrm>
            <a:off x="1855304" y="1680264"/>
            <a:ext cx="9649308" cy="5356639"/>
          </a:xfrm>
        </p:spPr>
        <p:txBody>
          <a:bodyPr>
            <a:normAutofit fontScale="47500" lnSpcReduction="20000"/>
          </a:bodyPr>
          <a:lstStyle/>
          <a:p>
            <a:r>
              <a:rPr lang="en-GB" sz="3800" dirty="0">
                <a:latin typeface="Arial" panose="020B0604020202020204" pitchFamily="34" charset="0"/>
                <a:cs typeface="Arial" panose="020B0604020202020204" pitchFamily="34" charset="0"/>
              </a:rPr>
              <a:t>Digital solutions- referral portal</a:t>
            </a:r>
          </a:p>
          <a:p>
            <a:r>
              <a:rPr lang="en-GB" sz="3800" dirty="0">
                <a:latin typeface="Arial" panose="020B0604020202020204" pitchFamily="34" charset="0"/>
                <a:cs typeface="Arial" panose="020B0604020202020204" pitchFamily="34" charset="0"/>
              </a:rPr>
              <a:t>Continue to build a case for reinvestment of the savings- just put bid in with CCG for more staff </a:t>
            </a:r>
          </a:p>
          <a:p>
            <a:r>
              <a:rPr lang="en-GB" sz="3800" dirty="0">
                <a:latin typeface="Arial" panose="020B0604020202020204" pitchFamily="34" charset="0"/>
                <a:cs typeface="Arial" panose="020B0604020202020204" pitchFamily="34" charset="0"/>
              </a:rPr>
              <a:t>Benchmark for other services just starting out on the process</a:t>
            </a:r>
          </a:p>
          <a:p>
            <a:r>
              <a:rPr lang="en-GB" sz="3800" dirty="0">
                <a:latin typeface="Arial" panose="020B0604020202020204" pitchFamily="34" charset="0"/>
                <a:cs typeface="Arial" panose="020B0604020202020204" pitchFamily="34" charset="0"/>
              </a:rPr>
              <a:t>Redesign from June- due to trying to comply with NLBP guidelines and local pathways to maintain efficiency of signposting patients</a:t>
            </a:r>
          </a:p>
          <a:p>
            <a:r>
              <a:rPr lang="en-GB" sz="3800" dirty="0">
                <a:latin typeface="Arial" panose="020B0604020202020204" pitchFamily="34" charset="0"/>
                <a:cs typeface="Arial" panose="020B0604020202020204" pitchFamily="34" charset="0"/>
              </a:rPr>
              <a:t>Splitting into 2 teams- spinal and peripheral on 6 month rotation</a:t>
            </a:r>
          </a:p>
          <a:p>
            <a:r>
              <a:rPr lang="en-GB" sz="3800" dirty="0">
                <a:latin typeface="Arial" panose="020B0604020202020204" pitchFamily="34" charset="0"/>
                <a:cs typeface="Arial" panose="020B0604020202020204" pitchFamily="34" charset="0"/>
              </a:rPr>
              <a:t>All spinal patients, all </a:t>
            </a:r>
            <a:r>
              <a:rPr lang="en-GB" sz="3800" dirty="0" err="1">
                <a:latin typeface="Arial" panose="020B0604020202020204" pitchFamily="34" charset="0"/>
                <a:cs typeface="Arial" panose="020B0604020202020204" pitchFamily="34" charset="0"/>
              </a:rPr>
              <a:t>multijoint</a:t>
            </a:r>
            <a:r>
              <a:rPr lang="en-GB" sz="3800" dirty="0">
                <a:latin typeface="Arial" panose="020B0604020202020204" pitchFamily="34" charset="0"/>
                <a:cs typeface="Arial" panose="020B0604020202020204" pitchFamily="34" charset="0"/>
              </a:rPr>
              <a:t> pain and shoulder patients will be seen directly face to face- no telephone triage of these </a:t>
            </a:r>
          </a:p>
          <a:p>
            <a:r>
              <a:rPr lang="en-GB" sz="3800" dirty="0">
                <a:latin typeface="Arial" panose="020B0604020202020204" pitchFamily="34" charset="0"/>
                <a:cs typeface="Arial" panose="020B0604020202020204" pitchFamily="34" charset="0"/>
              </a:rPr>
              <a:t>Everyone else will be telephoned triaged or sent the paper referral </a:t>
            </a:r>
          </a:p>
          <a:p>
            <a:r>
              <a:rPr lang="en-GB" sz="3800" dirty="0">
                <a:latin typeface="Arial" panose="020B0604020202020204" pitchFamily="34" charset="0"/>
                <a:cs typeface="Arial" panose="020B0604020202020204" pitchFamily="34" charset="0"/>
              </a:rPr>
              <a:t>Review it and change if needed or hopefully enjoy a period of stability in the service</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r>
              <a:rPr lang="en-GB" dirty="0">
                <a:hlinkClick r:id="rId2"/>
              </a:rPr>
              <a:t>lisa.horne1@nhs.net</a:t>
            </a:r>
            <a:r>
              <a:rPr lang="en-GB" dirty="0"/>
              <a:t> (from 5</a:t>
            </a:r>
            <a:r>
              <a:rPr lang="en-GB" baseline="30000" dirty="0"/>
              <a:t>th</a:t>
            </a:r>
            <a:r>
              <a:rPr lang="en-GB" dirty="0"/>
              <a:t> March)</a:t>
            </a:r>
          </a:p>
        </p:txBody>
      </p:sp>
    </p:spTree>
    <p:extLst>
      <p:ext uri="{BB962C8B-B14F-4D97-AF65-F5344CB8AC3E}">
        <p14:creationId xmlns:p14="http://schemas.microsoft.com/office/powerpoint/2010/main" val="713876287"/>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419</TotalTime>
  <Words>1089</Words>
  <Application>Microsoft Office PowerPoint</Application>
  <PresentationFormat>Widescreen</PresentationFormat>
  <Paragraphs>126</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Century Gothic</vt:lpstr>
      <vt:lpstr>Wingdings 3</vt:lpstr>
      <vt:lpstr>Wisp</vt:lpstr>
      <vt:lpstr>Halton MSKCATS Service    Transformation</vt:lpstr>
      <vt:lpstr>Service Description</vt:lpstr>
      <vt:lpstr>Current Process due to capacity and            demand</vt:lpstr>
      <vt:lpstr>Service Description (cont)</vt:lpstr>
      <vt:lpstr>Transformation Process Timeline Key Dates</vt:lpstr>
      <vt:lpstr>Barriers</vt:lpstr>
      <vt:lpstr>Outcomes</vt:lpstr>
      <vt:lpstr>Hindsight</vt:lpstr>
      <vt:lpstr>Future for Halton</vt:lpstr>
      <vt:lpstr>TRANSFORMATION IN PICTURES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Halton MSKCATS service Transformation</dc:title>
  <dc:creator>Lisa Horne</dc:creator>
  <cp:lastModifiedBy>Cheryl Gurgul</cp:lastModifiedBy>
  <cp:revision>40</cp:revision>
  <dcterms:created xsi:type="dcterms:W3CDTF">2018-02-26T18:24:52Z</dcterms:created>
  <dcterms:modified xsi:type="dcterms:W3CDTF">2018-07-24T08:59:08Z</dcterms:modified>
</cp:coreProperties>
</file>