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385" r:id="rId2"/>
  </p:sldMasterIdLst>
  <p:notesMasterIdLst>
    <p:notesMasterId r:id="rId13"/>
  </p:notesMasterIdLst>
  <p:handoutMasterIdLst>
    <p:handoutMasterId r:id="rId14"/>
  </p:handoutMasterIdLst>
  <p:sldIdLst>
    <p:sldId id="290" r:id="rId3"/>
    <p:sldId id="293" r:id="rId4"/>
    <p:sldId id="296" r:id="rId5"/>
    <p:sldId id="300" r:id="rId6"/>
    <p:sldId id="297" r:id="rId7"/>
    <p:sldId id="298" r:id="rId8"/>
    <p:sldId id="295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en-GB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CC"/>
    <a:srgbClr val="3333CC"/>
    <a:srgbClr val="3366FF"/>
    <a:srgbClr val="E5E0F0"/>
    <a:srgbClr val="DFEDF9"/>
    <a:srgbClr val="00A5E0"/>
    <a:srgbClr val="294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29" autoAdjust="0"/>
    <p:restoredTop sz="94674"/>
  </p:normalViewPr>
  <p:slideViewPr>
    <p:cSldViewPr>
      <p:cViewPr varScale="1">
        <p:scale>
          <a:sx n="106" d="100"/>
          <a:sy n="10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B43BE1-F640-464F-AB30-38C5A9D2CDBE}" type="datetime1">
              <a:rPr lang="en-GB" altLang="en-US"/>
              <a:pPr>
                <a:defRPr/>
              </a:pPr>
              <a:t>24/07/2018</a:t>
            </a:fld>
            <a:endParaRPr lang="en-GB" alt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AD83212-BEDE-449E-8142-E93F47BAF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759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7CB87E8-0B79-4A4B-807A-41156F94E093}" type="datetime1">
              <a:rPr lang="en-US" altLang="en-US"/>
              <a:pPr>
                <a:defRPr/>
              </a:pPr>
              <a:t>7/24/2018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9817F7D-07C2-43F2-932A-B5098C957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66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1" y="540000"/>
            <a:ext cx="8063999" cy="900000"/>
          </a:xfrm>
        </p:spPr>
        <p:txBody>
          <a:bodyPr/>
          <a:lstStyle>
            <a:lvl1pPr>
              <a:lnSpc>
                <a:spcPts val="3600"/>
              </a:lnSpc>
              <a:defRPr sz="3200">
                <a:solidFill>
                  <a:srgbClr val="294193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40000" y="1800000"/>
            <a:ext cx="8063999" cy="4105002"/>
          </a:xfrm>
        </p:spPr>
        <p:txBody>
          <a:bodyPr/>
          <a:lstStyle>
            <a:lvl1pPr>
              <a:spcBef>
                <a:spcPts val="1200"/>
              </a:spcBef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334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44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48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3053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965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7300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98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539750"/>
            <a:ext cx="2016125" cy="5337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539750"/>
            <a:ext cx="5895975" cy="5337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03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39552" y="1800001"/>
            <a:ext cx="3780000" cy="4077272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824000" y="1800000"/>
            <a:ext cx="3780000" cy="4077273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0001" y="540000"/>
            <a:ext cx="8063999" cy="900000"/>
          </a:xfrm>
        </p:spPr>
        <p:txBody>
          <a:bodyPr/>
          <a:lstStyle>
            <a:lvl1pPr>
              <a:lnSpc>
                <a:spcPts val="3600"/>
              </a:lnSpc>
              <a:defRPr sz="3200">
                <a:solidFill>
                  <a:srgbClr val="294193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6002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40001" y="540000"/>
            <a:ext cx="8063999" cy="900000"/>
          </a:xfrm>
        </p:spPr>
        <p:txBody>
          <a:bodyPr/>
          <a:lstStyle>
            <a:lvl1pPr>
              <a:lnSpc>
                <a:spcPts val="3600"/>
              </a:lnSpc>
              <a:defRPr sz="3200">
                <a:solidFill>
                  <a:srgbClr val="294193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540001" y="1800000"/>
            <a:ext cx="8063999" cy="4149280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sz="1200" baseline="0">
                <a:solidFill>
                  <a:schemeClr val="tx2"/>
                </a:solidFill>
              </a:defRPr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4946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00539" y="1800000"/>
            <a:ext cx="2303461" cy="2373315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sz="1200" baseline="0">
                <a:solidFill>
                  <a:schemeClr val="tx2"/>
                </a:solidFill>
              </a:defRPr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1" y="540000"/>
            <a:ext cx="8063999" cy="900000"/>
          </a:xfrm>
        </p:spPr>
        <p:txBody>
          <a:bodyPr/>
          <a:lstStyle>
            <a:lvl1pPr>
              <a:lnSpc>
                <a:spcPts val="3600"/>
              </a:lnSpc>
              <a:defRPr sz="3200">
                <a:solidFill>
                  <a:srgbClr val="294193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40001" y="1800000"/>
            <a:ext cx="5472160" cy="4105002"/>
          </a:xfrm>
        </p:spPr>
        <p:txBody>
          <a:bodyPr/>
          <a:lstStyle>
            <a:lvl1pPr>
              <a:spcBef>
                <a:spcPts val="1200"/>
              </a:spcBef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372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890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81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47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1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00225"/>
            <a:ext cx="3951288" cy="407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00225"/>
            <a:ext cx="3952875" cy="407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3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2205038"/>
            <a:ext cx="8064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54038" y="6040438"/>
            <a:ext cx="8042275" cy="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9" descr="Desktop Guy's and St Thomas' RGB BLUE (300ppi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853" r="-11594" b="-18953"/>
          <a:stretch>
            <a:fillRect/>
          </a:stretch>
        </p:blipFill>
        <p:spPr bwMode="auto">
          <a:xfrm>
            <a:off x="5976938" y="0"/>
            <a:ext cx="3167062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  <p:sldLayoutId id="2147484387" r:id="rId2"/>
    <p:sldLayoutId id="2147484388" r:id="rId3"/>
    <p:sldLayoutId id="2147484389" r:id="rId4"/>
    <p:sldLayoutId id="2147484390" r:id="rId5"/>
  </p:sldLayoutIdLst>
  <p:hf hdr="0" ftr="0" dt="0"/>
  <p:txStyles>
    <p:titleStyle>
      <a:lvl1pPr algn="ctr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lang="en-GB" sz="3200" b="1" kern="1200">
          <a:solidFill>
            <a:srgbClr val="005EB8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2pPr>
      <a:lvl3pPr algn="ctr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3pPr>
      <a:lvl4pPr algn="ctr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4pPr>
      <a:lvl5pPr algn="ctr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5pPr>
      <a:lvl6pPr marL="457200" algn="l" defTabSz="912813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914400" algn="l" defTabSz="912813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371600" algn="l" defTabSz="912813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828800" algn="l" defTabSz="912813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250825" indent="-250825" algn="l" defTabSz="912813" rtl="0" eaLnBrk="0" fontAlgn="base" hangingPunct="0">
        <a:lnSpc>
          <a:spcPts val="2300"/>
        </a:lnSpc>
        <a:spcBef>
          <a:spcPts val="1200"/>
        </a:spcBef>
        <a:spcAft>
          <a:spcPct val="0"/>
        </a:spcAft>
        <a:buClr>
          <a:srgbClr val="294193"/>
        </a:buClr>
        <a:buSzPct val="125000"/>
        <a:buFont typeface="LucidaGrande" charset="0"/>
        <a:buChar char="•"/>
        <a:defRPr b="1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539750" indent="-2508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250825" indent="-2508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Clr>
          <a:srgbClr val="294193"/>
        </a:buClr>
        <a:buSzPct val="125000"/>
        <a:buFont typeface="LucidaGrande" charset="0"/>
        <a:buChar char="•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539750" indent="-2508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812800" indent="-2762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Clr>
          <a:srgbClr val="294193"/>
        </a:buClr>
        <a:buSzPct val="125000"/>
        <a:buFont typeface="LucidaGrande" charset="0"/>
        <a:buChar char="•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54038" y="6040438"/>
            <a:ext cx="8042275" cy="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0" y="539750"/>
            <a:ext cx="8064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800225"/>
            <a:ext cx="8056563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313"/>
          <a:stretch>
            <a:fillRect/>
          </a:stretch>
        </p:blipFill>
        <p:spPr bwMode="auto">
          <a:xfrm>
            <a:off x="0" y="6053138"/>
            <a:ext cx="1800225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Desktop Guy's and St Thomas' RGB BLUE (300ppi)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261" r="-35703" b="-18953"/>
          <a:stretch>
            <a:fillRect/>
          </a:stretch>
        </p:blipFill>
        <p:spPr bwMode="auto">
          <a:xfrm>
            <a:off x="7092950" y="6019800"/>
            <a:ext cx="20510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</p:sldLayoutIdLst>
  <p:hf hdr="0" ftr="0" dt="0"/>
  <p:txStyles>
    <p:titleStyle>
      <a:lvl1pPr algn="l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2pPr>
      <a:lvl3pPr algn="l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3pPr>
      <a:lvl4pPr algn="l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4pPr>
      <a:lvl5pPr algn="l" defTabSz="912813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5pPr>
      <a:lvl6pPr marL="457200" algn="l" defTabSz="912813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6pPr>
      <a:lvl7pPr marL="914400" algn="l" defTabSz="912813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7pPr>
      <a:lvl8pPr marL="1371600" algn="l" defTabSz="912813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8pPr>
      <a:lvl9pPr marL="1828800" algn="l" defTabSz="912813" rtl="0" fontAlgn="base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rgbClr val="005EB8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250825" indent="-250825" algn="l" defTabSz="912813" rtl="0" eaLnBrk="0" fontAlgn="base" hangingPunct="0">
        <a:lnSpc>
          <a:spcPts val="2300"/>
        </a:lnSpc>
        <a:spcBef>
          <a:spcPts val="1200"/>
        </a:spcBef>
        <a:spcAft>
          <a:spcPct val="0"/>
        </a:spcAft>
        <a:buClr>
          <a:srgbClr val="005EB8"/>
        </a:buClr>
        <a:buFont typeface="LucidaGrande" charset="0"/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508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250825" indent="-2508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LucidaGrande" charset="0"/>
        <a:buChar char="•"/>
        <a:defRPr>
          <a:solidFill>
            <a:schemeClr val="tx1"/>
          </a:solidFill>
          <a:latin typeface="+mn-lt"/>
          <a:ea typeface="+mn-ea"/>
        </a:defRPr>
      </a:lvl3pPr>
      <a:lvl4pPr marL="539750" indent="-2508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812800" indent="-276225" algn="l" defTabSz="912813" rtl="0" eaLnBrk="0" fontAlgn="base" hangingPunct="0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LucidaGrande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1270000" indent="-276225" algn="l" defTabSz="912813" rtl="0" fontAlgn="base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LucidaGrande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1727200" indent="-276225" algn="l" defTabSz="912813" rtl="0" fontAlgn="base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LucidaGrande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2184400" indent="-276225" algn="l" defTabSz="912813" rtl="0" fontAlgn="base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LucidaGrande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2641600" indent="-276225" algn="l" defTabSz="912813" rtl="0" fontAlgn="base">
        <a:lnSpc>
          <a:spcPts val="2300"/>
        </a:lnSpc>
        <a:spcBef>
          <a:spcPts val="600"/>
        </a:spcBef>
        <a:spcAft>
          <a:spcPct val="0"/>
        </a:spcAft>
        <a:buClr>
          <a:srgbClr val="005EB8"/>
        </a:buClr>
        <a:buFont typeface="LucidaGrande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ers.nhs.uk/i-am/secondary-school-or-fe-college/apprenticeships-traineeships-and-cadet-schemes" TargetMode="External"/><Relationship Id="rId2" Type="http://schemas.openxmlformats.org/officeDocument/2006/relationships/hyperlink" Target="http://www.guysandstthomas.nhs.uk/careers/other-types-of-work/apprenticeships/apprenticeships.aspx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lsbu.ac.uk/courses/employer-sponsored-study/apprenticeships" TargetMode="External"/><Relationship Id="rId4" Type="http://schemas.openxmlformats.org/officeDocument/2006/relationships/hyperlink" Target="https://www.stepintothenhs.nhs.uk/apprenticesh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 idx="4294967295"/>
          </p:nvPr>
        </p:nvSpPr>
        <p:spPr>
          <a:xfrm>
            <a:off x="539750" y="2492375"/>
            <a:ext cx="8064500" cy="900113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Level V Apprenticeship </a:t>
            </a:r>
            <a:br>
              <a:rPr lang="en-US" altLang="en-US" dirty="0" smtClean="0">
                <a:ea typeface="ＭＳ Ｐゴシック" pitchFamily="34" charset="-128"/>
              </a:rPr>
            </a:br>
            <a:r>
              <a:rPr lang="en-US" altLang="en-US" dirty="0" smtClean="0">
                <a:ea typeface="ＭＳ Ｐゴシック" pitchFamily="34" charset="-128"/>
              </a:rPr>
              <a:t>Healthcare </a:t>
            </a:r>
            <a:br>
              <a:rPr lang="en-US" altLang="en-US" dirty="0" smtClean="0">
                <a:ea typeface="ＭＳ Ｐゴシック" pitchFamily="34" charset="-128"/>
              </a:rPr>
            </a:br>
            <a:r>
              <a:rPr lang="en-US" altLang="en-US" dirty="0" smtClean="0">
                <a:ea typeface="ＭＳ Ｐゴシック" pitchFamily="34" charset="-128"/>
              </a:rPr>
              <a:t/>
            </a:r>
            <a:br>
              <a:rPr lang="en-US" altLang="en-US" dirty="0" smtClean="0">
                <a:ea typeface="ＭＳ Ｐゴシック" pitchFamily="34" charset="-128"/>
              </a:rPr>
            </a:br>
            <a:r>
              <a:rPr lang="en-US" altLang="en-US" sz="1200" dirty="0" smtClean="0">
                <a:ea typeface="ＭＳ Ｐゴシック" pitchFamily="34" charset="-128"/>
              </a:rPr>
              <a:t>Jules Marchant – Project Lead for AHP Recruitment and Workforce Development</a:t>
            </a:r>
            <a:br>
              <a:rPr lang="en-US" altLang="en-US" sz="1200" dirty="0" smtClean="0">
                <a:ea typeface="ＭＳ Ｐゴシック" pitchFamily="34" charset="-128"/>
              </a:rPr>
            </a:br>
            <a:r>
              <a:rPr lang="en-US" altLang="en-US" sz="1200" dirty="0" smtClean="0">
                <a:ea typeface="ＭＳ Ｐゴシック" pitchFamily="34" charset="-128"/>
              </a:rPr>
              <a:t>Sophie Madden-Scott - </a:t>
            </a:r>
            <a:r>
              <a:rPr altLang="en-US" sz="1200" dirty="0" smtClean="0">
                <a:ea typeface="ＭＳ Ｐゴシック" pitchFamily="34" charset="-128"/>
              </a:rPr>
              <a:t>Deputy Clinical Lead, Respiratory Physiotherapy</a:t>
            </a:r>
            <a:endParaRPr lang="en-US" alt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10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smtClean="0"/>
              <a:t>Background- Level V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611188" y="1341438"/>
            <a:ext cx="7894637" cy="3698875"/>
          </a:xfrm>
        </p:spPr>
        <p:txBody>
          <a:bodyPr/>
          <a:lstStyle/>
          <a:p>
            <a:pPr marL="0" lvl="1" indent="0" eaLnBrk="1" hangingPunct="1">
              <a:spcBef>
                <a:spcPts val="1200"/>
              </a:spcBef>
              <a:buFont typeface="LucidaGrande" charset="0"/>
              <a:buChar char="•"/>
              <a:defRPr/>
            </a:pPr>
            <a:r>
              <a:rPr lang="en-US" altLang="en-US" dirty="0" smtClean="0"/>
              <a:t> </a:t>
            </a:r>
            <a:r>
              <a:rPr lang="en-US" altLang="en-US" b="1" dirty="0" smtClean="0"/>
              <a:t>Outcomes of Therapy Assistant Staff Consultations</a:t>
            </a:r>
          </a:p>
          <a:p>
            <a:pPr marL="288925" lvl="1" indent="0" eaLnBrk="1" hangingPunct="1">
              <a:defRPr/>
            </a:pPr>
            <a:r>
              <a:rPr lang="en-US" altLang="en-US" dirty="0" smtClean="0"/>
              <a:t> Succession Planning Pathway  B3 -&gt; B4</a:t>
            </a:r>
          </a:p>
          <a:p>
            <a:pPr marL="0" indent="0" eaLnBrk="1" hangingPunct="1">
              <a:buFont typeface="LucidaGrande" charset="0"/>
              <a:buNone/>
              <a:defRPr/>
            </a:pPr>
            <a:endParaRPr lang="en-US" altLang="en-US" b="0" dirty="0" smtClean="0"/>
          </a:p>
          <a:p>
            <a:pPr marL="0" indent="0" eaLnBrk="1" hangingPunct="1">
              <a:defRPr/>
            </a:pPr>
            <a:r>
              <a:rPr lang="en-US" altLang="en-US" b="0" dirty="0" smtClean="0"/>
              <a:t> </a:t>
            </a:r>
            <a:r>
              <a:rPr lang="en-US" altLang="en-US" dirty="0" smtClean="0"/>
              <a:t>Tender and full procurement</a:t>
            </a:r>
          </a:p>
          <a:p>
            <a:pPr marL="288925" lvl="1" indent="0" eaLnBrk="1" hangingPunct="1">
              <a:defRPr/>
            </a:pPr>
            <a:r>
              <a:rPr lang="en-US" altLang="en-US" dirty="0" smtClean="0"/>
              <a:t>London Southbank University – history with provider, local provider, piloted as part of nursing associate role and linked to pre-</a:t>
            </a:r>
            <a:r>
              <a:rPr lang="en-US" altLang="en-US" dirty="0" err="1" smtClean="0"/>
              <a:t>reg</a:t>
            </a:r>
            <a:r>
              <a:rPr lang="en-US" altLang="en-US" dirty="0" smtClean="0"/>
              <a:t> nursing course (continuity of education)</a:t>
            </a:r>
          </a:p>
          <a:p>
            <a:pPr marL="288925" lvl="1" indent="0" eaLnBrk="1" hangingPunct="1">
              <a:buFont typeface="Arial" pitchFamily="34" charset="0"/>
              <a:buNone/>
              <a:defRPr/>
            </a:pPr>
            <a:endParaRPr lang="en-US" altLang="en-US" dirty="0" smtClean="0"/>
          </a:p>
          <a:p>
            <a:pPr marL="0" indent="0" eaLnBrk="1" hangingPunct="1">
              <a:defRPr/>
            </a:pPr>
            <a:r>
              <a:rPr lang="en-US" altLang="en-US" dirty="0" smtClean="0"/>
              <a:t>Launching the scheme</a:t>
            </a:r>
          </a:p>
          <a:p>
            <a:pPr marL="288925" lvl="1" indent="0" eaLnBrk="1" hangingPunct="1">
              <a:defRPr/>
            </a:pPr>
            <a:r>
              <a:rPr lang="en-US" altLang="en-US" dirty="0" smtClean="0"/>
              <a:t> Open days</a:t>
            </a:r>
          </a:p>
          <a:p>
            <a:pPr marL="288925" lvl="1" indent="0" eaLnBrk="1" hangingPunct="1">
              <a:defRPr/>
            </a:pPr>
            <a:r>
              <a:rPr lang="en-US" altLang="en-US" dirty="0" smtClean="0"/>
              <a:t> Assessment Recruitment Centre (with provider)</a:t>
            </a:r>
          </a:p>
          <a:p>
            <a:pPr marL="288925" lvl="1" indent="0" eaLnBrk="1" hangingPunct="1">
              <a:defRPr/>
            </a:pPr>
            <a:r>
              <a:rPr lang="en-US" altLang="en-US" dirty="0" smtClean="0"/>
              <a:t> Online Apprenticeship Hub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Pay and Contracting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620713" y="1341438"/>
            <a:ext cx="7894637" cy="43370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600" b="0" dirty="0" smtClean="0">
                <a:solidFill>
                  <a:srgbClr val="000000"/>
                </a:solidFill>
              </a:rPr>
              <a:t>Pay 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b="0" dirty="0" smtClean="0">
                <a:solidFill>
                  <a:srgbClr val="000000"/>
                </a:solidFill>
              </a:rPr>
              <a:t>Spot Salary or Annex 21 (dependent on length of program)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dirty="0" smtClean="0">
                <a:solidFill>
                  <a:srgbClr val="000000"/>
                </a:solidFill>
              </a:rPr>
              <a:t>Internals- matched pay</a:t>
            </a:r>
            <a:endParaRPr lang="en-US" altLang="en-US" sz="1600" b="0" dirty="0" smtClean="0">
              <a:solidFill>
                <a:srgbClr val="000000"/>
              </a:solidFill>
            </a:endParaRPr>
          </a:p>
          <a:p>
            <a:pPr marL="0" indent="0" eaLnBrk="1" hangingPunct="1">
              <a:buFont typeface="LucidaGrande" charset="0"/>
              <a:buNone/>
              <a:defRPr/>
            </a:pPr>
            <a:endParaRPr lang="en-US" altLang="en-US" sz="1600" b="0" dirty="0" smtClean="0">
              <a:solidFill>
                <a:srgbClr val="000000"/>
              </a:solidFill>
            </a:endParaRPr>
          </a:p>
          <a:p>
            <a:pPr marL="0" indent="0" eaLnBrk="1" hangingPunct="1">
              <a:defRPr/>
            </a:pPr>
            <a:r>
              <a:rPr lang="en-US" altLang="en-US" sz="1600" b="0" dirty="0" smtClean="0">
                <a:solidFill>
                  <a:srgbClr val="000000"/>
                </a:solidFill>
              </a:rPr>
              <a:t> Contracting-</a:t>
            </a:r>
          </a:p>
          <a:p>
            <a:pPr marL="561975" lvl="4" indent="-288925" eaLnBrk="1" hangingPunct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600" dirty="0" smtClean="0">
                <a:solidFill>
                  <a:srgbClr val="000000"/>
                </a:solidFill>
              </a:rPr>
              <a:t>Probationary period 3 </a:t>
            </a:r>
            <a:r>
              <a:rPr lang="en-US" altLang="en-US" sz="1600" dirty="0" err="1" smtClean="0">
                <a:solidFill>
                  <a:srgbClr val="000000"/>
                </a:solidFill>
              </a:rPr>
              <a:t>mth</a:t>
            </a:r>
            <a:r>
              <a:rPr lang="en-US" altLang="en-US" sz="1600" dirty="0" smtClean="0">
                <a:solidFill>
                  <a:srgbClr val="000000"/>
                </a:solidFill>
              </a:rPr>
              <a:t> r/v and 6 </a:t>
            </a:r>
            <a:r>
              <a:rPr lang="en-US" altLang="en-US" sz="1600" dirty="0" err="1" smtClean="0">
                <a:solidFill>
                  <a:srgbClr val="000000"/>
                </a:solidFill>
              </a:rPr>
              <a:t>mths</a:t>
            </a:r>
            <a:r>
              <a:rPr lang="en-US" altLang="en-US" sz="1600" dirty="0" smtClean="0">
                <a:solidFill>
                  <a:srgbClr val="000000"/>
                </a:solidFill>
              </a:rPr>
              <a:t> r/v</a:t>
            </a:r>
          </a:p>
          <a:p>
            <a:pPr marL="1019175" lvl="5" indent="-288925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600" dirty="0" smtClean="0">
                <a:solidFill>
                  <a:srgbClr val="000000"/>
                </a:solidFill>
              </a:rPr>
              <a:t>Joint r/v with LSBU, GSTT final decision</a:t>
            </a:r>
          </a:p>
          <a:p>
            <a:pPr marL="288925" lvl="1" indent="0" eaLnBrk="1" hangingPunct="1">
              <a:defRPr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b="0" dirty="0" smtClean="0">
                <a:solidFill>
                  <a:srgbClr val="000000"/>
                </a:solidFill>
              </a:rPr>
              <a:t>Notice period – 1 week for external (statutory requirement)</a:t>
            </a:r>
          </a:p>
          <a:p>
            <a:pPr lvl="4">
              <a:buFont typeface="Wingdings" panose="05000000000000000000" pitchFamily="2" charset="2"/>
              <a:buChar char="Ø"/>
              <a:defRPr/>
            </a:pPr>
            <a:r>
              <a:rPr lang="en-US" altLang="en-US" sz="1600" dirty="0" smtClean="0">
                <a:solidFill>
                  <a:srgbClr val="000000"/>
                </a:solidFill>
              </a:rPr>
              <a:t>Need agreement on internal staff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 </a:t>
            </a:r>
            <a:endParaRPr lang="en-US" altLang="en-US" sz="1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smtClean="0"/>
              <a:t>Responsibilities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42988" y="1125538"/>
          <a:ext cx="7058026" cy="5246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9409">
                <a:tc>
                  <a:txBody>
                    <a:bodyPr/>
                    <a:lstStyle/>
                    <a:p>
                      <a:pPr fontAlgn="base">
                        <a:lnSpc>
                          <a:spcPts val="2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bg1"/>
                          </a:solidFill>
                          <a:effectLst/>
                        </a:rPr>
                        <a:t>Provider “LSBU”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Provide taught elements of the program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Provides tools / processes to support apprentice 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Regular review with apprentice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Ensures program meets Level V Apprenticeship Standards 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Provide course materials to GSTT and updates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9" marR="52599" marT="0" marB="0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bg1"/>
                          </a:solidFill>
                          <a:effectLst/>
                        </a:rPr>
                        <a:t>Apprentices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Attendance rate of 85% for course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Participates fully in their T&amp;D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If GSCE at C-E level, will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complete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course with A-C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Inform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work place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of updates 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9" marR="52599" marT="0" marB="0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7278">
                <a:tc>
                  <a:txBody>
                    <a:bodyPr/>
                    <a:lstStyle/>
                    <a:p>
                      <a:pPr fontAlgn="base">
                        <a:lnSpc>
                          <a:spcPts val="2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chemeClr val="bg1"/>
                          </a:solidFill>
                          <a:effectLst/>
                        </a:rPr>
                        <a:t>Employer “Work Place Assessor”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Work place development of trainee (e.g. teaching sessions, liaison with supervisors, competency sign off)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Regular review with apprentice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Provides updates to LSBU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457200" fontAlgn="base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9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9" marR="52599" marT="0" marB="0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23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chemeClr val="bg1"/>
                          </a:solidFill>
                          <a:effectLst/>
                        </a:rPr>
                        <a:t>End Point Assessor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</a:rPr>
                        <a:t>Does not deliver any of course</a:t>
                      </a: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Assess scheme against Level V standards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742950" lvl="1" indent="-28575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Ensure assessors occupationally competent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Completes End Point Assessment “Quality Assurance”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LucidaGrande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Has final say on outcome of course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99" marR="52599" marT="0" marB="0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smtClean="0"/>
              <a:t>Entry Levels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7894637" cy="3698875"/>
          </a:xfrm>
        </p:spPr>
        <p:txBody>
          <a:bodyPr/>
          <a:lstStyle/>
          <a:p>
            <a:pPr marL="0" indent="0" eaLnBrk="1" hangingPunct="1">
              <a:buFont typeface="LucidaGrande" charset="0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Pre-requirement levels determined by apprenticeship standard. </a:t>
            </a:r>
          </a:p>
          <a:p>
            <a:pPr marL="0" indent="0" eaLnBrk="1" hangingPunct="1">
              <a:buFont typeface="LucidaGrande" charset="0"/>
              <a:buNone/>
            </a:pPr>
            <a:endParaRPr lang="en-US" altLang="en-US" dirty="0" smtClean="0"/>
          </a:p>
          <a:p>
            <a:pPr marL="0" indent="0" eaLnBrk="1" hangingPunct="1">
              <a:buFont typeface="LucidaGrande" charset="0"/>
              <a:buNone/>
            </a:pPr>
            <a:r>
              <a:rPr lang="en-US" altLang="en-US" dirty="0" smtClean="0"/>
              <a:t>Entry requirements for GSTT scheme</a:t>
            </a:r>
          </a:p>
          <a:p>
            <a:pPr marL="0" indent="0" eaLnBrk="1" hangingPunct="1"/>
            <a:r>
              <a:rPr lang="en-US" altLang="en-US" sz="1600" b="0" dirty="0" smtClean="0"/>
              <a:t>Permanent contract / Work Visa for entirety of scheme</a:t>
            </a:r>
          </a:p>
          <a:p>
            <a:pPr marL="0" indent="0" eaLnBrk="1" hangingPunct="1"/>
            <a:r>
              <a:rPr lang="en-US" altLang="en-US" sz="1600" b="0" dirty="0" smtClean="0"/>
              <a:t>GCSE English / </a:t>
            </a:r>
            <a:r>
              <a:rPr lang="en-US" altLang="en-US" sz="1600" b="0" dirty="0" err="1" smtClean="0"/>
              <a:t>Maths</a:t>
            </a:r>
            <a:r>
              <a:rPr lang="en-US" altLang="en-US" sz="1600" b="0" dirty="0" smtClean="0"/>
              <a:t> A-C </a:t>
            </a:r>
          </a:p>
          <a:p>
            <a:pPr marL="0" indent="0" eaLnBrk="1" hangingPunct="1"/>
            <a:r>
              <a:rPr lang="en-US" altLang="en-US" sz="1600" b="0" dirty="0" smtClean="0"/>
              <a:t>Care Certificate</a:t>
            </a:r>
          </a:p>
          <a:p>
            <a:pPr marL="0" indent="0" eaLnBrk="1" hangingPunct="1"/>
            <a:r>
              <a:rPr lang="en-US" altLang="en-US" sz="1600" b="0" dirty="0" smtClean="0"/>
              <a:t>Completed B3 competencies</a:t>
            </a:r>
          </a:p>
          <a:p>
            <a:pPr marL="0" indent="0" eaLnBrk="1" hangingPunct="1">
              <a:buFont typeface="LucidaGrande" charset="0"/>
              <a:buNone/>
            </a:pPr>
            <a:endParaRPr lang="en-US" altLang="en-US" b="0" dirty="0" smtClean="0"/>
          </a:p>
          <a:p>
            <a:pPr marL="0" indent="0" eaLnBrk="1" hangingPunct="1">
              <a:buFont typeface="LucidaGrande" charset="0"/>
              <a:buNone/>
            </a:pPr>
            <a:r>
              <a:rPr lang="en-US" altLang="en-US" dirty="0" smtClean="0"/>
              <a:t>Band 4 JD Essential Criteria</a:t>
            </a:r>
          </a:p>
          <a:p>
            <a:pPr marL="0" indent="0" eaLnBrk="1" hangingPunct="1"/>
            <a:r>
              <a:rPr lang="en-GB" altLang="en-US" sz="1600" b="0" dirty="0" smtClean="0">
                <a:solidFill>
                  <a:srgbClr val="000000"/>
                </a:solidFill>
              </a:rPr>
              <a:t>Evidence of literacy and numeracy to GCSE A-C </a:t>
            </a:r>
          </a:p>
          <a:p>
            <a:pPr marL="0" indent="0" eaLnBrk="1" hangingPunct="1"/>
            <a:r>
              <a:rPr lang="en-GB" altLang="en-US" sz="1600" b="0" dirty="0" smtClean="0">
                <a:solidFill>
                  <a:srgbClr val="000000"/>
                </a:solidFill>
              </a:rPr>
              <a:t>Foundation degree in Health and Social Care or equivalent</a:t>
            </a:r>
          </a:p>
          <a:p>
            <a:pPr marL="0" indent="0" eaLnBrk="1" hangingPunct="1">
              <a:buFont typeface="LucidaGrande" charset="0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smtClean="0"/>
              <a:t>Course Content</a:t>
            </a:r>
            <a:br>
              <a:rPr lang="en-US" altLang="en-US" smtClean="0"/>
            </a:br>
            <a:r>
              <a:rPr lang="en-US" altLang="en-US" sz="1100" smtClean="0"/>
              <a:t>1 day at university per week</a:t>
            </a:r>
            <a:endParaRPr lang="en-US" altLang="en-US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</p:nvPr>
        </p:nvGraphicFramePr>
        <p:xfrm>
          <a:off x="1187450" y="1557338"/>
          <a:ext cx="6913563" cy="172720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984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/>
                          <a:ea typeface="Times New Roman"/>
                        </a:rPr>
                        <a:t>Module name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/>
                          <a:ea typeface="Times New Roman"/>
                        </a:rPr>
                        <a:t>Semester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/>
                          <a:ea typeface="Times New Roman"/>
                        </a:rPr>
                        <a:t>Level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/>
                          <a:ea typeface="Times New Roman"/>
                        </a:rPr>
                        <a:t>Credit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Human Anatomy and Physiology in Health and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Illness </a:t>
                      </a: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[exam]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1 + 2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Person-Centred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Care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[Essay]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Core Skills for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Practice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[OSCE]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Public Health and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Wellbeing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[Presentation]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Role Related Skills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Development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[Work Place Assessment]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87450" y="3644900"/>
          <a:ext cx="6985000" cy="174467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055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/>
                          <a:ea typeface="Times New Roman"/>
                        </a:rPr>
                        <a:t>Module name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/>
                          <a:ea typeface="Times New Roman"/>
                        </a:rPr>
                        <a:t>Semester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/>
                          <a:ea typeface="Times New Roman"/>
                        </a:rPr>
                        <a:t>Level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/>
                          <a:ea typeface="Times New Roman"/>
                        </a:rPr>
                        <a:t>Credit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Case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Management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[observed practice]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40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Advanced Role Related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Skills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[case work / reflective summary]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1 + 2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Supporting Learning in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Practice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[teaching session]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Supervision and Leadership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[essay]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Personal and Professional </a:t>
                      </a:r>
                      <a:r>
                        <a:rPr lang="en-GB" sz="1000" dirty="0" smtClean="0">
                          <a:effectLst/>
                          <a:latin typeface="Arial"/>
                          <a:ea typeface="Times New Roman"/>
                        </a:rPr>
                        <a:t>Development </a:t>
                      </a: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</a:rPr>
                        <a:t>[SWOT, CV and Job Application]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20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smtClean="0"/>
              <a:t>Lessons so far</a:t>
            </a:r>
          </a:p>
        </p:txBody>
      </p:sp>
      <p:sp>
        <p:nvSpPr>
          <p:cNvPr id="9220" name="Content Placeholder 3"/>
          <p:cNvSpPr>
            <a:spLocks noGrp="1"/>
          </p:cNvSpPr>
          <p:nvPr>
            <p:ph idx="4294967295"/>
          </p:nvPr>
        </p:nvSpPr>
        <p:spPr>
          <a:xfrm>
            <a:off x="323528" y="1772816"/>
            <a:ext cx="3806825" cy="36988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Benefits</a:t>
            </a:r>
          </a:p>
          <a:p>
            <a:pPr lvl="1" eaLnBrk="1" hangingPunct="1"/>
            <a:r>
              <a:rPr lang="en-US" altLang="en-US" dirty="0" smtClean="0"/>
              <a:t>Career progression</a:t>
            </a:r>
          </a:p>
          <a:p>
            <a:pPr lvl="1" eaLnBrk="1" hangingPunct="1"/>
            <a:r>
              <a:rPr lang="en-US" altLang="en-US" dirty="0" smtClean="0"/>
              <a:t>GCSE A-C attainment (Trust or Course)</a:t>
            </a:r>
          </a:p>
          <a:p>
            <a:pPr lvl="1" eaLnBrk="1" hangingPunct="1"/>
            <a:r>
              <a:rPr lang="en-US" altLang="en-US" dirty="0" smtClean="0"/>
              <a:t>Integrated practice (nursing / AHPs, Acute / Comm.)</a:t>
            </a:r>
          </a:p>
          <a:p>
            <a:pPr lvl="1" eaLnBrk="1" hangingPunct="1"/>
            <a:r>
              <a:rPr lang="en-US" altLang="en-US" dirty="0" err="1" smtClean="0"/>
              <a:t>Standardisation</a:t>
            </a:r>
            <a:r>
              <a:rPr lang="en-US" altLang="en-US" dirty="0" smtClean="0"/>
              <a:t> of assistant levels across Trust</a:t>
            </a:r>
          </a:p>
          <a:p>
            <a:pPr lvl="1" eaLnBrk="1" hangingPunct="1"/>
            <a:r>
              <a:rPr lang="en-US" altLang="en-US" dirty="0" err="1" smtClean="0"/>
              <a:t>Standardised</a:t>
            </a:r>
            <a:r>
              <a:rPr lang="en-US" altLang="en-US" dirty="0" smtClean="0"/>
              <a:t> JDs across Trust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4294967295"/>
          </p:nvPr>
        </p:nvSpPr>
        <p:spPr>
          <a:xfrm>
            <a:off x="4572000" y="1700808"/>
            <a:ext cx="3727450" cy="37528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Challenges</a:t>
            </a:r>
          </a:p>
          <a:p>
            <a:pPr lvl="1" eaLnBrk="1" hangingPunct="1"/>
            <a:r>
              <a:rPr lang="en-US" altLang="en-US" dirty="0" smtClean="0"/>
              <a:t>Nursing focused – pilot program built on NA</a:t>
            </a:r>
          </a:p>
          <a:p>
            <a:pPr lvl="1" eaLnBrk="1" hangingPunct="1"/>
            <a:r>
              <a:rPr lang="en-US" altLang="en-US" dirty="0" smtClean="0"/>
              <a:t>Preparedness of launch</a:t>
            </a:r>
          </a:p>
          <a:p>
            <a:pPr lvl="1" eaLnBrk="1" hangingPunct="1"/>
            <a:r>
              <a:rPr lang="en-US" altLang="en-US" dirty="0" smtClean="0"/>
              <a:t>Ambiguity of function – HCA, Rx or Nurse</a:t>
            </a:r>
          </a:p>
          <a:p>
            <a:pPr lvl="1" eaLnBrk="1" hangingPunct="1"/>
            <a:r>
              <a:rPr lang="en-US" altLang="en-US" dirty="0" smtClean="0"/>
              <a:t>Identifying core skills</a:t>
            </a:r>
          </a:p>
          <a:p>
            <a:pPr lvl="1" eaLnBrk="1" hangingPunct="1"/>
            <a:r>
              <a:rPr lang="en-US" altLang="en-US" dirty="0" smtClean="0"/>
              <a:t>Autonomy of role (not B3/B4)</a:t>
            </a:r>
          </a:p>
          <a:p>
            <a:pPr lvl="1" eaLnBrk="1" hangingPunct="1"/>
            <a:r>
              <a:rPr lang="en-US" altLang="en-US" dirty="0" smtClean="0"/>
              <a:t>Expectations of trainee (“stretch”) </a:t>
            </a:r>
          </a:p>
          <a:p>
            <a:pPr lvl="1" eaLnBrk="1" hangingPunct="1"/>
            <a:r>
              <a:rPr lang="en-US" altLang="en-US" dirty="0" smtClean="0"/>
              <a:t>Impact on services</a:t>
            </a:r>
          </a:p>
          <a:p>
            <a:pPr lvl="1" eaLnBrk="1" hangingPunct="1"/>
            <a:r>
              <a:rPr lang="en-US" altLang="en-US" dirty="0" smtClean="0"/>
              <a:t>Communication </a:t>
            </a:r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539750" y="539750"/>
            <a:ext cx="8064500" cy="900113"/>
          </a:xfrm>
        </p:spPr>
        <p:txBody>
          <a:bodyPr/>
          <a:lstStyle/>
          <a:p>
            <a:pPr eaLnBrk="1" hangingPunct="1"/>
            <a:r>
              <a:rPr lang="en-US" altLang="en-US" smtClean="0"/>
              <a:t>Handy Hints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620713" y="1979613"/>
            <a:ext cx="7894637" cy="3698875"/>
          </a:xfrm>
        </p:spPr>
        <p:txBody>
          <a:bodyPr/>
          <a:lstStyle/>
          <a:p>
            <a:pPr marL="0" indent="0" eaLnBrk="1" hangingPunct="1">
              <a:buFont typeface="LucidaGrande" charset="0"/>
              <a:buNone/>
              <a:defRPr/>
            </a:pPr>
            <a:r>
              <a:rPr lang="en-US" altLang="en-US" b="0" dirty="0" smtClean="0"/>
              <a:t>Be clear on:</a:t>
            </a:r>
          </a:p>
          <a:p>
            <a:pPr eaLnBrk="1" hangingPunct="1">
              <a:defRPr/>
            </a:pPr>
            <a:r>
              <a:rPr lang="en-US" altLang="en-US" b="0" dirty="0" smtClean="0"/>
              <a:t>your responsibilities as the work place provider</a:t>
            </a:r>
          </a:p>
          <a:p>
            <a:pPr eaLnBrk="1" hangingPunct="1">
              <a:defRPr/>
            </a:pPr>
            <a:r>
              <a:rPr lang="en-US" altLang="en-US" b="0" dirty="0" smtClean="0"/>
              <a:t>the course content / timetable</a:t>
            </a:r>
          </a:p>
          <a:p>
            <a:pPr eaLnBrk="1" hangingPunct="1">
              <a:defRPr/>
            </a:pPr>
            <a:r>
              <a:rPr lang="en-US" altLang="en-US" b="0" dirty="0" smtClean="0"/>
              <a:t>work place assessor responsibilities</a:t>
            </a:r>
          </a:p>
          <a:p>
            <a:pPr eaLnBrk="1" hangingPunct="1">
              <a:defRPr/>
            </a:pPr>
            <a:r>
              <a:rPr lang="en-US" altLang="en-US" b="0" dirty="0" smtClean="0"/>
              <a:t>benefits to trainee</a:t>
            </a:r>
          </a:p>
          <a:p>
            <a:pPr eaLnBrk="1" hangingPunct="1">
              <a:defRPr/>
            </a:pPr>
            <a:r>
              <a:rPr lang="en-US" altLang="en-US" b="0" dirty="0" smtClean="0"/>
              <a:t>core competency frameworks</a:t>
            </a:r>
          </a:p>
          <a:p>
            <a:pPr eaLnBrk="1" hangingPunct="1">
              <a:defRPr/>
            </a:pPr>
            <a:r>
              <a:rPr lang="en-US" altLang="en-US" b="0" dirty="0" smtClean="0"/>
              <a:t>number of trainees service can support (be realistic!)</a:t>
            </a:r>
          </a:p>
          <a:p>
            <a:pPr eaLnBrk="1" hangingPunct="1">
              <a:defRPr/>
            </a:pPr>
            <a:r>
              <a:rPr lang="en-US" altLang="en-US" b="0" dirty="0" smtClean="0"/>
              <a:t>how you and provider will 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Websites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1600" dirty="0">
                <a:hlinkClick r:id="rId2"/>
              </a:rPr>
              <a:t>Guys and St Thomas’s Careers:  </a:t>
            </a:r>
            <a:r>
              <a:rPr lang="en-GB" sz="1600" dirty="0" smtClean="0">
                <a:hlinkClick r:id="rId2"/>
              </a:rPr>
              <a:t>http</a:t>
            </a:r>
            <a:r>
              <a:rPr lang="en-GB" sz="1600" dirty="0">
                <a:hlinkClick r:id="rId2"/>
              </a:rPr>
              <a:t>://</a:t>
            </a:r>
            <a:r>
              <a:rPr lang="en-GB" sz="1600" dirty="0" smtClean="0">
                <a:hlinkClick r:id="rId2"/>
              </a:rPr>
              <a:t>www.guysandstthomas.nhs.uk/careers/other-types-of-work/apprenticeships/apprenticeships.aspx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en-GB" sz="1600" dirty="0" smtClean="0">
                <a:hlinkClick r:id="rId3"/>
              </a:rPr>
              <a:t>Health Careers: https</a:t>
            </a:r>
            <a:r>
              <a:rPr lang="en-GB" sz="1600" dirty="0">
                <a:hlinkClick r:id="rId3"/>
              </a:rPr>
              <a:t>://</a:t>
            </a:r>
            <a:r>
              <a:rPr lang="en-GB" sz="1600" dirty="0" smtClean="0">
                <a:hlinkClick r:id="rId3"/>
              </a:rPr>
              <a:t>www.healthcareers.nhs.uk/i-am/secondary-school-or-fe-college/apprenticeships-traineeships-and-cadet-schemes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en-GB" sz="1600" dirty="0" smtClean="0"/>
              <a:t>Step </a:t>
            </a:r>
            <a:r>
              <a:rPr lang="en-GB" sz="1600" dirty="0"/>
              <a:t>into the NHS: </a:t>
            </a:r>
            <a:r>
              <a:rPr lang="en-GB" sz="1600" dirty="0">
                <a:hlinkClick r:id="rId4"/>
              </a:rPr>
              <a:t>https://</a:t>
            </a:r>
            <a:r>
              <a:rPr lang="en-GB" sz="1600" dirty="0" smtClean="0">
                <a:hlinkClick r:id="rId4"/>
              </a:rPr>
              <a:t>www.stepintothenhs.nhs.uk/apprenticeships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en-GB" sz="1600" dirty="0" smtClean="0"/>
              <a:t>London Southbank </a:t>
            </a:r>
            <a:r>
              <a:rPr lang="en-GB" sz="1600" dirty="0"/>
              <a:t>University Apprenticeships: </a:t>
            </a:r>
            <a:r>
              <a:rPr lang="en-GB" sz="1600" dirty="0">
                <a:hlinkClick r:id="rId5"/>
              </a:rPr>
              <a:t>http://</a:t>
            </a:r>
            <a:r>
              <a:rPr lang="en-GB" sz="1600" dirty="0" smtClean="0">
                <a:hlinkClick r:id="rId5"/>
              </a:rPr>
              <a:t>www.lsbu.ac.uk/courses/employer-sponsored-study/apprenticeships</a:t>
            </a:r>
            <a:endParaRPr lang="en-GB" sz="16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300176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PowerPoin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HP FontSc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HP PPT Template 1">
        <a:dk1>
          <a:srgbClr val="414141"/>
        </a:dk1>
        <a:lt1>
          <a:srgbClr val="FFFFFF"/>
        </a:lt1>
        <a:dk2>
          <a:srgbClr val="808285"/>
        </a:dk2>
        <a:lt2>
          <a:srgbClr val="E7E8E9"/>
        </a:lt2>
        <a:accent1>
          <a:srgbClr val="D81E05"/>
        </a:accent1>
        <a:accent2>
          <a:srgbClr val="E46250"/>
        </a:accent2>
        <a:accent3>
          <a:srgbClr val="FFFFFF"/>
        </a:accent3>
        <a:accent4>
          <a:srgbClr val="363636"/>
        </a:accent4>
        <a:accent5>
          <a:srgbClr val="E9ABAA"/>
        </a:accent5>
        <a:accent6>
          <a:srgbClr val="CF5848"/>
        </a:accent6>
        <a:hlink>
          <a:srgbClr val="EB8E82"/>
        </a:hlink>
        <a:folHlink>
          <a:srgbClr val="F7D2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KHP PPT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9_KHP PPT 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KHP PPT Template 1">
        <a:dk1>
          <a:srgbClr val="414141"/>
        </a:dk1>
        <a:lt1>
          <a:srgbClr val="FFFFFF"/>
        </a:lt1>
        <a:dk2>
          <a:srgbClr val="808285"/>
        </a:dk2>
        <a:lt2>
          <a:srgbClr val="E7E8E9"/>
        </a:lt2>
        <a:accent1>
          <a:srgbClr val="D81E05"/>
        </a:accent1>
        <a:accent2>
          <a:srgbClr val="E46250"/>
        </a:accent2>
        <a:accent3>
          <a:srgbClr val="FFFFFF"/>
        </a:accent3>
        <a:accent4>
          <a:srgbClr val="363636"/>
        </a:accent4>
        <a:accent5>
          <a:srgbClr val="E9ABAA"/>
        </a:accent5>
        <a:accent6>
          <a:srgbClr val="CF5848"/>
        </a:accent6>
        <a:hlink>
          <a:srgbClr val="EB8E82"/>
        </a:hlink>
        <a:folHlink>
          <a:srgbClr val="F7D2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594</Words>
  <Application>Microsoft Office PowerPoint</Application>
  <PresentationFormat>On-screen Show (4:3)</PresentationFormat>
  <Paragraphs>142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LucidaGrande</vt:lpstr>
      <vt:lpstr>Times New Roman</vt:lpstr>
      <vt:lpstr>Wingdings</vt:lpstr>
      <vt:lpstr>Corporate PowerPoint</vt:lpstr>
      <vt:lpstr>9_KHP PPT Template</vt:lpstr>
      <vt:lpstr>Level V Apprenticeship  Healthcare   Jules Marchant – Project Lead for AHP Recruitment and Workforce Development Sophie Madden-Scott - Deputy Clinical Lead, Respiratory Physiotherapy</vt:lpstr>
      <vt:lpstr>Background- Level V</vt:lpstr>
      <vt:lpstr>Pay and Contracting</vt:lpstr>
      <vt:lpstr>Responsibilities </vt:lpstr>
      <vt:lpstr>Entry Levels</vt:lpstr>
      <vt:lpstr>Course Content 1 day at university per week</vt:lpstr>
      <vt:lpstr>Lessons so far</vt:lpstr>
      <vt:lpstr>Handy Hints</vt:lpstr>
      <vt:lpstr>Useful Websites</vt:lpstr>
      <vt:lpstr>Questions?</vt:lpstr>
    </vt:vector>
  </TitlesOfParts>
  <Company>GSTT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on two lines maximum</dc:title>
  <dc:creator>eparfitt</dc:creator>
  <cp:lastModifiedBy>Cheryl Gurgul</cp:lastModifiedBy>
  <cp:revision>28</cp:revision>
  <dcterms:created xsi:type="dcterms:W3CDTF">2017-03-16T13:01:53Z</dcterms:created>
  <dcterms:modified xsi:type="dcterms:W3CDTF">2018-07-24T10:34:18Z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2f6d0f33-3e7a-48a3-836f-04bbf95af4b7</vt:lpwstr>
  </property>
</Properties>
</file>