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6E6C2C-C9FC-4C79-B3F9-41190125BC55}"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2201157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6E6C2C-C9FC-4C79-B3F9-41190125BC55}"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125725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6E6C2C-C9FC-4C79-B3F9-41190125BC55}"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282386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6E6C2C-C9FC-4C79-B3F9-41190125BC55}"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324325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6E6C2C-C9FC-4C79-B3F9-41190125BC55}" type="datetimeFigureOut">
              <a:rPr lang="en-GB" smtClean="0"/>
              <a:t>24/07/2018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1353022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6E6C2C-C9FC-4C79-B3F9-41190125BC55}" type="datetimeFigureOut">
              <a:rPr lang="en-GB" smtClean="0"/>
              <a:t>24/07/2018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217960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6E6C2C-C9FC-4C79-B3F9-41190125BC55}" type="datetimeFigureOut">
              <a:rPr lang="en-GB" smtClean="0"/>
              <a:t>24/07/2018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50151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6E6C2C-C9FC-4C79-B3F9-41190125BC55}" type="datetimeFigureOut">
              <a:rPr lang="en-GB" smtClean="0"/>
              <a:t>24/07/2018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103671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E6C2C-C9FC-4C79-B3F9-41190125BC55}" type="datetimeFigureOut">
              <a:rPr lang="en-GB" smtClean="0"/>
              <a:t>24/07/2018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2378924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6E6C2C-C9FC-4C79-B3F9-41190125BC55}" type="datetimeFigureOut">
              <a:rPr lang="en-GB" smtClean="0"/>
              <a:t>24/07/2018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206374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6E6C2C-C9FC-4C79-B3F9-41190125BC55}" type="datetimeFigureOut">
              <a:rPr lang="en-GB" smtClean="0"/>
              <a:t>24/07/2018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97717-E374-4F4E-A6FE-C35D3DDBAD44}" type="slidenum">
              <a:rPr lang="en-GB" smtClean="0"/>
              <a:t>‹#›</a:t>
            </a:fld>
            <a:endParaRPr lang="en-GB"/>
          </a:p>
        </p:txBody>
      </p:sp>
    </p:spTree>
    <p:extLst>
      <p:ext uri="{BB962C8B-B14F-4D97-AF65-F5344CB8AC3E}">
        <p14:creationId xmlns:p14="http://schemas.microsoft.com/office/powerpoint/2010/main" val="94588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E6C2C-C9FC-4C79-B3F9-41190125BC55}" type="datetimeFigureOut">
              <a:rPr lang="en-GB" smtClean="0"/>
              <a:t>24/07/2018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97717-E374-4F4E-A6FE-C35D3DDBAD44}" type="slidenum">
              <a:rPr lang="en-GB" smtClean="0"/>
              <a:t>‹#›</a:t>
            </a:fld>
            <a:endParaRPr lang="en-GB"/>
          </a:p>
        </p:txBody>
      </p:sp>
    </p:spTree>
    <p:extLst>
      <p:ext uri="{BB962C8B-B14F-4D97-AF65-F5344CB8AC3E}">
        <p14:creationId xmlns:p14="http://schemas.microsoft.com/office/powerpoint/2010/main" val="4053620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68741"/>
            <a:ext cx="9144000" cy="2841222"/>
          </a:xfrm>
        </p:spPr>
        <p:txBody>
          <a:bodyPr>
            <a:normAutofit/>
          </a:bodyPr>
          <a:lstStyle/>
          <a:p>
            <a:r>
              <a:rPr lang="en-GB" dirty="0" smtClean="0">
                <a:latin typeface="Arial" panose="020B0604020202020204" pitchFamily="34" charset="0"/>
                <a:cs typeface="Arial" panose="020B0604020202020204" pitchFamily="34" charset="0"/>
              </a:rPr>
              <a:t>Using practice education assessment forms as CPD for you </a:t>
            </a:r>
            <a:endParaRPr lang="en-GB"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0564007" y="270279"/>
            <a:ext cx="1190625" cy="704850"/>
          </a:xfrm>
          <a:prstGeom prst="rect">
            <a:avLst/>
          </a:prstGeom>
        </p:spPr>
      </p:pic>
    </p:spTree>
    <p:extLst>
      <p:ext uri="{BB962C8B-B14F-4D97-AF65-F5344CB8AC3E}">
        <p14:creationId xmlns:p14="http://schemas.microsoft.com/office/powerpoint/2010/main" val="1588032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46" y="0"/>
            <a:ext cx="10740788" cy="2292823"/>
          </a:xfrm>
        </p:spPr>
        <p:txBody>
          <a:bodyPr>
            <a:normAutofit fontScale="90000"/>
          </a:bodyPr>
          <a:lstStyle/>
          <a:p>
            <a:r>
              <a:rPr lang="en-GB" dirty="0" smtClean="0">
                <a:latin typeface="Arial" panose="020B0604020202020204" pitchFamily="34" charset="0"/>
                <a:cs typeface="Arial" panose="020B0604020202020204" pitchFamily="34" charset="0"/>
              </a:rPr>
              <a:t>The CSP Education Position Statement on practice-based learning within pre-registration physiotherapy programmes states: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2292824"/>
            <a:ext cx="10515600" cy="4230805"/>
          </a:xfrm>
        </p:spPr>
        <p:txBody>
          <a:bodyPr>
            <a:normAutofit/>
          </a:bodyPr>
          <a:lstStyle/>
          <a:p>
            <a:pPr marL="0" indent="0">
              <a:buNone/>
            </a:pPr>
            <a:r>
              <a:rPr lang="en-GB" dirty="0" smtClean="0">
                <a:latin typeface="Arial" panose="020B0604020202020204" pitchFamily="34" charset="0"/>
                <a:cs typeface="Arial" panose="020B0604020202020204" pitchFamily="34" charset="0"/>
              </a:rPr>
              <a:t>“All CSP members have a responsibility to engage in practice-based learning – regardless of their grade, occupational role, or practice setting”.</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“Practice-based learning is a collaborative process that should benefit everyone involved -students, service users and practitioners. In order to realise these benefits, approaches and resources to support the process and the people involved must be embedded in plans and contracts for service delivery, and in policies and practices within the workplace”.</a:t>
            </a:r>
            <a:endParaRPr lang="en-GB"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0759388" y="320709"/>
            <a:ext cx="1188823" cy="707197"/>
          </a:xfrm>
          <a:prstGeom prst="rect">
            <a:avLst/>
          </a:prstGeom>
        </p:spPr>
      </p:pic>
    </p:spTree>
    <p:extLst>
      <p:ext uri="{BB962C8B-B14F-4D97-AF65-F5344CB8AC3E}">
        <p14:creationId xmlns:p14="http://schemas.microsoft.com/office/powerpoint/2010/main" val="1962356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51127"/>
            <a:ext cx="10515600" cy="4667535"/>
          </a:xfrm>
        </p:spPr>
        <p:txBody>
          <a:bodyPr>
            <a:normAutofit/>
          </a:bodyPr>
          <a:lstStyle/>
          <a:p>
            <a:r>
              <a:rPr lang="en-GB" dirty="0" smtClean="0">
                <a:latin typeface="Arial" panose="020B0604020202020204" pitchFamily="34" charset="0"/>
                <a:cs typeface="Arial" panose="020B0604020202020204" pitchFamily="34" charset="0"/>
              </a:rPr>
              <a:t>It is important to think how </a:t>
            </a:r>
            <a:r>
              <a:rPr lang="en-GB" b="1" dirty="0" smtClean="0">
                <a:latin typeface="Arial" panose="020B0604020202020204" pitchFamily="34" charset="0"/>
                <a:cs typeface="Arial" panose="020B0604020202020204" pitchFamily="34" charset="0"/>
              </a:rPr>
              <a:t>you</a:t>
            </a:r>
            <a:r>
              <a:rPr lang="en-GB" dirty="0" smtClean="0">
                <a:latin typeface="Arial" panose="020B0604020202020204" pitchFamily="34" charset="0"/>
                <a:cs typeface="Arial" panose="020B0604020202020204" pitchFamily="34" charset="0"/>
              </a:rPr>
              <a:t> can learn from being involved in practice education</a:t>
            </a:r>
            <a:r>
              <a:rPr lang="en-GB" dirty="0">
                <a:latin typeface="Arial" panose="020B0604020202020204" pitchFamily="34" charset="0"/>
                <a:cs typeface="Arial" panose="020B0604020202020204" pitchFamily="34" charset="0"/>
              </a:rPr>
              <a:t>.</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Be able to </a:t>
            </a:r>
            <a:r>
              <a:rPr lang="en-GB" dirty="0" smtClean="0">
                <a:latin typeface="Arial" panose="020B0604020202020204" pitchFamily="34" charset="0"/>
                <a:cs typeface="Arial" panose="020B0604020202020204" pitchFamily="34" charset="0"/>
              </a:rPr>
              <a:t>demonstrate that learning as </a:t>
            </a:r>
            <a:r>
              <a:rPr lang="en-GB" dirty="0">
                <a:latin typeface="Arial" panose="020B0604020202020204" pitchFamily="34" charset="0"/>
                <a:cs typeface="Arial" panose="020B0604020202020204" pitchFamily="34" charset="0"/>
              </a:rPr>
              <a:t>evidence for your CPD for the HCPC, KSF or other development needs and measures.</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0442078" y="320709"/>
            <a:ext cx="1188823" cy="707197"/>
          </a:xfrm>
          <a:prstGeom prst="rect">
            <a:avLst/>
          </a:prstGeom>
        </p:spPr>
      </p:pic>
    </p:spTree>
    <p:extLst>
      <p:ext uri="{BB962C8B-B14F-4D97-AF65-F5344CB8AC3E}">
        <p14:creationId xmlns:p14="http://schemas.microsoft.com/office/powerpoint/2010/main" val="3218869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The KSF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460310"/>
            <a:ext cx="10515600" cy="4716653"/>
          </a:xfrm>
        </p:spPr>
        <p:txBody>
          <a:bodyPr>
            <a:normAutofit/>
          </a:bodyPr>
          <a:lstStyle/>
          <a:p>
            <a:pPr marL="0" indent="0">
              <a:buNone/>
            </a:pPr>
            <a:r>
              <a:rPr lang="en-GB" sz="3200" dirty="0" smtClean="0">
                <a:latin typeface="Arial" panose="020B0604020202020204" pitchFamily="34" charset="0"/>
                <a:cs typeface="Arial" panose="020B0604020202020204" pitchFamily="34" charset="0"/>
              </a:rPr>
              <a:t>Focuses on six core dimensions covering the key areas:</a:t>
            </a:r>
          </a:p>
          <a:p>
            <a:endParaRPr lang="en-GB" sz="3200" dirty="0" smtClean="0">
              <a:latin typeface="Arial" panose="020B0604020202020204" pitchFamily="34" charset="0"/>
              <a:cs typeface="Arial" panose="020B0604020202020204" pitchFamily="34" charset="0"/>
            </a:endParaRPr>
          </a:p>
          <a:p>
            <a:r>
              <a:rPr lang="en-GB" sz="3200" dirty="0" smtClean="0">
                <a:latin typeface="Arial" panose="020B0604020202020204" pitchFamily="34" charset="0"/>
                <a:cs typeface="Arial" panose="020B0604020202020204" pitchFamily="34" charset="0"/>
              </a:rPr>
              <a:t>communication</a:t>
            </a:r>
          </a:p>
          <a:p>
            <a:r>
              <a:rPr lang="en-GB" sz="3200" dirty="0" smtClean="0">
                <a:latin typeface="Arial" panose="020B0604020202020204" pitchFamily="34" charset="0"/>
                <a:cs typeface="Arial" panose="020B0604020202020204" pitchFamily="34" charset="0"/>
              </a:rPr>
              <a:t>personal and people development</a:t>
            </a:r>
          </a:p>
          <a:p>
            <a:r>
              <a:rPr lang="en-GB" sz="3200" dirty="0" smtClean="0">
                <a:latin typeface="Arial" panose="020B0604020202020204" pitchFamily="34" charset="0"/>
                <a:cs typeface="Arial" panose="020B0604020202020204" pitchFamily="34" charset="0"/>
              </a:rPr>
              <a:t>health, safety and security</a:t>
            </a:r>
          </a:p>
          <a:p>
            <a:r>
              <a:rPr lang="en-GB" sz="3200" dirty="0" smtClean="0">
                <a:latin typeface="Arial" panose="020B0604020202020204" pitchFamily="34" charset="0"/>
                <a:cs typeface="Arial" panose="020B0604020202020204" pitchFamily="34" charset="0"/>
              </a:rPr>
              <a:t>service improvement</a:t>
            </a:r>
          </a:p>
          <a:p>
            <a:r>
              <a:rPr lang="en-GB" sz="3200" dirty="0" smtClean="0">
                <a:latin typeface="Arial" panose="020B0604020202020204" pitchFamily="34" charset="0"/>
                <a:cs typeface="Arial" panose="020B0604020202020204" pitchFamily="34" charset="0"/>
              </a:rPr>
              <a:t>quality</a:t>
            </a:r>
          </a:p>
          <a:p>
            <a:r>
              <a:rPr lang="en-GB" sz="3200" dirty="0" smtClean="0">
                <a:latin typeface="Arial" panose="020B0604020202020204" pitchFamily="34" charset="0"/>
                <a:cs typeface="Arial" panose="020B0604020202020204" pitchFamily="34" charset="0"/>
              </a:rPr>
              <a:t>equality and diversity.</a:t>
            </a: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773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6003"/>
          </a:xfrm>
        </p:spPr>
        <p:txBody>
          <a:bodyPr/>
          <a:lstStyle/>
          <a:p>
            <a:r>
              <a:rPr lang="en-GB" dirty="0" smtClean="0">
                <a:latin typeface="Arial" panose="020B0604020202020204" pitchFamily="34" charset="0"/>
                <a:cs typeface="Arial" panose="020B0604020202020204" pitchFamily="34" charset="0"/>
              </a:rPr>
              <a:t>HCPC</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351128"/>
            <a:ext cx="10515600" cy="5049672"/>
          </a:xfrm>
        </p:spPr>
        <p:txBody>
          <a:bodyPr>
            <a:noAutofit/>
          </a:bodyPr>
          <a:lstStyle/>
          <a:p>
            <a:pPr marL="0" indent="0">
              <a:buNone/>
            </a:pPr>
            <a:r>
              <a:rPr lang="en-GB" sz="2400" dirty="0" smtClean="0">
                <a:latin typeface="Arial" panose="020B0604020202020204" pitchFamily="34" charset="0"/>
                <a:cs typeface="Arial" panose="020B0604020202020204" pitchFamily="34" charset="0"/>
              </a:rPr>
              <a:t>You need to meet the five CPD standards which state that a registrant must:</a:t>
            </a:r>
          </a:p>
          <a:p>
            <a:pPr marL="0" indent="0">
              <a:buNone/>
            </a:pPr>
            <a:endParaRPr lang="en-GB" sz="2400" dirty="0" smtClean="0">
              <a:latin typeface="Arial" panose="020B0604020202020204" pitchFamily="34" charset="0"/>
              <a:cs typeface="Arial" panose="020B0604020202020204" pitchFamily="34" charset="0"/>
            </a:endParaRPr>
          </a:p>
          <a:p>
            <a:pPr marL="0" indent="0">
              <a:buNone/>
            </a:pPr>
            <a:r>
              <a:rPr lang="en-GB" sz="2400" dirty="0" smtClean="0">
                <a:latin typeface="Arial" panose="020B0604020202020204" pitchFamily="34" charset="0"/>
                <a:cs typeface="Arial" panose="020B0604020202020204" pitchFamily="34" charset="0"/>
              </a:rPr>
              <a:t>1. maintain a continuous, up-to-date and accurate record of their CPD activities;</a:t>
            </a:r>
          </a:p>
          <a:p>
            <a:pPr marL="0" indent="0">
              <a:buNone/>
            </a:pPr>
            <a:r>
              <a:rPr lang="en-GB" sz="2400" dirty="0" smtClean="0">
                <a:latin typeface="Arial" panose="020B0604020202020204" pitchFamily="34" charset="0"/>
                <a:cs typeface="Arial" panose="020B0604020202020204" pitchFamily="34" charset="0"/>
              </a:rPr>
              <a:t>2. demonstrate that their CPD activities are a mixture of learning activities relevant to current or future practice;</a:t>
            </a:r>
          </a:p>
          <a:p>
            <a:pPr marL="0" indent="0">
              <a:buNone/>
            </a:pPr>
            <a:r>
              <a:rPr lang="en-GB" sz="2400" dirty="0" smtClean="0">
                <a:latin typeface="Arial" panose="020B0604020202020204" pitchFamily="34" charset="0"/>
                <a:cs typeface="Arial" panose="020B0604020202020204" pitchFamily="34" charset="0"/>
              </a:rPr>
              <a:t>3. seek to ensure that their CPD has contributed to the quality of their practice and service delivery;</a:t>
            </a:r>
          </a:p>
          <a:p>
            <a:pPr marL="0" indent="0">
              <a:buNone/>
            </a:pPr>
            <a:r>
              <a:rPr lang="en-GB" sz="2400" dirty="0" smtClean="0">
                <a:latin typeface="Arial" panose="020B0604020202020204" pitchFamily="34" charset="0"/>
                <a:cs typeface="Arial" panose="020B0604020202020204" pitchFamily="34" charset="0"/>
              </a:rPr>
              <a:t>4. seek to ensure that their CPD benefits the service user; and</a:t>
            </a:r>
          </a:p>
          <a:p>
            <a:pPr marL="0" indent="0">
              <a:buNone/>
            </a:pPr>
            <a:r>
              <a:rPr lang="en-GB" sz="2400" dirty="0" smtClean="0">
                <a:latin typeface="Arial" panose="020B0604020202020204" pitchFamily="34" charset="0"/>
                <a:cs typeface="Arial" panose="020B0604020202020204" pitchFamily="34" charset="0"/>
              </a:rPr>
              <a:t>5. upon request, present a written profile (which must be their own work and supported by evidence) explaining how they have met the Standards for CPD.</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0839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813446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1198</TotalTime>
  <Words>267</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Using practice education assessment forms as CPD for you </vt:lpstr>
      <vt:lpstr>The CSP Education Position Statement on practice-based learning within pre-registration physiotherapy programmes states:</vt:lpstr>
      <vt:lpstr>It is important to think how you can learn from being involved in practice education. Be able to demonstrate that learning as evidence for your CPD for the HCPC, KSF or other development needs and measures. </vt:lpstr>
      <vt:lpstr>The KSF </vt:lpstr>
      <vt:lpstr>HCPC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practice education assessment forms as CPD for you</dc:title>
  <dc:creator>Tracey</dc:creator>
  <cp:lastModifiedBy>Cheryl Gurgul</cp:lastModifiedBy>
  <cp:revision>9</cp:revision>
  <dcterms:created xsi:type="dcterms:W3CDTF">2017-10-03T17:50:19Z</dcterms:created>
  <dcterms:modified xsi:type="dcterms:W3CDTF">2018-07-24T10:18:46Z</dcterms:modified>
</cp:coreProperties>
</file>