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3" r:id="rId3"/>
    <p:sldId id="290" r:id="rId4"/>
    <p:sldId id="271" r:id="rId5"/>
    <p:sldId id="263" r:id="rId6"/>
    <p:sldId id="258" r:id="rId7"/>
    <p:sldId id="286" r:id="rId8"/>
    <p:sldId id="281" r:id="rId9"/>
    <p:sldId id="278" r:id="rId10"/>
    <p:sldId id="293" r:id="rId11"/>
    <p:sldId id="277" r:id="rId12"/>
    <p:sldId id="288" r:id="rId13"/>
    <p:sldId id="284" r:id="rId14"/>
    <p:sldId id="287" r:id="rId15"/>
    <p:sldId id="269" r:id="rId16"/>
    <p:sldId id="270"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Tolan" initials="ST" lastIdx="2" clrIdx="0">
    <p:extLst>
      <p:ext uri="{19B8F6BF-5375-455C-9EA6-DF929625EA0E}">
        <p15:presenceInfo xmlns:p15="http://schemas.microsoft.com/office/powerpoint/2012/main" userId="S-1-5-21-3311344634-194194203-2410140470-42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61D"/>
    <a:srgbClr val="F7941D"/>
    <a:srgbClr val="C15899"/>
    <a:srgbClr val="AD81BF"/>
    <a:srgbClr val="623992"/>
    <a:srgbClr val="543374"/>
    <a:srgbClr val="C794DC"/>
    <a:srgbClr val="BA8CCD"/>
    <a:srgbClr val="7036B3"/>
    <a:srgbClr val="854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642" autoAdjust="0"/>
  </p:normalViewPr>
  <p:slideViewPr>
    <p:cSldViewPr snapToGrid="0">
      <p:cViewPr varScale="1">
        <p:scale>
          <a:sx n="80" d="100"/>
          <a:sy n="80" d="100"/>
        </p:scale>
        <p:origin x="15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11T14:43:49.162" idx="2">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BA100-9DE0-4E07-9900-093A926D9397}" type="datetimeFigureOut">
              <a:rPr lang="en-GB" smtClean="0"/>
              <a:t>24/07/2018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C3868-8644-4D4D-BCDA-72C05AC932CB}" type="slidenum">
              <a:rPr lang="en-GB" smtClean="0"/>
              <a:t>‹#›</a:t>
            </a:fld>
            <a:endParaRPr lang="en-GB"/>
          </a:p>
        </p:txBody>
      </p:sp>
    </p:spTree>
    <p:extLst>
      <p:ext uri="{BB962C8B-B14F-4D97-AF65-F5344CB8AC3E}">
        <p14:creationId xmlns:p14="http://schemas.microsoft.com/office/powerpoint/2010/main" val="174225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ingsfund.org.uk/publications/place-based-systems-ca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n-GB" sz="1200" b="0" kern="1200" baseline="0" dirty="0" smtClean="0">
                <a:solidFill>
                  <a:schemeClr val="tx1"/>
                </a:solidFill>
                <a:latin typeface="+mn-lt"/>
                <a:ea typeface="+mn-ea"/>
                <a:cs typeface="+mn-cs"/>
              </a:rPr>
              <a:t>Cost effectiveness challenge not just due to financial austerity, in the longer term it is needed due to aging population and increased prevalence of long term conditions (better success as preventing mortality but introducing more morbidity into general population...e.g. More people living with cancer). Since it’s inception the NHS has been a cost constrained, tax payer funded health service for the public. The pot of money has always been finite. Need to “think like a patient, act like a tax payer”. </a:t>
            </a:r>
          </a:p>
          <a:p>
            <a:pPr>
              <a:buFont typeface="Arial" pitchFamily="34" charset="0"/>
              <a:buNone/>
            </a:pPr>
            <a:endParaRPr lang="en-GB" sz="1200" b="1" kern="1200" baseline="0" dirty="0" smtClean="0">
              <a:solidFill>
                <a:schemeClr val="tx1"/>
              </a:solidFill>
              <a:latin typeface="+mn-lt"/>
              <a:ea typeface="+mn-ea"/>
              <a:cs typeface="+mn-cs"/>
            </a:endParaRPr>
          </a:p>
          <a:p>
            <a:pPr>
              <a:buFont typeface="Arial" pitchFamily="34" charset="0"/>
              <a:buNone/>
            </a:pPr>
            <a:r>
              <a:rPr lang="en-GB" sz="1200" b="1" kern="1200" baseline="0" dirty="0" smtClean="0">
                <a:solidFill>
                  <a:schemeClr val="tx1"/>
                </a:solidFill>
                <a:latin typeface="+mn-lt"/>
                <a:ea typeface="+mn-ea"/>
                <a:cs typeface="+mn-cs"/>
              </a:rPr>
              <a:t>NOW</a:t>
            </a:r>
          </a:p>
          <a:p>
            <a:pPr>
              <a:buFont typeface="Arial" pitchFamily="34" charset="0"/>
              <a:buChar char="•"/>
            </a:pPr>
            <a:r>
              <a:rPr lang="en-GB" sz="1200" kern="1200" baseline="0" dirty="0" smtClean="0">
                <a:solidFill>
                  <a:schemeClr val="tx1"/>
                </a:solidFill>
                <a:latin typeface="+mn-lt"/>
                <a:ea typeface="+mn-ea"/>
                <a:cs typeface="+mn-cs"/>
              </a:rPr>
              <a:t>Number of people over 85 years old has doubled in the past three decades</a:t>
            </a:r>
          </a:p>
          <a:p>
            <a:pPr>
              <a:buFont typeface="Arial" pitchFamily="34" charset="0"/>
              <a:buChar char="•"/>
            </a:pPr>
            <a:r>
              <a:rPr lang="en-GB" sz="1200" kern="1200" baseline="0" dirty="0" smtClean="0">
                <a:solidFill>
                  <a:schemeClr val="tx1"/>
                </a:solidFill>
                <a:latin typeface="+mn-lt"/>
                <a:ea typeface="+mn-ea"/>
                <a:cs typeface="+mn-cs"/>
              </a:rPr>
              <a:t>People over 65 account for 51% of gross local authority spending on adult social care</a:t>
            </a:r>
          </a:p>
          <a:p>
            <a:pPr>
              <a:buFont typeface="Arial" pitchFamily="34" charset="0"/>
              <a:buChar char="•"/>
            </a:pPr>
            <a:r>
              <a:rPr lang="en-GB" sz="1200" kern="1200" baseline="0" dirty="0" smtClean="0">
                <a:solidFill>
                  <a:schemeClr val="tx1"/>
                </a:solidFill>
                <a:latin typeface="+mn-lt"/>
                <a:ea typeface="+mn-ea"/>
                <a:cs typeface="+mn-cs"/>
              </a:rPr>
              <a:t>&gt; 65 yr olds account for 2/3 of primary care prescribing costs</a:t>
            </a:r>
          </a:p>
          <a:p>
            <a:pPr>
              <a:buFont typeface="Arial" pitchFamily="34" charset="0"/>
              <a:buChar char="•"/>
            </a:pPr>
            <a:r>
              <a:rPr lang="en-GB" sz="1200" kern="1200" baseline="0" dirty="0" smtClean="0">
                <a:solidFill>
                  <a:schemeClr val="tx1"/>
                </a:solidFill>
                <a:latin typeface="+mn-lt"/>
                <a:ea typeface="+mn-ea"/>
                <a:cs typeface="+mn-cs"/>
              </a:rPr>
              <a:t> 70% of health and social care spending on long term conditions</a:t>
            </a:r>
          </a:p>
          <a:p>
            <a:pPr>
              <a:buFont typeface="Arial" pitchFamily="34" charset="0"/>
              <a:buNone/>
            </a:pPr>
            <a:endParaRPr lang="en-GB" sz="1200" b="1" kern="1200" baseline="0" dirty="0" smtClean="0">
              <a:solidFill>
                <a:schemeClr val="tx1"/>
              </a:solidFill>
              <a:latin typeface="+mn-lt"/>
              <a:ea typeface="+mn-ea"/>
              <a:cs typeface="+mn-cs"/>
            </a:endParaRPr>
          </a:p>
          <a:p>
            <a:pPr>
              <a:buFont typeface="Arial" pitchFamily="34" charset="0"/>
              <a:buNone/>
            </a:pPr>
            <a:r>
              <a:rPr lang="en-GB" sz="1200" b="1" kern="1200" baseline="0" dirty="0" smtClean="0">
                <a:solidFill>
                  <a:schemeClr val="tx1"/>
                </a:solidFill>
                <a:latin typeface="+mn-lt"/>
                <a:ea typeface="+mn-ea"/>
                <a:cs typeface="+mn-cs"/>
              </a:rPr>
              <a:t>FUTURE</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Centenarians (&gt;100) will continue to be fastest growing population age group</a:t>
            </a:r>
          </a:p>
          <a:p>
            <a:pPr>
              <a:buFont typeface="Arial" pitchFamily="34" charset="0"/>
              <a:buChar char="•"/>
            </a:pPr>
            <a:r>
              <a:rPr lang="en-GB" baseline="0" dirty="0" smtClean="0"/>
              <a:t>Those born today can expect to retire at 77</a:t>
            </a:r>
          </a:p>
          <a:p>
            <a:pPr>
              <a:buFont typeface="Arial" pitchFamily="34" charset="0"/>
              <a:buChar char="•"/>
            </a:pPr>
            <a:r>
              <a:rPr lang="en-GB" baseline="0" dirty="0" smtClean="0"/>
              <a:t>By 2030 1/3 workforce will be over 50</a:t>
            </a:r>
          </a:p>
          <a:p>
            <a:pPr>
              <a:buFont typeface="Arial" pitchFamily="34" charset="0"/>
              <a:buChar char="•"/>
            </a:pPr>
            <a:r>
              <a:rPr lang="en-GB" baseline="0" dirty="0" smtClean="0"/>
              <a:t>By 2030 ½ population will be over 50</a:t>
            </a:r>
          </a:p>
          <a:p>
            <a:pPr>
              <a:buFont typeface="Arial" pitchFamily="34" charset="0"/>
              <a:buChar char="•"/>
            </a:pPr>
            <a:endParaRPr lang="en-GB" baseline="0" dirty="0" smtClean="0"/>
          </a:p>
          <a:p>
            <a:pPr>
              <a:buFont typeface="Arial" pitchFamily="34" charset="0"/>
              <a:buNone/>
            </a:pPr>
            <a:r>
              <a:rPr lang="en-GB" baseline="0" dirty="0" smtClean="0"/>
              <a:t>4% year on year increase in demand for health services. Typically, 3% met up increased funding and 1% from efficiencies. Currently 1% met by funding and 3% met by efficiencies (Stephen </a:t>
            </a:r>
            <a:r>
              <a:rPr lang="en-GB" baseline="0" dirty="0" err="1" smtClean="0"/>
              <a:t>Dorrell</a:t>
            </a:r>
            <a:r>
              <a:rPr lang="en-GB" baseline="0" dirty="0" smtClean="0"/>
              <a:t>)</a:t>
            </a:r>
          </a:p>
          <a:p>
            <a:pPr>
              <a:buFont typeface="Arial" pitchFamily="34" charset="0"/>
              <a:buChar char="•"/>
            </a:pPr>
            <a:endParaRPr lang="en-GB" baseline="0" dirty="0" smtClean="0"/>
          </a:p>
          <a:p>
            <a:r>
              <a:rPr lang="en-GB" dirty="0" smtClean="0"/>
              <a:t>The</a:t>
            </a:r>
            <a:r>
              <a:rPr lang="en-GB" baseline="0" dirty="0" smtClean="0"/>
              <a:t> longer we keep people alive the more expensive it might be</a:t>
            </a:r>
          </a:p>
          <a:p>
            <a:r>
              <a:rPr lang="en-GB" baseline="0" dirty="0" smtClean="0"/>
              <a:t>Increasing cost of healthcare in environment of increasing financial restraint</a:t>
            </a:r>
          </a:p>
          <a:p>
            <a:r>
              <a:rPr lang="en-GB" baseline="0" dirty="0" smtClean="0"/>
              <a:t>The UK can not afford the cost of increasing demand on healthcare</a:t>
            </a:r>
          </a:p>
          <a:p>
            <a:r>
              <a:rPr lang="en-GB" baseline="0" dirty="0" smtClean="0"/>
              <a:t>STEVE CAN WE INSERT AN INFOGRAPHIC?????? (downloadable not CSP produced)</a:t>
            </a:r>
          </a:p>
          <a:p>
            <a:endParaRPr lang="en-GB" baseline="0" dirty="0" smtClean="0"/>
          </a:p>
          <a:p>
            <a:r>
              <a:rPr lang="en-GB" baseline="0" dirty="0" smtClean="0"/>
              <a:t>HOWEVER....physios – the more we contribute to living well the less resources/demand will be required...needs a change to make this happen</a:t>
            </a:r>
          </a:p>
          <a:p>
            <a:endParaRPr lang="en-GB" baseline="0" dirty="0" smtClean="0"/>
          </a:p>
          <a:p>
            <a:r>
              <a:rPr lang="en-GB" baseline="0" dirty="0" smtClean="0"/>
              <a:t>Living longer: living well</a:t>
            </a:r>
          </a:p>
          <a:p>
            <a:endParaRPr lang="en-GB" baseline="0" dirty="0" smtClean="0"/>
          </a:p>
          <a:p>
            <a:r>
              <a:rPr lang="en-GB" baseline="0" dirty="0" smtClean="0"/>
              <a:t>“Think like a patient act like a tax payer”. Simon Stevens</a:t>
            </a:r>
            <a:endParaRPr lang="en-GB" dirty="0" smtClean="0"/>
          </a:p>
          <a:p>
            <a:pPr>
              <a:buFont typeface="Arial" pitchFamily="34" charset="0"/>
              <a:buChar char="•"/>
            </a:pPr>
            <a:endParaRPr lang="en-GB" baseline="0" dirty="0" smtClean="0"/>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2FD2BD3E-25C0-487D-B4AB-75037FF57A6A}" type="slidenum">
              <a:rPr lang="en-US" smtClean="0"/>
              <a:pPr/>
              <a:t>2</a:t>
            </a:fld>
            <a:endParaRPr lang="en-US" dirty="0"/>
          </a:p>
        </p:txBody>
      </p:sp>
    </p:spTree>
    <p:extLst>
      <p:ext uri="{BB962C8B-B14F-4D97-AF65-F5344CB8AC3E}">
        <p14:creationId xmlns:p14="http://schemas.microsoft.com/office/powerpoint/2010/main" val="69183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Opportunity</a:t>
            </a:r>
            <a:r>
              <a:rPr lang="en-GB" baseline="0" dirty="0" smtClean="0"/>
              <a:t> to learn and experience more about this a Physiotherapy UK 2017</a:t>
            </a:r>
          </a:p>
          <a:p>
            <a:pPr marL="171450" indent="-171450">
              <a:buFont typeface="Arial" panose="020B0604020202020204" pitchFamily="34" charset="0"/>
              <a:buChar char="•"/>
            </a:pPr>
            <a:r>
              <a:rPr lang="en-GB" baseline="0" dirty="0" smtClean="0"/>
              <a:t>World class content and CPD</a:t>
            </a:r>
          </a:p>
          <a:p>
            <a:pPr marL="171450" indent="-171450">
              <a:buFont typeface="Arial" panose="020B0604020202020204" pitchFamily="34" charset="0"/>
              <a:buChar char="•"/>
            </a:pPr>
            <a:r>
              <a:rPr lang="en-GB" baseline="0" dirty="0" smtClean="0"/>
              <a:t>The diverse UK physiotherapy community coming together</a:t>
            </a:r>
          </a:p>
          <a:p>
            <a:pPr marL="171450" indent="-171450">
              <a:buFont typeface="Arial" panose="020B0604020202020204" pitchFamily="34" charset="0"/>
              <a:buChar char="•"/>
            </a:pPr>
            <a:r>
              <a:rPr lang="en-GB" baseline="0" dirty="0" smtClean="0"/>
              <a:t>Unbeatable networking</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smtClean="0"/>
              <a:t>Opportunity to network and learn about innovation and change. </a:t>
            </a:r>
          </a:p>
        </p:txBody>
      </p:sp>
      <p:sp>
        <p:nvSpPr>
          <p:cNvPr id="4" name="Slide Number Placeholder 3"/>
          <p:cNvSpPr>
            <a:spLocks noGrp="1"/>
          </p:cNvSpPr>
          <p:nvPr>
            <p:ph type="sldNum" sz="quarter" idx="10"/>
          </p:nvPr>
        </p:nvSpPr>
        <p:spPr/>
        <p:txBody>
          <a:bodyPr/>
          <a:lstStyle/>
          <a:p>
            <a:fld id="{52471267-FAEA-4C31-966B-9C696F4D4C25}" type="slidenum">
              <a:rPr lang="en-GB" smtClean="0"/>
              <a:t>16</a:t>
            </a:fld>
            <a:endParaRPr lang="en-GB" dirty="0"/>
          </a:p>
        </p:txBody>
      </p:sp>
    </p:spTree>
    <p:extLst>
      <p:ext uri="{BB962C8B-B14F-4D97-AF65-F5344CB8AC3E}">
        <p14:creationId xmlns:p14="http://schemas.microsoft.com/office/powerpoint/2010/main" val="373624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RECRUITING FOR</a:t>
            </a:r>
            <a:r>
              <a:rPr lang="en-GB" b="1" u="sng" baseline="0" dirty="0" smtClean="0"/>
              <a:t> LEADERSHIP PROGRAMME IN SOUTH CENTRAL REGION</a:t>
            </a:r>
            <a:endParaRPr lang="en-GB" b="1" u="sng" dirty="0" smtClean="0"/>
          </a:p>
          <a:p>
            <a:endParaRPr lang="en-GB" dirty="0" smtClean="0"/>
          </a:p>
          <a:p>
            <a:r>
              <a:rPr lang="en-GB" dirty="0" smtClean="0"/>
              <a:t>Following the success of this year’s Leadership Development Programme (LDP), we are delighted to announce the recruitment of cohorts three and four, for the 2018 programme.  The programme will run with two cohorts (up to 24 people in each) in the South Central and North West regions.   The LDP is a 10-month modular programme, delivered using a variety of provoking, engaging and fun learning methods to allow you to learn from the programme team, yourself and your cohort colleagues.   </a:t>
            </a:r>
          </a:p>
          <a:p>
            <a:endParaRPr lang="en-GB" dirty="0" smtClean="0"/>
          </a:p>
          <a:p>
            <a:r>
              <a:rPr lang="en-GB" dirty="0" smtClean="0"/>
              <a:t>To be eligible for a place on the programme you will need to: </a:t>
            </a:r>
          </a:p>
          <a:p>
            <a:pPr marL="171450" indent="-171450">
              <a:buFont typeface="Arial" panose="020B0604020202020204" pitchFamily="34" charset="0"/>
              <a:buChar char="•"/>
            </a:pPr>
            <a:r>
              <a:rPr lang="en-GB" dirty="0" smtClean="0"/>
              <a:t>wish to develop specific leadership skills and behaviours to achieve more from your current role </a:t>
            </a:r>
          </a:p>
          <a:p>
            <a:pPr marL="171450" indent="-171450">
              <a:buFont typeface="Arial" panose="020B0604020202020204" pitchFamily="34" charset="0"/>
              <a:buChar char="•"/>
            </a:pPr>
            <a:r>
              <a:rPr lang="en-GB" dirty="0" smtClean="0"/>
              <a:t>lead or manage people and/or services but have not had formal development in these fields</a:t>
            </a:r>
          </a:p>
          <a:p>
            <a:pPr marL="171450" indent="-171450">
              <a:buFont typeface="Arial" panose="020B0604020202020204" pitchFamily="34" charset="0"/>
              <a:buChar char="•"/>
            </a:pPr>
            <a:r>
              <a:rPr lang="en-GB" b="1" dirty="0" smtClean="0"/>
              <a:t>be a CSP member working in the South Central </a:t>
            </a:r>
          </a:p>
          <a:p>
            <a:pPr marL="171450" indent="-171450">
              <a:buFont typeface="Arial" panose="020B0604020202020204" pitchFamily="34" charset="0"/>
              <a:buChar char="•"/>
            </a:pPr>
            <a:r>
              <a:rPr lang="en-GB" dirty="0" smtClean="0"/>
              <a:t>contribute to services delivered in the community (you may be employed in an acute, private or other organisation, but patients will receive your services in non-hospital settings.  This includes members working across primary, secondary and tertiary care boundaries e.g. outreaching into the community) </a:t>
            </a:r>
          </a:p>
          <a:p>
            <a:pPr marL="171450" indent="-171450">
              <a:buFont typeface="Arial" panose="020B0604020202020204" pitchFamily="34" charset="0"/>
              <a:buChar char="•"/>
            </a:pPr>
            <a:r>
              <a:rPr lang="en-GB" dirty="0" smtClean="0"/>
              <a:t>have the approval of your employer to undertake the programme</a:t>
            </a:r>
          </a:p>
          <a:p>
            <a:pPr marL="171450" indent="-171450">
              <a:buFont typeface="Arial" panose="020B0604020202020204" pitchFamily="34" charset="0"/>
              <a:buChar char="•"/>
            </a:pPr>
            <a:r>
              <a:rPr lang="en-GB" dirty="0" smtClean="0"/>
              <a:t>have the appetite and interest in spending time (some of it your own) on this important CPD</a:t>
            </a:r>
          </a:p>
          <a:p>
            <a:pPr marL="171450" indent="-171450">
              <a:buFont typeface="Arial" panose="020B0604020202020204" pitchFamily="34" charset="0"/>
              <a:buChar char="•"/>
            </a:pPr>
            <a:r>
              <a:rPr lang="en-GB" dirty="0" smtClean="0"/>
              <a:t>have the willingness to try new ways of thinking and operating in the workplace whether independent, NHS or private sector</a:t>
            </a:r>
          </a:p>
          <a:p>
            <a:endParaRPr lang="en-GB" dirty="0" smtClean="0"/>
          </a:p>
          <a:p>
            <a:r>
              <a:rPr lang="en-GB" dirty="0" smtClean="0"/>
              <a:t>For more information and details on how to apply, please visit </a:t>
            </a:r>
            <a:r>
              <a:rPr lang="en-GB" b="1" dirty="0" smtClean="0"/>
              <a:t>www.csp.org.uk/LDP  </a:t>
            </a:r>
          </a:p>
          <a:p>
            <a:r>
              <a:rPr lang="en-GB" b="1" dirty="0" smtClean="0"/>
              <a:t>Application deadline: 17:00 on Friday 13th October 2017.</a:t>
            </a:r>
          </a:p>
          <a:p>
            <a:r>
              <a:rPr lang="en-GB" dirty="0" smtClean="0"/>
              <a:t>Successful applicants will be invited to interview.</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C555B-4621-4D88-A255-3214035D8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46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Some example headlines from September 2017</a:t>
            </a:r>
          </a:p>
          <a:p>
            <a:endParaRPr lang="en-GB" dirty="0" smtClean="0"/>
          </a:p>
          <a:p>
            <a:r>
              <a:rPr lang="en-GB" dirty="0" smtClean="0"/>
              <a:t>Describing</a:t>
            </a:r>
            <a:r>
              <a:rPr lang="en-GB" baseline="0" dirty="0" smtClean="0"/>
              <a:t> which ever is the most pressing financial issue of the day/week/month. NHS is underfunded but it’s always been cost constrained. There is a social responsibility for the whole workforce to be efficient and effective.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FA5208C-D5B8-41AA-9899-0311D22C914E}" type="slidenum">
              <a:rPr lang="en-GB" smtClean="0"/>
              <a:pPr/>
              <a:t>3</a:t>
            </a:fld>
            <a:endParaRPr lang="en-GB" dirty="0"/>
          </a:p>
        </p:txBody>
      </p:sp>
    </p:spTree>
    <p:extLst>
      <p:ext uri="{BB962C8B-B14F-4D97-AF65-F5344CB8AC3E}">
        <p14:creationId xmlns:p14="http://schemas.microsoft.com/office/powerpoint/2010/main" val="170901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National Policy – to transition to STP model and Accountable</a:t>
            </a:r>
            <a:r>
              <a:rPr lang="en-GB" b="1" baseline="0" dirty="0" smtClean="0"/>
              <a:t> Care Systems. </a:t>
            </a:r>
            <a:endParaRPr lang="en-GB" b="1" dirty="0" smtClean="0"/>
          </a:p>
          <a:p>
            <a:endParaRPr lang="en-GB" b="1" dirty="0" smtClean="0"/>
          </a:p>
          <a:p>
            <a:r>
              <a:rPr lang="en-GB" b="1" dirty="0" smtClean="0"/>
              <a:t>Image</a:t>
            </a:r>
            <a:r>
              <a:rPr lang="en-GB" b="1" baseline="0" dirty="0" smtClean="0"/>
              <a:t> to the left, shows 44 STPs. Image to the right shows 9 Accountable care system STPs</a:t>
            </a:r>
            <a:endParaRPr lang="en-GB" b="1" dirty="0" smtClean="0"/>
          </a:p>
          <a:p>
            <a:endParaRPr lang="en-GB" dirty="0" smtClean="0"/>
          </a:p>
          <a:p>
            <a:r>
              <a:rPr lang="en-GB" dirty="0" smtClean="0"/>
              <a:t>STPs</a:t>
            </a:r>
            <a:r>
              <a:rPr lang="en-GB" baseline="0" dirty="0" smtClean="0"/>
              <a:t> in this region</a:t>
            </a:r>
          </a:p>
          <a:p>
            <a:pPr marL="171450" indent="-171450">
              <a:buFont typeface="Arial" panose="020B0604020202020204" pitchFamily="34" charset="0"/>
              <a:buChar char="•"/>
            </a:pPr>
            <a:r>
              <a:rPr lang="en-GB" baseline="0" dirty="0" smtClean="0"/>
              <a:t>Sussex &amp; East Surrey</a:t>
            </a:r>
          </a:p>
          <a:p>
            <a:pPr marL="171450" indent="-171450">
              <a:buFont typeface="Arial" panose="020B0604020202020204" pitchFamily="34" charset="0"/>
              <a:buChar char="•"/>
            </a:pPr>
            <a:r>
              <a:rPr lang="en-GB" baseline="0" dirty="0" smtClean="0"/>
              <a:t>Frimley Health </a:t>
            </a:r>
            <a:r>
              <a:rPr lang="en-GB" b="1" baseline="0" dirty="0" smtClean="0"/>
              <a:t>(Accountable Care System)</a:t>
            </a:r>
          </a:p>
          <a:p>
            <a:pPr marL="171450" indent="-171450">
              <a:buFont typeface="Arial" panose="020B0604020202020204" pitchFamily="34" charset="0"/>
              <a:buChar char="•"/>
            </a:pPr>
            <a:r>
              <a:rPr lang="en-GB" baseline="0" dirty="0" smtClean="0"/>
              <a:t>Surrey Heartlands</a:t>
            </a:r>
          </a:p>
          <a:p>
            <a:pPr marL="171450" indent="-171450">
              <a:buFont typeface="Arial" panose="020B0604020202020204" pitchFamily="34" charset="0"/>
              <a:buChar char="•"/>
            </a:pPr>
            <a:r>
              <a:rPr lang="en-GB" baseline="0" dirty="0" smtClean="0"/>
              <a:t>Hampshire and IOW</a:t>
            </a:r>
          </a:p>
          <a:p>
            <a:pPr marL="171450" indent="-171450">
              <a:buFont typeface="Arial" panose="020B0604020202020204" pitchFamily="34" charset="0"/>
              <a:buChar char="•"/>
            </a:pPr>
            <a:r>
              <a:rPr lang="en-GB" baseline="0" dirty="0" smtClean="0"/>
              <a:t>Buckinghamshire, Oxfordshire and West Berkshire </a:t>
            </a:r>
            <a:r>
              <a:rPr lang="en-GB" b="1" baseline="0" dirty="0" smtClean="0"/>
              <a:t>(Accountable Care System)</a:t>
            </a:r>
          </a:p>
          <a:p>
            <a:pPr marL="0" indent="0">
              <a:buFont typeface="Arial" panose="020B0604020202020204" pitchFamily="34" charset="0"/>
              <a:buNone/>
            </a:pPr>
            <a:endParaRPr lang="en-GB" b="1" baseline="0" dirty="0" smtClean="0"/>
          </a:p>
          <a:p>
            <a:pPr marL="0" indent="0">
              <a:buFont typeface="Arial" panose="020B0604020202020204" pitchFamily="34" charset="0"/>
              <a:buNone/>
            </a:pPr>
            <a:r>
              <a:rPr lang="en-GB" b="1" baseline="0" dirty="0" smtClean="0"/>
              <a:t>So TWO accountable care systems on this patch. </a:t>
            </a:r>
          </a:p>
          <a:p>
            <a:pPr marL="0" indent="0">
              <a:buFont typeface="Arial" panose="020B0604020202020204" pitchFamily="34" charset="0"/>
              <a:buNone/>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An ACS brings together a number of providers to take responsibility for the cost and quality of care for a defined population within an agreed budget. ACS take many different forms ranging from fully integrated systems to looser alliances and networks of hospitals, medical groups and other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ACSs have attracted interest as one way of overcoming fragmented responsibility for the commissioning and provision of care in the NHS. They are a practical expression of </a:t>
            </a:r>
            <a:r>
              <a:rPr lang="en-GB" dirty="0" smtClean="0">
                <a:hlinkClick r:id="rId3"/>
              </a:rPr>
              <a:t>‘place-based’ working</a:t>
            </a:r>
            <a:r>
              <a:rPr lang="en-GB" dirty="0" smtClean="0"/>
              <a:t> under which NHS organisations and their partners agree to collaborate in order to meet the needs of the population they serve.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t>****P&amp;D new</a:t>
            </a:r>
            <a:r>
              <a:rPr lang="en-GB" b="1" baseline="0" dirty="0" smtClean="0"/>
              <a:t> ways of working in response to external environment changes and member need.****</a:t>
            </a:r>
            <a:endParaRPr lang="en-GB"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p>
          <a:p>
            <a:pPr marL="0" indent="0">
              <a:buFont typeface="Arial" panose="020B0604020202020204" pitchFamily="34" charset="0"/>
              <a:buNone/>
            </a:pPr>
            <a:endParaRPr lang="en-GB" b="1" dirty="0"/>
          </a:p>
        </p:txBody>
      </p:sp>
      <p:sp>
        <p:nvSpPr>
          <p:cNvPr id="4" name="Slide Number Placeholder 3"/>
          <p:cNvSpPr>
            <a:spLocks noGrp="1"/>
          </p:cNvSpPr>
          <p:nvPr>
            <p:ph type="sldNum" sz="quarter" idx="10"/>
          </p:nvPr>
        </p:nvSpPr>
        <p:spPr/>
        <p:txBody>
          <a:bodyPr/>
          <a:lstStyle/>
          <a:p>
            <a:fld id="{142C3868-8644-4D4D-BCDA-72C05AC932CB}" type="slidenum">
              <a:rPr lang="en-GB" smtClean="0"/>
              <a:t>4</a:t>
            </a:fld>
            <a:endParaRPr lang="en-GB"/>
          </a:p>
        </p:txBody>
      </p:sp>
    </p:spTree>
    <p:extLst>
      <p:ext uri="{BB962C8B-B14F-4D97-AF65-F5344CB8AC3E}">
        <p14:creationId xmlns:p14="http://schemas.microsoft.com/office/powerpoint/2010/main" val="407625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Broad goals of STPs and high level examples of physio offers to each theme. </a:t>
            </a:r>
          </a:p>
          <a:p>
            <a:endParaRPr lang="en-GB" b="1" baseline="0" dirty="0" smtClean="0"/>
          </a:p>
          <a:p>
            <a:pPr marL="228600" indent="-228600">
              <a:buAutoNum type="arabicPeriod"/>
            </a:pPr>
            <a:r>
              <a:rPr lang="en-GB" b="0" baseline="0" dirty="0" err="1" smtClean="0"/>
              <a:t>Redesiging</a:t>
            </a:r>
            <a:r>
              <a:rPr lang="en-GB" b="0" baseline="0" dirty="0" smtClean="0"/>
              <a:t> primary care and community services</a:t>
            </a:r>
          </a:p>
          <a:p>
            <a:pPr marL="228600" indent="-228600">
              <a:buAutoNum type="arabicPeriod"/>
            </a:pPr>
            <a:r>
              <a:rPr lang="en-GB" b="0" baseline="0" dirty="0" smtClean="0"/>
              <a:t>Strengthening prevention and early intervention</a:t>
            </a:r>
          </a:p>
          <a:p>
            <a:pPr marL="228600" indent="-228600">
              <a:buAutoNum type="arabicPeriod"/>
            </a:pPr>
            <a:r>
              <a:rPr lang="en-GB" b="0" baseline="0" dirty="0" smtClean="0"/>
              <a:t>Improving mental health and other services</a:t>
            </a:r>
          </a:p>
          <a:p>
            <a:pPr marL="228600" indent="-228600">
              <a:buAutoNum type="arabicPeriod"/>
            </a:pPr>
            <a:r>
              <a:rPr lang="en-GB" b="0" baseline="0" dirty="0" smtClean="0"/>
              <a:t>Improving productivity and tackling variation in care</a:t>
            </a:r>
          </a:p>
          <a:p>
            <a:pPr marL="228600" indent="-228600">
              <a:buAutoNum type="arabicPeriod"/>
            </a:pPr>
            <a:r>
              <a:rPr lang="en-GB" b="0" baseline="0" dirty="0" smtClean="0"/>
              <a:t>Workforce</a:t>
            </a:r>
          </a:p>
          <a:p>
            <a:pPr marL="228600" indent="-228600">
              <a:buAutoNum type="arabicPeriod"/>
            </a:pPr>
            <a:r>
              <a:rPr lang="en-GB" b="0" baseline="0" dirty="0" smtClean="0"/>
              <a:t>Developing the enables (e.g. digital)</a:t>
            </a:r>
          </a:p>
          <a:p>
            <a:pPr marL="228600" indent="-228600">
              <a:buAutoNum type="arabicPeriod"/>
            </a:pPr>
            <a:r>
              <a:rPr lang="en-GB" b="0" baseline="0" dirty="0" smtClean="0"/>
              <a:t>Developing organisational arrangement to support STPs (e.g. ACS/ACO)</a:t>
            </a:r>
          </a:p>
          <a:p>
            <a:pPr marL="228600" indent="-228600">
              <a:buAutoNum type="arabicPeriod"/>
            </a:pPr>
            <a:r>
              <a:rPr lang="en-GB" b="0" baseline="0" dirty="0" smtClean="0"/>
              <a:t>Changing the role of the acute and community hospitals</a:t>
            </a:r>
          </a:p>
        </p:txBody>
      </p:sp>
      <p:sp>
        <p:nvSpPr>
          <p:cNvPr id="4" name="Slide Number Placeholder 3"/>
          <p:cNvSpPr>
            <a:spLocks noGrp="1"/>
          </p:cNvSpPr>
          <p:nvPr>
            <p:ph type="sldNum" sz="quarter" idx="10"/>
          </p:nvPr>
        </p:nvSpPr>
        <p:spPr/>
        <p:txBody>
          <a:bodyPr/>
          <a:lstStyle/>
          <a:p>
            <a:fld id="{142C3868-8644-4D4D-BCDA-72C05AC932CB}" type="slidenum">
              <a:rPr lang="en-GB" smtClean="0"/>
              <a:t>5</a:t>
            </a:fld>
            <a:endParaRPr lang="en-GB"/>
          </a:p>
        </p:txBody>
      </p:sp>
    </p:spTree>
    <p:extLst>
      <p:ext uri="{BB962C8B-B14F-4D97-AF65-F5344CB8AC3E}">
        <p14:creationId xmlns:p14="http://schemas.microsoft.com/office/powerpoint/2010/main" val="407062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Meeting the challenge</a:t>
            </a:r>
            <a:r>
              <a:rPr lang="en-GB" b="1" baseline="0" dirty="0" smtClean="0"/>
              <a:t> of unwarranted variation through evidence based practice. CSP using Valuable Productivity model to help members engage with reducing variation and improving system design. Physiotherapists have a contribution to all these domains.</a:t>
            </a:r>
          </a:p>
          <a:p>
            <a:endParaRPr lang="en-GB" b="1" baseline="0" dirty="0" smtClean="0"/>
          </a:p>
          <a:p>
            <a:r>
              <a:rPr lang="en-GB" b="1" dirty="0" smtClean="0"/>
              <a:t>Unwarranted</a:t>
            </a:r>
            <a:r>
              <a:rPr lang="en-GB" b="1" baseline="0" dirty="0" smtClean="0"/>
              <a:t> variation in: </a:t>
            </a:r>
          </a:p>
          <a:p>
            <a:endParaRPr lang="en-GB" baseline="0" dirty="0" smtClean="0"/>
          </a:p>
          <a:p>
            <a:pPr marL="171450" indent="-171450">
              <a:buFont typeface="Arial" panose="020B0604020202020204" pitchFamily="34" charset="0"/>
              <a:buChar char="•"/>
            </a:pPr>
            <a:r>
              <a:rPr lang="en-GB" baseline="0" dirty="0" smtClean="0"/>
              <a:t>Cost effectiveness</a:t>
            </a:r>
          </a:p>
          <a:p>
            <a:pPr marL="171450" indent="-171450">
              <a:buFont typeface="Arial" panose="020B0604020202020204" pitchFamily="34" charset="0"/>
              <a:buChar char="•"/>
            </a:pPr>
            <a:r>
              <a:rPr lang="en-GB" baseline="0" dirty="0" smtClean="0"/>
              <a:t>Patient safety</a:t>
            </a:r>
          </a:p>
          <a:p>
            <a:pPr marL="171450" indent="-171450">
              <a:buFont typeface="Arial" panose="020B0604020202020204" pitchFamily="34" charset="0"/>
              <a:buChar char="•"/>
            </a:pPr>
            <a:r>
              <a:rPr lang="en-GB" baseline="0" dirty="0" smtClean="0"/>
              <a:t>Clinical effectiveness</a:t>
            </a:r>
          </a:p>
          <a:p>
            <a:pPr marL="171450" indent="-171450">
              <a:buFont typeface="Arial" panose="020B0604020202020204" pitchFamily="34" charset="0"/>
              <a:buChar char="•"/>
            </a:pPr>
            <a:r>
              <a:rPr lang="en-GB" baseline="0" dirty="0" smtClean="0"/>
              <a:t>Patient experience</a:t>
            </a:r>
          </a:p>
          <a:p>
            <a:pPr marL="171450" indent="-171450">
              <a:buFont typeface="Arial" panose="020B0604020202020204" pitchFamily="34" charset="0"/>
              <a:buChar char="•"/>
            </a:pPr>
            <a:r>
              <a:rPr lang="en-GB" baseline="0" dirty="0" smtClean="0"/>
              <a:t>Productivity</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1" baseline="0" dirty="0" smtClean="0"/>
              <a:t>CSP working with national stakeholders around managing unwarranted variation include:</a:t>
            </a:r>
          </a:p>
          <a:p>
            <a:pPr marL="171450" indent="-171450">
              <a:buFont typeface="Arial" panose="020B0604020202020204" pitchFamily="34" charset="0"/>
              <a:buChar char="•"/>
            </a:pPr>
            <a:r>
              <a:rPr lang="en-GB" baseline="0" dirty="0" err="1" smtClean="0"/>
              <a:t>RightCare</a:t>
            </a:r>
            <a:endParaRPr lang="en-GB" baseline="0" dirty="0" smtClean="0"/>
          </a:p>
          <a:p>
            <a:pPr marL="171450" indent="-171450">
              <a:buFont typeface="Arial" panose="020B0604020202020204" pitchFamily="34" charset="0"/>
              <a:buChar char="•"/>
            </a:pPr>
            <a:r>
              <a:rPr lang="en-GB" baseline="0" dirty="0" smtClean="0"/>
              <a:t>GIRFT</a:t>
            </a:r>
          </a:p>
          <a:p>
            <a:pPr marL="171450" indent="-171450">
              <a:buFont typeface="Arial" panose="020B0604020202020204" pitchFamily="34" charset="0"/>
              <a:buChar char="•"/>
            </a:pPr>
            <a:r>
              <a:rPr lang="en-GB" baseline="0" dirty="0" smtClean="0"/>
              <a:t>NHS Improvement – Model Hospital</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1" baseline="0" dirty="0" smtClean="0"/>
              <a:t>CSP Hip Sprint Audit work</a:t>
            </a:r>
          </a:p>
          <a:p>
            <a:pPr marL="0" indent="0">
              <a:buFont typeface="Arial" panose="020B0604020202020204" pitchFamily="34" charset="0"/>
              <a:buNone/>
            </a:pPr>
            <a:endParaRPr lang="en-GB" b="1" baseline="0" dirty="0" smtClean="0"/>
          </a:p>
          <a:p>
            <a:pPr marL="0" indent="0">
              <a:buFont typeface="Arial" panose="020B0604020202020204" pitchFamily="34" charset="0"/>
              <a:buNone/>
            </a:pPr>
            <a:r>
              <a:rPr lang="en-GB" dirty="0" smtClean="0"/>
              <a:t>The CSP has commissioned the Royal College of Physicians (RCP) to undertake a sprint audit of hip fracture rehabilitation services throughout England and Wales as part of the existing work of the National Hip Fracture Database (NHFD).</a:t>
            </a:r>
            <a:endParaRPr lang="en-GB" dirty="0"/>
          </a:p>
        </p:txBody>
      </p:sp>
      <p:sp>
        <p:nvSpPr>
          <p:cNvPr id="4" name="Slide Number Placeholder 3"/>
          <p:cNvSpPr>
            <a:spLocks noGrp="1"/>
          </p:cNvSpPr>
          <p:nvPr>
            <p:ph type="sldNum" sz="quarter" idx="10"/>
          </p:nvPr>
        </p:nvSpPr>
        <p:spPr/>
        <p:txBody>
          <a:bodyPr/>
          <a:lstStyle/>
          <a:p>
            <a:fld id="{142C3868-8644-4D4D-BCDA-72C05AC932CB}" type="slidenum">
              <a:rPr lang="en-GB" smtClean="0"/>
              <a:t>6</a:t>
            </a:fld>
            <a:endParaRPr lang="en-GB"/>
          </a:p>
        </p:txBody>
      </p:sp>
    </p:spTree>
    <p:extLst>
      <p:ext uri="{BB962C8B-B14F-4D97-AF65-F5344CB8AC3E}">
        <p14:creationId xmlns:p14="http://schemas.microsoft.com/office/powerpoint/2010/main" val="65683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Musculoskeletal related problems make up almost 30% of General Practitioners caseload taking up a considerable amount of GP consultation time</a:t>
            </a:r>
          </a:p>
          <a:p>
            <a:endParaRPr lang="en-GB" dirty="0" smtClean="0"/>
          </a:p>
          <a:p>
            <a:r>
              <a:rPr lang="en-GB" dirty="0" smtClean="0"/>
              <a:t>The </a:t>
            </a:r>
            <a:r>
              <a:rPr lang="en-GB" dirty="0" err="1" smtClean="0"/>
              <a:t>Windemere</a:t>
            </a:r>
            <a:r>
              <a:rPr lang="en-GB" dirty="0" smtClean="0"/>
              <a:t> service which you’ve</a:t>
            </a:r>
            <a:r>
              <a:rPr lang="en-GB" baseline="0" dirty="0" smtClean="0"/>
              <a:t> </a:t>
            </a:r>
            <a:r>
              <a:rPr lang="en-GB" baseline="0" dirty="0" err="1" smtClean="0"/>
              <a:t>visted</a:t>
            </a:r>
            <a:r>
              <a:rPr lang="en-GB" baseline="0" smtClean="0"/>
              <a:t>. </a:t>
            </a:r>
            <a:endParaRPr lang="en-GB" dirty="0"/>
          </a:p>
        </p:txBody>
      </p:sp>
      <p:sp>
        <p:nvSpPr>
          <p:cNvPr id="4" name="Slide Number Placeholder 3"/>
          <p:cNvSpPr>
            <a:spLocks noGrp="1"/>
          </p:cNvSpPr>
          <p:nvPr>
            <p:ph type="sldNum" sz="quarter" idx="10"/>
          </p:nvPr>
        </p:nvSpPr>
        <p:spPr/>
        <p:txBody>
          <a:bodyPr/>
          <a:lstStyle/>
          <a:p>
            <a:fld id="{142C3868-8644-4D4D-BCDA-72C05AC932CB}" type="slidenum">
              <a:rPr lang="en-GB" smtClean="0"/>
              <a:t>9</a:t>
            </a:fld>
            <a:endParaRPr lang="en-GB"/>
          </a:p>
        </p:txBody>
      </p:sp>
    </p:spTree>
    <p:extLst>
      <p:ext uri="{BB962C8B-B14F-4D97-AF65-F5344CB8AC3E}">
        <p14:creationId xmlns:p14="http://schemas.microsoft.com/office/powerpoint/2010/main" val="399811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Consistent priority in</a:t>
            </a:r>
            <a:r>
              <a:rPr lang="en-GB" b="1" u="sng" baseline="0" dirty="0" smtClean="0"/>
              <a:t> NHS services. </a:t>
            </a:r>
          </a:p>
          <a:p>
            <a:endParaRPr lang="en-GB" baseline="0" dirty="0" smtClean="0"/>
          </a:p>
          <a:p>
            <a:r>
              <a:rPr lang="en-GB" dirty="0" smtClean="0"/>
              <a:t>Across the UK every year 280,000 people end up in A&amp;E after a fall, costing the NHS £1.5 billion </a:t>
            </a:r>
          </a:p>
          <a:p>
            <a:endParaRPr lang="en-GB" dirty="0" smtClean="0"/>
          </a:p>
          <a:p>
            <a:r>
              <a:rPr lang="en-GB" dirty="0" smtClean="0"/>
              <a:t>If everyone 65+ at risk of falling was referred to physiotherapy 160,000 falls would be prevented, saving the NHS £250 million every year </a:t>
            </a:r>
          </a:p>
          <a:p>
            <a:endParaRPr lang="en-GB" dirty="0" smtClean="0"/>
          </a:p>
          <a:p>
            <a:r>
              <a:rPr lang="en-GB" dirty="0" smtClean="0"/>
              <a:t>Every £1 spent on physiotherapy produces a return on investment of over £4.00 </a:t>
            </a:r>
          </a:p>
          <a:p>
            <a:endParaRPr lang="en-GB" dirty="0" smtClean="0"/>
          </a:p>
          <a:p>
            <a:r>
              <a:rPr lang="en-GB" dirty="0" smtClean="0"/>
              <a:t>Physiotherapy saves money and helps older people to enjoy an active life </a:t>
            </a:r>
          </a:p>
          <a:p>
            <a:endParaRPr lang="en-GB" dirty="0"/>
          </a:p>
        </p:txBody>
      </p:sp>
      <p:sp>
        <p:nvSpPr>
          <p:cNvPr id="4" name="Slide Number Placeholder 3"/>
          <p:cNvSpPr>
            <a:spLocks noGrp="1"/>
          </p:cNvSpPr>
          <p:nvPr>
            <p:ph type="sldNum" sz="quarter" idx="10"/>
          </p:nvPr>
        </p:nvSpPr>
        <p:spPr/>
        <p:txBody>
          <a:bodyPr/>
          <a:lstStyle/>
          <a:p>
            <a:fld id="{142C3868-8644-4D4D-BCDA-72C05AC932CB}" type="slidenum">
              <a:rPr lang="en-GB" smtClean="0"/>
              <a:t>10</a:t>
            </a:fld>
            <a:endParaRPr lang="en-GB"/>
          </a:p>
        </p:txBody>
      </p:sp>
    </p:spTree>
    <p:extLst>
      <p:ext uri="{BB962C8B-B14F-4D97-AF65-F5344CB8AC3E}">
        <p14:creationId xmlns:p14="http://schemas.microsoft.com/office/powerpoint/2010/main" val="38521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three years, the clinic has managed over 8,500 patients, with specialist physiotherapists assessing X-rays online to make a decision on the next steps of care.</a:t>
            </a:r>
          </a:p>
          <a:p>
            <a:endParaRPr lang="en-GB" dirty="0" smtClean="0"/>
          </a:p>
          <a:p>
            <a:r>
              <a:rPr lang="en-GB" dirty="0" smtClean="0"/>
              <a:t>The clinic has meant patients who were treated in A&amp;E with a broken bone no longer have to come to hospital for face-to-face assessment. As well as the benefits to patient care, over three years the clinic has also saved the Trust £558,000.</a:t>
            </a:r>
          </a:p>
          <a:p>
            <a:endParaRPr lang="en-GB" dirty="0" smtClean="0"/>
          </a:p>
          <a:p>
            <a:r>
              <a:rPr lang="en-GB" dirty="0" smtClean="0"/>
              <a:t>Specialist physiotherapist Lucy Arnott said: “For simple fractures, we are able to offer phone advice about rehabilitation and email over specific videos and information to help with the patient’s recovery.</a:t>
            </a:r>
          </a:p>
          <a:p>
            <a:endParaRPr lang="en-GB" dirty="0" smtClean="0"/>
          </a:p>
          <a:p>
            <a:r>
              <a:rPr lang="en-GB" dirty="0" smtClean="0"/>
              <a:t>“For those with more complicated problems who have to come in again, we can make sure they get a specific appointment with the right specialist or physiotherapist.</a:t>
            </a:r>
          </a:p>
          <a:p>
            <a:endParaRPr lang="en-GB" dirty="0" smtClean="0"/>
          </a:p>
          <a:p>
            <a:r>
              <a:rPr lang="en-GB" dirty="0" smtClean="0"/>
              <a:t>“This cuts right down the number of times patients have to come in and is making a real difference.</a:t>
            </a:r>
          </a:p>
          <a:p>
            <a:endParaRPr lang="en-GB" dirty="0" smtClean="0"/>
          </a:p>
          <a:p>
            <a:r>
              <a:rPr lang="en-GB" dirty="0" smtClean="0"/>
              <a:t>“We developed the project as a way of improving patient care but it has also had the added benefit of cutting down on costs.</a:t>
            </a:r>
          </a:p>
          <a:p>
            <a:endParaRPr lang="en-GB" dirty="0" smtClean="0"/>
          </a:p>
          <a:p>
            <a:r>
              <a:rPr lang="en-GB" b="1" dirty="0" smtClean="0"/>
              <a:t>“The basic cost of a new patient attending the fracture clinic is about £128 but the cost for a virtual clinic is just £64</a:t>
            </a:r>
            <a:r>
              <a:rPr lang="en-GB" dirty="0" smtClean="0"/>
              <a:t>. It has been working out really well and everyone is benefitting.”</a:t>
            </a:r>
          </a:p>
          <a:p>
            <a:endParaRPr lang="en-GB" dirty="0" smtClean="0"/>
          </a:p>
          <a:p>
            <a:r>
              <a:rPr lang="en-GB" dirty="0" smtClean="0"/>
              <a:t>Over a one year period, just </a:t>
            </a:r>
            <a:r>
              <a:rPr lang="en-GB" b="1" dirty="0" smtClean="0"/>
              <a:t>36 per cent of patients referred to the virtual fracture clinic needed a follow up </a:t>
            </a:r>
            <a:r>
              <a:rPr lang="en-GB" dirty="0" smtClean="0"/>
              <a:t>appointment with a consultant and six per cent needed a specialist physiotherapist.</a:t>
            </a:r>
          </a:p>
          <a:p>
            <a:endParaRPr lang="en-GB" dirty="0"/>
          </a:p>
        </p:txBody>
      </p:sp>
      <p:sp>
        <p:nvSpPr>
          <p:cNvPr id="4" name="Slide Number Placeholder 3"/>
          <p:cNvSpPr>
            <a:spLocks noGrp="1"/>
          </p:cNvSpPr>
          <p:nvPr>
            <p:ph type="sldNum" sz="quarter" idx="10"/>
          </p:nvPr>
        </p:nvSpPr>
        <p:spPr/>
        <p:txBody>
          <a:bodyPr/>
          <a:lstStyle/>
          <a:p>
            <a:fld id="{142C3868-8644-4D4D-BCDA-72C05AC932CB}" type="slidenum">
              <a:rPr lang="en-GB" smtClean="0"/>
              <a:t>11</a:t>
            </a:fld>
            <a:endParaRPr lang="en-GB"/>
          </a:p>
        </p:txBody>
      </p:sp>
    </p:spTree>
    <p:extLst>
      <p:ext uri="{BB962C8B-B14F-4D97-AF65-F5344CB8AC3E}">
        <p14:creationId xmlns:p14="http://schemas.microsoft.com/office/powerpoint/2010/main" val="249959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Previous initial pilot in the NW of Glasgow city demonstrated a reduction in hospital admission by 60% in small cohort of patients (60) one year post intervention Current data being collated demonstrates an ingoing reduction in COPD admissions across the city.</a:t>
            </a:r>
          </a:p>
          <a:p>
            <a:r>
              <a:rPr lang="en-GB" dirty="0" smtClean="0"/>
              <a:t>We estimated our cost-savings on national data; the cost of an average length of stay in hospital for COPD patients in Glasgow</a:t>
            </a:r>
            <a:r>
              <a:rPr lang="en-GB" baseline="30000" dirty="0" smtClean="0"/>
              <a:t>8</a:t>
            </a:r>
            <a:r>
              <a:rPr lang="en-GB" dirty="0" smtClean="0"/>
              <a:t>was £3,000 and across Scotland, the cost of an inpatient spell within a speciality for someone with COPD ranges from £1,895 to £3001 depending on the severity and any co morbidities (SIMD 2013/2014</a:t>
            </a:r>
            <a:r>
              <a:rPr lang="en-GB" baseline="30000" dirty="0" smtClean="0"/>
              <a:t>9</a:t>
            </a:r>
            <a:r>
              <a:rPr lang="en-GB" dirty="0" smtClean="0"/>
              <a:t>).</a:t>
            </a:r>
          </a:p>
          <a:p>
            <a:r>
              <a:rPr lang="en-GB" dirty="0" smtClean="0"/>
              <a:t>The total cost of the city wide physiotherapy lead multidisciplinary team is</a:t>
            </a:r>
          </a:p>
          <a:p>
            <a:r>
              <a:rPr lang="en-GB" dirty="0" smtClean="0"/>
              <a:t>£605,000 per year.   </a:t>
            </a:r>
          </a:p>
          <a:p>
            <a:r>
              <a:rPr lang="en-GB" dirty="0" smtClean="0"/>
              <a:t>On average 12 patients per month at risk of hospital admission are referred into the Community Respiratory Team mainly through their GP and are maintained in the community. Therefore, an anticipated potential annual cost saving of between £272,880- £432,144 can therefore be predicted due to an avoidance of a hospital admissions. In addition to this figures, now that the service is established known patients to the service who have an acute exacerbation now self refer for support in the community as admission avoidance. In a given month this can approximate 35 patients which equates to £66, 325 to £105,035 per month.</a:t>
            </a:r>
          </a:p>
          <a:p>
            <a:r>
              <a:rPr lang="en-GB" dirty="0" smtClean="0"/>
              <a:t>In conclusion the total cost saving looking is equated to be £1,068,780 to £1, 692,564 per annum from admission avoidance, with GP cost savings in addition to this. The current cost of the MDT is £605, 000 annual savings of £463,780 to £1,087,564 per annum.</a:t>
            </a:r>
          </a:p>
          <a:p>
            <a:endParaRPr lang="en-GB" dirty="0"/>
          </a:p>
        </p:txBody>
      </p:sp>
      <p:sp>
        <p:nvSpPr>
          <p:cNvPr id="4" name="Slide Number Placeholder 3"/>
          <p:cNvSpPr>
            <a:spLocks noGrp="1"/>
          </p:cNvSpPr>
          <p:nvPr>
            <p:ph type="sldNum" sz="quarter" idx="10"/>
          </p:nvPr>
        </p:nvSpPr>
        <p:spPr/>
        <p:txBody>
          <a:bodyPr/>
          <a:lstStyle/>
          <a:p>
            <a:fld id="{142C3868-8644-4D4D-BCDA-72C05AC932CB}" type="slidenum">
              <a:rPr lang="en-GB" smtClean="0"/>
              <a:t>12</a:t>
            </a:fld>
            <a:endParaRPr lang="en-GB"/>
          </a:p>
        </p:txBody>
      </p:sp>
    </p:spTree>
    <p:extLst>
      <p:ext uri="{BB962C8B-B14F-4D97-AF65-F5344CB8AC3E}">
        <p14:creationId xmlns:p14="http://schemas.microsoft.com/office/powerpoint/2010/main" val="260869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7C6FF4-E04D-4D06-9275-25D6716CCE5F}"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121749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C6FF4-E04D-4D06-9275-25D6716CCE5F}"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227432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C6FF4-E04D-4D06-9275-25D6716CCE5F}"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879394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362795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1537097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326728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1395882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221677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7C6FF4-E04D-4D06-9275-25D6716CCE5F}"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118080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7C6FF4-E04D-4D06-9275-25D6716CCE5F}" type="datetimeFigureOut">
              <a:rPr lang="en-GB" smtClean="0"/>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10792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7C6FF4-E04D-4D06-9275-25D6716CCE5F}"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269275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7C6FF4-E04D-4D06-9275-25D6716CCE5F}" type="datetimeFigureOut">
              <a:rPr lang="en-GB" smtClean="0"/>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114425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7C6FF4-E04D-4D06-9275-25D6716CCE5F}" type="datetimeFigureOut">
              <a:rPr lang="en-GB" smtClean="0"/>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317555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C6FF4-E04D-4D06-9275-25D6716CCE5F}" type="datetimeFigureOut">
              <a:rPr lang="en-GB" smtClean="0"/>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362690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7C6FF4-E04D-4D06-9275-25D6716CCE5F}"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35886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7C6FF4-E04D-4D06-9275-25D6716CCE5F}" type="datetimeFigureOut">
              <a:rPr lang="en-GB" smtClean="0"/>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35921B-5B9E-4AD3-9883-26F9D84680C7}" type="slidenum">
              <a:rPr lang="en-GB" smtClean="0"/>
              <a:t>‹#›</a:t>
            </a:fld>
            <a:endParaRPr lang="en-GB"/>
          </a:p>
        </p:txBody>
      </p:sp>
    </p:spTree>
    <p:extLst>
      <p:ext uri="{BB962C8B-B14F-4D97-AF65-F5344CB8AC3E}">
        <p14:creationId xmlns:p14="http://schemas.microsoft.com/office/powerpoint/2010/main" val="157428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C6FF4-E04D-4D06-9275-25D6716CCE5F}" type="datetimeFigureOut">
              <a:rPr lang="en-GB" smtClean="0"/>
              <a:t>24/07/2018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5921B-5B9E-4AD3-9883-26F9D84680C7}" type="slidenum">
              <a:rPr lang="en-GB" smtClean="0"/>
              <a:t>‹#›</a:t>
            </a:fld>
            <a:endParaRPr lang="en-GB"/>
          </a:p>
        </p:txBody>
      </p:sp>
    </p:spTree>
    <p:extLst>
      <p:ext uri="{BB962C8B-B14F-4D97-AF65-F5344CB8AC3E}">
        <p14:creationId xmlns:p14="http://schemas.microsoft.com/office/powerpoint/2010/main" val="1857864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comments" Target="../comments/commen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www.csp.org.uk/primarycare"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‘The physiotherapy offer to health and care challenges’</a:t>
            </a:r>
            <a:endParaRPr lang="en-GB" dirty="0"/>
          </a:p>
        </p:txBody>
      </p:sp>
      <p:sp>
        <p:nvSpPr>
          <p:cNvPr id="4" name="Subtitle 3"/>
          <p:cNvSpPr txBox="1">
            <a:spLocks noGrp="1"/>
          </p:cNvSpPr>
          <p:nvPr>
            <p:ph type="subTitle" idx="1"/>
          </p:nvPr>
        </p:nvSpPr>
        <p:spPr>
          <a:xfrm>
            <a:off x="1524000" y="3602038"/>
            <a:ext cx="9144000" cy="1235210"/>
          </a:xfrm>
          <a:prstGeom prst="rect">
            <a:avLst/>
          </a:prstGeom>
          <a:noFill/>
        </p:spPr>
        <p:txBody>
          <a:bodyPr wrap="square" rtlCol="0">
            <a:spAutoFit/>
          </a:bodyPr>
          <a:lstStyle/>
          <a:p>
            <a:r>
              <a:rPr lang="en-GB" sz="2800" b="1" dirty="0" smtClean="0"/>
              <a:t>Karen Middleton </a:t>
            </a:r>
          </a:p>
          <a:p>
            <a:r>
              <a:rPr lang="en-GB" sz="1800" b="1" dirty="0"/>
              <a:t>Chief </a:t>
            </a:r>
            <a:r>
              <a:rPr lang="en-GB" sz="1800" b="1" dirty="0" smtClean="0"/>
              <a:t>Executive, The </a:t>
            </a:r>
            <a:r>
              <a:rPr lang="en-GB" sz="1800" b="1" dirty="0"/>
              <a:t>Chartered Society of </a:t>
            </a:r>
            <a:r>
              <a:rPr lang="en-GB" sz="1800" b="1" dirty="0" smtClean="0"/>
              <a:t>Physiotherapy</a:t>
            </a:r>
          </a:p>
          <a:p>
            <a:r>
              <a:rPr lang="en-GB" sz="1800" b="1" dirty="0" smtClean="0"/>
              <a:t>Twitter: @</a:t>
            </a:r>
            <a:r>
              <a:rPr lang="en-GB" sz="1800" b="1" dirty="0" err="1" smtClean="0"/>
              <a:t>KMiddletonCSP</a:t>
            </a:r>
            <a:endParaRPr lang="en-GB" sz="1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552" y="139589"/>
            <a:ext cx="2075688" cy="1203055"/>
          </a:xfrm>
          <a:prstGeom prst="rect">
            <a:avLst/>
          </a:prstGeom>
        </p:spPr>
      </p:pic>
      <p:sp>
        <p:nvSpPr>
          <p:cNvPr id="6" name="TextBox 5"/>
          <p:cNvSpPr txBox="1"/>
          <p:nvPr/>
        </p:nvSpPr>
        <p:spPr>
          <a:xfrm>
            <a:off x="1729740" y="6169990"/>
            <a:ext cx="8732520" cy="400110"/>
          </a:xfrm>
          <a:prstGeom prst="rect">
            <a:avLst/>
          </a:prstGeom>
          <a:noFill/>
        </p:spPr>
        <p:txBody>
          <a:bodyPr wrap="square" rtlCol="0">
            <a:spAutoFit/>
          </a:bodyPr>
          <a:lstStyle/>
          <a:p>
            <a:pPr algn="ctr"/>
            <a:r>
              <a:rPr lang="en-GB" sz="2000" b="1" dirty="0" smtClean="0"/>
              <a:t>'Physiotherapy: This is what WE can do for YOU!</a:t>
            </a:r>
            <a:r>
              <a:rPr lang="en-GB" sz="2000" dirty="0" smtClean="0"/>
              <a:t>'</a:t>
            </a:r>
            <a:endParaRPr lang="en-GB" sz="2000" b="1" dirty="0"/>
          </a:p>
        </p:txBody>
      </p:sp>
    </p:spTree>
    <p:extLst>
      <p:ext uri="{BB962C8B-B14F-4D97-AF65-F5344CB8AC3E}">
        <p14:creationId xmlns:p14="http://schemas.microsoft.com/office/powerpoint/2010/main" val="3076600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23392" y="1328519"/>
            <a:ext cx="11233149" cy="936625"/>
          </a:xfrm>
        </p:spPr>
        <p:txBody>
          <a:bodyPr/>
          <a:lstStyle/>
          <a:p>
            <a:r>
              <a:rPr lang="en-GB" dirty="0" smtClean="0">
                <a:solidFill>
                  <a:schemeClr val="tx1"/>
                </a:solidFill>
              </a:rPr>
              <a:t>Falls prevention</a:t>
            </a:r>
            <a:endParaRPr lang="en-GB"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3712" y="2037807"/>
            <a:ext cx="8873375" cy="4454434"/>
          </a:xfrm>
        </p:spPr>
      </p:pic>
      <p:sp>
        <p:nvSpPr>
          <p:cNvPr id="5" name="Rectangle 4"/>
          <p:cNvSpPr/>
          <p:nvPr/>
        </p:nvSpPr>
        <p:spPr>
          <a:xfrm>
            <a:off x="1593669" y="2037806"/>
            <a:ext cx="8908868" cy="4454434"/>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664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mn-lt"/>
              </a:rPr>
              <a:t>Virtual Clinic for the Orthopaedic Fracture Clinic (Brighton and Sussex University Hospitals NHS </a:t>
            </a:r>
            <a:r>
              <a:rPr lang="en-GB" dirty="0" smtClean="0">
                <a:latin typeface="+mn-lt"/>
              </a:rPr>
              <a:t>Trust)</a:t>
            </a:r>
            <a:endParaRPr lang="en-GB" dirty="0">
              <a:latin typeface="+mn-lt"/>
            </a:endParaRPr>
          </a:p>
        </p:txBody>
      </p:sp>
      <p:sp>
        <p:nvSpPr>
          <p:cNvPr id="6" name="Content Placeholder 5"/>
          <p:cNvSpPr>
            <a:spLocks noGrp="1"/>
          </p:cNvSpPr>
          <p:nvPr>
            <p:ph sz="half" idx="1"/>
          </p:nvPr>
        </p:nvSpPr>
        <p:spPr>
          <a:xfrm>
            <a:off x="838200" y="2153505"/>
            <a:ext cx="5181600" cy="4351338"/>
          </a:xfrm>
        </p:spPr>
        <p:txBody>
          <a:bodyPr>
            <a:normAutofit fontScale="85000" lnSpcReduction="20000"/>
          </a:bodyPr>
          <a:lstStyle/>
          <a:p>
            <a:pPr marL="0" indent="0">
              <a:buNone/>
            </a:pPr>
            <a:r>
              <a:rPr lang="en-GB" dirty="0"/>
              <a:t>Specialist physiotherapist Lucy </a:t>
            </a:r>
            <a:r>
              <a:rPr lang="en-GB" dirty="0" smtClean="0"/>
              <a:t>Arnott: </a:t>
            </a:r>
          </a:p>
          <a:p>
            <a:pPr marL="0" indent="0">
              <a:buNone/>
            </a:pPr>
            <a:endParaRPr lang="en-GB" dirty="0"/>
          </a:p>
          <a:p>
            <a:pPr marL="0" indent="0">
              <a:buNone/>
            </a:pPr>
            <a:r>
              <a:rPr lang="en-GB" dirty="0" smtClean="0"/>
              <a:t>“</a:t>
            </a:r>
            <a:r>
              <a:rPr lang="en-GB" dirty="0"/>
              <a:t>For simple fractures, we are able to offer phone advice about rehabilitation and email over specific videos and information to help with the patient’s </a:t>
            </a:r>
            <a:r>
              <a:rPr lang="en-GB" dirty="0" smtClean="0"/>
              <a:t>recovery. </a:t>
            </a:r>
          </a:p>
          <a:p>
            <a:pPr marL="0" indent="0">
              <a:buNone/>
            </a:pPr>
            <a:endParaRPr lang="en-GB" dirty="0" smtClean="0"/>
          </a:p>
          <a:p>
            <a:pPr marL="0" indent="0">
              <a:buNone/>
            </a:pPr>
            <a:r>
              <a:rPr lang="en-GB" dirty="0" smtClean="0"/>
              <a:t>For </a:t>
            </a:r>
            <a:r>
              <a:rPr lang="en-GB" dirty="0"/>
              <a:t>those with more complicated problems who have to come in again, we can make sure they get a specific appointment with the right specialist or </a:t>
            </a:r>
            <a:r>
              <a:rPr lang="en-GB" dirty="0" smtClean="0"/>
              <a:t>physiotherapist”</a:t>
            </a:r>
            <a:endParaRPr lang="en-GB" dirty="0"/>
          </a:p>
        </p:txBody>
      </p:sp>
      <p:pic>
        <p:nvPicPr>
          <p:cNvPr id="8" name="Content Placeholder 7"/>
          <p:cNvPicPr>
            <a:picLocks noGrp="1" noChangeAspect="1"/>
          </p:cNvPicPr>
          <p:nvPr>
            <p:ph sz="half" idx="2"/>
          </p:nvPr>
        </p:nvPicPr>
        <p:blipFill>
          <a:blip r:embed="rId3"/>
          <a:stretch>
            <a:fillRect/>
          </a:stretch>
        </p:blipFill>
        <p:spPr>
          <a:xfrm>
            <a:off x="6096000" y="1690688"/>
            <a:ext cx="5743734" cy="169148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382169"/>
            <a:ext cx="5743734" cy="2935686"/>
          </a:xfrm>
          <a:prstGeom prst="rect">
            <a:avLst/>
          </a:prstGeom>
        </p:spPr>
      </p:pic>
    </p:spTree>
    <p:extLst>
      <p:ext uri="{BB962C8B-B14F-4D97-AF65-F5344CB8AC3E}">
        <p14:creationId xmlns:p14="http://schemas.microsoft.com/office/powerpoint/2010/main" val="3583885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Glasgow community rehabilitation team (respiratory)</a:t>
            </a:r>
            <a:endParaRPr lang="en-GB" dirty="0"/>
          </a:p>
        </p:txBody>
      </p:sp>
      <p:sp>
        <p:nvSpPr>
          <p:cNvPr id="3" name="Content Placeholder 2"/>
          <p:cNvSpPr>
            <a:spLocks noGrp="1"/>
          </p:cNvSpPr>
          <p:nvPr>
            <p:ph sz="half" idx="1"/>
          </p:nvPr>
        </p:nvSpPr>
        <p:spPr/>
        <p:txBody>
          <a:bodyPr>
            <a:normAutofit fontScale="85000" lnSpcReduction="20000"/>
          </a:bodyPr>
          <a:lstStyle/>
          <a:p>
            <a:pPr marL="0" indent="0">
              <a:buNone/>
            </a:pPr>
            <a:r>
              <a:rPr lang="en-GB" dirty="0" smtClean="0"/>
              <a:t>A </a:t>
            </a:r>
            <a:r>
              <a:rPr lang="en-GB" dirty="0"/>
              <a:t>city wide physiotherapy-led multidisciplinary team </a:t>
            </a:r>
            <a:endParaRPr lang="en-GB" dirty="0" smtClean="0"/>
          </a:p>
          <a:p>
            <a:r>
              <a:rPr lang="en-GB" dirty="0"/>
              <a:t>P</a:t>
            </a:r>
            <a:r>
              <a:rPr lang="en-GB" dirty="0" smtClean="0"/>
              <a:t>rovide specialist input: breathlessness management</a:t>
            </a:r>
          </a:p>
          <a:p>
            <a:r>
              <a:rPr lang="en-GB" dirty="0" smtClean="0"/>
              <a:t>airway </a:t>
            </a:r>
            <a:r>
              <a:rPr lang="en-GB" dirty="0"/>
              <a:t>clearance </a:t>
            </a:r>
            <a:r>
              <a:rPr lang="en-GB" dirty="0" smtClean="0"/>
              <a:t>techniques</a:t>
            </a:r>
          </a:p>
          <a:p>
            <a:r>
              <a:rPr lang="en-GB" dirty="0" smtClean="0"/>
              <a:t>optimisation </a:t>
            </a:r>
            <a:r>
              <a:rPr lang="en-GB" dirty="0"/>
              <a:t>of inhaled </a:t>
            </a:r>
            <a:r>
              <a:rPr lang="en-GB" dirty="0" smtClean="0"/>
              <a:t>therapies</a:t>
            </a:r>
          </a:p>
          <a:p>
            <a:r>
              <a:rPr lang="en-GB" dirty="0" smtClean="0"/>
              <a:t>anxiety management</a:t>
            </a:r>
            <a:endParaRPr lang="en-GB" dirty="0"/>
          </a:p>
          <a:p>
            <a:r>
              <a:rPr lang="en-GB" dirty="0" smtClean="0"/>
              <a:t> </a:t>
            </a:r>
            <a:r>
              <a:rPr lang="en-GB" dirty="0"/>
              <a:t>equipment provision and practice of daily </a:t>
            </a:r>
            <a:r>
              <a:rPr lang="en-GB" dirty="0" smtClean="0"/>
              <a:t>tasks</a:t>
            </a:r>
          </a:p>
          <a:p>
            <a:r>
              <a:rPr lang="en-GB" dirty="0" smtClean="0"/>
              <a:t>home </a:t>
            </a:r>
            <a:r>
              <a:rPr lang="en-GB" dirty="0"/>
              <a:t>pulmonary rehabilitation, medication </a:t>
            </a:r>
            <a:r>
              <a:rPr lang="en-GB" dirty="0" smtClean="0"/>
              <a:t>review</a:t>
            </a:r>
          </a:p>
          <a:p>
            <a:r>
              <a:rPr lang="en-GB" dirty="0" smtClean="0"/>
              <a:t>signposting </a:t>
            </a:r>
            <a:r>
              <a:rPr lang="en-GB" dirty="0"/>
              <a:t>to community </a:t>
            </a:r>
            <a:r>
              <a:rPr lang="en-GB" dirty="0" smtClean="0"/>
              <a:t> and third sector services</a:t>
            </a:r>
            <a:endParaRPr lang="en-GB" dirty="0"/>
          </a:p>
        </p:txBody>
      </p:sp>
      <p:pic>
        <p:nvPicPr>
          <p:cNvPr id="5" name="Content Placeholder 4"/>
          <p:cNvPicPr>
            <a:picLocks noGrp="1" noChangeAspect="1"/>
          </p:cNvPicPr>
          <p:nvPr>
            <p:ph sz="half" idx="2"/>
          </p:nvPr>
        </p:nvPicPr>
        <p:blipFill>
          <a:blip r:embed="rId3"/>
          <a:stretch>
            <a:fillRect/>
          </a:stretch>
        </p:blipFill>
        <p:spPr>
          <a:xfrm>
            <a:off x="7191374" y="1388994"/>
            <a:ext cx="4162425" cy="21812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374" y="3570219"/>
            <a:ext cx="4162425" cy="3130144"/>
          </a:xfrm>
          <a:prstGeom prst="rect">
            <a:avLst/>
          </a:prstGeom>
        </p:spPr>
      </p:pic>
    </p:spTree>
    <p:extLst>
      <p:ext uri="{BB962C8B-B14F-4D97-AF65-F5344CB8AC3E}">
        <p14:creationId xmlns:p14="http://schemas.microsoft.com/office/powerpoint/2010/main" val="1069594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solidFill>
                  <a:schemeClr val="tx2"/>
                </a:solidFill>
                <a:latin typeface="Arial Bold" pitchFamily="34" charset="0"/>
                <a:cs typeface="Arial Bold" pitchFamily="34" charset="0"/>
              </a:rPr>
              <a:t/>
            </a:r>
            <a:br>
              <a:rPr lang="en-GB" dirty="0">
                <a:solidFill>
                  <a:schemeClr val="tx2"/>
                </a:solidFill>
                <a:latin typeface="Arial Bold" pitchFamily="34" charset="0"/>
                <a:cs typeface="Arial Bold" pitchFamily="34" charset="0"/>
              </a:rPr>
            </a:br>
            <a:endParaRPr lang="en-GB" dirty="0"/>
          </a:p>
        </p:txBody>
      </p:sp>
      <p:sp>
        <p:nvSpPr>
          <p:cNvPr id="8" name="TextBox 7"/>
          <p:cNvSpPr txBox="1"/>
          <p:nvPr/>
        </p:nvSpPr>
        <p:spPr>
          <a:xfrm>
            <a:off x="689065" y="849086"/>
            <a:ext cx="10661469" cy="707886"/>
          </a:xfrm>
          <a:prstGeom prst="rect">
            <a:avLst/>
          </a:prstGeom>
          <a:noFill/>
        </p:spPr>
        <p:txBody>
          <a:bodyPr wrap="square" rtlCol="0">
            <a:spAutoFit/>
          </a:bodyPr>
          <a:lstStyle/>
          <a:p>
            <a:r>
              <a:rPr lang="en-GB" sz="4000" dirty="0" smtClean="0"/>
              <a:t>Physical Activity and obesity services</a:t>
            </a:r>
            <a:endParaRPr lang="en-GB" sz="4000" dirty="0"/>
          </a:p>
        </p:txBody>
      </p:sp>
      <p:sp>
        <p:nvSpPr>
          <p:cNvPr id="4" name="TextBox 3"/>
          <p:cNvSpPr txBox="1"/>
          <p:nvPr/>
        </p:nvSpPr>
        <p:spPr>
          <a:xfrm>
            <a:off x="6172201" y="1872536"/>
            <a:ext cx="5178333" cy="4524315"/>
          </a:xfrm>
          <a:prstGeom prst="rect">
            <a:avLst/>
          </a:prstGeom>
          <a:noFill/>
          <a:ln>
            <a:noFill/>
          </a:ln>
        </p:spPr>
        <p:txBody>
          <a:bodyPr wrap="square" rtlCol="0">
            <a:spAutoFit/>
          </a:bodyPr>
          <a:lstStyle/>
          <a:p>
            <a:pPr lvl="0"/>
            <a:r>
              <a:rPr lang="en-GB" sz="2400" b="1" dirty="0"/>
              <a:t>Ashton, Wigan and Leigh Specialist Weight Management Service (Lose Weight, Feel Great</a:t>
            </a:r>
            <a:r>
              <a:rPr lang="en-GB" sz="2400" b="1" dirty="0" smtClean="0"/>
              <a:t>)</a:t>
            </a:r>
          </a:p>
          <a:p>
            <a:pPr lvl="0"/>
            <a:r>
              <a:rPr lang="en-GB" sz="2400" dirty="0" smtClean="0"/>
              <a:t>Physiotherapy </a:t>
            </a:r>
            <a:r>
              <a:rPr lang="en-GB" sz="2400" dirty="0"/>
              <a:t>led weight management service has shown that </a:t>
            </a:r>
            <a:r>
              <a:rPr lang="en-GB" sz="2400" b="1" dirty="0"/>
              <a:t>69.4%</a:t>
            </a:r>
            <a:r>
              <a:rPr lang="en-GB" sz="2400" dirty="0"/>
              <a:t> of people who complete 6 months are </a:t>
            </a:r>
            <a:r>
              <a:rPr lang="en-GB" sz="2400" b="1" dirty="0"/>
              <a:t>maintaining or losing weight</a:t>
            </a:r>
            <a:r>
              <a:rPr lang="en-GB" sz="2400" dirty="0"/>
              <a:t>. </a:t>
            </a:r>
            <a:endParaRPr lang="en-GB" sz="2400" dirty="0" smtClean="0"/>
          </a:p>
          <a:p>
            <a:pPr lvl="0"/>
            <a:r>
              <a:rPr lang="en-GB" sz="2400" dirty="0" smtClean="0"/>
              <a:t>In </a:t>
            </a:r>
            <a:r>
              <a:rPr lang="en-GB" sz="2400" dirty="0"/>
              <a:t>addition </a:t>
            </a:r>
            <a:r>
              <a:rPr lang="en-GB" sz="2400" b="1" dirty="0"/>
              <a:t>96.5% </a:t>
            </a:r>
            <a:r>
              <a:rPr lang="en-GB" sz="2400" dirty="0"/>
              <a:t>improve/maintain physical activity levels, and </a:t>
            </a:r>
            <a:r>
              <a:rPr lang="en-GB" sz="2400" b="1" dirty="0"/>
              <a:t>88.2% </a:t>
            </a:r>
            <a:r>
              <a:rPr lang="en-GB" sz="2400" dirty="0"/>
              <a:t>improve/maintain, measuring quality of life / psychological health</a:t>
            </a:r>
            <a:r>
              <a:rPr lang="en-GB" sz="2400" dirty="0" smtClean="0"/>
              <a:t>.</a:t>
            </a:r>
          </a:p>
          <a:p>
            <a:pPr lvl="0"/>
            <a:endParaRPr lang="en-GB" sz="2400" dirty="0" smtClean="0"/>
          </a:p>
        </p:txBody>
      </p:sp>
      <p:sp>
        <p:nvSpPr>
          <p:cNvPr id="11" name="TextBox 10"/>
          <p:cNvSpPr txBox="1"/>
          <p:nvPr/>
        </p:nvSpPr>
        <p:spPr>
          <a:xfrm>
            <a:off x="838200" y="1872536"/>
            <a:ext cx="5181599" cy="4524315"/>
          </a:xfrm>
          <a:prstGeom prst="rect">
            <a:avLst/>
          </a:prstGeom>
          <a:noFill/>
          <a:ln>
            <a:noFill/>
          </a:ln>
        </p:spPr>
        <p:txBody>
          <a:bodyPr wrap="square" rtlCol="0">
            <a:spAutoFit/>
          </a:bodyPr>
          <a:lstStyle/>
          <a:p>
            <a:r>
              <a:rPr lang="en-GB" sz="2400" b="1" dirty="0"/>
              <a:t>Activ8 Physiotherapy and Dietician led service for overweight and obese </a:t>
            </a:r>
            <a:r>
              <a:rPr lang="en-GB" sz="2400" b="1" dirty="0" smtClean="0"/>
              <a:t>children</a:t>
            </a:r>
            <a:endParaRPr lang="en-GB" sz="2400" dirty="0"/>
          </a:p>
          <a:p>
            <a:pPr marL="800100" lvl="1" indent="-342900">
              <a:buFont typeface="Arial" panose="020B0604020202020204" pitchFamily="34" charset="0"/>
              <a:buChar char="•"/>
            </a:pPr>
            <a:r>
              <a:rPr lang="en-GB" sz="2400" dirty="0"/>
              <a:t> Exercise and nutrition group for 10 weeks</a:t>
            </a:r>
          </a:p>
          <a:p>
            <a:pPr marL="800100" lvl="1" indent="-342900">
              <a:buFont typeface="Arial" panose="020B0604020202020204" pitchFamily="34" charset="0"/>
              <a:buChar char="•"/>
            </a:pPr>
            <a:r>
              <a:rPr lang="en-GB" sz="2400" dirty="0"/>
              <a:t> Data for the service showed an impressive </a:t>
            </a:r>
            <a:r>
              <a:rPr lang="en-GB" sz="2400" b="1" dirty="0"/>
              <a:t>70 per cent </a:t>
            </a:r>
            <a:r>
              <a:rPr lang="en-GB" sz="2400" dirty="0"/>
              <a:t>of children participating had a reduction in BMI, which was maintained at six-month follow-up and in the second year of the programme</a:t>
            </a:r>
            <a:r>
              <a:rPr lang="en-GB" sz="2400" dirty="0" smtClean="0"/>
              <a:t>.</a:t>
            </a:r>
          </a:p>
        </p:txBody>
      </p:sp>
    </p:spTree>
    <p:extLst>
      <p:ext uri="{BB962C8B-B14F-4D97-AF65-F5344CB8AC3E}">
        <p14:creationId xmlns:p14="http://schemas.microsoft.com/office/powerpoint/2010/main" val="3845375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599" y="365125"/>
            <a:ext cx="6312877" cy="6387831"/>
          </a:xfrm>
        </p:spPr>
        <p:txBody>
          <a:bodyPr>
            <a:normAutofit fontScale="77500" lnSpcReduction="20000"/>
          </a:bodyPr>
          <a:lstStyle/>
          <a:p>
            <a:pPr marL="0" indent="0">
              <a:buNone/>
            </a:pPr>
            <a:r>
              <a:rPr lang="en-GB" b="1" dirty="0"/>
              <a:t>Salford Royal NHS Foundation Trust treats </a:t>
            </a:r>
            <a:r>
              <a:rPr lang="en-GB" b="1" dirty="0" smtClean="0"/>
              <a:t>88,500 Accident </a:t>
            </a:r>
            <a:r>
              <a:rPr lang="en-GB" b="1" dirty="0"/>
              <a:t>and Emergency patients per year.</a:t>
            </a:r>
          </a:p>
          <a:p>
            <a:pPr marL="0" indent="0">
              <a:buNone/>
            </a:pPr>
            <a:r>
              <a:rPr lang="en-GB" dirty="0"/>
              <a:t>An advanced physiotherapy practitioner post </a:t>
            </a:r>
            <a:r>
              <a:rPr lang="en-GB" dirty="0" smtClean="0"/>
              <a:t>was established for </a:t>
            </a:r>
            <a:r>
              <a:rPr lang="en-GB" dirty="0"/>
              <a:t>people attending A&amp;E </a:t>
            </a:r>
            <a:r>
              <a:rPr lang="en-GB" dirty="0" smtClean="0"/>
              <a:t>with musculoskeletal injuries. </a:t>
            </a:r>
          </a:p>
          <a:p>
            <a:pPr marL="0" indent="0">
              <a:buNone/>
            </a:pPr>
            <a:r>
              <a:rPr lang="en-GB" dirty="0" smtClean="0"/>
              <a:t>The </a:t>
            </a:r>
            <a:r>
              <a:rPr lang="en-GB" dirty="0"/>
              <a:t>role includes ordering and </a:t>
            </a:r>
            <a:r>
              <a:rPr lang="en-GB" dirty="0" smtClean="0"/>
              <a:t>interpreting investigations </a:t>
            </a:r>
            <a:r>
              <a:rPr lang="en-GB" dirty="0"/>
              <a:t>such as X-rays and blood tests </a:t>
            </a:r>
            <a:r>
              <a:rPr lang="en-GB" dirty="0" smtClean="0"/>
              <a:t>and onward </a:t>
            </a:r>
            <a:r>
              <a:rPr lang="en-GB" dirty="0"/>
              <a:t>referral for further physiotherapy if required.</a:t>
            </a:r>
          </a:p>
          <a:p>
            <a:pPr marL="0" indent="0">
              <a:buNone/>
            </a:pPr>
            <a:r>
              <a:rPr lang="en-GB" dirty="0"/>
              <a:t>Evaluation has </a:t>
            </a:r>
            <a:r>
              <a:rPr lang="en-GB" dirty="0" smtClean="0"/>
              <a:t>shown: </a:t>
            </a:r>
          </a:p>
          <a:p>
            <a:r>
              <a:rPr lang="en-GB" dirty="0" smtClean="0"/>
              <a:t>increased </a:t>
            </a:r>
            <a:r>
              <a:rPr lang="en-GB" dirty="0"/>
              <a:t>service </a:t>
            </a:r>
            <a:r>
              <a:rPr lang="en-GB" dirty="0" smtClean="0"/>
              <a:t>efficiency and </a:t>
            </a:r>
            <a:r>
              <a:rPr lang="en-GB" dirty="0"/>
              <a:t>care </a:t>
            </a:r>
            <a:r>
              <a:rPr lang="en-GB" dirty="0" smtClean="0"/>
              <a:t>quality</a:t>
            </a:r>
          </a:p>
          <a:p>
            <a:r>
              <a:rPr lang="en-GB" dirty="0"/>
              <a:t>p</a:t>
            </a:r>
            <a:r>
              <a:rPr lang="en-GB" dirty="0" smtClean="0"/>
              <a:t>atients </a:t>
            </a:r>
            <a:r>
              <a:rPr lang="en-GB" dirty="0"/>
              <a:t>are provided with </a:t>
            </a:r>
            <a:r>
              <a:rPr lang="en-GB" dirty="0" smtClean="0"/>
              <a:t>immediate access </a:t>
            </a:r>
            <a:r>
              <a:rPr lang="en-GB" dirty="0"/>
              <a:t>to expert physiotherapy advice and treatment, </a:t>
            </a:r>
            <a:r>
              <a:rPr lang="en-GB" dirty="0" smtClean="0"/>
              <a:t>and waiting </a:t>
            </a:r>
            <a:r>
              <a:rPr lang="en-GB" dirty="0"/>
              <a:t>times have been </a:t>
            </a:r>
            <a:r>
              <a:rPr lang="en-GB" dirty="0" smtClean="0"/>
              <a:t>lowered</a:t>
            </a:r>
          </a:p>
          <a:p>
            <a:r>
              <a:rPr lang="en-GB" dirty="0" smtClean="0"/>
              <a:t>reduced requirement for </a:t>
            </a:r>
            <a:r>
              <a:rPr lang="en-GB" dirty="0"/>
              <a:t>more expensive medical staff has resulted in </a:t>
            </a:r>
            <a:r>
              <a:rPr lang="en-GB" dirty="0" smtClean="0"/>
              <a:t>cost savings </a:t>
            </a:r>
            <a:r>
              <a:rPr lang="en-GB" dirty="0"/>
              <a:t>of £32 per patient - a 60% </a:t>
            </a:r>
            <a:r>
              <a:rPr lang="en-GB" dirty="0" smtClean="0"/>
              <a:t>reduction</a:t>
            </a:r>
          </a:p>
          <a:p>
            <a:r>
              <a:rPr lang="en-GB" dirty="0"/>
              <a:t>p</a:t>
            </a:r>
            <a:r>
              <a:rPr lang="en-GB" dirty="0" smtClean="0"/>
              <a:t>atient flow </a:t>
            </a:r>
            <a:r>
              <a:rPr lang="en-GB" dirty="0"/>
              <a:t>through A&amp;E has been improved and staff </a:t>
            </a:r>
            <a:r>
              <a:rPr lang="en-GB" dirty="0" smtClean="0"/>
              <a:t>have reported </a:t>
            </a:r>
            <a:r>
              <a:rPr lang="en-GB" dirty="0"/>
              <a:t>better knowledge sharing between </a:t>
            </a:r>
            <a:r>
              <a:rPr lang="en-GB" dirty="0" smtClean="0"/>
              <a:t>members of </a:t>
            </a:r>
            <a:r>
              <a:rPr lang="en-GB" dirty="0"/>
              <a:t>the multi-disciplinary team</a:t>
            </a:r>
            <a:r>
              <a:rPr lang="en-GB" dirty="0" smtClean="0"/>
              <a:t>.</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1477" y="1499908"/>
            <a:ext cx="5181600" cy="4813433"/>
          </a:xfrm>
        </p:spPr>
      </p:pic>
      <p:sp>
        <p:nvSpPr>
          <p:cNvPr id="5" name="Rectangle 4"/>
          <p:cNvSpPr/>
          <p:nvPr/>
        </p:nvSpPr>
        <p:spPr>
          <a:xfrm>
            <a:off x="6541477" y="154109"/>
            <a:ext cx="5181600" cy="1574398"/>
          </a:xfrm>
          <a:prstGeom prst="rect">
            <a:avLst/>
          </a:prstGeom>
          <a:solidFill>
            <a:srgbClr val="C15899"/>
          </a:solidFill>
          <a:ln>
            <a:solidFill>
              <a:srgbClr val="C15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£32 per patient cost saving</a:t>
            </a:r>
            <a:endParaRPr lang="en-GB" sz="3200" dirty="0"/>
          </a:p>
        </p:txBody>
      </p:sp>
    </p:spTree>
    <p:extLst>
      <p:ext uri="{BB962C8B-B14F-4D97-AF65-F5344CB8AC3E}">
        <p14:creationId xmlns:p14="http://schemas.microsoft.com/office/powerpoint/2010/main" val="2635600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280" y="-190503"/>
            <a:ext cx="7056120" cy="8820151"/>
          </a:xfrm>
          <a:prstGeom prst="rect">
            <a:avLst/>
          </a:prstGeom>
        </p:spPr>
      </p:pic>
      <p:sp>
        <p:nvSpPr>
          <p:cNvPr id="5" name="TextBox 4"/>
          <p:cNvSpPr txBox="1"/>
          <p:nvPr/>
        </p:nvSpPr>
        <p:spPr>
          <a:xfrm>
            <a:off x="7955280" y="2399761"/>
            <a:ext cx="4236720" cy="1938992"/>
          </a:xfrm>
          <a:prstGeom prst="rect">
            <a:avLst/>
          </a:prstGeom>
          <a:noFill/>
        </p:spPr>
        <p:txBody>
          <a:bodyPr wrap="square" rtlCol="0">
            <a:spAutoFit/>
          </a:bodyPr>
          <a:lstStyle/>
          <a:p>
            <a:pPr algn="ctr"/>
            <a:r>
              <a:rPr lang="en-GB" sz="2400" dirty="0" smtClean="0">
                <a:latin typeface="Cooper Black" panose="0208090404030B020404" pitchFamily="18" charset="0"/>
              </a:rPr>
              <a:t>@</a:t>
            </a:r>
            <a:r>
              <a:rPr lang="en-GB" sz="2400" dirty="0" err="1" smtClean="0">
                <a:latin typeface="Cooper Black" panose="0208090404030B020404" pitchFamily="18" charset="0"/>
              </a:rPr>
              <a:t>CSPsouthcentral</a:t>
            </a:r>
            <a:r>
              <a:rPr lang="en-GB" sz="2400" dirty="0" smtClean="0">
                <a:latin typeface="Cooper Black" panose="0208090404030B020404" pitchFamily="18" charset="0"/>
              </a:rPr>
              <a:t> HELPING</a:t>
            </a:r>
          </a:p>
          <a:p>
            <a:pPr algn="ctr"/>
            <a:r>
              <a:rPr lang="en-GB" sz="2400" dirty="0" smtClean="0"/>
              <a:t> </a:t>
            </a:r>
            <a:r>
              <a:rPr lang="en-GB" sz="7200" dirty="0" smtClean="0">
                <a:solidFill>
                  <a:srgbClr val="CC0000"/>
                </a:solidFill>
                <a:latin typeface="Cooper Black" panose="0208090404030B020404" pitchFamily="18" charset="0"/>
              </a:rPr>
              <a:t>YOU!</a:t>
            </a:r>
            <a:endParaRPr lang="en-GB" sz="7200" dirty="0">
              <a:solidFill>
                <a:srgbClr val="CC0000"/>
              </a:solidFill>
              <a:latin typeface="Cooper Black" panose="0208090404030B020404" pitchFamily="18" charset="0"/>
            </a:endParaRPr>
          </a:p>
        </p:txBody>
      </p:sp>
      <p:sp>
        <p:nvSpPr>
          <p:cNvPr id="6" name="5-Point Star 5"/>
          <p:cNvSpPr/>
          <p:nvPr/>
        </p:nvSpPr>
        <p:spPr>
          <a:xfrm>
            <a:off x="9061046" y="1921356"/>
            <a:ext cx="289560" cy="32004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9467677" y="1921356"/>
            <a:ext cx="289560" cy="32004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a:off x="9928860" y="1921356"/>
            <a:ext cx="289560" cy="32004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5-Point Star 8"/>
          <p:cNvSpPr/>
          <p:nvPr/>
        </p:nvSpPr>
        <p:spPr>
          <a:xfrm>
            <a:off x="10326832" y="1921356"/>
            <a:ext cx="289560" cy="32004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5-Point Star 9"/>
          <p:cNvSpPr/>
          <p:nvPr/>
        </p:nvSpPr>
        <p:spPr>
          <a:xfrm>
            <a:off x="10724804" y="1921356"/>
            <a:ext cx="289560" cy="320040"/>
          </a:xfrm>
          <a:prstGeom prst="star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693727" y="4127786"/>
            <a:ext cx="2759826" cy="369332"/>
          </a:xfrm>
          <a:prstGeom prst="rect">
            <a:avLst/>
          </a:prstGeom>
          <a:noFill/>
        </p:spPr>
        <p:txBody>
          <a:bodyPr wrap="square" rtlCol="0">
            <a:spAutoFit/>
          </a:bodyPr>
          <a:lstStyle/>
          <a:p>
            <a:pPr algn="ctr"/>
            <a:r>
              <a:rPr lang="en-GB" dirty="0" smtClean="0">
                <a:latin typeface="Cooper Black" panose="0208090404030B020404" pitchFamily="18" charset="0"/>
              </a:rPr>
              <a:t>#</a:t>
            </a:r>
            <a:r>
              <a:rPr lang="en-GB" dirty="0" err="1" smtClean="0">
                <a:latin typeface="Cooper Black" panose="0208090404030B020404" pitchFamily="18" charset="0"/>
              </a:rPr>
              <a:t>physioworks</a:t>
            </a:r>
            <a:endParaRPr lang="en-GB" dirty="0">
              <a:latin typeface="Cooper Black" panose="0208090404030B020404" pitchFamily="18" charset="0"/>
            </a:endParaRPr>
          </a:p>
        </p:txBody>
      </p:sp>
    </p:spTree>
    <p:extLst>
      <p:ext uri="{BB962C8B-B14F-4D97-AF65-F5344CB8AC3E}">
        <p14:creationId xmlns:p14="http://schemas.microsoft.com/office/powerpoint/2010/main" val="457341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19537" y="1340768"/>
            <a:ext cx="8248003" cy="2736304"/>
          </a:xfrm>
          <a:prstGeom prst="rect">
            <a:avLst/>
          </a:prstGeom>
        </p:spPr>
      </p:pic>
      <p:sp>
        <p:nvSpPr>
          <p:cNvPr id="7" name="TextBox 6"/>
          <p:cNvSpPr txBox="1"/>
          <p:nvPr/>
        </p:nvSpPr>
        <p:spPr>
          <a:xfrm>
            <a:off x="2063552" y="4581129"/>
            <a:ext cx="6912768" cy="2215991"/>
          </a:xfrm>
          <a:prstGeom prst="rect">
            <a:avLst/>
          </a:prstGeom>
          <a:noFill/>
        </p:spPr>
        <p:txBody>
          <a:bodyPr wrap="square" rtlCol="0">
            <a:spAutoFit/>
          </a:bodyPr>
          <a:lstStyle/>
          <a:p>
            <a:pPr marL="457200" indent="-457200">
              <a:buFont typeface="+mj-lt"/>
              <a:buAutoNum type="arabicPeriod"/>
            </a:pPr>
            <a:r>
              <a:rPr lang="en-GB" sz="2400" dirty="0"/>
              <a:t>Evidence matters</a:t>
            </a:r>
          </a:p>
          <a:p>
            <a:pPr marL="457200" indent="-457200">
              <a:buFont typeface="+mj-lt"/>
              <a:buAutoNum type="arabicPeriod"/>
            </a:pPr>
            <a:r>
              <a:rPr lang="en-GB" sz="2400" dirty="0"/>
              <a:t>LEAD: Leadership Exploration, Advocacy &amp; Development</a:t>
            </a:r>
          </a:p>
          <a:p>
            <a:pPr marL="457200" indent="-457200">
              <a:buFont typeface="+mj-lt"/>
              <a:buAutoNum type="arabicPeriod"/>
            </a:pPr>
            <a:r>
              <a:rPr lang="en-GB" sz="2400" dirty="0"/>
              <a:t>Our Digital Movement</a:t>
            </a:r>
          </a:p>
          <a:p>
            <a:pPr marL="457200" indent="-457200">
              <a:buFont typeface="+mj-lt"/>
              <a:buAutoNum type="arabicPeriod"/>
            </a:pPr>
            <a:r>
              <a:rPr lang="en-GB" sz="2400" dirty="0"/>
              <a:t>Your service, your improvement</a:t>
            </a:r>
          </a:p>
          <a:p>
            <a:endParaRPr lang="en-GB" dirty="0"/>
          </a:p>
        </p:txBody>
      </p:sp>
    </p:spTree>
    <p:extLst>
      <p:ext uri="{BB962C8B-B14F-4D97-AF65-F5344CB8AC3E}">
        <p14:creationId xmlns:p14="http://schemas.microsoft.com/office/powerpoint/2010/main" val="856368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4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941D"/>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Changing Population</a:t>
            </a:r>
            <a:endParaRPr lang="en-GB" dirty="0"/>
          </a:p>
        </p:txBody>
      </p:sp>
      <p:pic>
        <p:nvPicPr>
          <p:cNvPr id="1026" name="Picture 2"/>
          <p:cNvPicPr>
            <a:picLocks noGrp="1" noChangeAspect="1" noChangeArrowheads="1"/>
          </p:cNvPicPr>
          <p:nvPr>
            <p:ph sz="half" idx="1"/>
          </p:nvPr>
        </p:nvPicPr>
        <p:blipFill>
          <a:blip r:embed="rId3"/>
          <a:srcRect/>
          <a:stretch>
            <a:fillRect/>
          </a:stretch>
        </p:blipFill>
        <p:spPr bwMode="auto">
          <a:xfrm>
            <a:off x="609600" y="1600201"/>
            <a:ext cx="4438643" cy="4525433"/>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4"/>
          <a:srcRect/>
          <a:stretch>
            <a:fillRect/>
          </a:stretch>
        </p:blipFill>
        <p:spPr bwMode="auto">
          <a:xfrm>
            <a:off x="6197600" y="1600201"/>
            <a:ext cx="5384800" cy="1964513"/>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6197600" y="3564713"/>
            <a:ext cx="5384800" cy="2560920"/>
          </a:xfrm>
          <a:prstGeom prst="rect">
            <a:avLst/>
          </a:prstGeom>
          <a:noFill/>
          <a:ln w="9525">
            <a:noFill/>
            <a:miter lim="800000"/>
            <a:headEnd/>
            <a:tailEnd/>
          </a:ln>
          <a:effectLst/>
        </p:spPr>
      </p:pic>
    </p:spTree>
    <p:extLst>
      <p:ext uri="{BB962C8B-B14F-4D97-AF65-F5344CB8AC3E}">
        <p14:creationId xmlns:p14="http://schemas.microsoft.com/office/powerpoint/2010/main" val="3056347033"/>
      </p:ext>
    </p:extLst>
  </p:cSld>
  <p:clrMapOvr>
    <a:masterClrMapping/>
  </p:clrMapOvr>
  <mc:AlternateContent xmlns:mc="http://schemas.openxmlformats.org/markup-compatibility/2006" xmlns:p14="http://schemas.microsoft.com/office/powerpoint/2010/main">
    <mc:Choice Requires="p14">
      <p:transition p14:dur="10" advTm="12000"/>
    </mc:Choice>
    <mc:Fallback xmlns="">
      <p:transition advTm="1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760" y="2924944"/>
            <a:ext cx="3748050" cy="1499220"/>
          </a:xfrm>
          <a:prstGeom prst="rect">
            <a:avLst/>
          </a:prstGeom>
        </p:spPr>
      </p:pic>
      <p:pic>
        <p:nvPicPr>
          <p:cNvPr id="6" name="Picture 5"/>
          <p:cNvPicPr>
            <a:picLocks noChangeAspect="1"/>
          </p:cNvPicPr>
          <p:nvPr/>
        </p:nvPicPr>
        <p:blipFill>
          <a:blip r:embed="rId4"/>
          <a:stretch>
            <a:fillRect/>
          </a:stretch>
        </p:blipFill>
        <p:spPr>
          <a:xfrm>
            <a:off x="4333954" y="188640"/>
            <a:ext cx="2951661" cy="2736304"/>
          </a:xfrm>
          <a:prstGeom prst="rect">
            <a:avLst/>
          </a:prstGeom>
        </p:spPr>
      </p:pic>
      <p:pic>
        <p:nvPicPr>
          <p:cNvPr id="7" name="Picture 6"/>
          <p:cNvPicPr>
            <a:picLocks noChangeAspect="1"/>
          </p:cNvPicPr>
          <p:nvPr/>
        </p:nvPicPr>
        <p:blipFill>
          <a:blip r:embed="rId5"/>
          <a:stretch>
            <a:fillRect/>
          </a:stretch>
        </p:blipFill>
        <p:spPr>
          <a:xfrm>
            <a:off x="4333953" y="4421730"/>
            <a:ext cx="3070244" cy="2436270"/>
          </a:xfrm>
          <a:prstGeom prst="rect">
            <a:avLst/>
          </a:prstGeom>
        </p:spPr>
      </p:pic>
      <p:sp>
        <p:nvSpPr>
          <p:cNvPr id="3" name="TextBox 2"/>
          <p:cNvSpPr txBox="1"/>
          <p:nvPr/>
        </p:nvSpPr>
        <p:spPr>
          <a:xfrm>
            <a:off x="7404197" y="536304"/>
            <a:ext cx="3762103" cy="646331"/>
          </a:xfrm>
          <a:prstGeom prst="rect">
            <a:avLst/>
          </a:prstGeom>
          <a:noFill/>
        </p:spPr>
        <p:txBody>
          <a:bodyPr wrap="square" rtlCol="0">
            <a:spAutoFit/>
          </a:bodyPr>
          <a:lstStyle/>
          <a:p>
            <a:r>
              <a:rPr lang="en-GB" b="1" dirty="0" smtClean="0"/>
              <a:t>NHS needs at least £200m to avert winter crisis, says trade body</a:t>
            </a:r>
            <a:endParaRPr lang="en-GB" b="1" dirty="0"/>
          </a:p>
        </p:txBody>
      </p:sp>
      <p:sp>
        <p:nvSpPr>
          <p:cNvPr id="5" name="TextBox 4"/>
          <p:cNvSpPr txBox="1"/>
          <p:nvPr/>
        </p:nvSpPr>
        <p:spPr>
          <a:xfrm>
            <a:off x="348276" y="2285274"/>
            <a:ext cx="3030583" cy="1477328"/>
          </a:xfrm>
          <a:prstGeom prst="rect">
            <a:avLst/>
          </a:prstGeom>
          <a:noFill/>
        </p:spPr>
        <p:txBody>
          <a:bodyPr wrap="square" rtlCol="0">
            <a:spAutoFit/>
          </a:bodyPr>
          <a:lstStyle/>
          <a:p>
            <a:r>
              <a:rPr lang="en-GB" b="1" dirty="0"/>
              <a:t>NHS England’s plan to introduce hospital referral reviews shows how the service has been reduced to nothing more than a skeleton</a:t>
            </a:r>
          </a:p>
        </p:txBody>
      </p:sp>
      <p:sp>
        <p:nvSpPr>
          <p:cNvPr id="8" name="TextBox 7"/>
          <p:cNvSpPr txBox="1"/>
          <p:nvPr/>
        </p:nvSpPr>
        <p:spPr>
          <a:xfrm>
            <a:off x="8085908" y="1566554"/>
            <a:ext cx="3448594" cy="923330"/>
          </a:xfrm>
          <a:prstGeom prst="rect">
            <a:avLst/>
          </a:prstGeom>
          <a:noFill/>
        </p:spPr>
        <p:txBody>
          <a:bodyPr wrap="square" rtlCol="0">
            <a:spAutoFit/>
          </a:bodyPr>
          <a:lstStyle/>
          <a:p>
            <a:r>
              <a:rPr lang="en-GB" b="1" dirty="0"/>
              <a:t>Tory government quietly doubles number of NHS properties it is selling off</a:t>
            </a:r>
          </a:p>
        </p:txBody>
      </p:sp>
      <p:sp>
        <p:nvSpPr>
          <p:cNvPr id="9" name="TextBox 8"/>
          <p:cNvSpPr txBox="1"/>
          <p:nvPr/>
        </p:nvSpPr>
        <p:spPr>
          <a:xfrm>
            <a:off x="8085908" y="2562273"/>
            <a:ext cx="3762103" cy="923330"/>
          </a:xfrm>
          <a:prstGeom prst="rect">
            <a:avLst/>
          </a:prstGeom>
          <a:noFill/>
        </p:spPr>
        <p:txBody>
          <a:bodyPr wrap="square" rtlCol="0">
            <a:spAutoFit/>
          </a:bodyPr>
          <a:lstStyle/>
          <a:p>
            <a:r>
              <a:rPr lang="en-GB" b="1" dirty="0"/>
              <a:t>Secret NHS cost-cutting plans sound 'death knell' for British healthcare, warn campaigners</a:t>
            </a:r>
          </a:p>
        </p:txBody>
      </p:sp>
      <p:sp>
        <p:nvSpPr>
          <p:cNvPr id="10" name="TextBox 9"/>
          <p:cNvSpPr txBox="1"/>
          <p:nvPr/>
        </p:nvSpPr>
        <p:spPr>
          <a:xfrm>
            <a:off x="346323" y="1381888"/>
            <a:ext cx="3200400" cy="646331"/>
          </a:xfrm>
          <a:prstGeom prst="rect">
            <a:avLst/>
          </a:prstGeom>
          <a:noFill/>
        </p:spPr>
        <p:txBody>
          <a:bodyPr wrap="square" rtlCol="0">
            <a:spAutoFit/>
          </a:bodyPr>
          <a:lstStyle/>
          <a:p>
            <a:r>
              <a:rPr lang="en-GB" b="1" dirty="0"/>
              <a:t>Financially struggling CCG has 'no plan' to hit deficit target</a:t>
            </a:r>
            <a:endParaRPr lang="en-GB" dirty="0"/>
          </a:p>
        </p:txBody>
      </p:sp>
      <p:sp>
        <p:nvSpPr>
          <p:cNvPr id="11" name="TextBox 10"/>
          <p:cNvSpPr txBox="1"/>
          <p:nvPr/>
        </p:nvSpPr>
        <p:spPr>
          <a:xfrm>
            <a:off x="8242662" y="4245261"/>
            <a:ext cx="3762103" cy="646331"/>
          </a:xfrm>
          <a:prstGeom prst="rect">
            <a:avLst/>
          </a:prstGeom>
          <a:noFill/>
        </p:spPr>
        <p:txBody>
          <a:bodyPr wrap="square" rtlCol="0">
            <a:spAutoFit/>
          </a:bodyPr>
          <a:lstStyle/>
          <a:p>
            <a:r>
              <a:rPr lang="en-GB" b="1" dirty="0"/>
              <a:t>Trusts hit by £500m unexpected inflation costs</a:t>
            </a:r>
            <a:endParaRPr lang="en-GB" dirty="0"/>
          </a:p>
        </p:txBody>
      </p:sp>
      <p:sp>
        <p:nvSpPr>
          <p:cNvPr id="12" name="TextBox 11"/>
          <p:cNvSpPr txBox="1"/>
          <p:nvPr/>
        </p:nvSpPr>
        <p:spPr>
          <a:xfrm>
            <a:off x="346323" y="4106762"/>
            <a:ext cx="3122023" cy="923330"/>
          </a:xfrm>
          <a:prstGeom prst="rect">
            <a:avLst/>
          </a:prstGeom>
          <a:noFill/>
        </p:spPr>
        <p:txBody>
          <a:bodyPr wrap="square" rtlCol="0">
            <a:spAutoFit/>
          </a:bodyPr>
          <a:lstStyle/>
          <a:p>
            <a:r>
              <a:rPr lang="en-GB" b="1" dirty="0"/>
              <a:t>NHS trusts may have held their own in Q1, but risks are growing </a:t>
            </a:r>
            <a:endParaRPr lang="en-GB" dirty="0"/>
          </a:p>
        </p:txBody>
      </p:sp>
      <p:sp>
        <p:nvSpPr>
          <p:cNvPr id="13" name="TextBox 12"/>
          <p:cNvSpPr txBox="1"/>
          <p:nvPr/>
        </p:nvSpPr>
        <p:spPr>
          <a:xfrm>
            <a:off x="7285615" y="5275511"/>
            <a:ext cx="4313186" cy="646331"/>
          </a:xfrm>
          <a:prstGeom prst="rect">
            <a:avLst/>
          </a:prstGeom>
          <a:noFill/>
        </p:spPr>
        <p:txBody>
          <a:bodyPr wrap="square" rtlCol="0">
            <a:spAutoFit/>
          </a:bodyPr>
          <a:lstStyle/>
          <a:p>
            <a:r>
              <a:rPr lang="en-GB" b="1" dirty="0"/>
              <a:t>NHSI investigates trust over financial governance concerns</a:t>
            </a:r>
            <a:endParaRPr lang="en-GB" dirty="0"/>
          </a:p>
        </p:txBody>
      </p:sp>
      <p:sp>
        <p:nvSpPr>
          <p:cNvPr id="14" name="TextBox 13"/>
          <p:cNvSpPr txBox="1"/>
          <p:nvPr/>
        </p:nvSpPr>
        <p:spPr>
          <a:xfrm>
            <a:off x="1345475" y="5338082"/>
            <a:ext cx="3435531" cy="646331"/>
          </a:xfrm>
          <a:prstGeom prst="rect">
            <a:avLst/>
          </a:prstGeom>
          <a:noFill/>
        </p:spPr>
        <p:txBody>
          <a:bodyPr wrap="square" rtlCol="0">
            <a:spAutoFit/>
          </a:bodyPr>
          <a:lstStyle/>
          <a:p>
            <a:r>
              <a:rPr lang="en-GB" b="1" dirty="0"/>
              <a:t>Revealed: The NHS trusts falling well short of financial plans</a:t>
            </a:r>
            <a:endParaRPr lang="en-GB" dirty="0"/>
          </a:p>
        </p:txBody>
      </p:sp>
    </p:spTree>
    <p:extLst>
      <p:ext uri="{BB962C8B-B14F-4D97-AF65-F5344CB8AC3E}">
        <p14:creationId xmlns:p14="http://schemas.microsoft.com/office/powerpoint/2010/main" val="3074856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STPs &amp; Accountable Care Systems</a:t>
            </a:r>
            <a:endParaRPr lang="en-GB" dirty="0"/>
          </a:p>
        </p:txBody>
      </p:sp>
      <p:pic>
        <p:nvPicPr>
          <p:cNvPr id="7" name="Content Placeholder 6"/>
          <p:cNvPicPr>
            <a:picLocks noGrp="1" noChangeAspect="1"/>
          </p:cNvPicPr>
          <p:nvPr>
            <p:ph sz="half" idx="2"/>
          </p:nvPr>
        </p:nvPicPr>
        <p:blipFill>
          <a:blip r:embed="rId3"/>
          <a:stretch>
            <a:fillRect/>
          </a:stretch>
        </p:blipFill>
        <p:spPr>
          <a:xfrm>
            <a:off x="7852627" y="1484397"/>
            <a:ext cx="3999802" cy="5167312"/>
          </a:xfrm>
          <a:prstGeom prst="rect">
            <a:avLst/>
          </a:prstGeom>
        </p:spPr>
      </p:pic>
      <p:pic>
        <p:nvPicPr>
          <p:cNvPr id="8" name="Content Placeholder 3"/>
          <p:cNvPicPr>
            <a:picLocks noGrp="1" noChangeAspect="1"/>
          </p:cNvPicPr>
          <p:nvPr>
            <p:ph sz="half" idx="1"/>
          </p:nvPr>
        </p:nvPicPr>
        <p:blipFill>
          <a:blip r:embed="rId4"/>
          <a:stretch>
            <a:fillRect/>
          </a:stretch>
        </p:blipFill>
        <p:spPr>
          <a:xfrm>
            <a:off x="156481" y="1690688"/>
            <a:ext cx="7193888" cy="4941189"/>
          </a:xfrm>
          <a:prstGeom prst="rect">
            <a:avLst/>
          </a:prstGeom>
        </p:spPr>
      </p:pic>
      <p:sp>
        <p:nvSpPr>
          <p:cNvPr id="9" name="Rectangle 8"/>
          <p:cNvSpPr/>
          <p:nvPr/>
        </p:nvSpPr>
        <p:spPr>
          <a:xfrm>
            <a:off x="6156102" y="2653047"/>
            <a:ext cx="1081825" cy="794645"/>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Rectangle 9"/>
          <p:cNvSpPr/>
          <p:nvPr/>
        </p:nvSpPr>
        <p:spPr>
          <a:xfrm>
            <a:off x="6156102" y="5548648"/>
            <a:ext cx="1081825" cy="4271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Rectangle 11"/>
          <p:cNvSpPr/>
          <p:nvPr/>
        </p:nvSpPr>
        <p:spPr>
          <a:xfrm>
            <a:off x="6156101" y="5031346"/>
            <a:ext cx="1081825" cy="28762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Oval 14"/>
          <p:cNvSpPr/>
          <p:nvPr/>
        </p:nvSpPr>
        <p:spPr>
          <a:xfrm>
            <a:off x="9852528" y="5130084"/>
            <a:ext cx="373297" cy="3777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0225825" y="5267458"/>
            <a:ext cx="373297" cy="3777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1805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2419" y="0"/>
            <a:ext cx="6741834" cy="6728968"/>
          </a:xfrm>
          <a:solidFill>
            <a:srgbClr val="A179B0"/>
          </a:solidFill>
        </p:spPr>
      </p:pic>
      <p:sp>
        <p:nvSpPr>
          <p:cNvPr id="3" name="TextBox 2"/>
          <p:cNvSpPr txBox="1"/>
          <p:nvPr/>
        </p:nvSpPr>
        <p:spPr>
          <a:xfrm>
            <a:off x="8737871" y="181547"/>
            <a:ext cx="3420000" cy="923330"/>
          </a:xfrm>
          <a:prstGeom prst="rect">
            <a:avLst/>
          </a:prstGeom>
          <a:noFill/>
        </p:spPr>
        <p:txBody>
          <a:bodyPr wrap="square" rtlCol="0">
            <a:spAutoFit/>
          </a:bodyPr>
          <a:lstStyle/>
          <a:p>
            <a:r>
              <a:rPr lang="en-GB" dirty="0" smtClean="0"/>
              <a:t>Providing </a:t>
            </a:r>
            <a:r>
              <a:rPr lang="en-GB" b="1" dirty="0" smtClean="0"/>
              <a:t>preventative services</a:t>
            </a:r>
            <a:r>
              <a:rPr lang="en-GB" dirty="0" smtClean="0"/>
              <a:t>, such as </a:t>
            </a:r>
            <a:r>
              <a:rPr lang="en-GB" b="1" dirty="0" smtClean="0"/>
              <a:t>falls prevention </a:t>
            </a:r>
            <a:r>
              <a:rPr lang="en-GB" dirty="0" smtClean="0"/>
              <a:t>and physical activity interventions</a:t>
            </a:r>
            <a:endParaRPr lang="en-GB" dirty="0"/>
          </a:p>
        </p:txBody>
      </p:sp>
      <p:sp>
        <p:nvSpPr>
          <p:cNvPr id="5" name="TextBox 4"/>
          <p:cNvSpPr txBox="1"/>
          <p:nvPr/>
        </p:nvSpPr>
        <p:spPr>
          <a:xfrm>
            <a:off x="9294253" y="1547340"/>
            <a:ext cx="3000777" cy="1477328"/>
          </a:xfrm>
          <a:prstGeom prst="rect">
            <a:avLst/>
          </a:prstGeom>
          <a:noFill/>
          <a:ln>
            <a:noFill/>
          </a:ln>
        </p:spPr>
        <p:txBody>
          <a:bodyPr wrap="square" rtlCol="0">
            <a:spAutoFit/>
          </a:bodyPr>
          <a:lstStyle/>
          <a:p>
            <a:r>
              <a:rPr lang="en-GB" dirty="0" smtClean="0"/>
              <a:t>Committed and capable at </a:t>
            </a:r>
            <a:r>
              <a:rPr lang="en-GB" b="1" dirty="0" smtClean="0"/>
              <a:t>leading quality improvement </a:t>
            </a:r>
            <a:r>
              <a:rPr lang="en-GB" dirty="0" smtClean="0"/>
              <a:t>programmes across health, care and mental health systems. </a:t>
            </a:r>
            <a:endParaRPr lang="en-GB" dirty="0"/>
          </a:p>
        </p:txBody>
      </p:sp>
      <p:sp>
        <p:nvSpPr>
          <p:cNvPr id="6" name="TextBox 5"/>
          <p:cNvSpPr txBox="1"/>
          <p:nvPr/>
        </p:nvSpPr>
        <p:spPr>
          <a:xfrm>
            <a:off x="9426155" y="4028016"/>
            <a:ext cx="3022242" cy="1200329"/>
          </a:xfrm>
          <a:prstGeom prst="rect">
            <a:avLst/>
          </a:prstGeom>
          <a:noFill/>
        </p:spPr>
        <p:txBody>
          <a:bodyPr wrap="square" rtlCol="0">
            <a:spAutoFit/>
          </a:bodyPr>
          <a:lstStyle/>
          <a:p>
            <a:r>
              <a:rPr lang="en-GB" b="1" dirty="0" smtClean="0"/>
              <a:t>Reducing variation </a:t>
            </a:r>
            <a:r>
              <a:rPr lang="en-GB" dirty="0" smtClean="0"/>
              <a:t>through EBP; reducing dependence, increasing resilience and expediting care</a:t>
            </a:r>
            <a:endParaRPr lang="en-GB" dirty="0"/>
          </a:p>
        </p:txBody>
      </p:sp>
      <p:sp>
        <p:nvSpPr>
          <p:cNvPr id="7" name="TextBox 6"/>
          <p:cNvSpPr txBox="1"/>
          <p:nvPr/>
        </p:nvSpPr>
        <p:spPr>
          <a:xfrm>
            <a:off x="8370277" y="5562478"/>
            <a:ext cx="3640015" cy="1200329"/>
          </a:xfrm>
          <a:prstGeom prst="rect">
            <a:avLst/>
          </a:prstGeom>
          <a:noFill/>
        </p:spPr>
        <p:txBody>
          <a:bodyPr wrap="square" rtlCol="0">
            <a:spAutoFit/>
          </a:bodyPr>
          <a:lstStyle/>
          <a:p>
            <a:r>
              <a:rPr lang="en-GB" b="1" dirty="0" smtClean="0"/>
              <a:t>Developing skills and roles </a:t>
            </a:r>
            <a:r>
              <a:rPr lang="en-GB" dirty="0" smtClean="0"/>
              <a:t>based on the </a:t>
            </a:r>
            <a:r>
              <a:rPr lang="en-GB" b="1" dirty="0" smtClean="0"/>
              <a:t>needs of the system</a:t>
            </a:r>
            <a:r>
              <a:rPr lang="en-GB" dirty="0" smtClean="0"/>
              <a:t>, e.g. first contact practitioner, prescribing, advanced ventilation skills</a:t>
            </a:r>
            <a:endParaRPr lang="en-GB" dirty="0"/>
          </a:p>
        </p:txBody>
      </p:sp>
      <p:sp>
        <p:nvSpPr>
          <p:cNvPr id="8" name="TextBox 7"/>
          <p:cNvSpPr txBox="1"/>
          <p:nvPr/>
        </p:nvSpPr>
        <p:spPr>
          <a:xfrm>
            <a:off x="750851" y="5673140"/>
            <a:ext cx="2979526" cy="1200329"/>
          </a:xfrm>
          <a:prstGeom prst="rect">
            <a:avLst/>
          </a:prstGeom>
          <a:noFill/>
        </p:spPr>
        <p:txBody>
          <a:bodyPr wrap="square" rtlCol="0">
            <a:spAutoFit/>
          </a:bodyPr>
          <a:lstStyle/>
          <a:p>
            <a:r>
              <a:rPr lang="en-GB" dirty="0" smtClean="0"/>
              <a:t>Making best use of </a:t>
            </a:r>
            <a:r>
              <a:rPr lang="en-GB" b="1" dirty="0" smtClean="0"/>
              <a:t>new technology</a:t>
            </a:r>
            <a:r>
              <a:rPr lang="en-GB" dirty="0" smtClean="0"/>
              <a:t>, e.g. telehealth. Developing bio-psychosocial </a:t>
            </a:r>
            <a:r>
              <a:rPr lang="en-GB" b="1" dirty="0" smtClean="0"/>
              <a:t>electronic health records</a:t>
            </a:r>
            <a:endParaRPr lang="en-GB" b="1" dirty="0"/>
          </a:p>
        </p:txBody>
      </p:sp>
      <p:sp>
        <p:nvSpPr>
          <p:cNvPr id="9" name="TextBox 8"/>
          <p:cNvSpPr txBox="1"/>
          <p:nvPr/>
        </p:nvSpPr>
        <p:spPr>
          <a:xfrm>
            <a:off x="91354" y="4063075"/>
            <a:ext cx="2484000" cy="1754326"/>
          </a:xfrm>
          <a:prstGeom prst="rect">
            <a:avLst/>
          </a:prstGeom>
          <a:noFill/>
        </p:spPr>
        <p:txBody>
          <a:bodyPr wrap="square" rtlCol="0">
            <a:spAutoFit/>
          </a:bodyPr>
          <a:lstStyle/>
          <a:p>
            <a:r>
              <a:rPr lang="en-GB" dirty="0" smtClean="0"/>
              <a:t>Working </a:t>
            </a:r>
            <a:r>
              <a:rPr lang="en-GB" b="1" dirty="0" smtClean="0"/>
              <a:t>across boundaries</a:t>
            </a:r>
            <a:r>
              <a:rPr lang="en-GB" dirty="0" smtClean="0"/>
              <a:t>, providing </a:t>
            </a:r>
            <a:r>
              <a:rPr lang="en-GB" b="1" dirty="0" smtClean="0"/>
              <a:t>early supported discharge </a:t>
            </a:r>
            <a:r>
              <a:rPr lang="en-GB" dirty="0" smtClean="0"/>
              <a:t>and integrated models of care</a:t>
            </a:r>
            <a:endParaRPr lang="en-GB" dirty="0"/>
          </a:p>
        </p:txBody>
      </p:sp>
      <p:sp>
        <p:nvSpPr>
          <p:cNvPr id="10" name="TextBox 9"/>
          <p:cNvSpPr txBox="1"/>
          <p:nvPr/>
        </p:nvSpPr>
        <p:spPr>
          <a:xfrm>
            <a:off x="91354" y="1474527"/>
            <a:ext cx="2556000" cy="1754326"/>
          </a:xfrm>
          <a:prstGeom prst="rect">
            <a:avLst/>
          </a:prstGeom>
          <a:noFill/>
        </p:spPr>
        <p:txBody>
          <a:bodyPr wrap="square" rtlCol="0">
            <a:spAutoFit/>
          </a:bodyPr>
          <a:lstStyle/>
          <a:p>
            <a:r>
              <a:rPr lang="en-GB" dirty="0" smtClean="0"/>
              <a:t>Providing services </a:t>
            </a:r>
            <a:r>
              <a:rPr lang="en-GB" b="1" dirty="0" smtClean="0"/>
              <a:t>closer to home</a:t>
            </a:r>
            <a:r>
              <a:rPr lang="en-GB" dirty="0" smtClean="0"/>
              <a:t>, including in primary care, </a:t>
            </a:r>
            <a:r>
              <a:rPr lang="en-GB" b="1" dirty="0" smtClean="0"/>
              <a:t>digital consultations</a:t>
            </a:r>
            <a:r>
              <a:rPr lang="en-GB" dirty="0" smtClean="0"/>
              <a:t> and through </a:t>
            </a:r>
            <a:r>
              <a:rPr lang="en-GB" b="1" dirty="0" smtClean="0"/>
              <a:t>virtual wards </a:t>
            </a:r>
            <a:r>
              <a:rPr lang="en-GB" dirty="0" smtClean="0"/>
              <a:t>and community services</a:t>
            </a:r>
            <a:endParaRPr lang="en-GB" dirty="0"/>
          </a:p>
        </p:txBody>
      </p:sp>
      <p:sp>
        <p:nvSpPr>
          <p:cNvPr id="11" name="TextBox 10"/>
          <p:cNvSpPr txBox="1"/>
          <p:nvPr/>
        </p:nvSpPr>
        <p:spPr>
          <a:xfrm>
            <a:off x="409635" y="210261"/>
            <a:ext cx="2484000" cy="923330"/>
          </a:xfrm>
          <a:prstGeom prst="rect">
            <a:avLst/>
          </a:prstGeom>
          <a:noFill/>
        </p:spPr>
        <p:txBody>
          <a:bodyPr wrap="square" rtlCol="0">
            <a:spAutoFit/>
          </a:bodyPr>
          <a:lstStyle/>
          <a:p>
            <a:r>
              <a:rPr lang="en-GB" dirty="0" smtClean="0"/>
              <a:t>Enhancing physio roles as part of </a:t>
            </a:r>
            <a:r>
              <a:rPr lang="en-GB" b="1" dirty="0" smtClean="0"/>
              <a:t>#</a:t>
            </a:r>
            <a:r>
              <a:rPr lang="en-GB" b="1" dirty="0" err="1" smtClean="0"/>
              <a:t>TeamGP</a:t>
            </a:r>
            <a:r>
              <a:rPr lang="en-GB" b="1" dirty="0" smtClean="0"/>
              <a:t> </a:t>
            </a:r>
            <a:r>
              <a:rPr lang="en-GB" dirty="0" smtClean="0"/>
              <a:t>in primary care</a:t>
            </a:r>
            <a:endParaRPr lang="en-GB" dirty="0"/>
          </a:p>
        </p:txBody>
      </p:sp>
      <p:sp>
        <p:nvSpPr>
          <p:cNvPr id="14" name="Left Arrow 13"/>
          <p:cNvSpPr/>
          <p:nvPr/>
        </p:nvSpPr>
        <p:spPr>
          <a:xfrm>
            <a:off x="2420517" y="2004429"/>
            <a:ext cx="648000" cy="292266"/>
          </a:xfrm>
          <a:prstGeom prst="leftArrow">
            <a:avLst/>
          </a:prstGeom>
          <a:solidFill>
            <a:srgbClr val="543374"/>
          </a:solidFill>
          <a:ln>
            <a:solidFill>
              <a:srgbClr val="543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ft Arrow 14"/>
          <p:cNvSpPr/>
          <p:nvPr/>
        </p:nvSpPr>
        <p:spPr>
          <a:xfrm>
            <a:off x="2793427" y="718724"/>
            <a:ext cx="1441232" cy="292266"/>
          </a:xfrm>
          <a:prstGeom prst="leftArrow">
            <a:avLst/>
          </a:prstGeom>
          <a:solidFill>
            <a:srgbClr val="623992"/>
          </a:solidFill>
          <a:ln>
            <a:solidFill>
              <a:srgbClr val="6239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eft Arrow 16"/>
          <p:cNvSpPr/>
          <p:nvPr/>
        </p:nvSpPr>
        <p:spPr>
          <a:xfrm>
            <a:off x="2420517" y="4655606"/>
            <a:ext cx="720000" cy="292266"/>
          </a:xfrm>
          <a:prstGeom prst="leftArrow">
            <a:avLst/>
          </a:prstGeom>
          <a:solidFill>
            <a:srgbClr val="C794DC"/>
          </a:solidFill>
          <a:ln>
            <a:solidFill>
              <a:srgbClr val="C79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eft Arrow 17"/>
          <p:cNvSpPr/>
          <p:nvPr/>
        </p:nvSpPr>
        <p:spPr>
          <a:xfrm>
            <a:off x="3730377" y="6162643"/>
            <a:ext cx="1404000" cy="292266"/>
          </a:xfrm>
          <a:prstGeom prst="leftArrow">
            <a:avLst/>
          </a:prstGeom>
          <a:solidFill>
            <a:srgbClr val="BA8CCD"/>
          </a:solidFill>
          <a:ln>
            <a:solidFill>
              <a:srgbClr val="BA8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eft Arrow 18"/>
          <p:cNvSpPr/>
          <p:nvPr/>
        </p:nvSpPr>
        <p:spPr>
          <a:xfrm rot="10800000">
            <a:off x="7631292" y="659989"/>
            <a:ext cx="1008000" cy="292266"/>
          </a:xfrm>
          <a:prstGeom prst="leftArrow">
            <a:avLst/>
          </a:prstGeom>
          <a:solidFill>
            <a:srgbClr val="7036B3"/>
          </a:solidFill>
          <a:ln>
            <a:solidFill>
              <a:srgbClr val="7036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eft Arrow 19"/>
          <p:cNvSpPr/>
          <p:nvPr/>
        </p:nvSpPr>
        <p:spPr>
          <a:xfrm rot="10800000">
            <a:off x="8737871" y="1858296"/>
            <a:ext cx="576000" cy="292266"/>
          </a:xfrm>
          <a:prstGeom prst="leftArrow">
            <a:avLst/>
          </a:prstGeom>
          <a:solidFill>
            <a:srgbClr val="8548CD"/>
          </a:solidFill>
          <a:ln>
            <a:solidFill>
              <a:srgbClr val="854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eft Arrow 20"/>
          <p:cNvSpPr/>
          <p:nvPr/>
        </p:nvSpPr>
        <p:spPr>
          <a:xfrm rot="10800000">
            <a:off x="7918676" y="4588901"/>
            <a:ext cx="1441232" cy="292266"/>
          </a:xfrm>
          <a:prstGeom prst="leftArrow">
            <a:avLst/>
          </a:prstGeom>
          <a:solidFill>
            <a:srgbClr val="A179B0"/>
          </a:solidFill>
          <a:ln>
            <a:solidFill>
              <a:srgbClr val="A179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21"/>
          <p:cNvSpPr/>
          <p:nvPr/>
        </p:nvSpPr>
        <p:spPr>
          <a:xfrm rot="10800000">
            <a:off x="6694676" y="6162643"/>
            <a:ext cx="1224000" cy="292266"/>
          </a:xfrm>
          <a:prstGeom prst="leftArrow">
            <a:avLst/>
          </a:prstGeom>
          <a:solidFill>
            <a:srgbClr val="AD81BF"/>
          </a:solidFill>
          <a:ln>
            <a:solidFill>
              <a:srgbClr val="AD8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494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Unwarranted variation</a:t>
            </a:r>
            <a:endParaRPr lang="en-GB" dirty="0"/>
          </a:p>
        </p:txBody>
      </p:sp>
      <p:pic>
        <p:nvPicPr>
          <p:cNvPr id="11" name="Content Placeholder 10"/>
          <p:cNvPicPr>
            <a:picLocks noGrp="1" noChangeAspect="1"/>
          </p:cNvPicPr>
          <p:nvPr>
            <p:ph sz="half" idx="1"/>
          </p:nvPr>
        </p:nvPicPr>
        <p:blipFill>
          <a:blip r:embed="rId3"/>
          <a:stretch>
            <a:fillRect/>
          </a:stretch>
        </p:blipFill>
        <p:spPr>
          <a:xfrm>
            <a:off x="246845" y="1690688"/>
            <a:ext cx="5849155" cy="4240637"/>
          </a:xfrm>
          <a:prstGeom prst="rect">
            <a:avLst/>
          </a:prstGeom>
        </p:spPr>
      </p:pic>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52504" y="2122964"/>
            <a:ext cx="5181600" cy="3479345"/>
          </a:xfrm>
          <a:prstGeom prst="rect">
            <a:avLst/>
          </a:prstGeom>
        </p:spPr>
      </p:pic>
    </p:spTree>
    <p:extLst>
      <p:ext uri="{BB962C8B-B14F-4D97-AF65-F5344CB8AC3E}">
        <p14:creationId xmlns:p14="http://schemas.microsoft.com/office/powerpoint/2010/main" val="3675843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A61D"/>
        </a:solidFill>
        <a:effectLst/>
      </p:bgPr>
    </p:bg>
    <p:spTree>
      <p:nvGrpSpPr>
        <p:cNvPr id="1" name=""/>
        <p:cNvGrpSpPr/>
        <p:nvPr/>
      </p:nvGrpSpPr>
      <p:grpSpPr>
        <a:xfrm>
          <a:off x="0" y="0"/>
          <a:ext cx="0" cy="0"/>
          <a:chOff x="0" y="0"/>
          <a:chExt cx="0" cy="0"/>
        </a:xfrm>
      </p:grpSpPr>
      <p:sp>
        <p:nvSpPr>
          <p:cNvPr id="4" name="Text Placeholder 1"/>
          <p:cNvSpPr txBox="1">
            <a:spLocks/>
          </p:cNvSpPr>
          <p:nvPr/>
        </p:nvSpPr>
        <p:spPr>
          <a:xfrm>
            <a:off x="3071664" y="260649"/>
            <a:ext cx="7200726" cy="936625"/>
          </a:xfrm>
          <a:prstGeom prst="rect">
            <a:avLst/>
          </a:prstGeom>
        </p:spPr>
        <p:txBody>
          <a:bodyPr vert="horz" lIns="91440" tIns="45720" rIns="91440" bIns="45720" rtlCol="0">
            <a:noAutofit/>
          </a:bodyPr>
          <a:lstStyle/>
          <a:p>
            <a:pPr marL="342900" indent="-342900">
              <a:spcBef>
                <a:spcPct val="20000"/>
              </a:spcBef>
              <a:defRPr/>
            </a:pPr>
            <a:r>
              <a:rPr lang="en-GB" sz="4400" spc="-150" dirty="0">
                <a:cs typeface="Arial Bold"/>
              </a:rPr>
              <a:t>Physiotherapy’s Offer</a:t>
            </a:r>
            <a:endParaRPr lang="en-US" sz="4400" spc="-150" dirty="0">
              <a:cs typeface="Arial Bold"/>
            </a:endParaRPr>
          </a:p>
        </p:txBody>
      </p:sp>
      <p:sp>
        <p:nvSpPr>
          <p:cNvPr id="3" name="Rectangle 2"/>
          <p:cNvSpPr/>
          <p:nvPr/>
        </p:nvSpPr>
        <p:spPr>
          <a:xfrm>
            <a:off x="2639579" y="1197274"/>
            <a:ext cx="8064896" cy="5376555"/>
          </a:xfrm>
          <a:prstGeom prst="rect">
            <a:avLst/>
          </a:prstGeom>
          <a:solidFill>
            <a:schemeClr val="tx2"/>
          </a:solidFill>
          <a:scene3d>
            <a:camera prst="perspectiveAbove">
              <a:rot lat="20999997"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GB" sz="2800" dirty="0"/>
              <a:t>Breadth and depth of qualifying training</a:t>
            </a:r>
          </a:p>
          <a:p>
            <a:pPr>
              <a:buFont typeface="Arial" pitchFamily="34" charset="0"/>
              <a:buChar char="•"/>
            </a:pPr>
            <a:r>
              <a:rPr lang="en-GB" sz="2800" dirty="0"/>
              <a:t>Strong foundations in the ‘medical model’ but also the ‘bio-psychosocial model’ of care</a:t>
            </a:r>
          </a:p>
          <a:p>
            <a:pPr>
              <a:buFont typeface="Arial" pitchFamily="34" charset="0"/>
              <a:buChar char="•"/>
            </a:pPr>
            <a:r>
              <a:rPr lang="en-GB" sz="2800" dirty="0"/>
              <a:t>First contact diagnosticians &amp; practitioners</a:t>
            </a:r>
          </a:p>
          <a:p>
            <a:pPr>
              <a:buFont typeface="Arial" pitchFamily="34" charset="0"/>
              <a:buChar char="•"/>
            </a:pPr>
            <a:r>
              <a:rPr lang="en-GB" sz="2800" dirty="0"/>
              <a:t>Perform essential diagnostic &amp; therapeutic roles</a:t>
            </a:r>
          </a:p>
          <a:p>
            <a:pPr>
              <a:buFont typeface="Arial" pitchFamily="34" charset="0"/>
              <a:buChar char="•"/>
            </a:pPr>
            <a:r>
              <a:rPr lang="en-GB" sz="2800" dirty="0"/>
              <a:t>Work across healthcare spectrum (NHS &amp; private practice)</a:t>
            </a:r>
          </a:p>
          <a:p>
            <a:pPr>
              <a:buFont typeface="Arial" pitchFamily="34" charset="0"/>
              <a:buChar char="•"/>
            </a:pPr>
            <a:r>
              <a:rPr lang="en-GB" sz="2800" dirty="0"/>
              <a:t>Work throughout the wellbeing-illness-rehab spectrum</a:t>
            </a:r>
          </a:p>
          <a:p>
            <a:pPr>
              <a:buFont typeface="Arial" pitchFamily="34" charset="0"/>
              <a:buChar char="•"/>
            </a:pPr>
            <a:r>
              <a:rPr lang="en-GB" sz="2800" dirty="0"/>
              <a:t>Independent </a:t>
            </a:r>
            <a:r>
              <a:rPr lang="en-GB" sz="2800" dirty="0" smtClean="0"/>
              <a:t>prescribers</a:t>
            </a:r>
          </a:p>
          <a:p>
            <a:pPr>
              <a:buFont typeface="Arial" pitchFamily="34" charset="0"/>
              <a:buChar char="•"/>
            </a:pPr>
            <a:r>
              <a:rPr lang="en-GB" sz="2800" dirty="0" smtClean="0"/>
              <a:t>Increasing resilience, reducing dependence, expediting care</a:t>
            </a:r>
          </a:p>
        </p:txBody>
      </p:sp>
    </p:spTree>
    <p:extLst>
      <p:ext uri="{BB962C8B-B14F-4D97-AF65-F5344CB8AC3E}">
        <p14:creationId xmlns:p14="http://schemas.microsoft.com/office/powerpoint/2010/main" val="210049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A61D"/>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71664" y="116633"/>
            <a:ext cx="7795628" cy="936625"/>
          </a:xfrm>
        </p:spPr>
        <p:txBody>
          <a:bodyPr>
            <a:noAutofit/>
          </a:bodyPr>
          <a:lstStyle/>
          <a:p>
            <a:r>
              <a:rPr lang="en-GB" sz="4400" b="0" dirty="0">
                <a:solidFill>
                  <a:schemeClr val="tx1"/>
                </a:solidFill>
                <a:latin typeface="+mn-lt"/>
              </a:rPr>
              <a:t>The </a:t>
            </a:r>
            <a:r>
              <a:rPr lang="en-GB" sz="4400" b="0" dirty="0" smtClean="0">
                <a:solidFill>
                  <a:schemeClr val="tx1"/>
                </a:solidFill>
                <a:latin typeface="+mn-lt"/>
              </a:rPr>
              <a:t>challenges </a:t>
            </a:r>
            <a:r>
              <a:rPr lang="en-GB" sz="4400" b="0" dirty="0">
                <a:solidFill>
                  <a:schemeClr val="tx1"/>
                </a:solidFill>
                <a:latin typeface="+mn-lt"/>
              </a:rPr>
              <a:t>facing primary care</a:t>
            </a:r>
            <a:endParaRPr lang="en-US" sz="4400" b="0" dirty="0">
              <a:solidFill>
                <a:schemeClr val="tx1"/>
              </a:solidFill>
              <a:latin typeface="+mn-lt"/>
            </a:endParaRPr>
          </a:p>
        </p:txBody>
      </p:sp>
      <p:sp>
        <p:nvSpPr>
          <p:cNvPr id="7" name="Rectangle 6"/>
          <p:cNvSpPr/>
          <p:nvPr/>
        </p:nvSpPr>
        <p:spPr>
          <a:xfrm>
            <a:off x="551275" y="1589794"/>
            <a:ext cx="3528392" cy="2232248"/>
          </a:xfrm>
          <a:prstGeom prst="rect">
            <a:avLst/>
          </a:prstGeom>
          <a:solidFill>
            <a:schemeClr val="tx2"/>
          </a:solidFill>
          <a:effectLst>
            <a:outerShdw blurRad="50800" dist="38100" dir="5400000" algn="t" rotWithShape="0">
              <a:prstClr val="black">
                <a:alpha val="40000"/>
              </a:prstClr>
            </a:outerShdw>
          </a:effectLst>
          <a:scene3d>
            <a:camera prst="orthographicFront">
              <a:rot lat="0" lon="0" rev="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 INCREASING COMPLEXITY</a:t>
            </a:r>
          </a:p>
          <a:p>
            <a:pPr algn="ctr"/>
            <a:r>
              <a:rPr lang="en-GB" sz="2200" dirty="0"/>
              <a:t>Patients with multi-morbidity account for 8 in 10 primary care consultations</a:t>
            </a:r>
            <a:r>
              <a:rPr lang="en-GB" sz="2200" baseline="30000" dirty="0"/>
              <a:t>(1)</a:t>
            </a:r>
            <a:endParaRPr lang="en-US" sz="2200" baseline="30000" dirty="0"/>
          </a:p>
        </p:txBody>
      </p:sp>
      <p:sp>
        <p:nvSpPr>
          <p:cNvPr id="8" name="Rectangle 7"/>
          <p:cNvSpPr/>
          <p:nvPr/>
        </p:nvSpPr>
        <p:spPr>
          <a:xfrm>
            <a:off x="4477279" y="1486714"/>
            <a:ext cx="3528392" cy="2232248"/>
          </a:xfrm>
          <a:prstGeom prst="rect">
            <a:avLst/>
          </a:prstGeom>
          <a:solidFill>
            <a:schemeClr val="tx2"/>
          </a:solidFill>
          <a:effectLst>
            <a:outerShdw blurRad="50800" dist="38100" dir="5400000" algn="t" rotWithShape="0">
              <a:prstClr val="black">
                <a:alpha val="40000"/>
              </a:prstClr>
            </a:outerShdw>
          </a:effectLst>
          <a:scene3d>
            <a:camera prst="orthographicFront">
              <a:rot lat="0" lon="0" rev="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AGING AND GROWING POPULATION</a:t>
            </a:r>
          </a:p>
          <a:p>
            <a:pPr algn="ctr"/>
            <a:r>
              <a:rPr lang="en-GB" sz="2200" dirty="0"/>
              <a:t>The number of people over the age of 85 in the UK is predicted to double in the next 20 years </a:t>
            </a:r>
            <a:r>
              <a:rPr lang="en-GB" sz="2200" baseline="30000" dirty="0"/>
              <a:t>(2)</a:t>
            </a:r>
          </a:p>
          <a:p>
            <a:pPr algn="ctr"/>
            <a:endParaRPr lang="en-US" dirty="0"/>
          </a:p>
        </p:txBody>
      </p:sp>
      <p:sp>
        <p:nvSpPr>
          <p:cNvPr id="9" name="Rectangle 8"/>
          <p:cNvSpPr/>
          <p:nvPr/>
        </p:nvSpPr>
        <p:spPr>
          <a:xfrm>
            <a:off x="2315471" y="4358578"/>
            <a:ext cx="3528392" cy="2232248"/>
          </a:xfrm>
          <a:prstGeom prst="rect">
            <a:avLst/>
          </a:prstGeom>
          <a:solidFill>
            <a:schemeClr val="tx2"/>
          </a:solidFill>
          <a:effectLst>
            <a:outerShdw blurRad="50800" dist="38100" dir="5400000" algn="t" rotWithShape="0">
              <a:prstClr val="black">
                <a:alpha val="40000"/>
              </a:prstClr>
            </a:outerShdw>
          </a:effectLst>
          <a:scene3d>
            <a:camera prst="orthographicFront">
              <a:rot lat="0" lon="0" rev="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 </a:t>
            </a:r>
            <a:r>
              <a:rPr lang="en-GB" sz="2400" b="1" dirty="0" smtClean="0"/>
              <a:t>RAISED CITIZEN </a:t>
            </a:r>
            <a:r>
              <a:rPr lang="en-GB" sz="2400" b="1" dirty="0"/>
              <a:t>EXPECTATIONS </a:t>
            </a:r>
            <a:endParaRPr lang="en-US" sz="2400" b="1" dirty="0"/>
          </a:p>
        </p:txBody>
      </p:sp>
      <p:sp>
        <p:nvSpPr>
          <p:cNvPr id="10" name="Rectangle 9"/>
          <p:cNvSpPr/>
          <p:nvPr/>
        </p:nvSpPr>
        <p:spPr>
          <a:xfrm>
            <a:off x="8403283" y="1383634"/>
            <a:ext cx="3528392" cy="2232248"/>
          </a:xfrm>
          <a:prstGeom prst="rect">
            <a:avLst/>
          </a:prstGeom>
          <a:solidFill>
            <a:schemeClr val="tx2"/>
          </a:solidFill>
          <a:effectLst>
            <a:outerShdw blurRad="50800" dist="38100" dir="5400000" algn="t" rotWithShape="0">
              <a:prstClr val="black">
                <a:alpha val="40000"/>
              </a:prstClr>
            </a:outerShdw>
          </a:effectLst>
          <a:scene3d>
            <a:camera prst="orthographicFront">
              <a:rot lat="0" lon="0" rev="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 INCREASING RISK FACTORS </a:t>
            </a:r>
          </a:p>
          <a:p>
            <a:pPr algn="ctr"/>
            <a:r>
              <a:rPr lang="en-GB" sz="2400" dirty="0"/>
              <a:t>By 2050 60% of adult men and 50% of women are predicted to be </a:t>
            </a:r>
            <a:r>
              <a:rPr lang="en-GB" sz="2400" dirty="0" smtClean="0"/>
              <a:t>obese</a:t>
            </a:r>
            <a:r>
              <a:rPr lang="en-GB" sz="2400" baseline="30000" dirty="0"/>
              <a:t>	</a:t>
            </a:r>
            <a:endParaRPr lang="en-US" sz="2400" baseline="30000" dirty="0"/>
          </a:p>
        </p:txBody>
      </p:sp>
      <p:sp>
        <p:nvSpPr>
          <p:cNvPr id="11" name="Rectangle 10"/>
          <p:cNvSpPr/>
          <p:nvPr/>
        </p:nvSpPr>
        <p:spPr>
          <a:xfrm>
            <a:off x="6401092" y="4250664"/>
            <a:ext cx="3528392" cy="2232248"/>
          </a:xfrm>
          <a:prstGeom prst="rect">
            <a:avLst/>
          </a:prstGeom>
          <a:solidFill>
            <a:schemeClr val="tx2"/>
          </a:solidFill>
          <a:effectLst>
            <a:outerShdw blurRad="50800" dist="38100" dir="5400000" algn="t" rotWithShape="0">
              <a:prstClr val="black">
                <a:alpha val="40000"/>
              </a:prstClr>
            </a:outerShdw>
          </a:effectLst>
          <a:scene3d>
            <a:camera prst="orthographicFront">
              <a:rot lat="0" lon="0" rev="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WORKFORCE SHORTAGE</a:t>
            </a:r>
          </a:p>
          <a:p>
            <a:pPr algn="ctr"/>
            <a:r>
              <a:rPr lang="en-GB" sz="2400" dirty="0" smtClean="0"/>
              <a:t>5000 GPs needed by 2020 plus 20% GPs due to retire in next 10 years</a:t>
            </a:r>
            <a:endParaRPr lang="en-US" sz="2400" dirty="0"/>
          </a:p>
        </p:txBody>
      </p:sp>
    </p:spTree>
    <p:extLst>
      <p:ext uri="{BB962C8B-B14F-4D97-AF65-F5344CB8AC3E}">
        <p14:creationId xmlns:p14="http://schemas.microsoft.com/office/powerpoint/2010/main" val="2778042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Cumbria: a </a:t>
            </a:r>
            <a:r>
              <a:rPr lang="en-GB" dirty="0">
                <a:latin typeface="+mn-lt"/>
              </a:rPr>
              <a:t>new </a:t>
            </a:r>
            <a:r>
              <a:rPr lang="en-GB" dirty="0" smtClean="0">
                <a:latin typeface="+mn-lt"/>
              </a:rPr>
              <a:t>physiotherapy role </a:t>
            </a:r>
            <a:r>
              <a:rPr lang="en-GB" dirty="0">
                <a:latin typeface="+mn-lt"/>
              </a:rPr>
              <a:t>in Primary Care</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19862" y="2816103"/>
            <a:ext cx="5181600" cy="3468329"/>
          </a:xfrm>
        </p:spPr>
      </p:pic>
      <p:pic>
        <p:nvPicPr>
          <p:cNvPr id="5" name="Content Placeholder 4"/>
          <p:cNvPicPr>
            <a:picLocks noGrp="1" noChangeAspect="1"/>
          </p:cNvPicPr>
          <p:nvPr>
            <p:ph sz="half" idx="2"/>
          </p:nvPr>
        </p:nvPicPr>
        <p:blipFill>
          <a:blip r:embed="rId4"/>
          <a:stretch>
            <a:fillRect/>
          </a:stretch>
        </p:blipFill>
        <p:spPr>
          <a:xfrm>
            <a:off x="6519862" y="1264924"/>
            <a:ext cx="5181600" cy="1551180"/>
          </a:xfrm>
          <a:prstGeom prst="rect">
            <a:avLst/>
          </a:prstGeom>
        </p:spPr>
      </p:pic>
      <p:sp>
        <p:nvSpPr>
          <p:cNvPr id="7" name="TextBox 6"/>
          <p:cNvSpPr txBox="1"/>
          <p:nvPr/>
        </p:nvSpPr>
        <p:spPr>
          <a:xfrm>
            <a:off x="838200" y="2127738"/>
            <a:ext cx="525780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A</a:t>
            </a:r>
            <a:r>
              <a:rPr lang="en-GB" dirty="0" smtClean="0"/>
              <a:t> physiotherapy service </a:t>
            </a:r>
            <a:r>
              <a:rPr lang="en-GB" dirty="0"/>
              <a:t>provides direct access to a specialist MSK physiotherapist for assessment, investigations as appropriate, injection if indicated and triage into secondary care/ allied health professions where </a:t>
            </a:r>
            <a:r>
              <a:rPr lang="en-GB" dirty="0" smtClean="0"/>
              <a:t>needed</a:t>
            </a:r>
          </a:p>
          <a:p>
            <a:pPr marL="285750" indent="-285750">
              <a:buFont typeface="Arial" panose="020B0604020202020204" pitchFamily="34" charset="0"/>
              <a:buChar char="•"/>
            </a:pPr>
            <a:r>
              <a:rPr lang="en-GB" dirty="0" smtClean="0"/>
              <a:t>The </a:t>
            </a:r>
            <a:r>
              <a:rPr lang="en-GB" dirty="0"/>
              <a:t>pilot saved nearly 600 GP appointments and </a:t>
            </a:r>
            <a:r>
              <a:rPr lang="en-GB" dirty="0" smtClean="0"/>
              <a:t>delivered cost </a:t>
            </a:r>
            <a:r>
              <a:rPr lang="en-GB" dirty="0"/>
              <a:t>savings from reduction in investigations, such as </a:t>
            </a:r>
            <a:r>
              <a:rPr lang="en-GB" dirty="0" smtClean="0"/>
              <a:t>MRI</a:t>
            </a:r>
            <a:endParaRPr lang="en-GB" dirty="0"/>
          </a:p>
          <a:p>
            <a:pPr marL="285750" indent="-285750">
              <a:buFont typeface="Arial" panose="020B0604020202020204" pitchFamily="34" charset="0"/>
              <a:buChar char="•"/>
            </a:pPr>
            <a:r>
              <a:rPr lang="en-GB" dirty="0" smtClean="0"/>
              <a:t>The GP </a:t>
            </a:r>
            <a:r>
              <a:rPr lang="en-GB" dirty="0"/>
              <a:t>physio role has reduced the referral rate to secondary care by 20</a:t>
            </a:r>
            <a:r>
              <a:rPr lang="en-GB" dirty="0" smtClean="0"/>
              <a:t>%. This </a:t>
            </a:r>
            <a:r>
              <a:rPr lang="en-GB" dirty="0"/>
              <a:t>is a great saving for the practice as it costs £132 per new referral into orthopaedics. </a:t>
            </a:r>
            <a:endParaRPr lang="en-GB" dirty="0" smtClean="0"/>
          </a:p>
          <a:p>
            <a:pPr marL="285750" indent="-285750">
              <a:buFont typeface="Arial" panose="020B0604020202020204" pitchFamily="34" charset="0"/>
              <a:buChar char="•"/>
            </a:pPr>
            <a:endParaRPr lang="en-GB" dirty="0"/>
          </a:p>
          <a:p>
            <a:pPr algn="ctr"/>
            <a:r>
              <a:rPr lang="en-GB" dirty="0">
                <a:hlinkClick r:id="rId5"/>
              </a:rPr>
              <a:t>www.csp.org.uk/primarycare</a:t>
            </a:r>
            <a:r>
              <a:rPr lang="en-GB" dirty="0"/>
              <a:t> </a:t>
            </a:r>
          </a:p>
          <a:p>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44899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2492</Words>
  <Application>Microsoft Office PowerPoint</Application>
  <PresentationFormat>Widescreen</PresentationFormat>
  <Paragraphs>232</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Bold</vt:lpstr>
      <vt:lpstr>Calibri</vt:lpstr>
      <vt:lpstr>Calibri Light</vt:lpstr>
      <vt:lpstr>Cooper Black</vt:lpstr>
      <vt:lpstr>Office Theme</vt:lpstr>
      <vt:lpstr>‘The physiotherapy offer to health and care challenges’</vt:lpstr>
      <vt:lpstr>Changing Population</vt:lpstr>
      <vt:lpstr>PowerPoint Presentation</vt:lpstr>
      <vt:lpstr>STPs &amp; Accountable Care Systems</vt:lpstr>
      <vt:lpstr>PowerPoint Presentation</vt:lpstr>
      <vt:lpstr>Unwarranted variation</vt:lpstr>
      <vt:lpstr>PowerPoint Presentation</vt:lpstr>
      <vt:lpstr>PowerPoint Presentation</vt:lpstr>
      <vt:lpstr>Cumbria: a new physiotherapy role in Primary Care</vt:lpstr>
      <vt:lpstr>PowerPoint Presentation</vt:lpstr>
      <vt:lpstr>Virtual Clinic for the Orthopaedic Fracture Clinic (Brighton and Sussex University Hospitals NHS Trust)</vt:lpstr>
      <vt:lpstr>Glasgow community rehabilitation team (respiratory)</vt:lpstr>
      <vt:lpstr> </vt:lpstr>
      <vt:lpstr>PowerPoint Presentation</vt:lpstr>
      <vt:lpstr>PowerPoint Presentation</vt:lpstr>
      <vt:lpstr>PowerPoint Presentation</vt:lpstr>
      <vt:lpstr>PowerPoint Presentation</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facing health and care &amp; the physiotherapy offer’</dc:title>
  <dc:creator>Steve Tolan</dc:creator>
  <cp:lastModifiedBy>Cheryl Gurgul</cp:lastModifiedBy>
  <cp:revision>57</cp:revision>
  <dcterms:created xsi:type="dcterms:W3CDTF">2017-08-29T15:38:38Z</dcterms:created>
  <dcterms:modified xsi:type="dcterms:W3CDTF">2018-07-24T10:25:51Z</dcterms:modified>
</cp:coreProperties>
</file>